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5" r:id="rId3"/>
    <p:sldId id="286" r:id="rId4"/>
    <p:sldId id="287" r:id="rId5"/>
    <p:sldId id="288" r:id="rId6"/>
    <p:sldId id="268" r:id="rId7"/>
    <p:sldId id="277" r:id="rId8"/>
    <p:sldId id="279" r:id="rId9"/>
    <p:sldId id="259" r:id="rId10"/>
    <p:sldId id="272" r:id="rId11"/>
    <p:sldId id="260" r:id="rId12"/>
    <p:sldId id="261" r:id="rId13"/>
    <p:sldId id="274" r:id="rId14"/>
    <p:sldId id="269" r:id="rId15"/>
    <p:sldId id="284" r:id="rId16"/>
    <p:sldId id="273" r:id="rId17"/>
    <p:sldId id="264" r:id="rId18"/>
    <p:sldId id="262" r:id="rId19"/>
    <p:sldId id="263" r:id="rId20"/>
    <p:sldId id="267" r:id="rId21"/>
    <p:sldId id="265" r:id="rId22"/>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78" autoAdjust="0"/>
    <p:restoredTop sz="86466" autoAdjust="0"/>
  </p:normalViewPr>
  <p:slideViewPr>
    <p:cSldViewPr snapToGrid="0">
      <p:cViewPr varScale="1">
        <p:scale>
          <a:sx n="92" d="100"/>
          <a:sy n="92" d="100"/>
        </p:scale>
        <p:origin x="-588" y="-102"/>
      </p:cViewPr>
      <p:guideLst>
        <p:guide orient="horz" pos="2160"/>
        <p:guide pos="3840"/>
      </p:guideLst>
    </p:cSldViewPr>
  </p:slideViewPr>
  <p:outlineViewPr>
    <p:cViewPr>
      <p:scale>
        <a:sx n="33" d="100"/>
        <a:sy n="33" d="100"/>
      </p:scale>
      <p:origin x="0" y="17772"/>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774" y="322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DD2A4-E292-4593-995A-C6DBECDCF44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fr-FR"/>
        </a:p>
      </dgm:t>
    </dgm:pt>
    <dgm:pt modelId="{DD381D1C-B094-418C-8D1B-C6924FFE2F89}">
      <dgm:prSet phldrT="[Texte]"/>
      <dgm:spPr/>
      <dgm:t>
        <a:bodyPr/>
        <a:lstStyle/>
        <a:p>
          <a:r>
            <a:rPr lang="fr-FR" dirty="0" smtClean="0"/>
            <a:t>Résurrection</a:t>
          </a:r>
          <a:endParaRPr lang="fr-FR" dirty="0"/>
        </a:p>
      </dgm:t>
    </dgm:pt>
    <dgm:pt modelId="{F0396E1C-E53F-42FD-9BF3-49547A01695A}" type="parTrans" cxnId="{D3189527-887B-41E7-A028-1E112E90F957}">
      <dgm:prSet/>
      <dgm:spPr/>
      <dgm:t>
        <a:bodyPr/>
        <a:lstStyle/>
        <a:p>
          <a:endParaRPr lang="fr-FR"/>
        </a:p>
      </dgm:t>
    </dgm:pt>
    <dgm:pt modelId="{92A6546C-D0B9-49AA-A483-F08BE4B7BFB8}" type="sibTrans" cxnId="{D3189527-887B-41E7-A028-1E112E90F957}">
      <dgm:prSet/>
      <dgm:spPr/>
      <dgm:t>
        <a:bodyPr/>
        <a:lstStyle/>
        <a:p>
          <a:endParaRPr lang="fr-FR"/>
        </a:p>
      </dgm:t>
    </dgm:pt>
    <dgm:pt modelId="{C0AA7492-C778-42C0-B8E4-459EA02C6284}">
      <dgm:prSet phldrT="[Texte]"/>
      <dgm:spPr/>
      <dgm:t>
        <a:bodyPr/>
        <a:lstStyle/>
        <a:p>
          <a:r>
            <a:rPr lang="fr-FR" dirty="0" smtClean="0"/>
            <a:t>Récits évangéliques</a:t>
          </a:r>
          <a:endParaRPr lang="fr-FR" dirty="0"/>
        </a:p>
      </dgm:t>
    </dgm:pt>
    <dgm:pt modelId="{71821CA2-7093-4EDF-A4EC-FE087390CAF9}" type="parTrans" cxnId="{01DE30AA-7B18-4E4E-AF02-BA76D442CDA7}">
      <dgm:prSet/>
      <dgm:spPr/>
      <dgm:t>
        <a:bodyPr/>
        <a:lstStyle/>
        <a:p>
          <a:endParaRPr lang="fr-FR"/>
        </a:p>
      </dgm:t>
    </dgm:pt>
    <dgm:pt modelId="{B0D8657B-F67C-45F3-B619-6E1CDCE44D01}" type="sibTrans" cxnId="{01DE30AA-7B18-4E4E-AF02-BA76D442CDA7}">
      <dgm:prSet/>
      <dgm:spPr/>
      <dgm:t>
        <a:bodyPr/>
        <a:lstStyle/>
        <a:p>
          <a:endParaRPr lang="fr-FR"/>
        </a:p>
      </dgm:t>
    </dgm:pt>
    <dgm:pt modelId="{90A84819-DBAC-474A-8594-761FF1709DAA}">
      <dgm:prSet phldrT="[Texte]"/>
      <dgm:spPr/>
      <dgm:t>
        <a:bodyPr/>
        <a:lstStyle/>
        <a:p>
          <a:r>
            <a:rPr lang="fr-FR" dirty="0" smtClean="0"/>
            <a:t>Promesses AT</a:t>
          </a:r>
          <a:endParaRPr lang="fr-FR" dirty="0"/>
        </a:p>
      </dgm:t>
    </dgm:pt>
    <dgm:pt modelId="{D93D9715-A7C6-49EE-8A34-45D5BC693932}" type="parTrans" cxnId="{779E0A06-72F8-4A79-BCBB-D7C3B0C7D65A}">
      <dgm:prSet/>
      <dgm:spPr/>
      <dgm:t>
        <a:bodyPr/>
        <a:lstStyle/>
        <a:p>
          <a:endParaRPr lang="fr-FR"/>
        </a:p>
      </dgm:t>
    </dgm:pt>
    <dgm:pt modelId="{A7298B34-0DBB-4F7F-AC66-26881D7E8303}" type="sibTrans" cxnId="{779E0A06-72F8-4A79-BCBB-D7C3B0C7D65A}">
      <dgm:prSet/>
      <dgm:spPr/>
      <dgm:t>
        <a:bodyPr/>
        <a:lstStyle/>
        <a:p>
          <a:endParaRPr lang="fr-FR"/>
        </a:p>
      </dgm:t>
    </dgm:pt>
    <dgm:pt modelId="{05AD5B6A-D14E-46FD-9C8A-E685605ACAE3}" type="pres">
      <dgm:prSet presAssocID="{445DD2A4-E292-4593-995A-C6DBECDCF441}" presName="Name0" presStyleCnt="0">
        <dgm:presLayoutVars>
          <dgm:dir/>
          <dgm:resizeHandles val="exact"/>
        </dgm:presLayoutVars>
      </dgm:prSet>
      <dgm:spPr/>
      <dgm:t>
        <a:bodyPr/>
        <a:lstStyle/>
        <a:p>
          <a:endParaRPr lang="fr-FR"/>
        </a:p>
      </dgm:t>
    </dgm:pt>
    <dgm:pt modelId="{1E4469FD-DE66-4C35-A8AC-043AE591FE97}" type="pres">
      <dgm:prSet presAssocID="{DD381D1C-B094-418C-8D1B-C6924FFE2F89}" presName="node" presStyleLbl="node1" presStyleIdx="0" presStyleCnt="3" custRadScaleRad="84079" custRadScaleInc="-2589">
        <dgm:presLayoutVars>
          <dgm:bulletEnabled val="1"/>
        </dgm:presLayoutVars>
      </dgm:prSet>
      <dgm:spPr/>
      <dgm:t>
        <a:bodyPr/>
        <a:lstStyle/>
        <a:p>
          <a:endParaRPr lang="fr-FR"/>
        </a:p>
      </dgm:t>
    </dgm:pt>
    <dgm:pt modelId="{2BDFB40B-E318-49DB-97F1-FED95D70968D}" type="pres">
      <dgm:prSet presAssocID="{92A6546C-D0B9-49AA-A483-F08BE4B7BFB8}" presName="sibTrans" presStyleLbl="sibTrans2D1" presStyleIdx="0" presStyleCnt="3" custLinFactNeighborX="19235" custLinFactNeighborY="-28967"/>
      <dgm:spPr/>
      <dgm:t>
        <a:bodyPr/>
        <a:lstStyle/>
        <a:p>
          <a:endParaRPr lang="fr-FR"/>
        </a:p>
      </dgm:t>
    </dgm:pt>
    <dgm:pt modelId="{33B8D453-80D4-4DBB-9E8C-E0EF6F38A7A2}" type="pres">
      <dgm:prSet presAssocID="{92A6546C-D0B9-49AA-A483-F08BE4B7BFB8}" presName="connectorText" presStyleLbl="sibTrans2D1" presStyleIdx="0" presStyleCnt="3"/>
      <dgm:spPr/>
      <dgm:t>
        <a:bodyPr/>
        <a:lstStyle/>
        <a:p>
          <a:endParaRPr lang="fr-FR"/>
        </a:p>
      </dgm:t>
    </dgm:pt>
    <dgm:pt modelId="{DCF3ABD0-3CBF-47EE-BA3E-318355A9E0B3}" type="pres">
      <dgm:prSet presAssocID="{C0AA7492-C778-42C0-B8E4-459EA02C6284}" presName="node" presStyleLbl="node1" presStyleIdx="1" presStyleCnt="3" custRadScaleRad="102380" custRadScaleInc="-15362">
        <dgm:presLayoutVars>
          <dgm:bulletEnabled val="1"/>
        </dgm:presLayoutVars>
      </dgm:prSet>
      <dgm:spPr/>
      <dgm:t>
        <a:bodyPr/>
        <a:lstStyle/>
        <a:p>
          <a:endParaRPr lang="fr-FR"/>
        </a:p>
      </dgm:t>
    </dgm:pt>
    <dgm:pt modelId="{292D68BE-051A-47E5-87FF-5E2FA6C74C65}" type="pres">
      <dgm:prSet presAssocID="{B0D8657B-F67C-45F3-B619-6E1CDCE44D01}" presName="sibTrans" presStyleLbl="sibTrans2D1" presStyleIdx="1" presStyleCnt="3" custScaleX="92554" custScaleY="149842" custLinFactNeighborX="-2404" custLinFactNeighborY="37244"/>
      <dgm:spPr/>
      <dgm:t>
        <a:bodyPr/>
        <a:lstStyle/>
        <a:p>
          <a:endParaRPr lang="fr-FR"/>
        </a:p>
      </dgm:t>
    </dgm:pt>
    <dgm:pt modelId="{2FF92761-FDF1-4575-8510-F534AD07BC90}" type="pres">
      <dgm:prSet presAssocID="{B0D8657B-F67C-45F3-B619-6E1CDCE44D01}" presName="connectorText" presStyleLbl="sibTrans2D1" presStyleIdx="1" presStyleCnt="3"/>
      <dgm:spPr/>
      <dgm:t>
        <a:bodyPr/>
        <a:lstStyle/>
        <a:p>
          <a:endParaRPr lang="fr-FR"/>
        </a:p>
      </dgm:t>
    </dgm:pt>
    <dgm:pt modelId="{4E8D3283-463A-4B18-8842-05B956581F2C}" type="pres">
      <dgm:prSet presAssocID="{90A84819-DBAC-474A-8594-761FF1709DAA}" presName="node" presStyleLbl="node1" presStyleIdx="2" presStyleCnt="3" custRadScaleRad="97466" custRadScaleInc="7843">
        <dgm:presLayoutVars>
          <dgm:bulletEnabled val="1"/>
        </dgm:presLayoutVars>
      </dgm:prSet>
      <dgm:spPr/>
      <dgm:t>
        <a:bodyPr/>
        <a:lstStyle/>
        <a:p>
          <a:endParaRPr lang="fr-FR"/>
        </a:p>
      </dgm:t>
    </dgm:pt>
    <dgm:pt modelId="{1027BE5D-05C6-4780-BABF-4B0D5B24BE36}" type="pres">
      <dgm:prSet presAssocID="{A7298B34-0DBB-4F7F-AC66-26881D7E8303}" presName="sibTrans" presStyleLbl="sibTrans2D1" presStyleIdx="2" presStyleCnt="3" custLinFactNeighborX="-25246" custLinFactNeighborY="-28967"/>
      <dgm:spPr/>
      <dgm:t>
        <a:bodyPr/>
        <a:lstStyle/>
        <a:p>
          <a:endParaRPr lang="fr-FR"/>
        </a:p>
      </dgm:t>
    </dgm:pt>
    <dgm:pt modelId="{D68E2BF0-FAD9-4F3A-B8EC-A88900ED0146}" type="pres">
      <dgm:prSet presAssocID="{A7298B34-0DBB-4F7F-AC66-26881D7E8303}" presName="connectorText" presStyleLbl="sibTrans2D1" presStyleIdx="2" presStyleCnt="3"/>
      <dgm:spPr/>
      <dgm:t>
        <a:bodyPr/>
        <a:lstStyle/>
        <a:p>
          <a:endParaRPr lang="fr-FR"/>
        </a:p>
      </dgm:t>
    </dgm:pt>
  </dgm:ptLst>
  <dgm:cxnLst>
    <dgm:cxn modelId="{94E7858D-A1E8-477C-BD32-FE286FD857DB}" type="presOf" srcId="{B0D8657B-F67C-45F3-B619-6E1CDCE44D01}" destId="{2FF92761-FDF1-4575-8510-F534AD07BC90}" srcOrd="1" destOrd="0" presId="urn:microsoft.com/office/officeart/2005/8/layout/cycle7"/>
    <dgm:cxn modelId="{429ED9F9-2233-4156-9BCE-5216ACFEFFC6}" type="presOf" srcId="{90A84819-DBAC-474A-8594-761FF1709DAA}" destId="{4E8D3283-463A-4B18-8842-05B956581F2C}" srcOrd="0" destOrd="0" presId="urn:microsoft.com/office/officeart/2005/8/layout/cycle7"/>
    <dgm:cxn modelId="{01DE30AA-7B18-4E4E-AF02-BA76D442CDA7}" srcId="{445DD2A4-E292-4593-995A-C6DBECDCF441}" destId="{C0AA7492-C778-42C0-B8E4-459EA02C6284}" srcOrd="1" destOrd="0" parTransId="{71821CA2-7093-4EDF-A4EC-FE087390CAF9}" sibTransId="{B0D8657B-F67C-45F3-B619-6E1CDCE44D01}"/>
    <dgm:cxn modelId="{779E0A06-72F8-4A79-BCBB-D7C3B0C7D65A}" srcId="{445DD2A4-E292-4593-995A-C6DBECDCF441}" destId="{90A84819-DBAC-474A-8594-761FF1709DAA}" srcOrd="2" destOrd="0" parTransId="{D93D9715-A7C6-49EE-8A34-45D5BC693932}" sibTransId="{A7298B34-0DBB-4F7F-AC66-26881D7E8303}"/>
    <dgm:cxn modelId="{69E2195C-F791-4B85-90F3-4FB2A323F80E}" type="presOf" srcId="{B0D8657B-F67C-45F3-B619-6E1CDCE44D01}" destId="{292D68BE-051A-47E5-87FF-5E2FA6C74C65}" srcOrd="0" destOrd="0" presId="urn:microsoft.com/office/officeart/2005/8/layout/cycle7"/>
    <dgm:cxn modelId="{2AB3390C-6EF2-4961-96C0-98CF5FC1076F}" type="presOf" srcId="{445DD2A4-E292-4593-995A-C6DBECDCF441}" destId="{05AD5B6A-D14E-46FD-9C8A-E685605ACAE3}" srcOrd="0" destOrd="0" presId="urn:microsoft.com/office/officeart/2005/8/layout/cycle7"/>
    <dgm:cxn modelId="{FEECB029-FADC-4DFE-8866-10558C7188FA}" type="presOf" srcId="{A7298B34-0DBB-4F7F-AC66-26881D7E8303}" destId="{D68E2BF0-FAD9-4F3A-B8EC-A88900ED0146}" srcOrd="1" destOrd="0" presId="urn:microsoft.com/office/officeart/2005/8/layout/cycle7"/>
    <dgm:cxn modelId="{ED40A30D-7E82-495B-B303-71950AC0D1C0}" type="presOf" srcId="{92A6546C-D0B9-49AA-A483-F08BE4B7BFB8}" destId="{2BDFB40B-E318-49DB-97F1-FED95D70968D}" srcOrd="0" destOrd="0" presId="urn:microsoft.com/office/officeart/2005/8/layout/cycle7"/>
    <dgm:cxn modelId="{00267771-8DFB-4BBB-90A6-6C36AFD58E09}" type="presOf" srcId="{C0AA7492-C778-42C0-B8E4-459EA02C6284}" destId="{DCF3ABD0-3CBF-47EE-BA3E-318355A9E0B3}" srcOrd="0" destOrd="0" presId="urn:microsoft.com/office/officeart/2005/8/layout/cycle7"/>
    <dgm:cxn modelId="{B96C1E6B-258A-4EC6-A1A2-DEF1ECBCF9D4}" type="presOf" srcId="{92A6546C-D0B9-49AA-A483-F08BE4B7BFB8}" destId="{33B8D453-80D4-4DBB-9E8C-E0EF6F38A7A2}" srcOrd="1" destOrd="0" presId="urn:microsoft.com/office/officeart/2005/8/layout/cycle7"/>
    <dgm:cxn modelId="{4685670E-AB1D-429B-AE6F-778949A58BBC}" type="presOf" srcId="{DD381D1C-B094-418C-8D1B-C6924FFE2F89}" destId="{1E4469FD-DE66-4C35-A8AC-043AE591FE97}" srcOrd="0" destOrd="0" presId="urn:microsoft.com/office/officeart/2005/8/layout/cycle7"/>
    <dgm:cxn modelId="{4F37897B-32C0-4283-A716-DC12684C30E7}" type="presOf" srcId="{A7298B34-0DBB-4F7F-AC66-26881D7E8303}" destId="{1027BE5D-05C6-4780-BABF-4B0D5B24BE36}" srcOrd="0" destOrd="0" presId="urn:microsoft.com/office/officeart/2005/8/layout/cycle7"/>
    <dgm:cxn modelId="{D3189527-887B-41E7-A028-1E112E90F957}" srcId="{445DD2A4-E292-4593-995A-C6DBECDCF441}" destId="{DD381D1C-B094-418C-8D1B-C6924FFE2F89}" srcOrd="0" destOrd="0" parTransId="{F0396E1C-E53F-42FD-9BF3-49547A01695A}" sibTransId="{92A6546C-D0B9-49AA-A483-F08BE4B7BFB8}"/>
    <dgm:cxn modelId="{4A57F47C-9E45-4D7D-A54A-F762CB2323EB}" type="presParOf" srcId="{05AD5B6A-D14E-46FD-9C8A-E685605ACAE3}" destId="{1E4469FD-DE66-4C35-A8AC-043AE591FE97}" srcOrd="0" destOrd="0" presId="urn:microsoft.com/office/officeart/2005/8/layout/cycle7"/>
    <dgm:cxn modelId="{900FE04A-E9C2-4EFE-9433-C49798A71DB5}" type="presParOf" srcId="{05AD5B6A-D14E-46FD-9C8A-E685605ACAE3}" destId="{2BDFB40B-E318-49DB-97F1-FED95D70968D}" srcOrd="1" destOrd="0" presId="urn:microsoft.com/office/officeart/2005/8/layout/cycle7"/>
    <dgm:cxn modelId="{20E4CF2D-781D-4CF5-BD72-9E2B3DB435CD}" type="presParOf" srcId="{2BDFB40B-E318-49DB-97F1-FED95D70968D}" destId="{33B8D453-80D4-4DBB-9E8C-E0EF6F38A7A2}" srcOrd="0" destOrd="0" presId="urn:microsoft.com/office/officeart/2005/8/layout/cycle7"/>
    <dgm:cxn modelId="{8012E7EE-79BE-4842-90F1-4736306A1EA0}" type="presParOf" srcId="{05AD5B6A-D14E-46FD-9C8A-E685605ACAE3}" destId="{DCF3ABD0-3CBF-47EE-BA3E-318355A9E0B3}" srcOrd="2" destOrd="0" presId="urn:microsoft.com/office/officeart/2005/8/layout/cycle7"/>
    <dgm:cxn modelId="{620088D6-C948-44C3-8A07-F00248BFF8B1}" type="presParOf" srcId="{05AD5B6A-D14E-46FD-9C8A-E685605ACAE3}" destId="{292D68BE-051A-47E5-87FF-5E2FA6C74C65}" srcOrd="3" destOrd="0" presId="urn:microsoft.com/office/officeart/2005/8/layout/cycle7"/>
    <dgm:cxn modelId="{28E76E32-BFDC-4E40-AFEB-1269CEC75CD1}" type="presParOf" srcId="{292D68BE-051A-47E5-87FF-5E2FA6C74C65}" destId="{2FF92761-FDF1-4575-8510-F534AD07BC90}" srcOrd="0" destOrd="0" presId="urn:microsoft.com/office/officeart/2005/8/layout/cycle7"/>
    <dgm:cxn modelId="{8C494C5C-753C-4FBE-A98D-3797491E3948}" type="presParOf" srcId="{05AD5B6A-D14E-46FD-9C8A-E685605ACAE3}" destId="{4E8D3283-463A-4B18-8842-05B956581F2C}" srcOrd="4" destOrd="0" presId="urn:microsoft.com/office/officeart/2005/8/layout/cycle7"/>
    <dgm:cxn modelId="{C8737C99-D358-40EC-B962-D4992DB0F6D3}" type="presParOf" srcId="{05AD5B6A-D14E-46FD-9C8A-E685605ACAE3}" destId="{1027BE5D-05C6-4780-BABF-4B0D5B24BE36}" srcOrd="5" destOrd="0" presId="urn:microsoft.com/office/officeart/2005/8/layout/cycle7"/>
    <dgm:cxn modelId="{6A46A48B-7EBC-4BCB-AAD7-7E07EA4F58F8}" type="presParOf" srcId="{1027BE5D-05C6-4780-BABF-4B0D5B24BE36}" destId="{D68E2BF0-FAD9-4F3A-B8EC-A88900ED014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469FD-DE66-4C35-A8AC-043AE591FE97}">
      <dsp:nvSpPr>
        <dsp:cNvPr id="0" name=""/>
        <dsp:cNvSpPr/>
      </dsp:nvSpPr>
      <dsp:spPr>
        <a:xfrm>
          <a:off x="2600075" y="428293"/>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smtClean="0"/>
            <a:t>Résurrection</a:t>
          </a:r>
          <a:endParaRPr lang="fr-FR" sz="3600" kern="1200" dirty="0"/>
        </a:p>
      </dsp:txBody>
      <dsp:txXfrm>
        <a:off x="2641166" y="469384"/>
        <a:ext cx="2723724" cy="1320771"/>
      </dsp:txXfrm>
    </dsp:sp>
    <dsp:sp modelId="{2BDFB40B-E318-49DB-97F1-FED95D70968D}">
      <dsp:nvSpPr>
        <dsp:cNvPr id="0" name=""/>
        <dsp:cNvSpPr/>
      </dsp:nvSpPr>
      <dsp:spPr>
        <a:xfrm rot="3051055">
          <a:off x="4793772" y="2352061"/>
          <a:ext cx="1690222"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4941082" y="2450268"/>
        <a:ext cx="1395602" cy="294619"/>
      </dsp:txXfrm>
    </dsp:sp>
    <dsp:sp modelId="{DCF3ABD0-3CBF-47EE-BA3E-318355A9E0B3}">
      <dsp:nvSpPr>
        <dsp:cNvPr id="0" name=""/>
        <dsp:cNvSpPr/>
      </dsp:nvSpPr>
      <dsp:spPr>
        <a:xfrm>
          <a:off x="5221557" y="3648385"/>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smtClean="0"/>
            <a:t>Récits évangéliques</a:t>
          </a:r>
          <a:endParaRPr lang="fr-FR" sz="3600" kern="1200" dirty="0"/>
        </a:p>
      </dsp:txBody>
      <dsp:txXfrm>
        <a:off x="5262648" y="3689476"/>
        <a:ext cx="2723724" cy="1320771"/>
      </dsp:txXfrm>
    </dsp:sp>
    <dsp:sp modelId="{292D68BE-051A-47E5-87FF-5E2FA6C74C65}">
      <dsp:nvSpPr>
        <dsp:cNvPr id="0" name=""/>
        <dsp:cNvSpPr/>
      </dsp:nvSpPr>
      <dsp:spPr>
        <a:xfrm rot="10700605">
          <a:off x="3342792" y="4235969"/>
          <a:ext cx="1564368" cy="7357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fr-FR" sz="2900" kern="1200"/>
        </a:p>
      </dsp:txBody>
      <dsp:txXfrm rot="10800000">
        <a:off x="3563524" y="4383124"/>
        <a:ext cx="1122904" cy="441464"/>
      </dsp:txXfrm>
    </dsp:sp>
    <dsp:sp modelId="{4E8D3283-463A-4B18-8842-05B956581F2C}">
      <dsp:nvSpPr>
        <dsp:cNvPr id="0" name=""/>
        <dsp:cNvSpPr/>
      </dsp:nvSpPr>
      <dsp:spPr>
        <a:xfrm>
          <a:off x="303755" y="3790613"/>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smtClean="0"/>
            <a:t>Promesses AT</a:t>
          </a:r>
          <a:endParaRPr lang="fr-FR" sz="3600" kern="1200" dirty="0"/>
        </a:p>
      </dsp:txBody>
      <dsp:txXfrm>
        <a:off x="344846" y="3831704"/>
        <a:ext cx="2723724" cy="1320771"/>
      </dsp:txXfrm>
    </dsp:sp>
    <dsp:sp modelId="{1027BE5D-05C6-4780-BABF-4B0D5B24BE36}">
      <dsp:nvSpPr>
        <dsp:cNvPr id="0" name=""/>
        <dsp:cNvSpPr/>
      </dsp:nvSpPr>
      <dsp:spPr>
        <a:xfrm rot="18259884">
          <a:off x="1583043" y="2423175"/>
          <a:ext cx="1690222"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fr-FR" sz="2100" kern="1200"/>
        </a:p>
      </dsp:txBody>
      <dsp:txXfrm>
        <a:off x="1730353" y="2521382"/>
        <a:ext cx="1395602"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55A8DB33-C369-48A3-8896-BAF566D8CAAB}" type="datetimeFigureOut">
              <a:rPr lang="fr-FR" smtClean="0"/>
              <a:t>09/01/2019</a:t>
            </a:fld>
            <a:endParaRPr lang="fr-FR"/>
          </a:p>
        </p:txBody>
      </p:sp>
      <p:sp>
        <p:nvSpPr>
          <p:cNvPr id="4" name="Espace réservé du pied de page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1B363683-3828-48A9-B5C8-C13C215396A8}" type="slidenum">
              <a:rPr lang="fr-FR" smtClean="0"/>
              <a:t>‹N°›</a:t>
            </a:fld>
            <a:endParaRPr lang="fr-FR"/>
          </a:p>
        </p:txBody>
      </p:sp>
    </p:spTree>
    <p:extLst>
      <p:ext uri="{BB962C8B-B14F-4D97-AF65-F5344CB8AC3E}">
        <p14:creationId xmlns:p14="http://schemas.microsoft.com/office/powerpoint/2010/main" val="288753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4B82FB65-1A10-464F-BA30-1A72C93A6805}" type="datetimeFigureOut">
              <a:rPr lang="fr-FR" smtClean="0"/>
              <a:pPr/>
              <a:t>09/01/2019</a:t>
            </a:fld>
            <a:endParaRPr lang="fr-FR"/>
          </a:p>
        </p:txBody>
      </p:sp>
      <p:sp>
        <p:nvSpPr>
          <p:cNvPr id="4" name="Espace réservé de l'image des diapositives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F70AEB0E-A64B-4CD9-88DF-378F736BF0F2}" type="slidenum">
              <a:rPr lang="fr-FR" smtClean="0"/>
              <a:pPr/>
              <a:t>‹N°›</a:t>
            </a:fld>
            <a:endParaRPr lang="fr-FR"/>
          </a:p>
        </p:txBody>
      </p:sp>
    </p:spTree>
    <p:extLst>
      <p:ext uri="{BB962C8B-B14F-4D97-AF65-F5344CB8AC3E}">
        <p14:creationId xmlns:p14="http://schemas.microsoft.com/office/powerpoint/2010/main" val="132491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a:t>
            </a:fld>
            <a:endParaRPr lang="fr-FR"/>
          </a:p>
        </p:txBody>
      </p:sp>
    </p:spTree>
    <p:extLst>
      <p:ext uri="{BB962C8B-B14F-4D97-AF65-F5344CB8AC3E}">
        <p14:creationId xmlns:p14="http://schemas.microsoft.com/office/powerpoint/2010/main" val="207494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FR" dirty="0" smtClean="0">
                <a:latin typeface="Times New Roman" pitchFamily="18" charset="0"/>
                <a:cs typeface="Times New Roman" pitchFamily="18" charset="0"/>
              </a:rPr>
              <a:t>Pour répondre à la question qui est Jésus-Christ, nous avons à réfléchir au lien qui unit celui qu’on annoncé les prophètes, le Ressuscité « qui reviendra dans la gloire pour juger les vivants et les morts » et Jésus de Nazareth, « crucifié sous Ponce-Pilate ».  </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La résurrection de Jésus conduit les apôtres à relire ce qu’ils ont vécus avec lui et à comprendre la personne de Jésus, ce qu’il a dit et fait, à la lumière de cet événement, qui est la bonne nouvelle (Evangile).</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Les écrits du NT accomplissent un double mouvement  : à partir de la résurrection qui ouvre l’avenir, relire la vie, la mort et la résurrection de Jésus  comme  l’accomplissement des promesses bibliques (Daniel dans la fosse aux lions anticipe l’ensevelissement et la victoire du Christ sur la mort). </a:t>
            </a:r>
          </a:p>
          <a:p>
            <a:endParaRPr lang="fr-FR" dirty="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14</a:t>
            </a:fld>
            <a:endParaRPr lang="fr-FR"/>
          </a:p>
        </p:txBody>
      </p:sp>
    </p:spTree>
    <p:extLst>
      <p:ext uri="{BB962C8B-B14F-4D97-AF65-F5344CB8AC3E}">
        <p14:creationId xmlns:p14="http://schemas.microsoft.com/office/powerpoint/2010/main" val="329969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15</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Le portail nous fait voir en même temps qui est Jésus-Christ et de quoi et comment il nous sauve.</a:t>
            </a:r>
          </a:p>
          <a:p>
            <a:endParaRPr lang="fr-FR" dirty="0" smtClean="0"/>
          </a:p>
          <a:p>
            <a:endParaRPr lang="fr-FR" dirty="0" smtClean="0"/>
          </a:p>
          <a:p>
            <a:endParaRPr lang="fr-FR" dirty="0" smtClean="0"/>
          </a:p>
          <a:p>
            <a:endParaRPr lang="fr-FR" dirty="0" smtClean="0"/>
          </a:p>
          <a:p>
            <a:endParaRPr lang="fr-FR" dirty="0" smtClean="0"/>
          </a:p>
          <a:p>
            <a:r>
              <a:rPr lang="fr-FR" dirty="0" smtClean="0"/>
              <a:t>Le mystère sauveur du Christ nous est montré en faisant des liens </a:t>
            </a:r>
            <a:endParaRPr lang="fr-FR" dirty="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16</a:t>
            </a:fld>
            <a:endParaRPr lang="fr-FR"/>
          </a:p>
        </p:txBody>
      </p:sp>
    </p:spTree>
    <p:extLst>
      <p:ext uri="{BB962C8B-B14F-4D97-AF65-F5344CB8AC3E}">
        <p14:creationId xmlns:p14="http://schemas.microsoft.com/office/powerpoint/2010/main" val="82750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latin typeface="Times New Roman" pitchFamily="18" charset="0"/>
                <a:cs typeface="Times New Roman" pitchFamily="18" charset="0"/>
              </a:rPr>
              <a:t>Le porche nous montre le Christ glorifié à la « fin des temps »,  lors du jugement : « il reviendra dans la gloire pour juger les vivants et les morts  ». </a:t>
            </a:r>
          </a:p>
          <a:p>
            <a:r>
              <a:rPr lang="fr-FR" dirty="0" smtClean="0">
                <a:latin typeface="Times New Roman" pitchFamily="18" charset="0"/>
                <a:cs typeface="Times New Roman" pitchFamily="18" charset="0"/>
              </a:rPr>
              <a:t>On remarque  les instruments de la passion : l’homme sur le trône et le crucifié sont la même personne.  </a:t>
            </a:r>
          </a:p>
          <a:p>
            <a:r>
              <a:rPr lang="fr-FR" dirty="0" smtClean="0">
                <a:latin typeface="Times New Roman" pitchFamily="18" charset="0"/>
                <a:cs typeface="Times New Roman" pitchFamily="18" charset="0"/>
              </a:rPr>
              <a:t>Il  nous est montré ce que signifie l’acte sauveur du Christ : </a:t>
            </a:r>
          </a:p>
          <a:p>
            <a:pPr>
              <a:buFont typeface="Wingdings" pitchFamily="2" charset="2"/>
              <a:buChar char="Ø"/>
            </a:pPr>
            <a:r>
              <a:rPr lang="fr-FR" dirty="0" smtClean="0">
                <a:latin typeface="Times New Roman" pitchFamily="18" charset="0"/>
                <a:cs typeface="Times New Roman" pitchFamily="18" charset="0"/>
              </a:rPr>
              <a:t>Sauvés de la mort (Daniel dans la fosse aux lions &gt;  péril mortel, fosse, tombe, épisode biblique relu à la lumière de la mort et de la résurrection du Christ : l’histoire de Daniel annonce la victoire du Christ . Celle-ci apparaît sur l’arrière plan de l’AT comme accomplissement des promesses.)</a:t>
            </a:r>
          </a:p>
          <a:p>
            <a:pPr>
              <a:buFont typeface="Wingdings" pitchFamily="2" charset="2"/>
              <a:buChar char="Ø"/>
            </a:pPr>
            <a:r>
              <a:rPr lang="fr-FR" dirty="0" smtClean="0">
                <a:latin typeface="Times New Roman" pitchFamily="18" charset="0"/>
                <a:cs typeface="Times New Roman" pitchFamily="18" charset="0"/>
              </a:rPr>
              <a:t>Sauvés du péché (les tentations de Jésus au désert) : dans les jours de sa vie terrestre, Jésus combat le mal c’est-à-dire ce qui conduit à ruiner la relation de l’homme avec Dieu. </a:t>
            </a:r>
          </a:p>
          <a:p>
            <a:pPr>
              <a:buNone/>
            </a:pP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Grande richesse christologique du porche : </a:t>
            </a:r>
          </a:p>
          <a:p>
            <a:pPr>
              <a:buNone/>
            </a:pPr>
            <a:r>
              <a:rPr lang="fr-FR" dirty="0" smtClean="0">
                <a:latin typeface="Times New Roman" pitchFamily="18" charset="0"/>
                <a:cs typeface="Times New Roman" pitchFamily="18" charset="0"/>
              </a:rPr>
              <a:t>Le mystère sauveur du Christ nous est montré en établissant des liens  entre ce qui s’est passé (prophétie, vie et mort de Jésus), ce qui a lieu aujourd’hui dans la relation avec Lui  (nous vivons dans l’espérance de la victoire) et ce qui est attendu (la victoire accomplie) . </a:t>
            </a:r>
          </a:p>
          <a:p>
            <a:pPr>
              <a:buNone/>
            </a:pPr>
            <a:r>
              <a:rPr lang="fr-FR" dirty="0" smtClean="0">
                <a:latin typeface="Times New Roman" pitchFamily="18" charset="0"/>
                <a:cs typeface="Times New Roman" pitchFamily="18" charset="0"/>
              </a:rPr>
              <a:t>Le programme iconographique du porche de Beaulieu </a:t>
            </a:r>
          </a:p>
          <a:p>
            <a:r>
              <a:rPr lang="fr-FR" dirty="0" smtClean="0">
                <a:latin typeface="Times New Roman" pitchFamily="18" charset="0"/>
                <a:cs typeface="Times New Roman" pitchFamily="18" charset="0"/>
              </a:rPr>
              <a:t>nous fait embrasser d’un seul regard différents niveaux de sens</a:t>
            </a:r>
          </a:p>
          <a:p>
            <a:r>
              <a:rPr lang="fr-FR" dirty="0" smtClean="0">
                <a:latin typeface="Times New Roman" pitchFamily="18" charset="0"/>
                <a:cs typeface="Times New Roman" pitchFamily="18" charset="0"/>
              </a:rPr>
              <a:t>ressaisit passé, présent et avenir. </a:t>
            </a:r>
          </a:p>
          <a:p>
            <a:endParaRPr lang="fr-FR" dirty="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17</a:t>
            </a:fld>
            <a:endParaRPr lang="fr-FR"/>
          </a:p>
        </p:txBody>
      </p:sp>
    </p:spTree>
    <p:extLst>
      <p:ext uri="{BB962C8B-B14F-4D97-AF65-F5344CB8AC3E}">
        <p14:creationId xmlns:p14="http://schemas.microsoft.com/office/powerpoint/2010/main" val="248223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18</a:t>
            </a:fld>
            <a:endParaRPr lang="fr-FR"/>
          </a:p>
        </p:txBody>
      </p:sp>
    </p:spTree>
    <p:extLst>
      <p:ext uri="{BB962C8B-B14F-4D97-AF65-F5344CB8AC3E}">
        <p14:creationId xmlns:p14="http://schemas.microsoft.com/office/powerpoint/2010/main" val="3208499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19</a:t>
            </a:fld>
            <a:endParaRPr lang="fr-FR"/>
          </a:p>
        </p:txBody>
      </p:sp>
    </p:spTree>
    <p:extLst>
      <p:ext uri="{BB962C8B-B14F-4D97-AF65-F5344CB8AC3E}">
        <p14:creationId xmlns:p14="http://schemas.microsoft.com/office/powerpoint/2010/main" val="288617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r>
              <a:rPr lang="fr-FR" dirty="0" smtClean="0"/>
              <a:t>Montrer les liens entre les différents aspects de la personne du Christ et du salut est un aspect important du projet du porche étudié.</a:t>
            </a:r>
          </a:p>
          <a:p>
            <a:pPr lvl="1"/>
            <a:r>
              <a:rPr lang="fr-FR" dirty="0" smtClean="0"/>
              <a:t>Mais il prend véritablement sens  dans sa fonction même de porche : il s’agit de passer par la porte, c’est-à-dire par le Christ, pour entrer dans la communauté des sauvés.</a:t>
            </a:r>
          </a:p>
          <a:p>
            <a:pPr lvl="1"/>
            <a:r>
              <a:rPr lang="fr-FR" dirty="0" smtClean="0"/>
              <a:t>La connaissance de la personne du Christ est donc conçue ici selon une double perspective : on pourrait dire </a:t>
            </a:r>
            <a:r>
              <a:rPr lang="fr-FR" b="1" dirty="0" smtClean="0"/>
              <a:t>extérieure et intérieure </a:t>
            </a:r>
          </a:p>
          <a:p>
            <a:pPr lvl="1">
              <a:buNone/>
            </a:pPr>
            <a:r>
              <a:rPr lang="fr-FR" dirty="0" smtClean="0"/>
              <a:t>A partir de l’Ecriture, dégager un portrait du Christ, qui tient ensemble son humanité et sa divinité (connaissance « extérieure »)</a:t>
            </a:r>
          </a:p>
          <a:p>
            <a:pPr lvl="1">
              <a:buNone/>
            </a:pPr>
            <a:r>
              <a:rPr lang="fr-FR" dirty="0" smtClean="0"/>
              <a:t>Dans l’Eglise du Christ, éprouver sa puissance de résurrection et sa force de réconciliation (connaissance « intérieure »)  pour ensuite en témoigner et en rendre compte  : les premiers à avoir fait cela sont les apôtres. </a:t>
            </a:r>
          </a:p>
          <a:p>
            <a:endParaRPr lang="fr-FR" dirty="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20</a:t>
            </a:fld>
            <a:endParaRPr lang="fr-FR"/>
          </a:p>
        </p:txBody>
      </p:sp>
    </p:spTree>
    <p:extLst>
      <p:ext uri="{BB962C8B-B14F-4D97-AF65-F5344CB8AC3E}">
        <p14:creationId xmlns:p14="http://schemas.microsoft.com/office/powerpoint/2010/main" val="3475055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21</a:t>
            </a:fld>
            <a:endParaRPr lang="fr-FR"/>
          </a:p>
        </p:txBody>
      </p:sp>
    </p:spTree>
    <p:extLst>
      <p:ext uri="{BB962C8B-B14F-4D97-AF65-F5344CB8AC3E}">
        <p14:creationId xmlns:p14="http://schemas.microsoft.com/office/powerpoint/2010/main" val="138489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6</a:t>
            </a:fld>
            <a:endParaRPr lang="fr-FR"/>
          </a:p>
        </p:txBody>
      </p:sp>
    </p:spTree>
    <p:extLst>
      <p:ext uri="{BB962C8B-B14F-4D97-AF65-F5344CB8AC3E}">
        <p14:creationId xmlns:p14="http://schemas.microsoft.com/office/powerpoint/2010/main" val="81548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9550" y="0"/>
            <a:ext cx="6678613" cy="3757613"/>
          </a:xfrm>
        </p:spPr>
      </p:sp>
      <p:sp>
        <p:nvSpPr>
          <p:cNvPr id="3" name="Espace réservé des commentaires 2"/>
          <p:cNvSpPr>
            <a:spLocks noGrp="1"/>
          </p:cNvSpPr>
          <p:nvPr>
            <p:ph type="body" idx="1"/>
          </p:nvPr>
        </p:nvSpPr>
        <p:spPr/>
        <p:txBody>
          <a:bodyPr>
            <a:normAutofit/>
          </a:bodyPr>
          <a:lstStyle/>
          <a:p>
            <a:r>
              <a:rPr lang="fr-FR" dirty="0" smtClean="0">
                <a:latin typeface="Times New Roman" pitchFamily="18" charset="0"/>
                <a:cs typeface="Times New Roman" pitchFamily="18" charset="0"/>
              </a:rPr>
              <a:t>Le Christ, immense, sur le trône de gloire, à l’heure du jugement dernier, entouré de deux grand anges qui sonnent de la trompe. </a:t>
            </a:r>
          </a:p>
          <a:p>
            <a:r>
              <a:rPr lang="fr-FR" dirty="0" smtClean="0">
                <a:latin typeface="Times New Roman" pitchFamily="18" charset="0"/>
                <a:cs typeface="Times New Roman" pitchFamily="18" charset="0"/>
              </a:rPr>
              <a:t>Il est représenté tel que le décrit le livre de l’Apocalypse ou Matthieu 25. Ces représentations du NT renvoient aux visions du livre de Daniel (AT). </a:t>
            </a:r>
          </a:p>
          <a:p>
            <a:r>
              <a:rPr lang="fr-FR" dirty="0" smtClean="0">
                <a:latin typeface="Times New Roman" pitchFamily="18" charset="0"/>
                <a:cs typeface="Times New Roman" pitchFamily="18" charset="0"/>
              </a:rPr>
              <a:t>Derrière le Christ, des anges tiennent les instruments de la Passion (croix, couronne, clous</a:t>
            </a:r>
          </a:p>
          <a:p>
            <a:r>
              <a:rPr lang="fr-FR" dirty="0" smtClean="0">
                <a:latin typeface="Times New Roman" pitchFamily="18" charset="0"/>
                <a:cs typeface="Times New Roman" pitchFamily="18" charset="0"/>
              </a:rPr>
              <a:t>De part et d’autre, </a:t>
            </a:r>
            <a:r>
              <a:rPr lang="fr-FR" u="sng" dirty="0" smtClean="0">
                <a:latin typeface="Times New Roman" pitchFamily="18" charset="0"/>
                <a:cs typeface="Times New Roman" pitchFamily="18" charset="0"/>
              </a:rPr>
              <a:t>à la hauteur des bras du Christ</a:t>
            </a:r>
            <a:r>
              <a:rPr lang="fr-FR" dirty="0" smtClean="0">
                <a:latin typeface="Times New Roman" pitchFamily="18" charset="0"/>
                <a:cs typeface="Times New Roman" pitchFamily="18" charset="0"/>
              </a:rPr>
              <a:t>, les apôtres (St Pierre avec les clés)</a:t>
            </a:r>
          </a:p>
          <a:p>
            <a:r>
              <a:rPr lang="fr-FR" dirty="0" smtClean="0">
                <a:latin typeface="Times New Roman" pitchFamily="18" charset="0"/>
                <a:cs typeface="Times New Roman" pitchFamily="18" charset="0"/>
              </a:rPr>
              <a:t>A la </a:t>
            </a:r>
            <a:r>
              <a:rPr lang="fr-FR" u="sng" dirty="0" smtClean="0">
                <a:latin typeface="Times New Roman" pitchFamily="18" charset="0"/>
                <a:cs typeface="Times New Roman" pitchFamily="18" charset="0"/>
              </a:rPr>
              <a:t>hauteur des pieds du Christ</a:t>
            </a:r>
            <a:r>
              <a:rPr lang="fr-FR" dirty="0" smtClean="0">
                <a:latin typeface="Times New Roman" pitchFamily="18" charset="0"/>
                <a:cs typeface="Times New Roman" pitchFamily="18" charset="0"/>
              </a:rPr>
              <a:t>, les morts sortant des tombeaux et des personnages qui peuvent être identifiés comme les juifs et les païens</a:t>
            </a:r>
          </a:p>
          <a:p>
            <a:r>
              <a:rPr lang="fr-FR" u="sng" dirty="0" smtClean="0">
                <a:latin typeface="Times New Roman" pitchFamily="18" charset="0"/>
                <a:cs typeface="Times New Roman" pitchFamily="18" charset="0"/>
              </a:rPr>
              <a:t>Sous les pieds du Christ</a:t>
            </a:r>
            <a:r>
              <a:rPr lang="fr-FR" dirty="0" smtClean="0">
                <a:latin typeface="Times New Roman" pitchFamily="18" charset="0"/>
                <a:cs typeface="Times New Roman" pitchFamily="18" charset="0"/>
              </a:rPr>
              <a:t>, les monstres, semblables à ceux décrits dans le livre de Daniel et dans l’Apocalypse de St Jean, des vagues qui figurent les flots de la mer (symbole de mort dans la Bible). </a:t>
            </a:r>
          </a:p>
          <a:p>
            <a:endParaRPr lang="fr-FR" dirty="0" smtClean="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9</a:t>
            </a:fld>
            <a:endParaRPr lang="fr-FR"/>
          </a:p>
        </p:txBody>
      </p:sp>
    </p:spTree>
    <p:extLst>
      <p:ext uri="{BB962C8B-B14F-4D97-AF65-F5344CB8AC3E}">
        <p14:creationId xmlns:p14="http://schemas.microsoft.com/office/powerpoint/2010/main" val="348229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Le tympan nous montre une scène grandiose, inspirée des visions décrites dans l’Apocalypse de saint Jean, dans l’évangile de saint Mathieu, redevables l’un et l’autre des visions de Daniel.  </a:t>
            </a:r>
          </a:p>
          <a:p>
            <a:endParaRPr lang="fr-FR" dirty="0" smtClean="0"/>
          </a:p>
          <a:p>
            <a:r>
              <a:rPr lang="fr-FR" dirty="0" err="1" smtClean="0"/>
              <a:t>Jn</a:t>
            </a:r>
            <a:r>
              <a:rPr lang="fr-FR" dirty="0" smtClean="0"/>
              <a:t> 1 : Je vis sept candélabres et au milieu des candélabres, comme un Fils d’homme, revêtu d’une  longue robe serrée à la  taille par une ceinture d’or . [...] A sa vue je tombais à ses pieds, comme mort  ; mais il posa sa main sur moi en disant : «  Ne crains pas, je suis le Premier et le Dernier, le Vivant, je fus mort, et me voici vivant pour les  siècles, détenant la clé de la mort et de l’Hadès. </a:t>
            </a:r>
          </a:p>
          <a:p>
            <a:r>
              <a:rPr lang="fr-FR" dirty="0" err="1" smtClean="0"/>
              <a:t>Jn</a:t>
            </a:r>
            <a:r>
              <a:rPr lang="fr-FR" dirty="0" smtClean="0"/>
              <a:t> 4, 2 : Monte ici que je te montre ce qui doit arriver par la suite. A l’instant, je tombais en extase. Voici, un trône était dressé dans le ciel et , siégeant sur trône, Quelqu’un.  </a:t>
            </a:r>
          </a:p>
          <a:p>
            <a:endParaRPr lang="fr-FR" dirty="0" smtClean="0"/>
          </a:p>
          <a:p>
            <a:r>
              <a:rPr lang="fr-FR" dirty="0" smtClean="0"/>
              <a:t>Mt 24, 30 : Et alors  apparaitra le signe du Fils de l’homme ; et alors toute les races de la terre se frapperont la poitrine ; et l’on verra le Fils de l’homme venant sur les nuées du ciel avec puissance et grande gloire. Et il enverra ses anges avec une trompette sonore, pour rassembler ses élus des quatre vents.</a:t>
            </a:r>
          </a:p>
          <a:p>
            <a:endParaRPr lang="fr-FR" dirty="0" smtClean="0"/>
          </a:p>
          <a:p>
            <a:r>
              <a:rPr lang="fr-FR" dirty="0" err="1" smtClean="0"/>
              <a:t>Dn</a:t>
            </a:r>
            <a:r>
              <a:rPr lang="fr-FR" dirty="0" smtClean="0"/>
              <a:t> 7, 13  (livre dont on connaît souvent le cantique des trois enfants « vous les œuvres du Seigneur, bénissez le Seigneur », l’histoire de Daniel dans la fosse aux lions, l’histoire de Suzanne, et d’où vient l’image du colosse aux pieds d’argiles ) : Je contemplais dans les visions de la nuit : voici venant sur les nuées du ciel comme un Fils d’homme, il s’avança jusqu’à l’Ancien et fut conduit en sa présence. A lui fût conféré empire, honneur et royaume, et tous les peuples, nations et langues le servirent. Son empire est un empire éternel qui ne passera pas, et son royaume ne sera pas détruit.</a:t>
            </a:r>
          </a:p>
          <a:p>
            <a:endParaRPr lang="fr-FR" dirty="0" smtClean="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10</a:t>
            </a:fld>
            <a:endParaRPr lang="fr-FR"/>
          </a:p>
        </p:txBody>
      </p:sp>
    </p:spTree>
    <p:extLst>
      <p:ext uri="{BB962C8B-B14F-4D97-AF65-F5344CB8AC3E}">
        <p14:creationId xmlns:p14="http://schemas.microsoft.com/office/powerpoint/2010/main" val="166378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Daniel, exilé à la cour  de Darius subit la jalousie des  notables qui le piègent et veulent sa mort.  Il est accusé  à tort et condamné à  être placé dans une fosse avec des lions : </a:t>
            </a:r>
          </a:p>
          <a:p>
            <a:r>
              <a:rPr lang="fr-FR" dirty="0" smtClean="0"/>
              <a:t> 6, 17  Alors le roi donna l’ordre  de faire venir Daniel et de le jeter dans  la fosse aux liions.. Le roi dit à Daniel : « Ton Dieu, que tu as  servi avec persévérance, c’est lui qui te sauvera. » On apporta une pierre qu’on posa sur l’entrée de la fosse, et le roi y apposa son sceau et celui de ses seigneurs. [...] au petit jour, le roi se leva et se rendit en hâte à la fosse aux lions. S’approchant de la fosse, il cria à  Daniel : « Daniel, serviteur du Dieu vivant, ce Dieu que tu sers avec persévérance a-t-il pu  te faire échapper aux lions ? » Daniel répondit au roi : «  »ö roi, vit à jamais ! Mon Dieu a fermé la gueule des  lions et il ne m’ont  pas fait de mal parce que j’ai été trouvé innocent devant lui. »</a:t>
            </a:r>
            <a:endParaRPr lang="fr-FR" dirty="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11</a:t>
            </a:fld>
            <a:endParaRPr lang="fr-FR"/>
          </a:p>
        </p:txBody>
      </p:sp>
    </p:spTree>
    <p:extLst>
      <p:ext uri="{BB962C8B-B14F-4D97-AF65-F5344CB8AC3E}">
        <p14:creationId xmlns:p14="http://schemas.microsoft.com/office/powerpoint/2010/main" val="196296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9375" y="636588"/>
            <a:ext cx="6678613" cy="3757612"/>
          </a:xfrm>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12</a:t>
            </a:fld>
            <a:endParaRPr lang="fr-FR"/>
          </a:p>
        </p:txBody>
      </p:sp>
    </p:spTree>
    <p:extLst>
      <p:ext uri="{BB962C8B-B14F-4D97-AF65-F5344CB8AC3E}">
        <p14:creationId xmlns:p14="http://schemas.microsoft.com/office/powerpoint/2010/main" val="1719964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70AEB0E-A64B-4CD9-88DF-378F736BF0F2}" type="slidenum">
              <a:rPr lang="fr-FR" smtClean="0"/>
              <a:pPr/>
              <a:t>13</a:t>
            </a:fld>
            <a:endParaRPr lang="fr-FR"/>
          </a:p>
        </p:txBody>
      </p:sp>
    </p:spTree>
    <p:extLst>
      <p:ext uri="{BB962C8B-B14F-4D97-AF65-F5344CB8AC3E}">
        <p14:creationId xmlns:p14="http://schemas.microsoft.com/office/powerpoint/2010/main" val="188777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162032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210019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249125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63824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1476764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346072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267318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24380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198934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41510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04DFB2-C967-481F-BC8D-DC7866565F25}" type="datetimeFigureOut">
              <a:rPr lang="fr-FR" smtClean="0"/>
              <a:pPr/>
              <a:t>09/01/2019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8C3A6A-B8D1-4F5F-8CC0-E0B4C51382A7}" type="slidenum">
              <a:rPr lang="fr-FR" smtClean="0"/>
              <a:pPr/>
              <a:t>‹N°›</a:t>
            </a:fld>
            <a:endParaRPr lang="fr-FR"/>
          </a:p>
        </p:txBody>
      </p:sp>
    </p:spTree>
    <p:extLst>
      <p:ext uri="{BB962C8B-B14F-4D97-AF65-F5344CB8AC3E}">
        <p14:creationId xmlns:p14="http://schemas.microsoft.com/office/powerpoint/2010/main" val="338536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4DFB2-C967-481F-BC8D-DC7866565F25}" type="datetimeFigureOut">
              <a:rPr lang="fr-FR" smtClean="0"/>
              <a:pPr/>
              <a:t>09/01/2019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C3A6A-B8D1-4F5F-8CC0-E0B4C51382A7}" type="slidenum">
              <a:rPr lang="fr-FR" smtClean="0"/>
              <a:pPr/>
              <a:t>‹N°›</a:t>
            </a:fld>
            <a:endParaRPr lang="fr-FR"/>
          </a:p>
        </p:txBody>
      </p:sp>
    </p:spTree>
    <p:extLst>
      <p:ext uri="{BB962C8B-B14F-4D97-AF65-F5344CB8AC3E}">
        <p14:creationId xmlns:p14="http://schemas.microsoft.com/office/powerpoint/2010/main" val="3126305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i="1" dirty="0" smtClean="0">
                <a:latin typeface="Times New Roman" pitchFamily="18" charset="0"/>
                <a:cs typeface="Times New Roman" pitchFamily="18" charset="0"/>
              </a:rPr>
              <a:t/>
            </a:r>
            <a:br>
              <a:rPr lang="fr-FR" i="1" dirty="0" smtClean="0">
                <a:latin typeface="Times New Roman" pitchFamily="18" charset="0"/>
                <a:cs typeface="Times New Roman" pitchFamily="18" charset="0"/>
              </a:rPr>
            </a:br>
            <a:r>
              <a:rPr lang="fr-FR" i="1" dirty="0" smtClean="0">
                <a:latin typeface="Times New Roman" pitchFamily="18" charset="0"/>
                <a:cs typeface="Times New Roman" pitchFamily="18" charset="0"/>
              </a:rPr>
              <a:t/>
            </a:r>
            <a:br>
              <a:rPr lang="fr-FR" i="1" dirty="0" smtClean="0">
                <a:latin typeface="Times New Roman" pitchFamily="18" charset="0"/>
                <a:cs typeface="Times New Roman" pitchFamily="18" charset="0"/>
              </a:rPr>
            </a:br>
            <a:r>
              <a:rPr lang="fr-FR" i="1" dirty="0" smtClean="0">
                <a:latin typeface="Times New Roman" pitchFamily="18" charset="0"/>
                <a:cs typeface="Times New Roman" pitchFamily="18" charset="0"/>
              </a:rPr>
              <a:t>Jésus-Christ : la rencontre de l’homme et </a:t>
            </a:r>
            <a:r>
              <a:rPr lang="fr-FR" i="1" smtClean="0">
                <a:latin typeface="Times New Roman" pitchFamily="18" charset="0"/>
                <a:cs typeface="Times New Roman" pitchFamily="18" charset="0"/>
              </a:rPr>
              <a:t>de Dieu</a:t>
            </a:r>
            <a:endParaRPr lang="fr-FR" dirty="0">
              <a:latin typeface="Times New Roman" pitchFamily="18" charset="0"/>
              <a:cs typeface="Times New Roman" pitchFamily="18" charset="0"/>
            </a:endParaRPr>
          </a:p>
        </p:txBody>
      </p:sp>
      <p:sp>
        <p:nvSpPr>
          <p:cNvPr id="3" name="Sous-titre 2"/>
          <p:cNvSpPr>
            <a:spLocks noGrp="1"/>
          </p:cNvSpPr>
          <p:nvPr>
            <p:ph type="subTitle" idx="1"/>
          </p:nvPr>
        </p:nvSpPr>
        <p:spPr/>
        <p:txBody>
          <a:bodyPr/>
          <a:lstStyle/>
          <a:p>
            <a:r>
              <a:rPr lang="fr-FR" b="1" cap="small" dirty="0" smtClean="0">
                <a:latin typeface="Times New Roman" pitchFamily="18" charset="0"/>
                <a:cs typeface="Times New Roman" pitchFamily="18" charset="0"/>
              </a:rPr>
              <a:t>Séance 1 </a:t>
            </a:r>
            <a:r>
              <a:rPr lang="fr-FR" b="1" cap="small" smtClean="0">
                <a:latin typeface="Times New Roman" pitchFamily="18" charset="0"/>
                <a:cs typeface="Times New Roman" pitchFamily="18" charset="0"/>
              </a:rPr>
              <a:t>- Introduction</a:t>
            </a:r>
            <a:endParaRPr lang="fr-FR" b="1" cap="small"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0403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Que voyons-nous ? </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20000"/>
          </a:bodyPr>
          <a:lstStyle/>
          <a:p>
            <a:r>
              <a:rPr lang="fr-FR" dirty="0" smtClean="0">
                <a:latin typeface="Times New Roman" pitchFamily="18" charset="0"/>
                <a:cs typeface="Times New Roman" pitchFamily="18" charset="0"/>
              </a:rPr>
              <a:t>Le Christ, immense, sur le trône de gloire, à l’heure du jugement dernier, entouré de deux grand anges qui sonnent de la trompe. </a:t>
            </a:r>
          </a:p>
          <a:p>
            <a:r>
              <a:rPr lang="fr-FR" dirty="0" smtClean="0">
                <a:latin typeface="Times New Roman" pitchFamily="18" charset="0"/>
                <a:cs typeface="Times New Roman" pitchFamily="18" charset="0"/>
              </a:rPr>
              <a:t>Il est représenté tel que le décrit le livre de l’Apocalypse ou Matthieu 25. Ces représentations du NT renvoient aux visions du livre de Daniel (AT). </a:t>
            </a:r>
          </a:p>
          <a:p>
            <a:r>
              <a:rPr lang="fr-FR" dirty="0" smtClean="0">
                <a:latin typeface="Times New Roman" pitchFamily="18" charset="0"/>
                <a:cs typeface="Times New Roman" pitchFamily="18" charset="0"/>
              </a:rPr>
              <a:t>Derrière le Christ, des anges tiennent les instruments de la Passion (croix, couronne, clous)</a:t>
            </a:r>
          </a:p>
          <a:p>
            <a:r>
              <a:rPr lang="fr-FR" dirty="0" smtClean="0">
                <a:latin typeface="Times New Roman" pitchFamily="18" charset="0"/>
                <a:cs typeface="Times New Roman" pitchFamily="18" charset="0"/>
              </a:rPr>
              <a:t>De part et d’autre, </a:t>
            </a:r>
            <a:r>
              <a:rPr lang="fr-FR" u="sng" dirty="0" smtClean="0">
                <a:latin typeface="Times New Roman" pitchFamily="18" charset="0"/>
                <a:cs typeface="Times New Roman" pitchFamily="18" charset="0"/>
              </a:rPr>
              <a:t>à la hauteur des bras du Christ</a:t>
            </a:r>
            <a:r>
              <a:rPr lang="fr-FR" dirty="0" smtClean="0">
                <a:latin typeface="Times New Roman" pitchFamily="18" charset="0"/>
                <a:cs typeface="Times New Roman" pitchFamily="18" charset="0"/>
              </a:rPr>
              <a:t>, les apôtres (St Pierre avec les clés)</a:t>
            </a:r>
          </a:p>
          <a:p>
            <a:r>
              <a:rPr lang="fr-FR" dirty="0" smtClean="0">
                <a:latin typeface="Times New Roman" pitchFamily="18" charset="0"/>
                <a:cs typeface="Times New Roman" pitchFamily="18" charset="0"/>
              </a:rPr>
              <a:t>A la </a:t>
            </a:r>
            <a:r>
              <a:rPr lang="fr-FR" u="sng" dirty="0" smtClean="0">
                <a:latin typeface="Times New Roman" pitchFamily="18" charset="0"/>
                <a:cs typeface="Times New Roman" pitchFamily="18" charset="0"/>
              </a:rPr>
              <a:t>hauteur des pieds du Christ</a:t>
            </a:r>
            <a:r>
              <a:rPr lang="fr-FR" dirty="0" smtClean="0">
                <a:latin typeface="Times New Roman" pitchFamily="18" charset="0"/>
                <a:cs typeface="Times New Roman" pitchFamily="18" charset="0"/>
              </a:rPr>
              <a:t>, les morts sortant des tombeaux et des personnages qui peuvent être identifiés comme les juifs et les païens</a:t>
            </a:r>
          </a:p>
          <a:p>
            <a:r>
              <a:rPr lang="fr-FR" u="sng" dirty="0" smtClean="0">
                <a:latin typeface="Times New Roman" pitchFamily="18" charset="0"/>
                <a:cs typeface="Times New Roman" pitchFamily="18" charset="0"/>
              </a:rPr>
              <a:t>Sous les pieds du Christ</a:t>
            </a:r>
            <a:r>
              <a:rPr lang="fr-FR" dirty="0" smtClean="0">
                <a:latin typeface="Times New Roman" pitchFamily="18" charset="0"/>
                <a:cs typeface="Times New Roman" pitchFamily="18" charset="0"/>
              </a:rPr>
              <a:t>, des monstres, semblables à ceux décrits dans le livre de Daniel et dans l’Apocalypse de St Jean, des vagues qui figurent les flots de la mer (symbole de mort dans la Bible).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Les scènes latérales (1)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Daniel dans la fosse aux lions (</a:t>
            </a:r>
            <a:r>
              <a:rPr lang="fr-FR" b="1" dirty="0" err="1" smtClean="0">
                <a:latin typeface="Times New Roman" pitchFamily="18" charset="0"/>
                <a:cs typeface="Times New Roman" pitchFamily="18" charset="0"/>
              </a:rPr>
              <a:t>Dn</a:t>
            </a:r>
            <a:r>
              <a:rPr lang="fr-FR" b="1" dirty="0" smtClean="0">
                <a:latin typeface="Times New Roman" pitchFamily="18" charset="0"/>
                <a:cs typeface="Times New Roman" pitchFamily="18" charset="0"/>
              </a:rPr>
              <a:t> 6)</a:t>
            </a:r>
            <a:endParaRPr lang="fr-FR" b="1" dirty="0">
              <a:latin typeface="Times New Roman" pitchFamily="18" charset="0"/>
              <a:cs typeface="Times New Roman" pitchFamily="18" charset="0"/>
            </a:endParaRPr>
          </a:p>
        </p:txBody>
      </p:sp>
      <p:sp>
        <p:nvSpPr>
          <p:cNvPr id="4" name="Espace réservé du texte 3"/>
          <p:cNvSpPr>
            <a:spLocks noGrp="1"/>
          </p:cNvSpPr>
          <p:nvPr>
            <p:ph type="body" sz="half" idx="2"/>
          </p:nvPr>
        </p:nvSpPr>
        <p:spPr/>
        <p:txBody>
          <a:bodyPr>
            <a:normAutofit fontScale="32500" lnSpcReduction="20000"/>
          </a:bodyPr>
          <a:lstStyle/>
          <a:p>
            <a:pPr marL="285750" indent="-285750"/>
            <a:endParaRPr lang="fr-FR" sz="3600" dirty="0" smtClean="0">
              <a:latin typeface="Times New Roman" pitchFamily="18" charset="0"/>
              <a:cs typeface="Times New Roman" pitchFamily="18" charset="0"/>
            </a:endParaRPr>
          </a:p>
          <a:p>
            <a:pPr marL="285750" indent="-285750"/>
            <a:r>
              <a:rPr lang="fr-FR" sz="3600" dirty="0" smtClean="0">
                <a:latin typeface="Times New Roman" pitchFamily="18" charset="0"/>
                <a:cs typeface="Times New Roman" pitchFamily="18" charset="0"/>
              </a:rPr>
              <a:t>Les lions dans la fosse (figurée par une arche) avec lesquels Daniel est enfermé une </a:t>
            </a:r>
            <a:r>
              <a:rPr lang="fr-FR" sz="3600" dirty="0" smtClean="0">
                <a:latin typeface="Times New Roman" pitchFamily="18" charset="0"/>
                <a:cs typeface="Times New Roman" pitchFamily="18" charset="0"/>
              </a:rPr>
              <a:t>nuit</a:t>
            </a:r>
            <a:r>
              <a:rPr lang="fr-FR" sz="3600" dirty="0">
                <a:latin typeface="Times New Roman" pitchFamily="18" charset="0"/>
                <a:cs typeface="Times New Roman" pitchFamily="18" charset="0"/>
              </a:rPr>
              <a:t> </a:t>
            </a:r>
            <a:r>
              <a:rPr lang="fr-FR" sz="3600" dirty="0" smtClean="0">
                <a:latin typeface="Times New Roman" pitchFamily="18" charset="0"/>
                <a:cs typeface="Times New Roman" pitchFamily="18" charset="0"/>
              </a:rPr>
              <a:t>et dont il réchappe.</a:t>
            </a:r>
          </a:p>
          <a:p>
            <a:pPr marL="285750" indent="-285750"/>
            <a:r>
              <a:rPr lang="fr-FR" sz="3600" dirty="0" smtClean="0">
                <a:latin typeface="Times New Roman" pitchFamily="18" charset="0"/>
                <a:cs typeface="Times New Roman" pitchFamily="18" charset="0"/>
              </a:rPr>
              <a:t>Cet épisode préfigure la mort, le tombeau,  et la résurrection du Christ, l’innocent injustement condamné. </a:t>
            </a:r>
            <a:endParaRPr lang="fr-FR" sz="3600" dirty="0">
              <a:latin typeface="Times New Roman" pitchFamily="18" charset="0"/>
              <a:cs typeface="Times New Roman" pitchFamily="18" charset="0"/>
            </a:endParaRPr>
          </a:p>
          <a:p>
            <a:pPr marL="285750" indent="-285750"/>
            <a:endParaRPr lang="fr-FR" sz="1800" dirty="0" smtClean="0">
              <a:latin typeface="Times New Roman" pitchFamily="18" charset="0"/>
              <a:cs typeface="Times New Roman" pitchFamily="18" charset="0"/>
            </a:endParaRPr>
          </a:p>
          <a:p>
            <a:pPr marL="285750" indent="-285750" algn="just"/>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Alors</a:t>
            </a:r>
            <a:r>
              <a:rPr lang="fr-FR" sz="2800" dirty="0">
                <a:latin typeface="Times New Roman" pitchFamily="18" charset="0"/>
                <a:cs typeface="Times New Roman" pitchFamily="18" charset="0"/>
              </a:rPr>
              <a:t>, le roi donna ordre de faire venir Daniel et de le jeter dans la fosse aux lions. Le roi dit à Daniel : "Ton Dieu, que tu as servi avec persévérance, c'est lui qui te sauvera." </a:t>
            </a:r>
            <a:r>
              <a:rPr lang="fr-FR" sz="2800" dirty="0" smtClean="0">
                <a:latin typeface="Times New Roman" pitchFamily="18" charset="0"/>
                <a:cs typeface="Times New Roman" pitchFamily="18" charset="0"/>
              </a:rPr>
              <a:t>On </a:t>
            </a:r>
            <a:r>
              <a:rPr lang="fr-FR" sz="2800" dirty="0">
                <a:latin typeface="Times New Roman" pitchFamily="18" charset="0"/>
                <a:cs typeface="Times New Roman" pitchFamily="18" charset="0"/>
              </a:rPr>
              <a:t>apporta une pierre qu'on posa sur l'entrée de la fosse, et le roi y apposa son sceau et celui de ses seigneurs, en sorte que rien ne pût être modifié de ce qui concernait Daniel. </a:t>
            </a:r>
            <a:r>
              <a:rPr lang="fr-FR" sz="2800" dirty="0" smtClean="0">
                <a:latin typeface="Times New Roman" pitchFamily="18" charset="0"/>
                <a:cs typeface="Times New Roman" pitchFamily="18" charset="0"/>
              </a:rPr>
              <a:t>Le </a:t>
            </a:r>
            <a:r>
              <a:rPr lang="fr-FR" sz="2800" dirty="0">
                <a:latin typeface="Times New Roman" pitchFamily="18" charset="0"/>
                <a:cs typeface="Times New Roman" pitchFamily="18" charset="0"/>
              </a:rPr>
              <a:t>roi rentra dans son palais, passa la nuit à jeûner et ne se laissa pas amener de concubines. Le sommeil le fuit </a:t>
            </a:r>
            <a:r>
              <a:rPr lang="fr-FR" sz="2800" dirty="0" smtClean="0">
                <a:latin typeface="Times New Roman" pitchFamily="18" charset="0"/>
                <a:cs typeface="Times New Roman" pitchFamily="18" charset="0"/>
              </a:rPr>
              <a:t>et </a:t>
            </a:r>
            <a:r>
              <a:rPr lang="fr-FR" sz="2800" dirty="0">
                <a:latin typeface="Times New Roman" pitchFamily="18" charset="0"/>
                <a:cs typeface="Times New Roman" pitchFamily="18" charset="0"/>
              </a:rPr>
              <a:t>dès l'aube, au petit jour, le roi se leva et se rendit en hâte à la fosse aux lions. </a:t>
            </a:r>
            <a:r>
              <a:rPr lang="fr-FR" sz="2800" dirty="0" smtClean="0">
                <a:latin typeface="Times New Roman" pitchFamily="18" charset="0"/>
                <a:cs typeface="Times New Roman" pitchFamily="18" charset="0"/>
              </a:rPr>
              <a:t>S'approchant </a:t>
            </a:r>
            <a:r>
              <a:rPr lang="fr-FR" sz="2800" dirty="0">
                <a:latin typeface="Times New Roman" pitchFamily="18" charset="0"/>
                <a:cs typeface="Times New Roman" pitchFamily="18" charset="0"/>
              </a:rPr>
              <a:t>de la fosse, il cria à Daniel d'une voix angoissée : "Daniel, serviteur du Dieu vivant, ce Dieu que tu sers avec persévérance </a:t>
            </a:r>
            <a:r>
              <a:rPr lang="fr-FR" sz="2800" dirty="0" err="1">
                <a:latin typeface="Times New Roman" pitchFamily="18" charset="0"/>
                <a:cs typeface="Times New Roman" pitchFamily="18" charset="0"/>
              </a:rPr>
              <a:t>a-t-il</a:t>
            </a:r>
            <a:r>
              <a:rPr lang="fr-FR" sz="2800" dirty="0">
                <a:latin typeface="Times New Roman" pitchFamily="18" charset="0"/>
                <a:cs typeface="Times New Roman" pitchFamily="18" charset="0"/>
              </a:rPr>
              <a:t> pu te faire échapper aux lions?" </a:t>
            </a:r>
            <a:r>
              <a:rPr lang="fr-FR" sz="2800" dirty="0" smtClean="0">
                <a:latin typeface="Times New Roman" pitchFamily="18" charset="0"/>
                <a:cs typeface="Times New Roman" pitchFamily="18" charset="0"/>
              </a:rPr>
              <a:t>Daniel </a:t>
            </a:r>
            <a:r>
              <a:rPr lang="fr-FR" sz="2800" dirty="0">
                <a:latin typeface="Times New Roman" pitchFamily="18" charset="0"/>
                <a:cs typeface="Times New Roman" pitchFamily="18" charset="0"/>
              </a:rPr>
              <a:t>répondit au roi : "O roi, vis à jamais! </a:t>
            </a:r>
            <a:r>
              <a:rPr lang="fr-FR" sz="2800" dirty="0" smtClean="0">
                <a:latin typeface="Times New Roman" pitchFamily="18" charset="0"/>
                <a:cs typeface="Times New Roman" pitchFamily="18" charset="0"/>
              </a:rPr>
              <a:t>Mon </a:t>
            </a:r>
            <a:r>
              <a:rPr lang="fr-FR" sz="2800" dirty="0">
                <a:latin typeface="Times New Roman" pitchFamily="18" charset="0"/>
                <a:cs typeface="Times New Roman" pitchFamily="18" charset="0"/>
              </a:rPr>
              <a:t>Dieu a envoyé son ange, il a fermé la gueule des lions et ils ne m'ont pas fait de mal, parce que j'ai été trouvé innocent devant lui. Et devant toi aussi, ô roi, je suis sans faute." </a:t>
            </a:r>
            <a:r>
              <a:rPr lang="fr-FR" sz="2800" dirty="0" smtClean="0">
                <a:latin typeface="Times New Roman" pitchFamily="18" charset="0"/>
                <a:cs typeface="Times New Roman" pitchFamily="18" charset="0"/>
              </a:rPr>
              <a:t>Le </a:t>
            </a:r>
            <a:r>
              <a:rPr lang="fr-FR" sz="2800" dirty="0">
                <a:latin typeface="Times New Roman" pitchFamily="18" charset="0"/>
                <a:cs typeface="Times New Roman" pitchFamily="18" charset="0"/>
              </a:rPr>
              <a:t>roi éprouva une grande joie et ordonna de faire sortir Daniel de la fosse. On fit sortir Daniel de la fosse et on le trouva indemne, parce qu'il avait eu foi en son Dieu</a:t>
            </a:r>
            <a:r>
              <a:rPr lang="fr-FR" sz="2800" dirty="0" smtClean="0">
                <a:latin typeface="Times New Roman" pitchFamily="18" charset="0"/>
                <a:cs typeface="Times New Roman" pitchFamily="18" charset="0"/>
              </a:rPr>
              <a:t>.</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Dn</a:t>
            </a:r>
            <a:r>
              <a:rPr lang="fr-FR" sz="2800" dirty="0" smtClean="0">
                <a:latin typeface="Times New Roman" pitchFamily="18" charset="0"/>
                <a:cs typeface="Times New Roman" pitchFamily="18" charset="0"/>
              </a:rPr>
              <a:t> 6, 17-24)</a:t>
            </a:r>
            <a:endParaRPr lang="fr-FR" sz="2800" dirty="0">
              <a:latin typeface="Times New Roman" pitchFamily="18" charset="0"/>
              <a:cs typeface="Times New Roman" pitchFamily="18" charset="0"/>
            </a:endParaRPr>
          </a:p>
          <a:p>
            <a:pPr marL="285750" indent="-285750"/>
            <a:r>
              <a:rPr lang="fr-FR" sz="2800" dirty="0" smtClean="0">
                <a:latin typeface="Times New Roman" pitchFamily="18" charset="0"/>
                <a:cs typeface="Times New Roman" pitchFamily="18" charset="0"/>
              </a:rPr>
              <a:t>	</a:t>
            </a:r>
            <a:r>
              <a:rPr lang="fr-FR" sz="3700" dirty="0" smtClean="0">
                <a:latin typeface="Times New Roman" pitchFamily="18" charset="0"/>
                <a:cs typeface="Times New Roman" pitchFamily="18" charset="0"/>
              </a:rPr>
              <a:t>Remarquer les éléments du texte qui seront repris dans la rédaction des évangiles (mise au tombeau, matin de Pâques)</a:t>
            </a:r>
            <a:endParaRPr lang="fr-FR" sz="3700" dirty="0" smtClean="0">
              <a:latin typeface="Times New Roman" pitchFamily="18" charset="0"/>
              <a:cs typeface="Times New Roman" pitchFamily="18" charset="0"/>
            </a:endParaRPr>
          </a:p>
        </p:txBody>
      </p:sp>
      <p:pic>
        <p:nvPicPr>
          <p:cNvPr id="2050" name="Picture 2" descr="https://encrypted-tbn1.gstatic.com/images?q=tbn:ANd9GcT14nd7E__5HxqzgI4Z5_aJ5mVcFxvm0hw3IZeSYnDp416rATO7xQ"/>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37516" y="997630"/>
            <a:ext cx="4082142" cy="487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5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Les scènes latérales (2)</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Le Christ tenté au désert</a:t>
            </a:r>
            <a:endParaRPr lang="fr-FR" b="1" dirty="0">
              <a:latin typeface="Times New Roman" pitchFamily="18" charset="0"/>
              <a:cs typeface="Times New Roman" pitchFamily="18" charset="0"/>
            </a:endParaRPr>
          </a:p>
        </p:txBody>
      </p:sp>
      <p:pic>
        <p:nvPicPr>
          <p:cNvPr id="8"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1679" y="987425"/>
            <a:ext cx="3655218" cy="4873625"/>
          </a:xfrm>
        </p:spPr>
      </p:pic>
      <p:sp>
        <p:nvSpPr>
          <p:cNvPr id="7" name="Espace réservé du texte 6"/>
          <p:cNvSpPr>
            <a:spLocks noGrp="1"/>
          </p:cNvSpPr>
          <p:nvPr>
            <p:ph type="body" sz="half" idx="2"/>
          </p:nvPr>
        </p:nvSpPr>
        <p:spPr/>
        <p:txBody>
          <a:bodyPr>
            <a:normAutofit fontScale="92500" lnSpcReduction="20000"/>
          </a:bodyPr>
          <a:lstStyle/>
          <a:p>
            <a:pPr marL="285750" indent="-285750">
              <a:buFont typeface="Arial" panose="020B0604020202020204" pitchFamily="34" charset="0"/>
              <a:buChar char="•"/>
            </a:pPr>
            <a:endParaRPr lang="fr-FR" dirty="0" smtClean="0"/>
          </a:p>
          <a:p>
            <a:r>
              <a:rPr lang="fr-FR" dirty="0" smtClean="0"/>
              <a:t>Scènes d’après l’évangile de Matthieu 4 //</a:t>
            </a:r>
            <a:r>
              <a:rPr lang="fr-FR" dirty="0" err="1" smtClean="0"/>
              <a:t>Lc</a:t>
            </a:r>
            <a:r>
              <a:rPr lang="fr-FR" dirty="0" smtClean="0"/>
              <a:t> 4 et Mc 1</a:t>
            </a:r>
          </a:p>
          <a:p>
            <a:pPr marL="285750" indent="-285750"/>
            <a:r>
              <a:rPr lang="fr-FR" dirty="0" smtClean="0"/>
              <a:t>Alors le diable le prend avec lui dans la ville sainte et il le plaça sur le pinacle du Temple et lui dit : « Si tu es le Fils de Dieu, jette-toi en bas, car il est écrit : Il donnera pour toi des ordres à ses anges et sur leurs mains ils te porteront, de peur que tu ne heurtes du pied quelque pierre » </a:t>
            </a:r>
          </a:p>
          <a:p>
            <a:pPr marL="285750" indent="-285750"/>
            <a:r>
              <a:rPr lang="fr-FR" dirty="0" smtClean="0"/>
              <a:t>Jésus lui dit : « il est encore écrit : Tu ne tenteras pas le Seigneur ton Dieu. » </a:t>
            </a:r>
          </a:p>
          <a:p>
            <a:pPr marL="285750" indent="-285750"/>
            <a:r>
              <a:rPr lang="fr-FR" dirty="0" smtClean="0"/>
              <a:t>De nouveau le diable le prend avec lui sur une haute montagne, lui montre tous les royaumes du monde avec leur gloire et lui dit : « Tout cela, je te le donnerai, si, te prosternant, tu me rends hommage. » Alors Jésus lui dit : « Retire-toi, Satan, car il est écrit : C’est le Seigneur ton Dieu que tu adoreras et à Lui seul tu rendras un culte. »</a:t>
            </a:r>
          </a:p>
          <a:p>
            <a:pPr marL="285750" indent="-285750">
              <a:buFont typeface="Arial" panose="020B0604020202020204" pitchFamily="34" charset="0"/>
              <a:buNone/>
            </a:pPr>
            <a:endParaRPr lang="fr-FR" dirty="0" smtClean="0"/>
          </a:p>
        </p:txBody>
      </p:sp>
    </p:spTree>
    <p:extLst>
      <p:ext uri="{BB962C8B-B14F-4D97-AF65-F5344CB8AC3E}">
        <p14:creationId xmlns:p14="http://schemas.microsoft.com/office/powerpoint/2010/main" val="31310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b="1" dirty="0" smtClean="0">
                <a:latin typeface="Times New Roman" pitchFamily="18" charset="0"/>
                <a:cs typeface="Times New Roman" pitchFamily="18" charset="0"/>
              </a:rPr>
              <a:t>Que nous apprend ce portail ? 1/3</a:t>
            </a:r>
            <a:endParaRPr lang="fr-FR" b="1" dirty="0">
              <a:latin typeface="Times New Roman" pitchFamily="18" charset="0"/>
              <a:cs typeface="Times New Roman" pitchFamily="18" charset="0"/>
            </a:endParaRPr>
          </a:p>
        </p:txBody>
      </p:sp>
      <p:sp>
        <p:nvSpPr>
          <p:cNvPr id="6" name="Espace réservé du contenu 5"/>
          <p:cNvSpPr>
            <a:spLocks noGrp="1"/>
          </p:cNvSpPr>
          <p:nvPr>
            <p:ph idx="1"/>
          </p:nvPr>
        </p:nvSpPr>
        <p:spPr>
          <a:xfrm>
            <a:off x="819150" y="1983105"/>
            <a:ext cx="10515600" cy="4351338"/>
          </a:xfrm>
        </p:spPr>
        <p:txBody>
          <a:bodyPr>
            <a:normAutofit fontScale="92500"/>
          </a:bodyPr>
          <a:lstStyle/>
          <a:p>
            <a:r>
              <a:rPr lang="fr-FR" dirty="0" smtClean="0">
                <a:latin typeface="Times New Roman" pitchFamily="18" charset="0"/>
                <a:cs typeface="Times New Roman" pitchFamily="18" charset="0"/>
              </a:rPr>
              <a:t>Ce que nous connaissons du Christ, de sa personne et de son œuvre nous concerne : un face à face avec lui nous est proposé.</a:t>
            </a:r>
          </a:p>
          <a:p>
            <a:r>
              <a:rPr lang="fr-FR" dirty="0" smtClean="0">
                <a:latin typeface="Times New Roman" pitchFamily="18" charset="0"/>
                <a:cs typeface="Times New Roman" pitchFamily="18" charset="0"/>
              </a:rPr>
              <a:t>Ce que nous connaissons de lui est éclairé par un </a:t>
            </a:r>
            <a:r>
              <a:rPr lang="fr-FR" u="sng" dirty="0" smtClean="0">
                <a:latin typeface="Times New Roman" pitchFamily="18" charset="0"/>
                <a:cs typeface="Times New Roman" pitchFamily="18" charset="0"/>
              </a:rPr>
              <a:t>réseau de références </a:t>
            </a:r>
            <a:r>
              <a:rPr lang="fr-FR" dirty="0" smtClean="0">
                <a:latin typeface="Times New Roman" pitchFamily="18" charset="0"/>
                <a:cs typeface="Times New Roman" pitchFamily="18" charset="0"/>
              </a:rPr>
              <a:t>bibliques.</a:t>
            </a:r>
          </a:p>
          <a:p>
            <a:r>
              <a:rPr lang="fr-FR" dirty="0" smtClean="0">
                <a:latin typeface="Times New Roman" pitchFamily="18" charset="0"/>
                <a:cs typeface="Times New Roman" pitchFamily="18" charset="0"/>
              </a:rPr>
              <a:t>Ce réseau de références permet de dégager un portrait du Christ, qui a plusieurs dimensions, qui sont ici montrées ensemble  (scénographie). </a:t>
            </a:r>
          </a:p>
          <a:p>
            <a:r>
              <a:rPr lang="fr-FR" dirty="0">
                <a:latin typeface="Times New Roman" pitchFamily="18" charset="0"/>
                <a:cs typeface="Times New Roman" pitchFamily="18" charset="0"/>
              </a:rPr>
              <a:t>E</a:t>
            </a:r>
            <a:r>
              <a:rPr lang="fr-FR" dirty="0" smtClean="0">
                <a:latin typeface="Times New Roman" pitchFamily="18" charset="0"/>
                <a:cs typeface="Times New Roman" pitchFamily="18" charset="0"/>
              </a:rPr>
              <a:t>mbrasse l’annonce prophétique de la mort et de la résurrection (Daniel), le combat, la mort et la résurrection du Christ, sa seigneurie sur le monde.</a:t>
            </a:r>
          </a:p>
          <a:p>
            <a:r>
              <a:rPr lang="fr-FR" dirty="0" smtClean="0">
                <a:latin typeface="Times New Roman" pitchFamily="18" charset="0"/>
                <a:cs typeface="Times New Roman" pitchFamily="18" charset="0"/>
              </a:rPr>
              <a:t>Ce que les images sculptées ou peintes montrent en même temps, il va falloir le dire : parler exige du temps.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 Que nous apprend ce portail  ? (2/3)</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85000" lnSpcReduction="20000"/>
          </a:bodyPr>
          <a:lstStyle/>
          <a:p>
            <a:pPr algn="just"/>
            <a:r>
              <a:rPr lang="fr-FR" sz="3300" dirty="0" smtClean="0">
                <a:latin typeface="Times New Roman" pitchFamily="18" charset="0"/>
                <a:cs typeface="Times New Roman" pitchFamily="18" charset="0"/>
              </a:rPr>
              <a:t>Il existe un lien qui unit celui qu’on annoncé les prophètes, le Ressuscité « qui reviendra dans la gloire pour juger les vivants et les morts » et Jésus de Nazareth, homme « crucifié sous Ponce-Pilate ».  </a:t>
            </a:r>
          </a:p>
          <a:p>
            <a:pPr algn="just"/>
            <a:r>
              <a:rPr lang="fr-FR" sz="3300" dirty="0" smtClean="0">
                <a:latin typeface="Times New Roman" pitchFamily="18" charset="0"/>
                <a:cs typeface="Times New Roman" pitchFamily="18" charset="0"/>
              </a:rPr>
              <a:t>Les apôtres ont compris ce qu’ils avaient vécu avec Jésus à la lumière de la Résurrection.</a:t>
            </a:r>
          </a:p>
          <a:p>
            <a:pPr algn="just"/>
            <a:r>
              <a:rPr lang="fr-FR" sz="3300" dirty="0" smtClean="0">
                <a:latin typeface="Times New Roman" pitchFamily="18" charset="0"/>
                <a:cs typeface="Times New Roman" pitchFamily="18" charset="0"/>
              </a:rPr>
              <a:t>Les écrits du NT accomplissent un double mouvement : </a:t>
            </a:r>
          </a:p>
          <a:p>
            <a:pPr algn="just">
              <a:buNone/>
            </a:pPr>
            <a:r>
              <a:rPr lang="fr-FR" sz="3300" dirty="0" smtClean="0">
                <a:latin typeface="Times New Roman" pitchFamily="18" charset="0"/>
                <a:cs typeface="Times New Roman" pitchFamily="18" charset="0"/>
              </a:rPr>
              <a:t> 	</a:t>
            </a:r>
            <a:r>
              <a:rPr lang="fr-FR" sz="3300" b="1" dirty="0" smtClean="0">
                <a:latin typeface="Times New Roman" pitchFamily="18" charset="0"/>
                <a:cs typeface="Times New Roman" pitchFamily="18" charset="0"/>
              </a:rPr>
              <a:t>à partir de la résurrection, </a:t>
            </a:r>
            <a:r>
              <a:rPr lang="fr-FR" sz="3300" dirty="0" smtClean="0">
                <a:latin typeface="Times New Roman" pitchFamily="18" charset="0"/>
                <a:cs typeface="Times New Roman" pitchFamily="18" charset="0"/>
              </a:rPr>
              <a:t>relire la vie et la mort et de Jésus  comme  l</a:t>
            </a:r>
            <a:r>
              <a:rPr lang="fr-FR" sz="3300" b="1" dirty="0" smtClean="0">
                <a:latin typeface="Times New Roman" pitchFamily="18" charset="0"/>
                <a:cs typeface="Times New Roman" pitchFamily="18" charset="0"/>
              </a:rPr>
              <a:t>’accomplissement</a:t>
            </a:r>
            <a:r>
              <a:rPr lang="fr-FR" sz="3300" dirty="0" smtClean="0">
                <a:latin typeface="Times New Roman" pitchFamily="18" charset="0"/>
                <a:cs typeface="Times New Roman" pitchFamily="18" charset="0"/>
              </a:rPr>
              <a:t> des promesses bibliques.</a:t>
            </a:r>
          </a:p>
          <a:p>
            <a:pPr algn="just"/>
            <a:r>
              <a:rPr lang="fr-FR" sz="3300" dirty="0" smtClean="0">
                <a:latin typeface="Times New Roman" pitchFamily="18" charset="0"/>
                <a:cs typeface="Times New Roman" pitchFamily="18" charset="0"/>
              </a:rPr>
              <a:t>Ces promesses disent l’attente du cœur de l’homme : une vie accomplie dans l’amour. </a:t>
            </a:r>
            <a:endParaRPr lang="fr-FR" sz="3300" dirty="0" smtClean="0"/>
          </a:p>
          <a:p>
            <a:pPr>
              <a:buNone/>
            </a:pPr>
            <a:r>
              <a:rPr lang="fr-FR" sz="3300" dirty="0" smtClean="0"/>
              <a:t> </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Que nous apprend ce portail ? (3/3)</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70000" lnSpcReduction="20000"/>
          </a:bodyPr>
          <a:lstStyle/>
          <a:p>
            <a:r>
              <a:rPr lang="fr-FR" dirty="0">
                <a:latin typeface="Times New Roman" pitchFamily="18" charset="0"/>
                <a:cs typeface="Times New Roman" pitchFamily="18" charset="0"/>
              </a:rPr>
              <a:t>U</a:t>
            </a:r>
            <a:r>
              <a:rPr lang="fr-FR" dirty="0" smtClean="0">
                <a:latin typeface="Times New Roman" pitchFamily="18" charset="0"/>
                <a:cs typeface="Times New Roman" pitchFamily="18" charset="0"/>
              </a:rPr>
              <a:t>ne certaine manière d’exprimer qui est Jésus-Christ et de l’annoncer</a:t>
            </a:r>
          </a:p>
          <a:p>
            <a:r>
              <a:rPr lang="fr-FR" dirty="0">
                <a:latin typeface="Times New Roman" pitchFamily="18" charset="0"/>
                <a:cs typeface="Times New Roman" pitchFamily="18" charset="0"/>
              </a:rPr>
              <a:t>D</a:t>
            </a:r>
            <a:r>
              <a:rPr lang="fr-FR" dirty="0" smtClean="0">
                <a:latin typeface="Times New Roman" pitchFamily="18" charset="0"/>
                <a:cs typeface="Times New Roman" pitchFamily="18" charset="0"/>
              </a:rPr>
              <a:t>es indications sur son acte sauveur  : </a:t>
            </a:r>
          </a:p>
          <a:p>
            <a:pPr>
              <a:buFont typeface="Wingdings" pitchFamily="2" charset="2"/>
              <a:buChar char="Ø"/>
            </a:pPr>
            <a:r>
              <a:rPr lang="fr-FR" dirty="0" smtClean="0">
                <a:latin typeface="Times New Roman" pitchFamily="18" charset="0"/>
                <a:cs typeface="Times New Roman" pitchFamily="18" charset="0"/>
              </a:rPr>
              <a:t>Par lui nous sommes sauvés de la mort : Daniel dans la fosse aux lions &gt;  péril mortel, fosse, tombe, épisode biblique relu à la lumière de la mort et de la résurrection du Christ : l’histoire de Daniel annonce la victoire du Christ . La résurrection  prend sens sur l’arrière plan de l’AT comme accomplissement des promesses.</a:t>
            </a:r>
          </a:p>
          <a:p>
            <a:pPr>
              <a:buFont typeface="Wingdings" pitchFamily="2" charset="2"/>
              <a:buChar char="Ø"/>
            </a:pPr>
            <a:r>
              <a:rPr lang="fr-FR" dirty="0" smtClean="0">
                <a:latin typeface="Times New Roman" pitchFamily="18" charset="0"/>
                <a:cs typeface="Times New Roman" pitchFamily="18" charset="0"/>
              </a:rPr>
              <a:t>Par lui, nous sommes sauvés du péché (les tentations de Jésus au désert) : dans sa vie d’homme, Jésus combat le mal, c’est-à-dire ce qui conduit à ruiner </a:t>
            </a:r>
            <a:r>
              <a:rPr lang="fr-FR" i="1" dirty="0" smtClean="0">
                <a:latin typeface="Times New Roman" pitchFamily="18" charset="0"/>
                <a:cs typeface="Times New Roman" pitchFamily="18" charset="0"/>
              </a:rPr>
              <a:t>la relation </a:t>
            </a:r>
            <a:r>
              <a:rPr lang="fr-FR" dirty="0" smtClean="0">
                <a:latin typeface="Times New Roman" pitchFamily="18" charset="0"/>
                <a:cs typeface="Times New Roman" pitchFamily="18" charset="0"/>
              </a:rPr>
              <a:t>de l’homme avec Dieu. </a:t>
            </a:r>
          </a:p>
          <a:p>
            <a:pPr>
              <a:buNone/>
            </a:pPr>
            <a:r>
              <a:rPr lang="fr-FR" dirty="0" smtClean="0">
                <a:latin typeface="Times New Roman" pitchFamily="18" charset="0"/>
                <a:cs typeface="Times New Roman" pitchFamily="18" charset="0"/>
              </a:rPr>
              <a:t>	</a:t>
            </a:r>
            <a:endParaRPr lang="fr-FR" b="1"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Le portail fait des liens entre </a:t>
            </a:r>
            <a:r>
              <a:rPr lang="fr-FR" b="1" dirty="0" smtClean="0">
                <a:latin typeface="Times New Roman" pitchFamily="18" charset="0"/>
                <a:cs typeface="Times New Roman" pitchFamily="18" charset="0"/>
              </a:rPr>
              <a:t>ce qui s’est passé</a:t>
            </a:r>
            <a:r>
              <a:rPr lang="fr-FR" dirty="0" smtClean="0">
                <a:latin typeface="Times New Roman" pitchFamily="18" charset="0"/>
                <a:cs typeface="Times New Roman" pitchFamily="18" charset="0"/>
              </a:rPr>
              <a:t> (prophétie, vie et mort de Jésus), </a:t>
            </a:r>
            <a:r>
              <a:rPr lang="fr-FR" b="1" dirty="0" smtClean="0">
                <a:latin typeface="Times New Roman" pitchFamily="18" charset="0"/>
                <a:cs typeface="Times New Roman" pitchFamily="18" charset="0"/>
              </a:rPr>
              <a:t>ce qui a lieu aujourd’hui </a:t>
            </a:r>
            <a:r>
              <a:rPr lang="fr-FR" dirty="0" smtClean="0">
                <a:latin typeface="Times New Roman" pitchFamily="18" charset="0"/>
                <a:cs typeface="Times New Roman" pitchFamily="18" charset="0"/>
              </a:rPr>
              <a:t>dans </a:t>
            </a:r>
            <a:r>
              <a:rPr lang="fr-FR" i="1" dirty="0" smtClean="0">
                <a:latin typeface="Times New Roman" pitchFamily="18" charset="0"/>
                <a:cs typeface="Times New Roman" pitchFamily="18" charset="0"/>
              </a:rPr>
              <a:t>la relation </a:t>
            </a:r>
            <a:r>
              <a:rPr lang="fr-FR" dirty="0" smtClean="0">
                <a:latin typeface="Times New Roman" pitchFamily="18" charset="0"/>
                <a:cs typeface="Times New Roman" pitchFamily="18" charset="0"/>
              </a:rPr>
              <a:t>qui unit les croyants au Christ et ce qui est attendu (le retour du Christ) . </a:t>
            </a:r>
          </a:p>
          <a:p>
            <a:pPr>
              <a:buNone/>
            </a:pPr>
            <a:r>
              <a:rPr lang="fr-FR" dirty="0" smtClean="0">
                <a:latin typeface="Times New Roman" pitchFamily="18" charset="0"/>
                <a:cs typeface="Times New Roman" pitchFamily="18" charset="0"/>
              </a:rPr>
              <a:t>Le programme iconographique du porche de Beaulieu </a:t>
            </a:r>
          </a:p>
          <a:p>
            <a:r>
              <a:rPr lang="fr-FR" dirty="0" smtClean="0">
                <a:latin typeface="Times New Roman" pitchFamily="18" charset="0"/>
                <a:cs typeface="Times New Roman" pitchFamily="18" charset="0"/>
              </a:rPr>
              <a:t>nous fait embrasser d’un seul regard différents niveaux de sens</a:t>
            </a:r>
          </a:p>
          <a:p>
            <a:r>
              <a:rPr lang="fr-FR" dirty="0" smtClean="0">
                <a:latin typeface="Times New Roman" pitchFamily="18" charset="0"/>
                <a:cs typeface="Times New Roman" pitchFamily="18" charset="0"/>
              </a:rPr>
              <a:t>ressaisit passé, présent et avenir. </a:t>
            </a:r>
          </a:p>
          <a:p>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1" nodeType="clickEffect">
                                  <p:stCondLst>
                                    <p:cond delay="0"/>
                                  </p:stCondLst>
                                  <p:childTnLst>
                                    <p:animEffect transition="out" filter="fade">
                                      <p:cBhvr>
                                        <p:cTn id="38" dur="500" tmFilter="0, 0; .2, .5; .8, .5; 1, 0"/>
                                        <p:tgtEl>
                                          <p:spTgt spid="3">
                                            <p:txEl>
                                              <p:pRg st="0" end="0"/>
                                            </p:txEl>
                                          </p:spTgt>
                                        </p:tgtEl>
                                      </p:cBhvr>
                                    </p:animEffect>
                                    <p:animScale>
                                      <p:cBhvr>
                                        <p:cTn id="39" dur="250" autoRev="1" fill="hold"/>
                                        <p:tgtEl>
                                          <p:spTgt spid="3">
                                            <p:txEl>
                                              <p:pRg st="0" end="0"/>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grpId="1" nodeType="clickEffect">
                                  <p:stCondLst>
                                    <p:cond delay="0"/>
                                  </p:stCondLst>
                                  <p:childTnLst>
                                    <p:animEffect transition="out" filter="fade">
                                      <p:cBhvr>
                                        <p:cTn id="43" dur="500" tmFilter="0, 0; .2, .5; .8, .5; 1, 0"/>
                                        <p:tgtEl>
                                          <p:spTgt spid="3">
                                            <p:txEl>
                                              <p:pRg st="1" end="1"/>
                                            </p:txEl>
                                          </p:spTgt>
                                        </p:tgtEl>
                                      </p:cBhvr>
                                    </p:animEffect>
                                    <p:animScale>
                                      <p:cBhvr>
                                        <p:cTn id="44" dur="250" autoRev="1" fill="hold"/>
                                        <p:tgtEl>
                                          <p:spTgt spid="3">
                                            <p:txEl>
                                              <p:pRg st="1" end="1"/>
                                            </p:txEl>
                                          </p:spTgt>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grpId="1" nodeType="clickEffect">
                                  <p:stCondLst>
                                    <p:cond delay="0"/>
                                  </p:stCondLst>
                                  <p:childTnLst>
                                    <p:animEffect transition="out" filter="fade">
                                      <p:cBhvr>
                                        <p:cTn id="48" dur="500" tmFilter="0, 0; .2, .5; .8, .5; 1, 0"/>
                                        <p:tgtEl>
                                          <p:spTgt spid="3">
                                            <p:txEl>
                                              <p:pRg st="2" end="2"/>
                                            </p:txEl>
                                          </p:spTgt>
                                        </p:tgtEl>
                                      </p:cBhvr>
                                    </p:animEffect>
                                    <p:animScale>
                                      <p:cBhvr>
                                        <p:cTn id="49" dur="250" autoRev="1" fill="hold"/>
                                        <p:tgtEl>
                                          <p:spTgt spid="3">
                                            <p:txEl>
                                              <p:pRg st="2" end="2"/>
                                            </p:txEl>
                                          </p:spTgt>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grpId="1" nodeType="clickEffect">
                                  <p:stCondLst>
                                    <p:cond delay="0"/>
                                  </p:stCondLst>
                                  <p:childTnLst>
                                    <p:animEffect transition="out" filter="fade">
                                      <p:cBhvr>
                                        <p:cTn id="53" dur="500" tmFilter="0, 0; .2, .5; .8, .5; 1, 0"/>
                                        <p:tgtEl>
                                          <p:spTgt spid="3">
                                            <p:txEl>
                                              <p:pRg st="3" end="3"/>
                                            </p:txEl>
                                          </p:spTgt>
                                        </p:tgtEl>
                                      </p:cBhvr>
                                    </p:animEffect>
                                    <p:animScale>
                                      <p:cBhvr>
                                        <p:cTn id="54" dur="250" autoRev="1" fill="hold"/>
                                        <p:tgtEl>
                                          <p:spTgt spid="3">
                                            <p:txEl>
                                              <p:pRg st="3" end="3"/>
                                            </p:txEl>
                                          </p:spTgt>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26" presetClass="emph" presetSubtype="0" fill="hold" grpId="1" nodeType="clickEffect">
                                  <p:stCondLst>
                                    <p:cond delay="0"/>
                                  </p:stCondLst>
                                  <p:childTnLst>
                                    <p:animEffect transition="out" filter="fade">
                                      <p:cBhvr>
                                        <p:cTn id="58" dur="500" tmFilter="0, 0; .2, .5; .8, .5; 1, 0"/>
                                        <p:tgtEl>
                                          <p:spTgt spid="3">
                                            <p:txEl>
                                              <p:pRg st="4" end="4"/>
                                            </p:txEl>
                                          </p:spTgt>
                                        </p:tgtEl>
                                      </p:cBhvr>
                                    </p:animEffect>
                                    <p:animScale>
                                      <p:cBhvr>
                                        <p:cTn id="59" dur="250" autoRev="1" fill="hold"/>
                                        <p:tgtEl>
                                          <p:spTgt spid="3">
                                            <p:txEl>
                                              <p:pRg st="4" end="4"/>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grpId="1" nodeType="clickEffect">
                                  <p:stCondLst>
                                    <p:cond delay="0"/>
                                  </p:stCondLst>
                                  <p:childTnLst>
                                    <p:animEffect transition="out" filter="fade">
                                      <p:cBhvr>
                                        <p:cTn id="63" dur="500" tmFilter="0, 0; .2, .5; .8, .5; 1, 0"/>
                                        <p:tgtEl>
                                          <p:spTgt spid="3">
                                            <p:txEl>
                                              <p:pRg st="5" end="5"/>
                                            </p:txEl>
                                          </p:spTgt>
                                        </p:tgtEl>
                                      </p:cBhvr>
                                    </p:animEffect>
                                    <p:animScale>
                                      <p:cBhvr>
                                        <p:cTn id="64" dur="250" autoRev="1" fill="hold"/>
                                        <p:tgtEl>
                                          <p:spTgt spid="3">
                                            <p:txEl>
                                              <p:pRg st="5" end="5"/>
                                            </p:txEl>
                                          </p:spTgt>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grpId="1" nodeType="clickEffect">
                                  <p:stCondLst>
                                    <p:cond delay="0"/>
                                  </p:stCondLst>
                                  <p:childTnLst>
                                    <p:animEffect transition="out" filter="fade">
                                      <p:cBhvr>
                                        <p:cTn id="68" dur="500" tmFilter="0, 0; .2, .5; .8, .5; 1, 0"/>
                                        <p:tgtEl>
                                          <p:spTgt spid="3">
                                            <p:txEl>
                                              <p:pRg st="6" end="6"/>
                                            </p:txEl>
                                          </p:spTgt>
                                        </p:tgtEl>
                                      </p:cBhvr>
                                    </p:animEffect>
                                    <p:animScale>
                                      <p:cBhvr>
                                        <p:cTn id="69" dur="250" autoRev="1" fill="hold"/>
                                        <p:tgtEl>
                                          <p:spTgt spid="3">
                                            <p:txEl>
                                              <p:pRg st="6" end="6"/>
                                            </p:txEl>
                                          </p:spTgt>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6" presetClass="emph" presetSubtype="0" fill="hold" grpId="1" nodeType="clickEffect">
                                  <p:stCondLst>
                                    <p:cond delay="0"/>
                                  </p:stCondLst>
                                  <p:childTnLst>
                                    <p:animEffect transition="out" filter="fade">
                                      <p:cBhvr>
                                        <p:cTn id="73" dur="500" tmFilter="0, 0; .2, .5; .8, .5; 1, 0"/>
                                        <p:tgtEl>
                                          <p:spTgt spid="3">
                                            <p:txEl>
                                              <p:pRg st="7" end="7"/>
                                            </p:txEl>
                                          </p:spTgt>
                                        </p:tgtEl>
                                      </p:cBhvr>
                                    </p:animEffect>
                                    <p:animScale>
                                      <p:cBhvr>
                                        <p:cTn id="74" dur="250" autoRev="1" fill="hold"/>
                                        <p:tgtEl>
                                          <p:spTgt spid="3">
                                            <p:txEl>
                                              <p:pRg st="7" end="7"/>
                                            </p:txEl>
                                          </p:spTgt>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3">
                                            <p:txEl>
                                              <p:pRg st="8" end="8"/>
                                            </p:txEl>
                                          </p:spTgt>
                                        </p:tgtEl>
                                      </p:cBhvr>
                                    </p:animEffect>
                                    <p:animScale>
                                      <p:cBhvr>
                                        <p:cTn id="79"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pPr algn="ctr"/>
            <a:r>
              <a:rPr lang="fr-FR" b="1" dirty="0" smtClean="0">
                <a:latin typeface="Times New Roman" pitchFamily="18" charset="0"/>
                <a:cs typeface="Times New Roman" pitchFamily="18" charset="0"/>
              </a:rPr>
              <a:t>Une christologie en image</a:t>
            </a:r>
            <a:endParaRPr lang="fr-FR" b="1" dirty="0">
              <a:latin typeface="Times New Roman" pitchFamily="18" charset="0"/>
              <a:cs typeface="Times New Roman" pitchFamily="18" charset="0"/>
            </a:endParaRPr>
          </a:p>
        </p:txBody>
      </p:sp>
      <p:sp>
        <p:nvSpPr>
          <p:cNvPr id="7" name="Espace réservé du contenu 6"/>
          <p:cNvSpPr>
            <a:spLocks noGrp="1"/>
          </p:cNvSpPr>
          <p:nvPr>
            <p:ph idx="1"/>
          </p:nvPr>
        </p:nvSpPr>
        <p:spPr/>
        <p:txBody>
          <a:bodyPr>
            <a:normAutofit fontScale="85000" lnSpcReduction="20000"/>
          </a:bodyPr>
          <a:lstStyle/>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Christologie » ? : de  </a:t>
            </a:r>
            <a:r>
              <a:rPr lang="fr-FR" i="1" dirty="0" smtClean="0">
                <a:latin typeface="Times New Roman" pitchFamily="18" charset="0"/>
                <a:cs typeface="Times New Roman" pitchFamily="18" charset="0"/>
              </a:rPr>
              <a:t>christ </a:t>
            </a:r>
            <a:r>
              <a:rPr lang="fr-FR" dirty="0" smtClean="0">
                <a:latin typeface="Times New Roman" pitchFamily="18" charset="0"/>
                <a:cs typeface="Times New Roman" pitchFamily="18" charset="0"/>
              </a:rPr>
              <a:t>et de </a:t>
            </a:r>
            <a:r>
              <a:rPr lang="fr-FR" i="1" dirty="0" smtClean="0">
                <a:latin typeface="Times New Roman" pitchFamily="18" charset="0"/>
                <a:cs typeface="Times New Roman" pitchFamily="18" charset="0"/>
              </a:rPr>
              <a:t>logos</a:t>
            </a:r>
            <a:r>
              <a:rPr lang="fr-FR" dirty="0" smtClean="0">
                <a:latin typeface="Times New Roman" pitchFamily="18" charset="0"/>
                <a:cs typeface="Times New Roman" pitchFamily="18" charset="0"/>
              </a:rPr>
              <a:t> : discours croyant sur le Christ et, plus spécifiquement, discipline de la théologie qui s’intéresse à la personne du Christ, et qui cherche à répondre à la question « qui est-il ». </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Avec la christologie et inséparable d’elle, la </a:t>
            </a:r>
            <a:r>
              <a:rPr lang="fr-FR" b="0" dirty="0" smtClean="0">
                <a:latin typeface="Times New Roman" pitchFamily="18" charset="0"/>
                <a:cs typeface="Times New Roman" pitchFamily="18" charset="0"/>
              </a:rPr>
              <a:t>« sotériologie » </a:t>
            </a:r>
            <a:r>
              <a:rPr lang="fr-FR" dirty="0" smtClean="0">
                <a:latin typeface="Times New Roman" pitchFamily="18" charset="0"/>
                <a:cs typeface="Times New Roman" pitchFamily="18" charset="0"/>
              </a:rPr>
              <a:t>(du grec </a:t>
            </a:r>
            <a:r>
              <a:rPr lang="fr-FR" i="1" dirty="0" err="1" smtClean="0">
                <a:latin typeface="Times New Roman" pitchFamily="18" charset="0"/>
                <a:cs typeface="Times New Roman" pitchFamily="18" charset="0"/>
              </a:rPr>
              <a:t>sôteria</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le salut), traite plus spécifiquement de l’acte sauveur du Christ (ce qu’il fait pour nous). </a:t>
            </a:r>
          </a:p>
          <a:p>
            <a:r>
              <a:rPr lang="fr-FR" dirty="0" smtClean="0">
                <a:latin typeface="Times New Roman" pitchFamily="18" charset="0"/>
                <a:cs typeface="Times New Roman" pitchFamily="18" charset="0"/>
              </a:rPr>
              <a:t>Qui est-il pour nous sauver ? </a:t>
            </a:r>
          </a:p>
          <a:p>
            <a:r>
              <a:rPr lang="fr-FR" dirty="0" smtClean="0">
                <a:latin typeface="Times New Roman" pitchFamily="18" charset="0"/>
                <a:cs typeface="Times New Roman" pitchFamily="18" charset="0"/>
              </a:rPr>
              <a:t>Comment et de quoi sommes-nous sauvés ? </a:t>
            </a:r>
          </a:p>
          <a:p>
            <a:r>
              <a:rPr lang="fr-FR" dirty="0" smtClean="0">
                <a:latin typeface="Times New Roman" pitchFamily="18" charset="0"/>
                <a:cs typeface="Times New Roman" pitchFamily="18" charset="0"/>
              </a:rPr>
              <a:t>Qu’est-ce que les récits évangéliques nous apprennent sur le salut : qu’est-ce que le salut, si c’est Jésus qui est sauveur ?</a:t>
            </a:r>
          </a:p>
          <a:p>
            <a:pPr>
              <a:buNone/>
            </a:pP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smtClean="0">
                <a:latin typeface="Times New Roman" pitchFamily="18" charset="0"/>
                <a:cs typeface="Times New Roman" pitchFamily="18" charset="0"/>
              </a:rPr>
              <a:t>La « fonction » du portail</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 Je suis la porte » </a:t>
            </a:r>
            <a:r>
              <a:rPr lang="fr-FR" b="1" dirty="0" err="1" smtClean="0">
                <a:latin typeface="Times New Roman" pitchFamily="18" charset="0"/>
                <a:cs typeface="Times New Roman" pitchFamily="18" charset="0"/>
              </a:rPr>
              <a:t>Jn</a:t>
            </a:r>
            <a:r>
              <a:rPr lang="fr-FR" b="1" dirty="0" smtClean="0">
                <a:latin typeface="Times New Roman" pitchFamily="18" charset="0"/>
                <a:cs typeface="Times New Roman" pitchFamily="18" charset="0"/>
              </a:rPr>
              <a:t> 10,7 et 9</a:t>
            </a:r>
            <a:endParaRPr lang="fr-FR" b="1" dirty="0">
              <a:latin typeface="Times New Roman" pitchFamily="18" charset="0"/>
              <a:cs typeface="Times New Roman" pitchFamily="18" charset="0"/>
            </a:endParaRPr>
          </a:p>
        </p:txBody>
      </p:sp>
      <p:pic>
        <p:nvPicPr>
          <p:cNvPr id="7" name="Espace réservé du contenu 6"/>
          <p:cNvPicPr>
            <a:picLocks noGrp="1" noChangeAspect="1"/>
          </p:cNvPicPr>
          <p:nvPr>
            <p:ph idx="1"/>
          </p:nvPr>
        </p:nvPicPr>
        <p:blipFill>
          <a:blip r:embed="rId3" cstate="print"/>
          <a:stretch>
            <a:fillRect/>
          </a:stretch>
        </p:blipFill>
        <p:spPr>
          <a:xfrm>
            <a:off x="2645230" y="1842407"/>
            <a:ext cx="6792684" cy="4068536"/>
          </a:xfrm>
          <a:prstGeom prst="rect">
            <a:avLst/>
          </a:prstGeom>
        </p:spPr>
      </p:pic>
    </p:spTree>
    <p:extLst>
      <p:ext uri="{BB962C8B-B14F-4D97-AF65-F5344CB8AC3E}">
        <p14:creationId xmlns:p14="http://schemas.microsoft.com/office/powerpoint/2010/main" val="3623764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r>
              <a:rPr lang="fr-FR" b="1" dirty="0" smtClean="0">
                <a:latin typeface="Times New Roman" pitchFamily="18" charset="0"/>
                <a:cs typeface="Times New Roman" pitchFamily="18" charset="0"/>
              </a:rPr>
              <a:t>Je suis la porte »</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10000"/>
          </a:bodyPr>
          <a:lstStyle/>
          <a:p>
            <a:r>
              <a:rPr lang="fr-FR" dirty="0" smtClean="0">
                <a:latin typeface="Times New Roman" pitchFamily="18" charset="0"/>
                <a:cs typeface="Times New Roman" pitchFamily="18" charset="0"/>
              </a:rPr>
              <a:t>Entrer par le Christ,</a:t>
            </a:r>
          </a:p>
          <a:p>
            <a:r>
              <a:rPr lang="fr-FR" dirty="0" smtClean="0">
                <a:latin typeface="Times New Roman" pitchFamily="18" charset="0"/>
                <a:cs typeface="Times New Roman" pitchFamily="18" charset="0"/>
              </a:rPr>
              <a:t>Dans la communauté appelée et rassemblée (</a:t>
            </a:r>
            <a:r>
              <a:rPr lang="fr-FR" b="1" dirty="0" smtClean="0">
                <a:latin typeface="Times New Roman" pitchFamily="18" charset="0"/>
                <a:cs typeface="Times New Roman" pitchFamily="18" charset="0"/>
              </a:rPr>
              <a:t>ecclésia</a:t>
            </a:r>
            <a:r>
              <a:rPr lang="fr-FR" dirty="0" smtClean="0">
                <a:latin typeface="Times New Roman" pitchFamily="18" charset="0"/>
                <a:cs typeface="Times New Roman" pitchFamily="18" charset="0"/>
              </a:rPr>
              <a:t> en grec),</a:t>
            </a:r>
          </a:p>
          <a:p>
            <a:r>
              <a:rPr lang="fr-FR" dirty="0" smtClean="0">
                <a:latin typeface="Times New Roman" pitchFamily="18" charset="0"/>
                <a:cs typeface="Times New Roman" pitchFamily="18" charset="0"/>
              </a:rPr>
              <a:t>Qui célèbre la liturgie eucharistique,</a:t>
            </a:r>
          </a:p>
          <a:p>
            <a:r>
              <a:rPr lang="fr-FR" dirty="0" smtClean="0">
                <a:latin typeface="Times New Roman" pitchFamily="18" charset="0"/>
                <a:cs typeface="Times New Roman" pitchFamily="18" charset="0"/>
              </a:rPr>
              <a:t>Mémorial de la sortie d’Egypte, qui préfigure et annonce la Résurrection,</a:t>
            </a:r>
          </a:p>
          <a:p>
            <a:r>
              <a:rPr lang="fr-FR" dirty="0" smtClean="0">
                <a:latin typeface="Times New Roman" pitchFamily="18" charset="0"/>
                <a:cs typeface="Times New Roman" pitchFamily="18" charset="0"/>
              </a:rPr>
              <a:t>Mémorial de la Cène du Seigneur, qui préfigure et annonce le Banquet céleste et eschatologique (à la fin des temps) des Noces de l’Agneau,</a:t>
            </a:r>
          </a:p>
          <a:p>
            <a:r>
              <a:rPr lang="fr-FR" dirty="0" smtClean="0">
                <a:latin typeface="Times New Roman" pitchFamily="18" charset="0"/>
                <a:cs typeface="Times New Roman" pitchFamily="18" charset="0"/>
              </a:rPr>
              <a:t>Où le Christ se donne à connaître tel qu’Il est, vrai Dieu et vrai homme</a:t>
            </a:r>
            <a:r>
              <a:rPr lang="fr-FR" baseline="0" dirty="0" smtClean="0">
                <a:latin typeface="Times New Roman" pitchFamily="18" charset="0"/>
                <a:cs typeface="Times New Roman" pitchFamily="18" charset="0"/>
              </a:rPr>
              <a:t> en réalisant jour après jour l’unité du peuple de ceux qui vivent </a:t>
            </a:r>
            <a:r>
              <a:rPr lang="fr-FR" dirty="0" smtClean="0">
                <a:latin typeface="Times New Roman" pitchFamily="18" charset="0"/>
                <a:cs typeface="Times New Roman" pitchFamily="18" charset="0"/>
              </a:rPr>
              <a:t>en</a:t>
            </a:r>
            <a:r>
              <a:rPr lang="fr-FR" baseline="0" dirty="0" smtClean="0">
                <a:latin typeface="Times New Roman" pitchFamily="18" charset="0"/>
                <a:cs typeface="Times New Roman" pitchFamily="18" charset="0"/>
              </a:rPr>
              <a:t> relation avec Lui. </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Le cours : une réflexion sur le mystère du Christ, rencontré, vécu et célébré</a:t>
            </a:r>
            <a:r>
              <a:rPr lang="fr-FR" dirty="0" smtClean="0"/>
              <a:t>.</a:t>
            </a:r>
            <a:endParaRPr lang="fr-FR" dirty="0"/>
          </a:p>
        </p:txBody>
      </p:sp>
    </p:spTree>
    <p:extLst>
      <p:ext uri="{BB962C8B-B14F-4D97-AF65-F5344CB8AC3E}">
        <p14:creationId xmlns:p14="http://schemas.microsoft.com/office/powerpoint/2010/main" val="22753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anose="02020603050405020304" pitchFamily="18" charset="0"/>
                <a:cs typeface="Times New Roman" panose="02020603050405020304" pitchFamily="18" charset="0"/>
              </a:rPr>
              <a:t>Chercher à le connaître ? </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lnSpcReduction="20000"/>
          </a:bodyPr>
          <a:lstStyle/>
          <a:p>
            <a:r>
              <a:rPr lang="fr-FR" dirty="0"/>
              <a:t>Dans les évangiles, beaucoup le cherchent : Mc 1, 37 : « Tout le monde te cherche. » </a:t>
            </a:r>
          </a:p>
          <a:p>
            <a:r>
              <a:rPr lang="fr-FR" dirty="0"/>
              <a:t>Jésus lui-même demande : « Que </a:t>
            </a:r>
            <a:r>
              <a:rPr lang="fr-FR" dirty="0" err="1"/>
              <a:t>cherchez-vous</a:t>
            </a:r>
            <a:r>
              <a:rPr lang="fr-FR" dirty="0"/>
              <a:t> ? » (</a:t>
            </a:r>
            <a:r>
              <a:rPr lang="fr-FR" dirty="0" err="1"/>
              <a:t>Jn</a:t>
            </a:r>
            <a:r>
              <a:rPr lang="fr-FR" dirty="0"/>
              <a:t> 1, 38)  Que cherchons-nous en effet? </a:t>
            </a:r>
          </a:p>
          <a:p>
            <a:r>
              <a:rPr lang="fr-FR" dirty="0"/>
              <a:t>Même ses proches le cherchent : Mc 3, 32 « Voilà que ta mère et tes frères et tes sœurs sont là dehors qui te cherchent » mais sans le trouver : « Qui est ma mère ? Et mes frères ? » (Mc 3, 33). </a:t>
            </a:r>
          </a:p>
          <a:p>
            <a:r>
              <a:rPr lang="fr-FR" dirty="0"/>
              <a:t>Comme dans l’Evangile de Jean : « Vous me chercherez et vous ne me trouverez pas » (</a:t>
            </a:r>
            <a:r>
              <a:rPr lang="fr-FR" dirty="0" err="1"/>
              <a:t>Jn</a:t>
            </a:r>
            <a:r>
              <a:rPr lang="fr-FR" dirty="0"/>
              <a:t> 7, </a:t>
            </a:r>
            <a:r>
              <a:rPr lang="fr-FR" dirty="0" smtClean="0"/>
              <a:t>34)</a:t>
            </a:r>
            <a:endParaRPr lang="fr-FR" dirty="0"/>
          </a:p>
          <a:p>
            <a:r>
              <a:rPr lang="fr-FR" dirty="0" smtClean="0"/>
              <a:t>La </a:t>
            </a:r>
            <a:r>
              <a:rPr lang="fr-FR" dirty="0"/>
              <a:t>recherche n’est pas toujours bien orientée : « Comment pouvez-vous croire, vous qui recevez votre gloire les uns des autres, et ne cherchez pas la gloire qui vient de Dieu. »</a:t>
            </a:r>
          </a:p>
          <a:p>
            <a:endParaRPr lang="fr-FR" dirty="0"/>
          </a:p>
        </p:txBody>
      </p:sp>
    </p:spTree>
    <p:extLst>
      <p:ext uri="{BB962C8B-B14F-4D97-AF65-F5344CB8AC3E}">
        <p14:creationId xmlns:p14="http://schemas.microsoft.com/office/powerpoint/2010/main" val="281851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latin typeface="Times New Roman" pitchFamily="18" charset="0"/>
                <a:cs typeface="Times New Roman" pitchFamily="18" charset="0"/>
              </a:rPr>
              <a:t>Le portail : invitation à passer d’une représentation extérieure à une connaissance intérieure (et vice-versa)</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lvl="1"/>
            <a:r>
              <a:rPr lang="fr-FR" dirty="0" smtClean="0">
                <a:latin typeface="Times New Roman" pitchFamily="18" charset="0"/>
                <a:cs typeface="Times New Roman" pitchFamily="18" charset="0"/>
              </a:rPr>
              <a:t>Le portail met en scène les liens entre différents aspects de la personne du Christ et de son œuvre.</a:t>
            </a:r>
          </a:p>
          <a:p>
            <a:pPr lvl="1"/>
            <a:r>
              <a:rPr lang="fr-FR" dirty="0" smtClean="0">
                <a:latin typeface="Times New Roman" pitchFamily="18" charset="0"/>
                <a:cs typeface="Times New Roman" pitchFamily="18" charset="0"/>
              </a:rPr>
              <a:t>Mais, en +,  il s’agit de passer par la porte, c’est-à-dire par le Christ, pour entrer dans la communauté des sauvés.</a:t>
            </a:r>
          </a:p>
          <a:p>
            <a:pPr lvl="1"/>
            <a:r>
              <a:rPr lang="fr-FR" dirty="0" smtClean="0">
                <a:latin typeface="Times New Roman" pitchFamily="18" charset="0"/>
                <a:cs typeface="Times New Roman" pitchFamily="18" charset="0"/>
              </a:rPr>
              <a:t>La connaissance de la personne du Christ est donc conçue ici selon une double perspective : </a:t>
            </a:r>
            <a:r>
              <a:rPr lang="fr-FR" b="1" dirty="0" smtClean="0">
                <a:latin typeface="Times New Roman" pitchFamily="18" charset="0"/>
                <a:cs typeface="Times New Roman" pitchFamily="18" charset="0"/>
              </a:rPr>
              <a:t>extérieure (1) et intérieure (2)</a:t>
            </a:r>
          </a:p>
          <a:p>
            <a:pPr lvl="1">
              <a:buNone/>
            </a:pPr>
            <a:r>
              <a:rPr lang="fr-FR" dirty="0" smtClean="0">
                <a:latin typeface="Times New Roman" pitchFamily="18" charset="0"/>
                <a:cs typeface="Times New Roman" pitchFamily="18" charset="0"/>
              </a:rPr>
              <a:t>1. A partir de l’Ecriture, former un portrait du Christ</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 connaissance « extérieure »</a:t>
            </a:r>
          </a:p>
          <a:p>
            <a:pPr lvl="1">
              <a:buNone/>
            </a:pPr>
            <a:r>
              <a:rPr lang="fr-FR" dirty="0" smtClean="0">
                <a:latin typeface="Times New Roman" pitchFamily="18" charset="0"/>
                <a:cs typeface="Times New Roman" pitchFamily="18" charset="0"/>
              </a:rPr>
              <a:t>2. Dans l’Eglise du Christ, être renouvelé par son amour, puissance de résurrection et force de réconciliation (connaissance « intérieure »). </a:t>
            </a:r>
          </a:p>
          <a:p>
            <a:pPr lvl="1">
              <a:buNone/>
            </a:pP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Times New Roman" pitchFamily="18" charset="0"/>
                <a:cs typeface="Times New Roman" pitchFamily="18" charset="0"/>
              </a:rPr>
              <a:t>Plan du cours  </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fontScale="92500" lnSpcReduction="20000"/>
          </a:bodyPr>
          <a:lstStyle/>
          <a:p>
            <a:pPr marL="0" indent="0">
              <a:buNone/>
            </a:pPr>
            <a:endParaRPr lang="fr-FR"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Module 1</a:t>
            </a:r>
            <a:r>
              <a:rPr lang="fr-FR" dirty="0" smtClean="0">
                <a:latin typeface="Times New Roman" pitchFamily="18" charset="0"/>
                <a:cs typeface="Times New Roman" pitchFamily="18" charset="0"/>
              </a:rPr>
              <a:t>. Pourquoi la Résurrection est-elle le point de départ de la foi en Jésus-Christ ?</a:t>
            </a:r>
          </a:p>
          <a:p>
            <a:r>
              <a:rPr lang="fr-FR" b="1" dirty="0" smtClean="0">
                <a:latin typeface="Times New Roman" pitchFamily="18" charset="0"/>
                <a:cs typeface="Times New Roman" pitchFamily="18" charset="0"/>
              </a:rPr>
              <a:t>Module </a:t>
            </a:r>
            <a:r>
              <a:rPr lang="fr-FR" b="1" dirty="0">
                <a:latin typeface="Times New Roman" pitchFamily="18" charset="0"/>
                <a:cs typeface="Times New Roman" pitchFamily="18" charset="0"/>
              </a:rPr>
              <a:t>2</a:t>
            </a:r>
            <a:r>
              <a:rPr lang="fr-FR" dirty="0" smtClean="0">
                <a:latin typeface="Times New Roman" pitchFamily="18" charset="0"/>
                <a:cs typeface="Times New Roman" pitchFamily="18" charset="0"/>
              </a:rPr>
              <a:t>. La vie et la mort de Jésus, homme véritable, vie et mort du Fils de Dieu.</a:t>
            </a:r>
            <a:endParaRPr lang="fr-FR" dirty="0">
              <a:latin typeface="Times New Roman" pitchFamily="18" charset="0"/>
              <a:cs typeface="Times New Roman" pitchFamily="18" charset="0"/>
            </a:endParaRPr>
          </a:p>
          <a:p>
            <a:r>
              <a:rPr lang="fr-FR" b="1" dirty="0" smtClean="0">
                <a:latin typeface="Times New Roman" pitchFamily="18" charset="0"/>
                <a:cs typeface="Times New Roman" pitchFamily="18" charset="0"/>
              </a:rPr>
              <a:t>Module 3</a:t>
            </a:r>
            <a:r>
              <a:rPr lang="fr-FR" dirty="0" smtClean="0">
                <a:latin typeface="Times New Roman" pitchFamily="18" charset="0"/>
                <a:cs typeface="Times New Roman" pitchFamily="18" charset="0"/>
              </a:rPr>
              <a:t>. Comment sommes nous « sauvés » par lui ? En quel sens la mort de Jésus en croix sauve-t-elle l’homme de la mort et du péché  ? </a:t>
            </a:r>
          </a:p>
          <a:p>
            <a:r>
              <a:rPr lang="fr-FR" b="1" dirty="0">
                <a:latin typeface="Times New Roman" pitchFamily="18" charset="0"/>
                <a:cs typeface="Times New Roman" pitchFamily="18" charset="0"/>
              </a:rPr>
              <a:t>Module 4</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Jésus-Christ, vrai Dieu </a:t>
            </a:r>
            <a:r>
              <a:rPr lang="fr-FR" b="1" i="1" dirty="0">
                <a:latin typeface="Times New Roman" pitchFamily="18" charset="0"/>
                <a:cs typeface="Times New Roman" pitchFamily="18" charset="0"/>
              </a:rPr>
              <a:t>et</a:t>
            </a:r>
            <a:r>
              <a:rPr lang="fr-FR" dirty="0">
                <a:latin typeface="Times New Roman" pitchFamily="18" charset="0"/>
                <a:cs typeface="Times New Roman" pitchFamily="18" charset="0"/>
              </a:rPr>
              <a:t> vrai homme : le défi des premiers siècles chrétiens pour rendre compte de la foi </a:t>
            </a:r>
            <a:r>
              <a:rPr lang="fr-FR" dirty="0" smtClean="0">
                <a:latin typeface="Times New Roman" pitchFamily="18" charset="0"/>
                <a:cs typeface="Times New Roman" pitchFamily="18" charset="0"/>
              </a:rPr>
              <a:t>en Jésus- </a:t>
            </a:r>
            <a:r>
              <a:rPr lang="fr-FR" dirty="0">
                <a:latin typeface="Times New Roman" pitchFamily="18" charset="0"/>
                <a:cs typeface="Times New Roman" pitchFamily="18" charset="0"/>
              </a:rPr>
              <a:t>Christ est-il </a:t>
            </a:r>
            <a:r>
              <a:rPr lang="fr-FR" dirty="0" smtClean="0">
                <a:latin typeface="Times New Roman" pitchFamily="18" charset="0"/>
                <a:cs typeface="Times New Roman" pitchFamily="18" charset="0"/>
              </a:rPr>
              <a:t>toujours </a:t>
            </a:r>
            <a:r>
              <a:rPr lang="fr-FR" dirty="0">
                <a:latin typeface="Times New Roman" pitchFamily="18" charset="0"/>
                <a:cs typeface="Times New Roman" pitchFamily="18" charset="0"/>
              </a:rPr>
              <a:t>le nôtre ? </a:t>
            </a:r>
            <a:endParaRPr lang="fr-FR"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Module 5.</a:t>
            </a:r>
            <a:r>
              <a:rPr lang="fr-FR" dirty="0" smtClean="0">
                <a:latin typeface="Times New Roman" pitchFamily="18" charset="0"/>
                <a:cs typeface="Times New Roman" pitchFamily="18" charset="0"/>
              </a:rPr>
              <a:t> Que disons-nous quand nous disons que Jésus-Christ</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est le sauveur du monde ? </a:t>
            </a:r>
            <a:endParaRPr lang="fr-FR" b="1" i="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anose="02020603050405020304" pitchFamily="18" charset="0"/>
                <a:cs typeface="Times New Roman" panose="02020603050405020304" pitchFamily="18" charset="0"/>
              </a:rPr>
              <a:t>A qui revient l’initiative de la recherche ?</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FR" dirty="0" smtClean="0"/>
              <a:t>«</a:t>
            </a:r>
            <a:r>
              <a:rPr lang="fr-FR" dirty="0"/>
              <a:t> Yahvé Dieu appela l’homme : où es-tu ? </a:t>
            </a:r>
            <a:r>
              <a:rPr lang="fr-FR" dirty="0" smtClean="0"/>
              <a:t>» (</a:t>
            </a:r>
            <a:r>
              <a:rPr lang="fr-FR" dirty="0"/>
              <a:t>Gn2, </a:t>
            </a:r>
            <a:r>
              <a:rPr lang="fr-FR" dirty="0" smtClean="0"/>
              <a:t>9)</a:t>
            </a:r>
          </a:p>
          <a:p>
            <a:r>
              <a:rPr lang="fr-FR" dirty="0"/>
              <a:t>« Le Fils de Dieu est venu dans le monde pour chercher et sauver ce qui était perdu. » (</a:t>
            </a:r>
            <a:r>
              <a:rPr lang="fr-FR" dirty="0" err="1"/>
              <a:t>Lc</a:t>
            </a:r>
            <a:r>
              <a:rPr lang="fr-FR" dirty="0"/>
              <a:t> 19, 10)</a:t>
            </a:r>
          </a:p>
          <a:p>
            <a:r>
              <a:rPr lang="fr-FR" dirty="0" smtClean="0"/>
              <a:t>«Dans </a:t>
            </a:r>
            <a:r>
              <a:rPr lang="fr-FR" dirty="0"/>
              <a:t>la maison de mon Père il y a de nombreuses demeures ; sinon je ne vous l’aurai dit ; Et quand je serai allé et que je vous aurai préparé une place, à nouveau je viendrai et je vous prendrais près de moi afin que, là où je suis, vous aussi, vous soyez. </a:t>
            </a:r>
            <a:r>
              <a:rPr lang="fr-FR" dirty="0" smtClean="0"/>
              <a:t>» (</a:t>
            </a:r>
            <a:r>
              <a:rPr lang="fr-FR" dirty="0" err="1" smtClean="0"/>
              <a:t>Jn</a:t>
            </a:r>
            <a:r>
              <a:rPr lang="fr-FR" dirty="0" smtClean="0"/>
              <a:t> 14, 2-3) </a:t>
            </a:r>
            <a:endParaRPr lang="fr-FR" dirty="0"/>
          </a:p>
          <a:p>
            <a:endParaRPr lang="fr-FR" dirty="0"/>
          </a:p>
          <a:p>
            <a:endParaRPr lang="fr-FR" dirty="0"/>
          </a:p>
        </p:txBody>
      </p:sp>
    </p:spTree>
    <p:extLst>
      <p:ext uri="{BB962C8B-B14F-4D97-AF65-F5344CB8AC3E}">
        <p14:creationId xmlns:p14="http://schemas.microsoft.com/office/powerpoint/2010/main" val="125516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anose="02020603050405020304" pitchFamily="18" charset="0"/>
                <a:cs typeface="Times New Roman" panose="02020603050405020304" pitchFamily="18" charset="0"/>
              </a:rPr>
              <a:t>A qui revient l’initiative de la recherche ? </a:t>
            </a:r>
            <a:endParaRPr lang="fr-FR"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FR" dirty="0" smtClean="0"/>
              <a:t>La sollicitude de Dieu pour son « troupeau » :</a:t>
            </a:r>
          </a:p>
          <a:p>
            <a:pPr marL="0" indent="0">
              <a:buNone/>
            </a:pPr>
            <a:r>
              <a:rPr lang="fr-FR" dirty="0" err="1" smtClean="0"/>
              <a:t>Ez</a:t>
            </a:r>
            <a:r>
              <a:rPr lang="fr-FR" dirty="0" smtClean="0"/>
              <a:t> </a:t>
            </a:r>
            <a:r>
              <a:rPr lang="fr-FR" dirty="0"/>
              <a:t>34, 6 : « nul ne s’en occupe et nul ne se met à sa recherche »  </a:t>
            </a:r>
            <a:endParaRPr lang="fr-FR" dirty="0" smtClean="0"/>
          </a:p>
          <a:p>
            <a:pPr marL="0" indent="0">
              <a:buNone/>
            </a:pPr>
            <a:r>
              <a:rPr lang="fr-FR" dirty="0" err="1" smtClean="0"/>
              <a:t>Ez</a:t>
            </a:r>
            <a:r>
              <a:rPr lang="fr-FR" dirty="0" smtClean="0"/>
              <a:t> </a:t>
            </a:r>
            <a:r>
              <a:rPr lang="fr-FR" dirty="0"/>
              <a:t>34, 11 : « voici que j’aurai soin moi-même de mon troupeau et je m’en occuperai. Comme un pasteur s’occupe de son troupeau, quand il est au milieu de ses brebis éparpillées, je m’occuperai de mes brebis. </a:t>
            </a:r>
            <a:r>
              <a:rPr lang="fr-FR" dirty="0" smtClean="0"/>
              <a:t>»</a:t>
            </a:r>
          </a:p>
          <a:p>
            <a:pPr marL="0" indent="0">
              <a:buNone/>
            </a:pPr>
            <a:r>
              <a:rPr lang="fr-FR" dirty="0" smtClean="0"/>
              <a:t> </a:t>
            </a:r>
            <a:r>
              <a:rPr lang="fr-FR" dirty="0" err="1"/>
              <a:t>Ez</a:t>
            </a:r>
            <a:r>
              <a:rPr lang="fr-FR" dirty="0"/>
              <a:t> 34, 16 : « Je chercherai celle qui est perdue, je ramènerai  celle qui est égarée, je panserai celle qui est blessée, je fortifierai celle qui est malade. Celle qui est grasse et bien portante, je veillerai sur elle. »</a:t>
            </a:r>
          </a:p>
        </p:txBody>
      </p:sp>
    </p:spTree>
    <p:extLst>
      <p:ext uri="{BB962C8B-B14F-4D97-AF65-F5344CB8AC3E}">
        <p14:creationId xmlns:p14="http://schemas.microsoft.com/office/powerpoint/2010/main" val="1745771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A qui revient l’initiative de la recherche ? </a:t>
            </a:r>
            <a:endParaRPr lang="fr-FR" dirty="0"/>
          </a:p>
        </p:txBody>
      </p:sp>
      <p:sp>
        <p:nvSpPr>
          <p:cNvPr id="3" name="Espace réservé du contenu 2"/>
          <p:cNvSpPr>
            <a:spLocks noGrp="1"/>
          </p:cNvSpPr>
          <p:nvPr>
            <p:ph idx="1"/>
          </p:nvPr>
        </p:nvSpPr>
        <p:spPr/>
        <p:txBody>
          <a:bodyPr/>
          <a:lstStyle/>
          <a:p>
            <a:r>
              <a:rPr lang="fr-FR" dirty="0" smtClean="0"/>
              <a:t>L’amour de Dieu pour l’homme est premier : </a:t>
            </a:r>
          </a:p>
          <a:p>
            <a:pPr marL="0" indent="0">
              <a:buNone/>
            </a:pPr>
            <a:r>
              <a:rPr lang="fr-FR" dirty="0" smtClean="0"/>
              <a:t>1Jn </a:t>
            </a:r>
            <a:r>
              <a:rPr lang="fr-FR" dirty="0"/>
              <a:t>4, 10 : « En ceci consiste l’amour, ce n’est pas nous qui avons aimé Dieu, mais c’est lui qui nous a aimé et qui a envoyé son Fils » ; </a:t>
            </a:r>
            <a:endParaRPr lang="fr-FR" dirty="0" smtClean="0"/>
          </a:p>
          <a:p>
            <a:pPr marL="0" indent="0">
              <a:buNone/>
            </a:pPr>
            <a:r>
              <a:rPr lang="fr-FR" dirty="0" smtClean="0"/>
              <a:t>1 </a:t>
            </a:r>
            <a:r>
              <a:rPr lang="fr-FR" dirty="0" err="1"/>
              <a:t>Jn</a:t>
            </a:r>
            <a:r>
              <a:rPr lang="fr-FR" dirty="0"/>
              <a:t> 4, 19 </a:t>
            </a:r>
            <a:r>
              <a:rPr lang="fr-FR" dirty="0" smtClean="0"/>
              <a:t>: </a:t>
            </a:r>
            <a:r>
              <a:rPr lang="fr-FR" dirty="0"/>
              <a:t>« Quant à nous aimons, puisqu’il nous a aimé le premier. »</a:t>
            </a:r>
          </a:p>
          <a:p>
            <a:pPr marL="0" indent="0">
              <a:buNone/>
            </a:pPr>
            <a:endParaRPr lang="fr-FR" dirty="0" smtClean="0"/>
          </a:p>
          <a:p>
            <a:pPr marL="0" indent="0">
              <a:buNone/>
            </a:pPr>
            <a:r>
              <a:rPr lang="fr-FR" dirty="0" smtClean="0"/>
              <a:t>L’amour de Dieu : origine et finalité de l’homme.</a:t>
            </a:r>
          </a:p>
          <a:p>
            <a:pPr marL="0" indent="0">
              <a:buNone/>
            </a:pPr>
            <a:endParaRPr lang="fr-FR" dirty="0"/>
          </a:p>
        </p:txBody>
      </p:sp>
    </p:spTree>
    <p:extLst>
      <p:ext uri="{BB962C8B-B14F-4D97-AF65-F5344CB8AC3E}">
        <p14:creationId xmlns:p14="http://schemas.microsoft.com/office/powerpoint/2010/main" val="182446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smtClean="0">
                <a:latin typeface="Times New Roman" pitchFamily="18" charset="0"/>
                <a:cs typeface="Times New Roman" pitchFamily="18" charset="0"/>
              </a:rPr>
              <a:t>La question de l’identité de Jésus est posée</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lgn="just"/>
            <a:r>
              <a:rPr lang="fr-FR" b="1" dirty="0" smtClean="0">
                <a:latin typeface="Times New Roman" pitchFamily="18" charset="0"/>
                <a:cs typeface="Times New Roman" pitchFamily="18" charset="0"/>
              </a:rPr>
              <a:t>Qui est-il </a:t>
            </a:r>
            <a:r>
              <a:rPr lang="fr-FR" dirty="0" smtClean="0">
                <a:latin typeface="Times New Roman" pitchFamily="18" charset="0"/>
                <a:cs typeface="Times New Roman" pitchFamily="18" charset="0"/>
              </a:rPr>
              <a:t>donc celui-là pour que même le vent et la mer lui obéissent ?  (Mc 4, 41)</a:t>
            </a:r>
          </a:p>
          <a:p>
            <a:pPr algn="just"/>
            <a:r>
              <a:rPr lang="fr-FR" dirty="0" smtClean="0">
                <a:latin typeface="Times New Roman" pitchFamily="18" charset="0"/>
                <a:cs typeface="Times New Roman" pitchFamily="18" charset="0"/>
              </a:rPr>
              <a:t>Jésus s’en alla avec ses disciples vers les villages de Césarée de Philippe, et en chemin il posait à ses disciples cette question : « </a:t>
            </a:r>
            <a:r>
              <a:rPr lang="fr-FR" b="1" dirty="0" smtClean="0">
                <a:latin typeface="Times New Roman" pitchFamily="18" charset="0"/>
                <a:cs typeface="Times New Roman" pitchFamily="18" charset="0"/>
              </a:rPr>
              <a:t>Qui-suis-je</a:t>
            </a:r>
            <a:r>
              <a:rPr lang="fr-FR" dirty="0" smtClean="0">
                <a:latin typeface="Times New Roman" pitchFamily="18" charset="0"/>
                <a:cs typeface="Times New Roman" pitchFamily="18" charset="0"/>
              </a:rPr>
              <a:t> au dire des gens ? » Ils lui dirent : « Jean le Baptiste ; pour d’autres, Elie ; pour d’autres, un des prophètes. » « Mais </a:t>
            </a:r>
            <a:r>
              <a:rPr lang="fr-FR" b="1" dirty="0" smtClean="0">
                <a:latin typeface="Times New Roman" pitchFamily="18" charset="0"/>
                <a:cs typeface="Times New Roman" pitchFamily="18" charset="0"/>
              </a:rPr>
              <a:t>pour vous</a:t>
            </a:r>
            <a:r>
              <a:rPr lang="fr-FR" dirty="0" smtClean="0">
                <a:latin typeface="Times New Roman" pitchFamily="18" charset="0"/>
                <a:cs typeface="Times New Roman" pitchFamily="18" charset="0"/>
              </a:rPr>
              <a:t>, leur demandait-il, </a:t>
            </a:r>
            <a:r>
              <a:rPr lang="fr-FR" b="1" dirty="0" smtClean="0">
                <a:latin typeface="Times New Roman" pitchFamily="18" charset="0"/>
                <a:cs typeface="Times New Roman" pitchFamily="18" charset="0"/>
              </a:rPr>
              <a:t>qui suis-je ? </a:t>
            </a:r>
            <a:r>
              <a:rPr lang="fr-FR" dirty="0" smtClean="0">
                <a:latin typeface="Times New Roman" pitchFamily="18" charset="0"/>
                <a:cs typeface="Times New Roman" pitchFamily="18" charset="0"/>
              </a:rPr>
              <a:t>»  Pierre lui répondit : « Tu es le Christ. » (Mc 8, 27-29)</a:t>
            </a:r>
          </a:p>
          <a:p>
            <a:pPr algn="just"/>
            <a:r>
              <a:rPr lang="fr-FR" dirty="0" smtClean="0">
                <a:latin typeface="Times New Roman" pitchFamily="18" charset="0"/>
                <a:cs typeface="Times New Roman" pitchFamily="18" charset="0"/>
              </a:rPr>
              <a:t>Ou encore : Pilate l’interrogea : « Es-tu le roi des Juifs ? »  (Mc 15, 2)</a:t>
            </a:r>
          </a:p>
          <a:p>
            <a:pPr algn="just"/>
            <a:r>
              <a:rPr lang="fr-FR" b="1" dirty="0" smtClean="0">
                <a:latin typeface="Times New Roman" pitchFamily="18" charset="0"/>
                <a:cs typeface="Times New Roman" pitchFamily="18" charset="0"/>
              </a:rPr>
              <a:t>La manière de répondre nous implique</a:t>
            </a:r>
            <a:r>
              <a:rPr lang="fr-FR" dirty="0" smtClean="0">
                <a:latin typeface="Times New Roman" pitchFamily="18" charset="0"/>
                <a:cs typeface="Times New Roman" pitchFamily="18" charset="0"/>
              </a:rPr>
              <a:t> : quelle relation avec lui ?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Un exemple de « réponse » :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le portail de l’église St Pierre de Beaulieu sur Dordogne </a:t>
            </a:r>
            <a:r>
              <a:rPr lang="fr-FR" sz="2200" b="1" dirty="0" smtClean="0">
                <a:latin typeface="Times New Roman" pitchFamily="18" charset="0"/>
                <a:cs typeface="Times New Roman" pitchFamily="18" charset="0"/>
              </a:rPr>
              <a:t>(vers1130) </a:t>
            </a:r>
            <a:endParaRPr lang="fr-FR" dirty="0"/>
          </a:p>
        </p:txBody>
      </p:sp>
      <p:sp>
        <p:nvSpPr>
          <p:cNvPr id="3" name="Espace réservé du contenu 2"/>
          <p:cNvSpPr>
            <a:spLocks noGrp="1"/>
          </p:cNvSpPr>
          <p:nvPr>
            <p:ph idx="1"/>
          </p:nvPr>
        </p:nvSpPr>
        <p:spPr/>
        <p:txBody>
          <a:bodyPr>
            <a:normAutofit/>
          </a:bodyPr>
          <a:lstStyle/>
          <a:p>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Une manière de répondre « en images » à la question « pour vous qui suis-je? »</a:t>
            </a:r>
            <a:endParaRPr lang="fr-FR" dirty="0" smtClean="0"/>
          </a:p>
          <a:p>
            <a:r>
              <a:rPr lang="fr-FR" dirty="0" smtClean="0">
                <a:latin typeface="Times New Roman" pitchFamily="18" charset="0"/>
                <a:cs typeface="Times New Roman" pitchFamily="18" charset="0"/>
              </a:rPr>
              <a:t>« Christ » (= messie, celui qui a reçu l’onction) ? Dire que Jésus de Nazareth est le Christ indique qu’on lui reconnaît une </a:t>
            </a:r>
            <a:r>
              <a:rPr lang="fr-FR" b="1" dirty="0" smtClean="0">
                <a:latin typeface="Times New Roman" pitchFamily="18" charset="0"/>
                <a:cs typeface="Times New Roman" pitchFamily="18" charset="0"/>
              </a:rPr>
              <a:t>relation </a:t>
            </a:r>
            <a:r>
              <a:rPr lang="fr-FR" dirty="0" smtClean="0">
                <a:latin typeface="Times New Roman" pitchFamily="18" charset="0"/>
                <a:cs typeface="Times New Roman" pitchFamily="18" charset="0"/>
              </a:rPr>
              <a:t>singulière avec Dieu et avec nous. </a:t>
            </a:r>
          </a:p>
          <a:p>
            <a:r>
              <a:rPr lang="fr-FR" dirty="0" smtClean="0">
                <a:latin typeface="Times New Roman" pitchFamily="18" charset="0"/>
                <a:cs typeface="Times New Roman" pitchFamily="18" charset="0"/>
              </a:rPr>
              <a:t>La relation avec lui engage l’existence : son sens, son signification et son orientation.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 y="-3283213"/>
            <a:ext cx="14630400" cy="12230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dirty="0" smtClean="0">
                <a:latin typeface="Times New Roman" pitchFamily="18" charset="0"/>
                <a:cs typeface="Times New Roman" pitchFamily="18" charset="0"/>
              </a:rPr>
              <a:t>Le motif du tympan : </a:t>
            </a:r>
            <a:br>
              <a:rPr lang="fr-FR" b="1" dirty="0" smtClean="0">
                <a:latin typeface="Times New Roman" pitchFamily="18" charset="0"/>
                <a:cs typeface="Times New Roman" pitchFamily="18" charset="0"/>
              </a:rPr>
            </a:br>
            <a:r>
              <a:rPr lang="fr-FR" b="1" dirty="0" smtClean="0">
                <a:latin typeface="Times New Roman" pitchFamily="18" charset="0"/>
                <a:cs typeface="Times New Roman" pitchFamily="18" charset="0"/>
              </a:rPr>
              <a:t>le retour du Christ / le jugement </a:t>
            </a:r>
            <a:endParaRPr lang="fr-FR" b="1" dirty="0">
              <a:latin typeface="Times New Roman" pitchFamily="18" charset="0"/>
              <a:cs typeface="Times New Roman" pitchFamily="18" charset="0"/>
            </a:endParaRPr>
          </a:p>
        </p:txBody>
      </p:sp>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76919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1452</Words>
  <Application>Microsoft Office PowerPoint</Application>
  <PresentationFormat>Personnalisé</PresentationFormat>
  <Paragraphs>171</Paragraphs>
  <Slides>21</Slides>
  <Notes>17</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  Jésus-Christ : la rencontre de l’homme et de Dieu</vt:lpstr>
      <vt:lpstr>Chercher à le connaître ? </vt:lpstr>
      <vt:lpstr>A qui revient l’initiative de la recherche ?</vt:lpstr>
      <vt:lpstr>A qui revient l’initiative de la recherche ? </vt:lpstr>
      <vt:lpstr>A qui revient l’initiative de la recherche ? </vt:lpstr>
      <vt:lpstr>La question de l’identité de Jésus est posée</vt:lpstr>
      <vt:lpstr>Un exemple de « réponse » :  le portail de l’église St Pierre de Beaulieu sur Dordogne (vers1130) </vt:lpstr>
      <vt:lpstr>Présentation PowerPoint</vt:lpstr>
      <vt:lpstr>Le motif du tympan :  le retour du Christ / le jugement </vt:lpstr>
      <vt:lpstr>Que voyons-nous ? </vt:lpstr>
      <vt:lpstr>Les scènes latérales (1)  Daniel dans la fosse aux lions (Dn 6)</vt:lpstr>
      <vt:lpstr>Les scènes latérales (2)  Le Christ tenté au désert</vt:lpstr>
      <vt:lpstr>Que nous apprend ce portail ? 1/3</vt:lpstr>
      <vt:lpstr> Que nous apprend ce portail  ? (2/3)</vt:lpstr>
      <vt:lpstr>Présentation PowerPoint</vt:lpstr>
      <vt:lpstr>Que nous apprend ce portail ? (3/3)</vt:lpstr>
      <vt:lpstr>Une christologie en image</vt:lpstr>
      <vt:lpstr>La « fonction » du portail « Je suis la porte » Jn 10,7 et 9</vt:lpstr>
      <vt:lpstr>« Je suis la porte »</vt:lpstr>
      <vt:lpstr>Le portail : invitation à passer d’une représentation extérieure à une connaissance intérieure (et vice-versa)</vt:lpstr>
      <vt:lpstr>Plan du cours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Catholique de Paris-IER Jésus-Christ Fils unique de Dieu, Sauveur</dc:title>
  <dc:creator>de Marliave Hubert</dc:creator>
  <cp:lastModifiedBy>Marie Caroline de MARLIAVE</cp:lastModifiedBy>
  <cp:revision>96</cp:revision>
  <cp:lastPrinted>2018-11-26T12:57:46Z</cp:lastPrinted>
  <dcterms:created xsi:type="dcterms:W3CDTF">2014-09-21T16:41:36Z</dcterms:created>
  <dcterms:modified xsi:type="dcterms:W3CDTF">2019-01-09T11:39:16Z</dcterms:modified>
</cp:coreProperties>
</file>