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6" d="100"/>
          <a:sy n="86" d="100"/>
        </p:scale>
        <p:origin x="48" y="9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77878F-57C7-4969-8E44-22244DCE1C4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33D5B20-A8B2-4B5F-BE46-1BC99181A8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8FC9B31-2BC2-4905-884C-2AF1C787086C}"/>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5" name="Espace réservé du pied de page 4">
            <a:extLst>
              <a:ext uri="{FF2B5EF4-FFF2-40B4-BE49-F238E27FC236}">
                <a16:creationId xmlns:a16="http://schemas.microsoft.com/office/drawing/2014/main" id="{6D737BA6-B544-471B-92E3-E8B7D1FD3E7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A8F161A-CC9C-44D8-B557-392D2459BBFF}"/>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1574046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21C3D7-0C6C-4C09-8D56-2A575D27CDB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FE5D754-BE42-4881-B5E0-B825F4B3503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F53CE2-7330-4357-8717-73DC3CF0D6BD}"/>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5" name="Espace réservé du pied de page 4">
            <a:extLst>
              <a:ext uri="{FF2B5EF4-FFF2-40B4-BE49-F238E27FC236}">
                <a16:creationId xmlns:a16="http://schemas.microsoft.com/office/drawing/2014/main" id="{51004CE0-3BE0-4C66-8B56-2B14CA0A9C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F7FA5A-89BC-41AC-A0C2-C2A31B257D69}"/>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589793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B22AB4E-E84F-4D29-A8E4-A374C50B2CA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C0EEE47-187F-4E28-A13D-F9B7810DBBA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5CBF0E-F0E1-4B30-8680-441E79E32A48}"/>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5" name="Espace réservé du pied de page 4">
            <a:extLst>
              <a:ext uri="{FF2B5EF4-FFF2-40B4-BE49-F238E27FC236}">
                <a16:creationId xmlns:a16="http://schemas.microsoft.com/office/drawing/2014/main" id="{1E01D36A-3C35-4E0A-9319-4A3CB9E54C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FD59CB1-7A15-4B87-B3DA-F63F4E6E15E9}"/>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4261051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574F69-184A-41E1-AE19-5EC31FFD638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3CC686E-C268-4734-9417-C55303846AC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03F8C7-8CA5-4C11-B057-FA9269397DB3}"/>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5" name="Espace réservé du pied de page 4">
            <a:extLst>
              <a:ext uri="{FF2B5EF4-FFF2-40B4-BE49-F238E27FC236}">
                <a16:creationId xmlns:a16="http://schemas.microsoft.com/office/drawing/2014/main" id="{A9186690-A232-4994-B8A5-C94F3A84763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3C71B55-DCD4-4026-B509-0C7226634A1C}"/>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2074405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E2F169-244A-4D89-BBF2-980A2497F10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68E29C8-ACB4-4579-A7F8-B4781CBCE5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A97427D-20BF-4954-ABA3-C8E3810C69C9}"/>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5" name="Espace réservé du pied de page 4">
            <a:extLst>
              <a:ext uri="{FF2B5EF4-FFF2-40B4-BE49-F238E27FC236}">
                <a16:creationId xmlns:a16="http://schemas.microsoft.com/office/drawing/2014/main" id="{CDE5A6F8-9A3D-474A-B21B-D641DEF062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04EDFA-3A2A-4795-8308-1CEB86DA3B20}"/>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3053437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05974F-CCAC-4D6E-81BC-062D33FB731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799EA59-BEA0-4B1B-A995-A669A611BEF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058BDA9-BCDA-43B6-8861-03B6016E16A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F05D7EE-022B-4DC2-9D32-01F7F40D79FB}"/>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6" name="Espace réservé du pied de page 5">
            <a:extLst>
              <a:ext uri="{FF2B5EF4-FFF2-40B4-BE49-F238E27FC236}">
                <a16:creationId xmlns:a16="http://schemas.microsoft.com/office/drawing/2014/main" id="{0B7A330B-3539-4366-8DBE-1E36F9D558A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C9820A-73E2-4BF8-9F6D-575CD6147AFE}"/>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666242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B18BC4-BDC4-4477-8C32-9AC0F6FB725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F7DFAF4-652D-4132-A587-9B33F593EE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A9F4BA4-2FD0-4A19-B57C-81DD58B3225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083DCC0-0C72-4DE1-889D-680420E9A5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1DB7DBC-2ACF-4148-AC51-A747B0D83B0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68ED498-97C4-4258-8241-0C0FB66F2B23}"/>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8" name="Espace réservé du pied de page 7">
            <a:extLst>
              <a:ext uri="{FF2B5EF4-FFF2-40B4-BE49-F238E27FC236}">
                <a16:creationId xmlns:a16="http://schemas.microsoft.com/office/drawing/2014/main" id="{0BDD82E7-9101-48F5-A6A5-B9BAB479397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12A0446-3D55-488D-8603-9E07F0919632}"/>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192566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696ABE-867C-4792-8C71-CCFF4D9FBEB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C23907F-E90A-4F2C-AE74-DA91B2B26022}"/>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4" name="Espace réservé du pied de page 3">
            <a:extLst>
              <a:ext uri="{FF2B5EF4-FFF2-40B4-BE49-F238E27FC236}">
                <a16:creationId xmlns:a16="http://schemas.microsoft.com/office/drawing/2014/main" id="{756D0DAC-66D5-437E-A5CB-C391E9270F2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6AB6351-0B91-4BC3-9BD4-2B8144CE3CAF}"/>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427877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C8DE52C-AF52-403D-B826-86508A0CC253}"/>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3" name="Espace réservé du pied de page 2">
            <a:extLst>
              <a:ext uri="{FF2B5EF4-FFF2-40B4-BE49-F238E27FC236}">
                <a16:creationId xmlns:a16="http://schemas.microsoft.com/office/drawing/2014/main" id="{FB380D3E-FAB4-4128-89BA-42E44D74580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D616598-1D4D-46B5-933E-B980D8AB1D8F}"/>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277121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A200E6-B493-465E-8315-A36E60F496B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9EEFF0F-E1A4-4DA0-BE10-7F9B4666F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90EC07A-3A33-4488-8C47-8C9B6FB7F4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00345DA-ACC9-41FB-818E-7F635762C2DF}"/>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6" name="Espace réservé du pied de page 5">
            <a:extLst>
              <a:ext uri="{FF2B5EF4-FFF2-40B4-BE49-F238E27FC236}">
                <a16:creationId xmlns:a16="http://schemas.microsoft.com/office/drawing/2014/main" id="{A0812B43-E4DC-43FF-B9E9-A8C203F46CE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F8C2797-73DA-4E93-9027-54E100660A13}"/>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363497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D7F22F-D380-4E54-817A-23EDEE45F3F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169FC93-6E2D-45F7-A841-FAF7FE8840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5B68783-B1C8-43CF-9785-B481C2EBC8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8BAF7AC-3100-43DB-B031-3B623F7A241D}"/>
              </a:ext>
            </a:extLst>
          </p:cNvPr>
          <p:cNvSpPr>
            <a:spLocks noGrp="1"/>
          </p:cNvSpPr>
          <p:nvPr>
            <p:ph type="dt" sz="half" idx="10"/>
          </p:nvPr>
        </p:nvSpPr>
        <p:spPr/>
        <p:txBody>
          <a:bodyPr/>
          <a:lstStyle/>
          <a:p>
            <a:fld id="{C704AA74-2ACA-42EA-92A9-046BF1264E95}" type="datetimeFigureOut">
              <a:rPr lang="fr-FR" smtClean="0"/>
              <a:t>07/10/2019</a:t>
            </a:fld>
            <a:endParaRPr lang="fr-FR"/>
          </a:p>
        </p:txBody>
      </p:sp>
      <p:sp>
        <p:nvSpPr>
          <p:cNvPr id="6" name="Espace réservé du pied de page 5">
            <a:extLst>
              <a:ext uri="{FF2B5EF4-FFF2-40B4-BE49-F238E27FC236}">
                <a16:creationId xmlns:a16="http://schemas.microsoft.com/office/drawing/2014/main" id="{6055D406-13DF-4558-8EE9-CA04728BAAD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33B813B-44D2-4543-967B-31076CAE2961}"/>
              </a:ext>
            </a:extLst>
          </p:cNvPr>
          <p:cNvSpPr>
            <a:spLocks noGrp="1"/>
          </p:cNvSpPr>
          <p:nvPr>
            <p:ph type="sldNum" sz="quarter" idx="12"/>
          </p:nvPr>
        </p:nvSpPr>
        <p:spPr/>
        <p:txBody>
          <a:bodyPr/>
          <a:lstStyle/>
          <a:p>
            <a:fld id="{31E8A200-7BA7-4DA8-A597-9A5957D87373}" type="slidenum">
              <a:rPr lang="fr-FR" smtClean="0"/>
              <a:t>‹N°›</a:t>
            </a:fld>
            <a:endParaRPr lang="fr-FR"/>
          </a:p>
        </p:txBody>
      </p:sp>
    </p:spTree>
    <p:extLst>
      <p:ext uri="{BB962C8B-B14F-4D97-AF65-F5344CB8AC3E}">
        <p14:creationId xmlns:p14="http://schemas.microsoft.com/office/powerpoint/2010/main" val="754008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D35DB33-66A7-445F-BC4F-1EB73ECE29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DC66FF4-0E45-4784-9072-370F768DF5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7D75D4-5BAC-4099-A2E8-373CE39928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4AA74-2ACA-42EA-92A9-046BF1264E95}" type="datetimeFigureOut">
              <a:rPr lang="fr-FR" smtClean="0"/>
              <a:t>07/10/2019</a:t>
            </a:fld>
            <a:endParaRPr lang="fr-FR"/>
          </a:p>
        </p:txBody>
      </p:sp>
      <p:sp>
        <p:nvSpPr>
          <p:cNvPr id="5" name="Espace réservé du pied de page 4">
            <a:extLst>
              <a:ext uri="{FF2B5EF4-FFF2-40B4-BE49-F238E27FC236}">
                <a16:creationId xmlns:a16="http://schemas.microsoft.com/office/drawing/2014/main" id="{A60AC955-CA96-4D9C-9C61-6EA11AAE8B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710A7E0-E9C5-4907-B829-00F4D434DE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8A200-7BA7-4DA8-A597-9A5957D87373}" type="slidenum">
              <a:rPr lang="fr-FR" smtClean="0"/>
              <a:t>‹N°›</a:t>
            </a:fld>
            <a:endParaRPr lang="fr-FR"/>
          </a:p>
        </p:txBody>
      </p:sp>
    </p:spTree>
    <p:extLst>
      <p:ext uri="{BB962C8B-B14F-4D97-AF65-F5344CB8AC3E}">
        <p14:creationId xmlns:p14="http://schemas.microsoft.com/office/powerpoint/2010/main" val="94817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2428C6-3E5C-487B-8727-A1DA20D6EF28}"/>
              </a:ext>
            </a:extLst>
          </p:cNvPr>
          <p:cNvSpPr>
            <a:spLocks noGrp="1"/>
          </p:cNvSpPr>
          <p:nvPr>
            <p:ph type="ctrTitle"/>
          </p:nvPr>
        </p:nvSpPr>
        <p:spPr/>
        <p:txBody>
          <a:bodyPr/>
          <a:lstStyle/>
          <a:p>
            <a:r>
              <a:rPr lang="fr-FR" dirty="0"/>
              <a:t>Comment Dieu se manifeste-t-il à l’homme?</a:t>
            </a:r>
          </a:p>
        </p:txBody>
      </p:sp>
      <p:sp>
        <p:nvSpPr>
          <p:cNvPr id="3" name="Sous-titre 2">
            <a:extLst>
              <a:ext uri="{FF2B5EF4-FFF2-40B4-BE49-F238E27FC236}">
                <a16:creationId xmlns:a16="http://schemas.microsoft.com/office/drawing/2014/main" id="{C33B4516-6DB4-48EC-A327-593CB4AA7CE9}"/>
              </a:ext>
            </a:extLst>
          </p:cNvPr>
          <p:cNvSpPr>
            <a:spLocks noGrp="1"/>
          </p:cNvSpPr>
          <p:nvPr>
            <p:ph type="subTitle" idx="1"/>
          </p:nvPr>
        </p:nvSpPr>
        <p:spPr/>
        <p:txBody>
          <a:bodyPr/>
          <a:lstStyle/>
          <a:p>
            <a:r>
              <a:rPr lang="fr-FR" dirty="0"/>
              <a:t>Père David Sendrez</a:t>
            </a:r>
          </a:p>
          <a:p>
            <a:r>
              <a:rPr lang="fr-FR" dirty="0"/>
              <a:t>Le CIF</a:t>
            </a:r>
          </a:p>
        </p:txBody>
      </p:sp>
    </p:spTree>
    <p:extLst>
      <p:ext uri="{BB962C8B-B14F-4D97-AF65-F5344CB8AC3E}">
        <p14:creationId xmlns:p14="http://schemas.microsoft.com/office/powerpoint/2010/main" val="3789485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33854D-C4C7-4587-8396-F13656DB1436}"/>
              </a:ext>
            </a:extLst>
          </p:cNvPr>
          <p:cNvSpPr>
            <a:spLocks noGrp="1"/>
          </p:cNvSpPr>
          <p:nvPr>
            <p:ph type="title"/>
          </p:nvPr>
        </p:nvSpPr>
        <p:spPr/>
        <p:txBody>
          <a:bodyPr/>
          <a:lstStyle/>
          <a:p>
            <a:r>
              <a:rPr lang="fr-FR" dirty="0"/>
              <a:t>Evangile</a:t>
            </a:r>
          </a:p>
        </p:txBody>
      </p:sp>
      <p:sp>
        <p:nvSpPr>
          <p:cNvPr id="3" name="Espace réservé du contenu 2">
            <a:extLst>
              <a:ext uri="{FF2B5EF4-FFF2-40B4-BE49-F238E27FC236}">
                <a16:creationId xmlns:a16="http://schemas.microsoft.com/office/drawing/2014/main" id="{20E33E9F-079E-4B95-9CAF-5A49F8819553}"/>
              </a:ext>
            </a:extLst>
          </p:cNvPr>
          <p:cNvSpPr>
            <a:spLocks noGrp="1"/>
          </p:cNvSpPr>
          <p:nvPr>
            <p:ph idx="1"/>
          </p:nvPr>
        </p:nvSpPr>
        <p:spPr/>
        <p:txBody>
          <a:bodyPr>
            <a:normAutofit fontScale="85000" lnSpcReduction="20000"/>
          </a:bodyPr>
          <a:lstStyle/>
          <a:p>
            <a:pPr marL="0" indent="0">
              <a:buNone/>
            </a:pPr>
            <a:r>
              <a:rPr lang="fr-FR" dirty="0"/>
              <a:t> « </a:t>
            </a:r>
            <a:r>
              <a:rPr lang="fr-FR" baseline="30000" dirty="0"/>
              <a:t>1</a:t>
            </a:r>
            <a:r>
              <a:rPr lang="fr-FR" dirty="0"/>
              <a:t> Commencement de l'Évangile de Jésus Christ, Fils de Dieu. </a:t>
            </a:r>
            <a:r>
              <a:rPr lang="fr-FR" baseline="30000" dirty="0"/>
              <a:t>2</a:t>
            </a:r>
            <a:r>
              <a:rPr lang="fr-FR" dirty="0"/>
              <a:t> Selon qu'il est écrit dans Isaïe le prophète : Voici que j'envoie mon messager en avant de toi pour préparer ta route. </a:t>
            </a:r>
            <a:r>
              <a:rPr lang="fr-FR" baseline="30000" dirty="0"/>
              <a:t>3</a:t>
            </a:r>
            <a:r>
              <a:rPr lang="fr-FR" dirty="0"/>
              <a:t> Voix de celui qui crie dans le désert : Préparez le chemin du Seigneur, rendez droits ses sentiers, </a:t>
            </a:r>
            <a:r>
              <a:rPr lang="fr-FR" baseline="30000" dirty="0"/>
              <a:t>4</a:t>
            </a:r>
            <a:r>
              <a:rPr lang="fr-FR" dirty="0"/>
              <a:t> Jean le Baptiste fut dans le désert, proclamant un baptême de repentir pour la rémission des péchés. </a:t>
            </a:r>
            <a:r>
              <a:rPr lang="fr-FR" baseline="30000" dirty="0"/>
              <a:t>5</a:t>
            </a:r>
            <a:r>
              <a:rPr lang="fr-FR" dirty="0"/>
              <a:t> Et s'en allaient vers lui tout le pays de Judée et tous les habitants de Jérusalem, et ils se faisaient baptiser par lui dans les eaux du Jourdain, en confessant leurs péchés. </a:t>
            </a:r>
            <a:r>
              <a:rPr lang="fr-FR" baseline="30000" dirty="0"/>
              <a:t>6</a:t>
            </a:r>
            <a:r>
              <a:rPr lang="fr-FR" dirty="0"/>
              <a:t> Jean était vêtu d'une peau de chameau et mangeait des sauterelles et du miel sauvage. </a:t>
            </a:r>
            <a:r>
              <a:rPr lang="fr-FR" baseline="30000" dirty="0"/>
              <a:t>7</a:t>
            </a:r>
            <a:r>
              <a:rPr lang="fr-FR" dirty="0"/>
              <a:t> Et il proclamait : " Vient derrière moi celui qui est plus fort que moi, dont je ne suis pas digne, en me courbant, de délier la courroie de ses sandales. </a:t>
            </a:r>
            <a:r>
              <a:rPr lang="fr-FR" baseline="30000" dirty="0"/>
              <a:t>8</a:t>
            </a:r>
            <a:r>
              <a:rPr lang="fr-FR" dirty="0"/>
              <a:t> Moi, je vous ai baptisés avec de l'eau, mais lui vous baptisera avec l'Esprit Saint. " </a:t>
            </a:r>
            <a:r>
              <a:rPr lang="fr-FR" baseline="30000" dirty="0"/>
              <a:t>9</a:t>
            </a:r>
            <a:r>
              <a:rPr lang="fr-FR" dirty="0"/>
              <a:t> Et il advint qu'en ces jours-là Jésus vint de Nazareth de Galilée, et il fut baptisé dans le Jourdain par Jean. </a:t>
            </a:r>
            <a:r>
              <a:rPr lang="fr-FR" baseline="30000" dirty="0"/>
              <a:t>10</a:t>
            </a:r>
            <a:r>
              <a:rPr lang="fr-FR" dirty="0"/>
              <a:t> Et aussitôt, remontant de l'eau, il vit les cieux se déchirer et l'Esprit comme une colombe descendre vers lui, </a:t>
            </a:r>
            <a:r>
              <a:rPr lang="fr-FR" baseline="30000" dirty="0"/>
              <a:t>11</a:t>
            </a:r>
            <a:r>
              <a:rPr lang="fr-FR" dirty="0"/>
              <a:t> et une voix vint des cieux : " Tu es mon Fils bien-aimé, tu as toute ma faveur. "</a:t>
            </a:r>
          </a:p>
        </p:txBody>
      </p:sp>
    </p:spTree>
    <p:extLst>
      <p:ext uri="{BB962C8B-B14F-4D97-AF65-F5344CB8AC3E}">
        <p14:creationId xmlns:p14="http://schemas.microsoft.com/office/powerpoint/2010/main" val="4285680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A5B271-6492-4025-B5E4-82FC1B0209C8}"/>
              </a:ext>
            </a:extLst>
          </p:cNvPr>
          <p:cNvSpPr>
            <a:spLocks noGrp="1"/>
          </p:cNvSpPr>
          <p:nvPr>
            <p:ph type="title"/>
          </p:nvPr>
        </p:nvSpPr>
        <p:spPr/>
        <p:txBody>
          <a:bodyPr/>
          <a:lstStyle/>
          <a:p>
            <a:r>
              <a:rPr lang="fr-FR" dirty="0"/>
              <a:t>Evangile</a:t>
            </a:r>
          </a:p>
        </p:txBody>
      </p:sp>
      <p:sp>
        <p:nvSpPr>
          <p:cNvPr id="3" name="Espace réservé du contenu 2">
            <a:extLst>
              <a:ext uri="{FF2B5EF4-FFF2-40B4-BE49-F238E27FC236}">
                <a16:creationId xmlns:a16="http://schemas.microsoft.com/office/drawing/2014/main" id="{6C8E1B30-3E7A-40EB-AFEC-ADEDF4A9078E}"/>
              </a:ext>
            </a:extLst>
          </p:cNvPr>
          <p:cNvSpPr>
            <a:spLocks noGrp="1"/>
          </p:cNvSpPr>
          <p:nvPr>
            <p:ph idx="1"/>
          </p:nvPr>
        </p:nvSpPr>
        <p:spPr/>
        <p:txBody>
          <a:bodyPr>
            <a:normAutofit fontScale="92500" lnSpcReduction="10000"/>
          </a:bodyPr>
          <a:lstStyle/>
          <a:p>
            <a:pPr marL="0" indent="0">
              <a:buNone/>
            </a:pPr>
            <a:r>
              <a:rPr lang="fr-FR" dirty="0"/>
              <a:t> </a:t>
            </a:r>
            <a:r>
              <a:rPr lang="fr-FR" baseline="30000" dirty="0"/>
              <a:t>12</a:t>
            </a:r>
            <a:r>
              <a:rPr lang="fr-FR" dirty="0"/>
              <a:t> Et aussitôt, l'Esprit le pousse au désert. </a:t>
            </a:r>
            <a:r>
              <a:rPr lang="fr-FR" baseline="30000" dirty="0"/>
              <a:t>13</a:t>
            </a:r>
            <a:r>
              <a:rPr lang="fr-FR" dirty="0"/>
              <a:t> Et il était dans le désert durant quarante jours, tenté par Satan. Et il était avec les bêtes sauvages, et les anges le servaient. </a:t>
            </a:r>
            <a:r>
              <a:rPr lang="fr-FR" baseline="30000" dirty="0"/>
              <a:t>14</a:t>
            </a:r>
            <a:r>
              <a:rPr lang="fr-FR" dirty="0"/>
              <a:t> Après que Jean eut été livré, Jésus vint en Galilée, proclamant l'Évangile de Dieu et disant : </a:t>
            </a:r>
            <a:r>
              <a:rPr lang="fr-FR" baseline="30000" dirty="0"/>
              <a:t>15</a:t>
            </a:r>
            <a:r>
              <a:rPr lang="fr-FR" dirty="0"/>
              <a:t> " Le temps est accompli et le Royaume de Dieu est tout proche : repentez-vous et croyez à l'Évangile. " </a:t>
            </a:r>
            <a:r>
              <a:rPr lang="fr-FR" baseline="30000" dirty="0"/>
              <a:t>16</a:t>
            </a:r>
            <a:r>
              <a:rPr lang="fr-FR" dirty="0"/>
              <a:t> Comme il passait sur le bord de la mer de Galilée, il vit Simon et André, le frère de Simon, qui jetaient l'épervier dans la mer ; car c'étaient des pêcheurs. </a:t>
            </a:r>
            <a:r>
              <a:rPr lang="fr-FR" baseline="30000" dirty="0"/>
              <a:t>17</a:t>
            </a:r>
            <a:r>
              <a:rPr lang="fr-FR" dirty="0"/>
              <a:t> Et Jésus leur dit : " Venez à ma suite et je vous ferai devenir pêcheurs d'hommes. " </a:t>
            </a:r>
            <a:r>
              <a:rPr lang="fr-FR" baseline="30000" dirty="0"/>
              <a:t>18</a:t>
            </a:r>
            <a:r>
              <a:rPr lang="fr-FR" dirty="0"/>
              <a:t> Et aussitôt, laissant les filets, ils le suivirent. </a:t>
            </a:r>
            <a:r>
              <a:rPr lang="fr-FR" baseline="30000" dirty="0"/>
              <a:t>19</a:t>
            </a:r>
            <a:r>
              <a:rPr lang="fr-FR" dirty="0"/>
              <a:t> Et s'avançant un peu, il vit Jacques, fils de Zébédée, et Jean son frère, eux aussi dans leur barque en train d'arranger les filets ; </a:t>
            </a:r>
            <a:r>
              <a:rPr lang="fr-FR" baseline="30000" dirty="0"/>
              <a:t>20</a:t>
            </a:r>
            <a:r>
              <a:rPr lang="fr-FR" dirty="0"/>
              <a:t> et aussitôt il les appela. Et laissant leur père Zébédée dans la barque avec ses employés, ils partirent à sa suite. » Marc, </a:t>
            </a:r>
            <a:r>
              <a:rPr lang="fr-FR"/>
              <a:t>chapitre 1.</a:t>
            </a:r>
            <a:endParaRPr lang="fr-FR" dirty="0"/>
          </a:p>
        </p:txBody>
      </p:sp>
    </p:spTree>
    <p:extLst>
      <p:ext uri="{BB962C8B-B14F-4D97-AF65-F5344CB8AC3E}">
        <p14:creationId xmlns:p14="http://schemas.microsoft.com/office/powerpoint/2010/main" val="242181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F3AD081-EA5A-4D5B-A2E1-48EEEEFE87C9}"/>
              </a:ext>
            </a:extLst>
          </p:cNvPr>
          <p:cNvSpPr>
            <a:spLocks noGrp="1"/>
          </p:cNvSpPr>
          <p:nvPr>
            <p:ph type="title"/>
          </p:nvPr>
        </p:nvSpPr>
        <p:spPr/>
        <p:txBody>
          <a:bodyPr/>
          <a:lstStyle/>
          <a:p>
            <a:r>
              <a:rPr lang="fr-FR" dirty="0"/>
              <a:t>Plan du parcours</a:t>
            </a:r>
          </a:p>
        </p:txBody>
      </p:sp>
      <p:sp>
        <p:nvSpPr>
          <p:cNvPr id="5" name="Espace réservé du contenu 4">
            <a:extLst>
              <a:ext uri="{FF2B5EF4-FFF2-40B4-BE49-F238E27FC236}">
                <a16:creationId xmlns:a16="http://schemas.microsoft.com/office/drawing/2014/main" id="{25BE68A8-9289-4686-8D6A-8AD1128F1C49}"/>
              </a:ext>
            </a:extLst>
          </p:cNvPr>
          <p:cNvSpPr>
            <a:spLocks noGrp="1"/>
          </p:cNvSpPr>
          <p:nvPr>
            <p:ph idx="1"/>
          </p:nvPr>
        </p:nvSpPr>
        <p:spPr/>
        <p:txBody>
          <a:bodyPr>
            <a:normAutofit lnSpcReduction="10000"/>
          </a:bodyPr>
          <a:lstStyle/>
          <a:p>
            <a:r>
              <a:rPr lang="fr-FR" dirty="0"/>
              <a:t>1. La Révélation, qu’est-ce à dire ?</a:t>
            </a:r>
          </a:p>
          <a:p>
            <a:r>
              <a:rPr lang="fr-FR" dirty="0"/>
              <a:t>2. La Révélation : que sait-on ?</a:t>
            </a:r>
          </a:p>
          <a:p>
            <a:r>
              <a:rPr lang="fr-FR" dirty="0"/>
              <a:t>3. La Révélation : comment la sait-on ?</a:t>
            </a:r>
          </a:p>
          <a:p>
            <a:r>
              <a:rPr lang="fr-FR" dirty="0"/>
              <a:t>4. La Révélation : comment ça marche ?</a:t>
            </a:r>
          </a:p>
          <a:p>
            <a:r>
              <a:rPr lang="fr-FR" dirty="0"/>
              <a:t>5. La Révélation et l’Église</a:t>
            </a:r>
          </a:p>
          <a:p>
            <a:r>
              <a:rPr lang="fr-FR" dirty="0"/>
              <a:t>6. Dei </a:t>
            </a:r>
            <a:r>
              <a:rPr lang="fr-FR" dirty="0" err="1"/>
              <a:t>Verbum</a:t>
            </a:r>
            <a:endParaRPr lang="fr-FR" dirty="0"/>
          </a:p>
          <a:p>
            <a:r>
              <a:rPr lang="fr-FR" dirty="0"/>
              <a:t>7. Gaudium et </a:t>
            </a:r>
            <a:r>
              <a:rPr lang="fr-FR" dirty="0" err="1"/>
              <a:t>spes</a:t>
            </a:r>
            <a:endParaRPr lang="fr-FR" dirty="0"/>
          </a:p>
          <a:p>
            <a:r>
              <a:rPr lang="fr-FR" dirty="0"/>
              <a:t>8. Visions du monde</a:t>
            </a:r>
          </a:p>
          <a:p>
            <a:r>
              <a:rPr lang="fr-FR" dirty="0"/>
              <a:t>9. Signes des temps</a:t>
            </a:r>
          </a:p>
        </p:txBody>
      </p:sp>
    </p:spTree>
    <p:extLst>
      <p:ext uri="{BB962C8B-B14F-4D97-AF65-F5344CB8AC3E}">
        <p14:creationId xmlns:p14="http://schemas.microsoft.com/office/powerpoint/2010/main" val="834883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4B7715-2B2E-4F45-9780-844B0ABC3B41}"/>
              </a:ext>
            </a:extLst>
          </p:cNvPr>
          <p:cNvSpPr>
            <a:spLocks noGrp="1"/>
          </p:cNvSpPr>
          <p:nvPr>
            <p:ph type="title"/>
          </p:nvPr>
        </p:nvSpPr>
        <p:spPr/>
        <p:txBody>
          <a:bodyPr/>
          <a:lstStyle/>
          <a:p>
            <a:r>
              <a:rPr lang="fr-FR" dirty="0"/>
              <a:t>Aujourd’hui</a:t>
            </a:r>
          </a:p>
        </p:txBody>
      </p:sp>
      <p:sp>
        <p:nvSpPr>
          <p:cNvPr id="3" name="Espace réservé du contenu 2">
            <a:extLst>
              <a:ext uri="{FF2B5EF4-FFF2-40B4-BE49-F238E27FC236}">
                <a16:creationId xmlns:a16="http://schemas.microsoft.com/office/drawing/2014/main" id="{C62FE5AC-2C52-4D51-902F-57E13456D6E0}"/>
              </a:ext>
            </a:extLst>
          </p:cNvPr>
          <p:cNvSpPr>
            <a:spLocks noGrp="1"/>
          </p:cNvSpPr>
          <p:nvPr>
            <p:ph idx="1"/>
          </p:nvPr>
        </p:nvSpPr>
        <p:spPr/>
        <p:txBody>
          <a:bodyPr/>
          <a:lstStyle/>
          <a:p>
            <a:pPr marL="0" indent="0">
              <a:buNone/>
            </a:pPr>
            <a:r>
              <a:rPr lang="fr-FR" dirty="0"/>
              <a:t>La Révélation, qu’est-ce à dire ?</a:t>
            </a:r>
          </a:p>
          <a:p>
            <a:pPr marL="0" indent="0">
              <a:buNone/>
            </a:pPr>
            <a:r>
              <a:rPr lang="fr-FR" dirty="0"/>
              <a:t>	Etymologie et réalité chrétienne</a:t>
            </a:r>
          </a:p>
          <a:p>
            <a:pPr marL="0" indent="0">
              <a:buNone/>
            </a:pPr>
            <a:r>
              <a:rPr lang="fr-FR" dirty="0"/>
              <a:t>	Expérience</a:t>
            </a:r>
          </a:p>
          <a:p>
            <a:pPr marL="0" indent="0">
              <a:buNone/>
            </a:pPr>
            <a:r>
              <a:rPr lang="fr-FR" dirty="0"/>
              <a:t>	Pèlerins d’Emmaüs</a:t>
            </a:r>
          </a:p>
          <a:p>
            <a:pPr marL="0" indent="0">
              <a:buNone/>
            </a:pPr>
            <a:r>
              <a:rPr lang="fr-FR" dirty="0"/>
              <a:t>	Evangile</a:t>
            </a:r>
          </a:p>
          <a:p>
            <a:pPr marL="0" indent="0">
              <a:buNone/>
            </a:pPr>
            <a:r>
              <a:rPr lang="fr-FR" dirty="0"/>
              <a:t>	</a:t>
            </a:r>
          </a:p>
          <a:p>
            <a:pPr marL="0" indent="0">
              <a:buNone/>
            </a:pPr>
            <a:r>
              <a:rPr lang="fr-FR" dirty="0"/>
              <a:t>	Résultats et prolongements</a:t>
            </a:r>
          </a:p>
        </p:txBody>
      </p:sp>
    </p:spTree>
    <p:extLst>
      <p:ext uri="{BB962C8B-B14F-4D97-AF65-F5344CB8AC3E}">
        <p14:creationId xmlns:p14="http://schemas.microsoft.com/office/powerpoint/2010/main" val="1503369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0B507D-76D6-43E6-AEDB-D0F5A60A19E6}"/>
              </a:ext>
            </a:extLst>
          </p:cNvPr>
          <p:cNvSpPr>
            <a:spLocks noGrp="1"/>
          </p:cNvSpPr>
          <p:nvPr>
            <p:ph type="title"/>
          </p:nvPr>
        </p:nvSpPr>
        <p:spPr/>
        <p:txBody>
          <a:bodyPr/>
          <a:lstStyle/>
          <a:p>
            <a:r>
              <a:rPr lang="fr-FR" dirty="0"/>
              <a:t>Etymologie et réalité chrétienne</a:t>
            </a:r>
          </a:p>
        </p:txBody>
      </p:sp>
      <p:sp>
        <p:nvSpPr>
          <p:cNvPr id="3" name="Espace réservé du contenu 2">
            <a:extLst>
              <a:ext uri="{FF2B5EF4-FFF2-40B4-BE49-F238E27FC236}">
                <a16:creationId xmlns:a16="http://schemas.microsoft.com/office/drawing/2014/main" id="{BFED1949-6B75-46DC-B99C-61B346D5351D}"/>
              </a:ext>
            </a:extLst>
          </p:cNvPr>
          <p:cNvSpPr>
            <a:spLocks noGrp="1"/>
          </p:cNvSpPr>
          <p:nvPr>
            <p:ph idx="1"/>
          </p:nvPr>
        </p:nvSpPr>
        <p:spPr/>
        <p:txBody>
          <a:bodyPr/>
          <a:lstStyle/>
          <a:p>
            <a:pPr marL="0" indent="0">
              <a:buNone/>
            </a:pPr>
            <a:r>
              <a:rPr lang="fr-FR" dirty="0"/>
              <a:t>Révélation = apocalypse.</a:t>
            </a:r>
          </a:p>
          <a:p>
            <a:pPr marL="0" indent="0">
              <a:buNone/>
            </a:pPr>
            <a:endParaRPr lang="fr-FR" dirty="0"/>
          </a:p>
          <a:p>
            <a:pPr marL="0" indent="0">
              <a:buNone/>
            </a:pPr>
            <a:r>
              <a:rPr lang="fr-FR" dirty="0"/>
              <a:t>Révélation et nouveauté.</a:t>
            </a:r>
          </a:p>
          <a:p>
            <a:pPr marL="0" indent="0">
              <a:buNone/>
            </a:pPr>
            <a:endParaRPr lang="fr-FR" dirty="0"/>
          </a:p>
          <a:p>
            <a:pPr marL="0" indent="0">
              <a:buNone/>
            </a:pPr>
            <a:r>
              <a:rPr lang="fr-FR" dirty="0"/>
              <a:t>Révélation et évidence.</a:t>
            </a:r>
          </a:p>
        </p:txBody>
      </p:sp>
    </p:spTree>
    <p:extLst>
      <p:ext uri="{BB962C8B-B14F-4D97-AF65-F5344CB8AC3E}">
        <p14:creationId xmlns:p14="http://schemas.microsoft.com/office/powerpoint/2010/main" val="1533693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9F80A5-1AC0-4AD7-9DA4-D606DB5CB21A}"/>
              </a:ext>
            </a:extLst>
          </p:cNvPr>
          <p:cNvSpPr>
            <a:spLocks noGrp="1"/>
          </p:cNvSpPr>
          <p:nvPr>
            <p:ph type="title"/>
          </p:nvPr>
        </p:nvSpPr>
        <p:spPr/>
        <p:txBody>
          <a:bodyPr/>
          <a:lstStyle/>
          <a:p>
            <a:r>
              <a:rPr lang="fr-FR" dirty="0"/>
              <a:t>Expérience</a:t>
            </a:r>
          </a:p>
        </p:txBody>
      </p:sp>
      <p:sp>
        <p:nvSpPr>
          <p:cNvPr id="3" name="Espace réservé du contenu 2">
            <a:extLst>
              <a:ext uri="{FF2B5EF4-FFF2-40B4-BE49-F238E27FC236}">
                <a16:creationId xmlns:a16="http://schemas.microsoft.com/office/drawing/2014/main" id="{C6A9DBD2-10F9-4FEC-BF44-9F920BFC0DFB}"/>
              </a:ext>
            </a:extLst>
          </p:cNvPr>
          <p:cNvSpPr>
            <a:spLocks noGrp="1"/>
          </p:cNvSpPr>
          <p:nvPr>
            <p:ph idx="1"/>
          </p:nvPr>
        </p:nvSpPr>
        <p:spPr/>
        <p:txBody>
          <a:bodyPr>
            <a:normAutofit fontScale="85000" lnSpcReduction="20000"/>
          </a:bodyPr>
          <a:lstStyle/>
          <a:p>
            <a:pPr marL="0" indent="0">
              <a:buNone/>
            </a:pPr>
            <a:r>
              <a:rPr lang="fr-FR" dirty="0"/>
              <a:t>Deux textes d’un livre récent.</a:t>
            </a:r>
          </a:p>
          <a:p>
            <a:pPr marL="0" indent="0">
              <a:buNone/>
            </a:pPr>
            <a:r>
              <a:rPr lang="fr-FR" dirty="0"/>
              <a:t>Christoph </a:t>
            </a:r>
            <a:r>
              <a:rPr lang="fr-FR" dirty="0" err="1"/>
              <a:t>Theobald</a:t>
            </a:r>
            <a:r>
              <a:rPr lang="fr-FR" dirty="0"/>
              <a:t>, </a:t>
            </a:r>
            <a:r>
              <a:rPr lang="fr-FR" i="1" dirty="0"/>
              <a:t>La Révélation</a:t>
            </a:r>
            <a:r>
              <a:rPr lang="fr-FR" dirty="0"/>
              <a:t>, « Tout simplement », Paris 2006.</a:t>
            </a:r>
          </a:p>
          <a:p>
            <a:pPr marL="0" indent="0">
              <a:buNone/>
            </a:pPr>
            <a:endParaRPr lang="fr-FR" dirty="0"/>
          </a:p>
          <a:p>
            <a:pPr marL="0" indent="0">
              <a:buNone/>
            </a:pPr>
            <a:r>
              <a:rPr lang="fr-FR" dirty="0"/>
              <a:t>« Sensibles aux performances de ses héros – modèles qu'on se donne, simple prétexte de distraction ou guignols –, nos sociétés de compétition sont à l'affût de nouveaux venus sur la scène publique. Tel sportif qu'on ne connaissait pas encore, tel jeune musicien avançant jusqu’alors dans l'ombre, telle actrice qu'on n'avait pas remarqué… révèle subitement, à l'occasion d'un tour de France, d'un concert ou d'un festival, ses talents, ses capacités. C’est l’inédit qui compte pour un public avide de sensations jamais éprouvées : ‘‘Une révélation’’, lit-on le lendemain dans des journaux, qui désormais braquent leurs projecteurs sur tous les faits et gestes de la nouvelle star. Le moindre de ses mouvements et la plus insignifiante parole sont enregistrés, ses avancées et ses reculs, ses réussites et ses faiblesses épiées…, jusqu’à ce que son rôle soit repris par quelqu'un d'autre. » p. 12</a:t>
            </a:r>
          </a:p>
        </p:txBody>
      </p:sp>
    </p:spTree>
    <p:extLst>
      <p:ext uri="{BB962C8B-B14F-4D97-AF65-F5344CB8AC3E}">
        <p14:creationId xmlns:p14="http://schemas.microsoft.com/office/powerpoint/2010/main" val="4011700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53518F-EB5F-4FC2-88F8-FFE02DF29D5F}"/>
              </a:ext>
            </a:extLst>
          </p:cNvPr>
          <p:cNvSpPr>
            <a:spLocks noGrp="1"/>
          </p:cNvSpPr>
          <p:nvPr>
            <p:ph type="title"/>
          </p:nvPr>
        </p:nvSpPr>
        <p:spPr/>
        <p:txBody>
          <a:bodyPr/>
          <a:lstStyle/>
          <a:p>
            <a:r>
              <a:rPr lang="fr-FR" dirty="0"/>
              <a:t>Expérience</a:t>
            </a:r>
          </a:p>
        </p:txBody>
      </p:sp>
      <p:sp>
        <p:nvSpPr>
          <p:cNvPr id="3" name="Espace réservé du contenu 2">
            <a:extLst>
              <a:ext uri="{FF2B5EF4-FFF2-40B4-BE49-F238E27FC236}">
                <a16:creationId xmlns:a16="http://schemas.microsoft.com/office/drawing/2014/main" id="{380E2060-D18A-446D-9FBA-CB142F84D5D0}"/>
              </a:ext>
            </a:extLst>
          </p:cNvPr>
          <p:cNvSpPr>
            <a:spLocks noGrp="1"/>
          </p:cNvSpPr>
          <p:nvPr>
            <p:ph idx="1"/>
          </p:nvPr>
        </p:nvSpPr>
        <p:spPr/>
        <p:txBody>
          <a:bodyPr/>
          <a:lstStyle/>
          <a:p>
            <a:pPr marL="0" indent="0">
              <a:buNone/>
            </a:pPr>
            <a:r>
              <a:rPr lang="fr-FR" dirty="0"/>
              <a:t>« Il faut bien reconnaître que l'idéal d'une transparence absolue ou de l'absence d'obscurité et d'énigmes a été un puissant moteur de notre histoire occidentale et de l'évolution des sciences modernes. Très souvent, il a aussi envahi le domaine de la ‘’révélation’’, qu'elle soit religieuse ou non. Les grecs étaient pourtant bien convaincus qu'aucun savoir ne peut jamais quitter définitivement les éléments du mythe, de la croyance et des signes qui oscillent indéfiniment entre l'obscurité et la lumière, déployant leur puissance de dévoilement toujours au sein même du voilement qu'ils opèrent. Or, pour la plupart de nos contemporains une ‘‘révélation’’ produit simplement la dissolution de l'énigme à laquelle elle se rapporte.</a:t>
            </a:r>
          </a:p>
        </p:txBody>
      </p:sp>
    </p:spTree>
    <p:extLst>
      <p:ext uri="{BB962C8B-B14F-4D97-AF65-F5344CB8AC3E}">
        <p14:creationId xmlns:p14="http://schemas.microsoft.com/office/powerpoint/2010/main" val="4102721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969FF5-A574-47DA-925F-EBA77DE3619E}"/>
              </a:ext>
            </a:extLst>
          </p:cNvPr>
          <p:cNvSpPr>
            <a:spLocks noGrp="1"/>
          </p:cNvSpPr>
          <p:nvPr>
            <p:ph type="title"/>
          </p:nvPr>
        </p:nvSpPr>
        <p:spPr/>
        <p:txBody>
          <a:bodyPr/>
          <a:lstStyle/>
          <a:p>
            <a:r>
              <a:rPr lang="fr-FR" dirty="0"/>
              <a:t>Expérience</a:t>
            </a:r>
          </a:p>
        </p:txBody>
      </p:sp>
      <p:sp>
        <p:nvSpPr>
          <p:cNvPr id="3" name="Espace réservé du contenu 2">
            <a:extLst>
              <a:ext uri="{FF2B5EF4-FFF2-40B4-BE49-F238E27FC236}">
                <a16:creationId xmlns:a16="http://schemas.microsoft.com/office/drawing/2014/main" id="{3105D2D8-499C-481E-9022-036566F9C198}"/>
              </a:ext>
            </a:extLst>
          </p:cNvPr>
          <p:cNvSpPr>
            <a:spLocks noGrp="1"/>
          </p:cNvSpPr>
          <p:nvPr>
            <p:ph idx="1"/>
          </p:nvPr>
        </p:nvSpPr>
        <p:spPr/>
        <p:txBody>
          <a:bodyPr/>
          <a:lstStyle/>
          <a:p>
            <a:pPr marL="0" indent="0">
              <a:buNone/>
            </a:pPr>
            <a:r>
              <a:rPr lang="fr-FR" dirty="0"/>
              <a:t>Peut-être fallait-il en effet l'intervention d'une tradition différente pour nous libérer du leurre que représente l'idéal de transparence et pour nous rendre sensibles à un autre versant de l'expérience humaine de révélation. Si nous ne pouvons rencontrer le secret propre à chacune de nos existences, liées les unes aux autres, sans affronter en même temps l'énigme de tout ce qui existe, tout dépend de quelle manière on entre dans cette expérience : on peut l'aborder par la globalité, le ‘‘tout’’, comme les grecs, ou par l’épreuve qu’est la rencontre d'autrui, comme les hommes de la Bible. » p. 25-26</a:t>
            </a:r>
          </a:p>
        </p:txBody>
      </p:sp>
    </p:spTree>
    <p:extLst>
      <p:ext uri="{BB962C8B-B14F-4D97-AF65-F5344CB8AC3E}">
        <p14:creationId xmlns:p14="http://schemas.microsoft.com/office/powerpoint/2010/main" val="358211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937F36-41D6-4292-94E0-842DE21008B9}"/>
              </a:ext>
            </a:extLst>
          </p:cNvPr>
          <p:cNvSpPr>
            <a:spLocks noGrp="1"/>
          </p:cNvSpPr>
          <p:nvPr>
            <p:ph type="title"/>
          </p:nvPr>
        </p:nvSpPr>
        <p:spPr/>
        <p:txBody>
          <a:bodyPr/>
          <a:lstStyle/>
          <a:p>
            <a:r>
              <a:rPr lang="fr-FR" dirty="0"/>
              <a:t>Pèlerins d’Emmaüs</a:t>
            </a:r>
          </a:p>
        </p:txBody>
      </p:sp>
      <p:sp>
        <p:nvSpPr>
          <p:cNvPr id="3" name="Espace réservé du contenu 2">
            <a:extLst>
              <a:ext uri="{FF2B5EF4-FFF2-40B4-BE49-F238E27FC236}">
                <a16:creationId xmlns:a16="http://schemas.microsoft.com/office/drawing/2014/main" id="{F755522D-384A-41E9-9F19-CB5022C98156}"/>
              </a:ext>
            </a:extLst>
          </p:cNvPr>
          <p:cNvSpPr>
            <a:spLocks noGrp="1"/>
          </p:cNvSpPr>
          <p:nvPr>
            <p:ph idx="1"/>
          </p:nvPr>
        </p:nvSpPr>
        <p:spPr/>
        <p:txBody>
          <a:bodyPr>
            <a:normAutofit fontScale="85000" lnSpcReduction="20000"/>
          </a:bodyPr>
          <a:lstStyle/>
          <a:p>
            <a:pPr marL="0" indent="0">
              <a:buNone/>
            </a:pPr>
            <a:r>
              <a:rPr lang="fr-FR" dirty="0"/>
              <a:t>« </a:t>
            </a:r>
            <a:r>
              <a:rPr lang="fr-FR" baseline="30000" dirty="0"/>
              <a:t>13</a:t>
            </a:r>
            <a:r>
              <a:rPr lang="fr-FR" dirty="0"/>
              <a:t> Et voici que, ce même jour, deux d'entre eux faisaient route vers un village du nom d'Emmaüs, distant de Jérusalem de soixante stades, </a:t>
            </a:r>
            <a:r>
              <a:rPr lang="fr-FR" baseline="30000" dirty="0"/>
              <a:t>14</a:t>
            </a:r>
            <a:r>
              <a:rPr lang="fr-FR" dirty="0"/>
              <a:t> et ils conversaient entre eux de tout ce qui était arrivé. </a:t>
            </a:r>
            <a:r>
              <a:rPr lang="fr-FR" baseline="30000" dirty="0"/>
              <a:t>15</a:t>
            </a:r>
            <a:r>
              <a:rPr lang="fr-FR" dirty="0"/>
              <a:t> Et il advint, comme ils conversaient et discutaient ensemble, que Jésus en personne s'approcha, et il faisait route avec eux ; </a:t>
            </a:r>
            <a:r>
              <a:rPr lang="fr-FR" baseline="30000" dirty="0"/>
              <a:t>16</a:t>
            </a:r>
            <a:r>
              <a:rPr lang="fr-FR" dirty="0"/>
              <a:t> mais leurs yeux étaient empêchés de le reconnaître. </a:t>
            </a:r>
            <a:r>
              <a:rPr lang="fr-FR" baseline="30000" dirty="0"/>
              <a:t>17</a:t>
            </a:r>
            <a:r>
              <a:rPr lang="fr-FR" dirty="0"/>
              <a:t> Il leur dit : " Quels sont donc ces propos que vous échangez en marchant ? " Et ils s'arrêtèrent, le visage sombre. </a:t>
            </a:r>
            <a:r>
              <a:rPr lang="fr-FR" baseline="30000" dirty="0"/>
              <a:t>18</a:t>
            </a:r>
            <a:r>
              <a:rPr lang="fr-FR" dirty="0"/>
              <a:t> Prenant la parole, l'un d'eux, nommé </a:t>
            </a:r>
            <a:r>
              <a:rPr lang="fr-FR" dirty="0" err="1"/>
              <a:t>Cléophas</a:t>
            </a:r>
            <a:r>
              <a:rPr lang="fr-FR" dirty="0"/>
              <a:t>, lui dit : " Tu es bien le seul habitant de Jérusalem à ignorer ce qui y est arrivé ces jours-ci ! " - </a:t>
            </a:r>
            <a:r>
              <a:rPr lang="fr-FR" baseline="30000" dirty="0"/>
              <a:t>19</a:t>
            </a:r>
            <a:r>
              <a:rPr lang="fr-FR" dirty="0"/>
              <a:t> " Quoi donc ? " leur dit-il. Ils lui dirent : " Ce qui concerne Jésus le </a:t>
            </a:r>
            <a:r>
              <a:rPr lang="fr-FR" dirty="0" err="1"/>
              <a:t>Nazarénien</a:t>
            </a:r>
            <a:r>
              <a:rPr lang="fr-FR" dirty="0"/>
              <a:t>, qui s'est montré un prophète puissant en œuvres et en paroles devant Dieu et devant tout le peuple, </a:t>
            </a:r>
            <a:r>
              <a:rPr lang="fr-FR" baseline="30000" dirty="0"/>
              <a:t>20</a:t>
            </a:r>
            <a:r>
              <a:rPr lang="fr-FR" dirty="0"/>
              <a:t> comment nos grands prêtres et nos chefs l'ont livré pour être condamné à mort et l'ont crucifié. </a:t>
            </a:r>
            <a:r>
              <a:rPr lang="fr-FR" baseline="30000" dirty="0"/>
              <a:t>21</a:t>
            </a:r>
            <a:r>
              <a:rPr lang="fr-FR" dirty="0"/>
              <a:t> Nous espérions, nous, que c'était lui qui allait délivrer Israël ; mais avec tout cela, voilà le troisième jour depuis que ces choses sont arrivées ! </a:t>
            </a:r>
            <a:r>
              <a:rPr lang="fr-FR" baseline="30000" dirty="0"/>
              <a:t>22</a:t>
            </a:r>
            <a:r>
              <a:rPr lang="fr-FR" dirty="0"/>
              <a:t> Quelques femmes qui sont des nôtres nous ont, il est vrai, stupéfiés. S'étant rendues de grand matin au tombeau </a:t>
            </a:r>
            <a:r>
              <a:rPr lang="fr-FR" baseline="30000" dirty="0"/>
              <a:t>23</a:t>
            </a:r>
            <a:r>
              <a:rPr lang="fr-FR" dirty="0"/>
              <a:t> et n'ayant pas trouvé son corps, elles sont revenues nous dire qu'elles ont même eu la vision d'anges qui le disent vivant.</a:t>
            </a:r>
          </a:p>
        </p:txBody>
      </p:sp>
    </p:spTree>
    <p:extLst>
      <p:ext uri="{BB962C8B-B14F-4D97-AF65-F5344CB8AC3E}">
        <p14:creationId xmlns:p14="http://schemas.microsoft.com/office/powerpoint/2010/main" val="4156629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10114C-C17E-44CC-87F3-0722589661F4}"/>
              </a:ext>
            </a:extLst>
          </p:cNvPr>
          <p:cNvSpPr>
            <a:spLocks noGrp="1"/>
          </p:cNvSpPr>
          <p:nvPr>
            <p:ph type="title"/>
          </p:nvPr>
        </p:nvSpPr>
        <p:spPr/>
        <p:txBody>
          <a:bodyPr/>
          <a:lstStyle/>
          <a:p>
            <a:r>
              <a:rPr lang="fr-FR" dirty="0"/>
              <a:t>Pèlerins d’Emmaüs</a:t>
            </a:r>
          </a:p>
        </p:txBody>
      </p:sp>
      <p:sp>
        <p:nvSpPr>
          <p:cNvPr id="3" name="Espace réservé du contenu 2">
            <a:extLst>
              <a:ext uri="{FF2B5EF4-FFF2-40B4-BE49-F238E27FC236}">
                <a16:creationId xmlns:a16="http://schemas.microsoft.com/office/drawing/2014/main" id="{E0F9737F-BB32-4653-94DF-D6BAF6F44B00}"/>
              </a:ext>
            </a:extLst>
          </p:cNvPr>
          <p:cNvSpPr>
            <a:spLocks noGrp="1"/>
          </p:cNvSpPr>
          <p:nvPr>
            <p:ph idx="1"/>
          </p:nvPr>
        </p:nvSpPr>
        <p:spPr/>
        <p:txBody>
          <a:bodyPr>
            <a:normAutofit fontScale="77500" lnSpcReduction="20000"/>
          </a:bodyPr>
          <a:lstStyle/>
          <a:p>
            <a:pPr marL="0" indent="0">
              <a:buNone/>
            </a:pPr>
            <a:r>
              <a:rPr lang="fr-FR" dirty="0"/>
              <a:t> </a:t>
            </a:r>
            <a:r>
              <a:rPr lang="fr-FR" baseline="30000" dirty="0"/>
              <a:t>24</a:t>
            </a:r>
            <a:r>
              <a:rPr lang="fr-FR" dirty="0"/>
              <a:t> Quelques-uns des nôtres sont allés au tombeau et ont trouvé les choses tout comme les femmes avaient dit ; mais lui, ils ne l'ont pas vu ! " </a:t>
            </a:r>
            <a:r>
              <a:rPr lang="fr-FR" baseline="30000" dirty="0"/>
              <a:t>25</a:t>
            </a:r>
            <a:r>
              <a:rPr lang="fr-FR" dirty="0"/>
              <a:t> Alors il leur dit : " O </a:t>
            </a:r>
            <a:r>
              <a:rPr lang="fr-FR" dirty="0" err="1"/>
              <a:t>coeurs</a:t>
            </a:r>
            <a:r>
              <a:rPr lang="fr-FR" dirty="0"/>
              <a:t> sans intelligence, lents à croire à tout ce qu'ont annoncé les Prophètes ! </a:t>
            </a:r>
            <a:r>
              <a:rPr lang="fr-FR" baseline="30000" dirty="0"/>
              <a:t>26</a:t>
            </a:r>
            <a:r>
              <a:rPr lang="fr-FR" dirty="0"/>
              <a:t> Ne fallait-il pas que le Christ endurât ces souffrances pour entrer dans sa gloire ? " </a:t>
            </a:r>
            <a:r>
              <a:rPr lang="fr-FR" baseline="30000" dirty="0"/>
              <a:t>27</a:t>
            </a:r>
            <a:r>
              <a:rPr lang="fr-FR" dirty="0"/>
              <a:t> Et, commençant par Moïse et parcourant tous les Prophètes, il leur interpréta dans toutes les Écritures ce qui le concernait. </a:t>
            </a:r>
            <a:r>
              <a:rPr lang="fr-FR" baseline="30000" dirty="0"/>
              <a:t>28</a:t>
            </a:r>
            <a:r>
              <a:rPr lang="fr-FR" dirty="0"/>
              <a:t> Quand ils furent près du village où ils se rendaient, il fit semblant d'aller plus loin. </a:t>
            </a:r>
            <a:r>
              <a:rPr lang="fr-FR" baseline="30000" dirty="0"/>
              <a:t>29</a:t>
            </a:r>
            <a:r>
              <a:rPr lang="fr-FR" dirty="0"/>
              <a:t> Mais ils le pressèrent en disant : " Reste avec nous, car le soir tombe et le jour déjà touche à son terme. " Il entra donc pour rester avec eux. </a:t>
            </a:r>
            <a:r>
              <a:rPr lang="fr-FR" baseline="30000" dirty="0"/>
              <a:t>30</a:t>
            </a:r>
            <a:r>
              <a:rPr lang="fr-FR" dirty="0"/>
              <a:t> Et il advint, comme il était à table avec eux, qu'il prit le pain, dit la bénédiction, puis le rompit et le leur donna. </a:t>
            </a:r>
            <a:r>
              <a:rPr lang="fr-FR" baseline="30000" dirty="0"/>
              <a:t>31</a:t>
            </a:r>
            <a:r>
              <a:rPr lang="fr-FR" dirty="0"/>
              <a:t> Leurs yeux s'ouvrirent et ils le reconnurent... mais il avait disparu de devant eux. </a:t>
            </a:r>
            <a:r>
              <a:rPr lang="fr-FR" baseline="30000" dirty="0"/>
              <a:t>32</a:t>
            </a:r>
            <a:r>
              <a:rPr lang="fr-FR" dirty="0"/>
              <a:t> Et ils se dirent l'un à l'autre : " Notre cœur n'était-il pas tout brûlant au-dedans de nous, quand il nous parlait en chemin, quand il nous expliquait les Écritures ? " </a:t>
            </a:r>
            <a:r>
              <a:rPr lang="fr-FR" baseline="30000" dirty="0"/>
              <a:t>33</a:t>
            </a:r>
            <a:r>
              <a:rPr lang="fr-FR" dirty="0"/>
              <a:t> À cette heure même, ils partirent et s'en retournèrent à Jérusalem. Ils trouvèrent réunis les Onze et leurs compagnons, </a:t>
            </a:r>
            <a:r>
              <a:rPr lang="fr-FR" baseline="30000" dirty="0"/>
              <a:t>34</a:t>
            </a:r>
            <a:r>
              <a:rPr lang="fr-FR" dirty="0"/>
              <a:t> qui dirent : " C'est bien vrai ! le Seigneur est ressuscité et il est apparu à Simon ! " </a:t>
            </a:r>
            <a:r>
              <a:rPr lang="fr-FR" baseline="30000" dirty="0"/>
              <a:t>35</a:t>
            </a:r>
            <a:r>
              <a:rPr lang="fr-FR" dirty="0"/>
              <a:t> Et eux de raconter ce qui s'était passé en chemin, et comment ils l'avaient reconnu à la fraction du pain. </a:t>
            </a:r>
            <a:r>
              <a:rPr lang="fr-FR" baseline="30000" dirty="0"/>
              <a:t>36</a:t>
            </a:r>
            <a:r>
              <a:rPr lang="fr-FR" dirty="0"/>
              <a:t> Tandis qu'ils disaient cela, lui se tint au milieu d'eux et leur dit : " Paix à vous ! " » Luc, chapitre 24.</a:t>
            </a:r>
          </a:p>
        </p:txBody>
      </p:sp>
    </p:spTree>
    <p:extLst>
      <p:ext uri="{BB962C8B-B14F-4D97-AF65-F5344CB8AC3E}">
        <p14:creationId xmlns:p14="http://schemas.microsoft.com/office/powerpoint/2010/main" val="160889144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672</Words>
  <Application>Microsoft Office PowerPoint</Application>
  <PresentationFormat>Grand écran</PresentationFormat>
  <Paragraphs>44</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Calibri Light</vt:lpstr>
      <vt:lpstr>Thème Office</vt:lpstr>
      <vt:lpstr>Comment Dieu se manifeste-t-il à l’homme?</vt:lpstr>
      <vt:lpstr>Plan du parcours</vt:lpstr>
      <vt:lpstr>Aujourd’hui</vt:lpstr>
      <vt:lpstr>Etymologie et réalité chrétienne</vt:lpstr>
      <vt:lpstr>Expérience</vt:lpstr>
      <vt:lpstr>Expérience</vt:lpstr>
      <vt:lpstr>Expérience</vt:lpstr>
      <vt:lpstr>Pèlerins d’Emmaüs</vt:lpstr>
      <vt:lpstr>Pèlerins d’Emmaüs</vt:lpstr>
      <vt:lpstr>Evangile</vt:lpstr>
      <vt:lpstr>Evangile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Dieu se manifeste-t-il à l’homme?</dc:title>
  <dc:creator>David Sébastien Sendrez</dc:creator>
  <cp:lastModifiedBy>David Sébastien Sendrez</cp:lastModifiedBy>
  <cp:revision>5</cp:revision>
  <dcterms:created xsi:type="dcterms:W3CDTF">2019-10-07T10:44:03Z</dcterms:created>
  <dcterms:modified xsi:type="dcterms:W3CDTF">2019-10-07T11:02:07Z</dcterms:modified>
</cp:coreProperties>
</file>