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38"/>
  </p:notesMasterIdLst>
  <p:sldIdLst>
    <p:sldId id="256" r:id="rId3"/>
    <p:sldId id="260" r:id="rId4"/>
    <p:sldId id="261" r:id="rId5"/>
    <p:sldId id="263" r:id="rId6"/>
    <p:sldId id="264" r:id="rId7"/>
    <p:sldId id="262" r:id="rId8"/>
    <p:sldId id="265" r:id="rId9"/>
    <p:sldId id="271" r:id="rId10"/>
    <p:sldId id="272" r:id="rId11"/>
    <p:sldId id="273" r:id="rId12"/>
    <p:sldId id="274" r:id="rId13"/>
    <p:sldId id="276" r:id="rId14"/>
    <p:sldId id="277" r:id="rId15"/>
    <p:sldId id="278" r:id="rId16"/>
    <p:sldId id="266" r:id="rId17"/>
    <p:sldId id="267" r:id="rId18"/>
    <p:sldId id="268" r:id="rId19"/>
    <p:sldId id="269" r:id="rId20"/>
    <p:sldId id="270" r:id="rId21"/>
    <p:sldId id="257" r:id="rId22"/>
    <p:sldId id="279" r:id="rId23"/>
    <p:sldId id="280" r:id="rId24"/>
    <p:sldId id="281" r:id="rId25"/>
    <p:sldId id="282" r:id="rId26"/>
    <p:sldId id="283" r:id="rId27"/>
    <p:sldId id="284" r:id="rId28"/>
    <p:sldId id="258" r:id="rId29"/>
    <p:sldId id="292" r:id="rId30"/>
    <p:sldId id="285" r:id="rId31"/>
    <p:sldId id="286" r:id="rId32"/>
    <p:sldId id="287" r:id="rId33"/>
    <p:sldId id="288" r:id="rId34"/>
    <p:sldId id="289" r:id="rId35"/>
    <p:sldId id="290" r:id="rId36"/>
    <p:sldId id="291" r:id="rId3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63" d="100"/>
          <a:sy n="63" d="100"/>
        </p:scale>
        <p:origin x="75"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38AAA6-0953-4D92-BA67-2CAFE91CEADE}" type="datetimeFigureOut">
              <a:rPr lang="fr-FR" smtClean="0"/>
              <a:t>14/10/2019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99B1A8-023C-4B3C-A672-BC711D99FFAB}" type="slidenum">
              <a:rPr lang="fr-FR" smtClean="0"/>
              <a:t>‹N°›</a:t>
            </a:fld>
            <a:endParaRPr lang="fr-FR"/>
          </a:p>
        </p:txBody>
      </p:sp>
    </p:spTree>
    <p:extLst>
      <p:ext uri="{BB962C8B-B14F-4D97-AF65-F5344CB8AC3E}">
        <p14:creationId xmlns:p14="http://schemas.microsoft.com/office/powerpoint/2010/main" val="2525913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0679E98-BAD5-4BD6-B511-33EBD21407D7}" type="slidenum">
              <a:rPr lang="fr-FR" smtClean="0"/>
              <a:t>32</a:t>
            </a:fld>
            <a:endParaRPr lang="fr-FR"/>
          </a:p>
        </p:txBody>
      </p:sp>
    </p:spTree>
    <p:extLst>
      <p:ext uri="{BB962C8B-B14F-4D97-AF65-F5344CB8AC3E}">
        <p14:creationId xmlns:p14="http://schemas.microsoft.com/office/powerpoint/2010/main" val="3260453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00D670-2688-46E5-8554-A33AEA144DB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E7D2C65-4A75-445A-B769-EECB9BB90B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A458E7A-80BD-41A6-ACDF-F3680B83B3E4}"/>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E854E3D5-8744-4EA5-8F7C-5BF57AAD7A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C97A3F1-4D55-4FEE-8BED-266400B5DB8F}"/>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407901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64174C-4B60-4C92-BC87-81C46C69D21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4CD5645-B38C-4784-9733-7FC72F79FEA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BC8C4FB-0C0A-425A-9F91-79B79C7F7529}"/>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17560E8A-8123-4E41-A540-7CDBF5319F1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B4D0092-EB3E-4A4E-880D-93EB25D9DDD2}"/>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638172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279A9EB-6CDE-47C6-A171-92EAE32A05A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7D6B268-14C8-4655-BE9A-B06872B31F5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FED9D3F-A402-4CE8-B601-338938B0CCC3}"/>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36BA8924-F3B7-42BD-9FA7-5CA1665A962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15C6701-E15D-4431-878D-2B91E7AD10E2}"/>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1864766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2C0D1-36AE-4B9A-93F4-A7A484EB50F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80CE275-A29C-4F5F-8C8F-088B4218264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8A61DB-A223-4EF9-972C-A125822D5334}"/>
              </a:ext>
            </a:extLst>
          </p:cNvPr>
          <p:cNvSpPr>
            <a:spLocks noGrp="1"/>
          </p:cNvSpPr>
          <p:nvPr>
            <p:ph type="dt" sz="half" idx="10"/>
          </p:nvPr>
        </p:nvSpPr>
        <p:spPr/>
        <p:txBody>
          <a:bodyPr/>
          <a:lstStyle/>
          <a:p>
            <a:fld id="{B8D7CACE-B753-4ADC-8371-BFB1D23E8349}"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4FB0A06E-CDD7-4417-8B90-21B22A1782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BF74CB8-26CD-4161-988B-C5125B270F9E}"/>
              </a:ext>
            </a:extLst>
          </p:cNvPr>
          <p:cNvSpPr>
            <a:spLocks noGrp="1"/>
          </p:cNvSpPr>
          <p:nvPr>
            <p:ph type="sldNum" sz="quarter" idx="12"/>
          </p:nvPr>
        </p:nvSpPr>
        <p:spPr/>
        <p:txBody>
          <a:bodyPr/>
          <a:lstStyle/>
          <a:p>
            <a:fld id="{EBD96719-5A0F-421F-9031-454B0F702B49}" type="slidenum">
              <a:rPr lang="fr-FR" smtClean="0"/>
              <a:t>‹N°›</a:t>
            </a:fld>
            <a:endParaRPr lang="fr-FR"/>
          </a:p>
        </p:txBody>
      </p:sp>
    </p:spTree>
    <p:extLst>
      <p:ext uri="{BB962C8B-B14F-4D97-AF65-F5344CB8AC3E}">
        <p14:creationId xmlns:p14="http://schemas.microsoft.com/office/powerpoint/2010/main" val="2788808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13B086-6489-4615-BE37-24231C03C6D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14B3928-14CB-42A7-A808-0329F511ECD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A642490-51E1-40BE-A455-60CA5B93A75E}"/>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BB7FC476-8D64-47E9-8892-14CEB62274E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66876B-A0D4-4D29-B499-9E0EFA2B5F95}"/>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103161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4B1AA2-94F1-439F-A427-B748027D9F1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C2C8C5D-0E87-4B2A-9C58-4B8628C422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AEFF6AA-AAA6-497E-A09D-221B122EBBBA}"/>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A38B0FE4-FDC7-4C23-B082-24D3D678B64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8EA576-948D-4076-898B-39F869E5B592}"/>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2413484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7FF1E-ACA5-4B34-9ADA-D989526C221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FC9A884-3912-4438-B30E-9C614B78643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BB03D93-EE90-4358-A6C4-B2CBDDDB4A6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DD133A1-740E-477D-9EBB-D0D5D9EDA417}"/>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6" name="Espace réservé du pied de page 5">
            <a:extLst>
              <a:ext uri="{FF2B5EF4-FFF2-40B4-BE49-F238E27FC236}">
                <a16:creationId xmlns:a16="http://schemas.microsoft.com/office/drawing/2014/main" id="{4EF0EA61-8A4F-494E-A2F0-3D990C88AC7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9744BB7-BCDB-48E6-8FD1-73FBA936C61D}"/>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357534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BC6334-601E-462C-880F-9499D496A41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1DFC9AF-0F4C-488C-BF7C-7B265467F7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A21E12C-DB70-480F-9B06-6B88C5E8851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E8031DA-2677-4AB4-A4E8-FF2C19A9D1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C515D06-A99C-4273-BCE2-03360D3F426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8C4B217-8F75-45D0-B59B-9A100CF58E8C}"/>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8" name="Espace réservé du pied de page 7">
            <a:extLst>
              <a:ext uri="{FF2B5EF4-FFF2-40B4-BE49-F238E27FC236}">
                <a16:creationId xmlns:a16="http://schemas.microsoft.com/office/drawing/2014/main" id="{9C08718F-4884-4659-8EED-C8986AD8959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DF5A9F7-4AFD-48E2-936A-630EACF40E45}"/>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1096467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D88F2D-4B81-431C-9537-B545E16ED6B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E11DAD3-41C2-4934-91C8-A8E82D75A30D}"/>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4" name="Espace réservé du pied de page 3">
            <a:extLst>
              <a:ext uri="{FF2B5EF4-FFF2-40B4-BE49-F238E27FC236}">
                <a16:creationId xmlns:a16="http://schemas.microsoft.com/office/drawing/2014/main" id="{C9241F8A-4A32-46B0-819C-672C9FBE00C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9030ACF-9FC8-4FE1-92ED-98417C0198E1}"/>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2118520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97CC29A-853B-4DC2-B9CB-4CABE4E186B3}"/>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3" name="Espace réservé du pied de page 2">
            <a:extLst>
              <a:ext uri="{FF2B5EF4-FFF2-40B4-BE49-F238E27FC236}">
                <a16:creationId xmlns:a16="http://schemas.microsoft.com/office/drawing/2014/main" id="{5D0C644F-5AC3-420C-A82F-BE4FAEBDC0D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EF53767-E9BE-4250-8CD3-D2B817F33934}"/>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1800136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EEA287-6908-4966-ACFE-810736AF030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64FB914-83FA-4FC5-B465-B6909FD202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BD60337-4B62-4DAE-A56E-E1D60F8B7D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67BE831-24E1-458B-ACDC-3CD802D37E15}"/>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6" name="Espace réservé du pied de page 5">
            <a:extLst>
              <a:ext uri="{FF2B5EF4-FFF2-40B4-BE49-F238E27FC236}">
                <a16:creationId xmlns:a16="http://schemas.microsoft.com/office/drawing/2014/main" id="{5FFAC8A2-EF83-4254-8DC3-17319180457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450A994-4C18-4EE5-A4D3-6BBBAB2A0132}"/>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2086385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D16236-87F3-4BBD-93E2-86B0313B66C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B878905-9B42-438D-B568-A9DAC46695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2357B37-164D-4359-99A9-B30C204F51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2AEBC6F-0AC7-4C12-BD11-7D1F15F2D32D}"/>
              </a:ext>
            </a:extLst>
          </p:cNvPr>
          <p:cNvSpPr>
            <a:spLocks noGrp="1"/>
          </p:cNvSpPr>
          <p:nvPr>
            <p:ph type="dt" sz="half" idx="10"/>
          </p:nvPr>
        </p:nvSpPr>
        <p:spPr/>
        <p:txBody>
          <a:bodyPr/>
          <a:lstStyle/>
          <a:p>
            <a:fld id="{75E9BB91-B92D-494A-B88D-B01572AA72E1}" type="datetimeFigureOut">
              <a:rPr lang="fr-FR" smtClean="0"/>
              <a:t>14/10/2019</a:t>
            </a:fld>
            <a:endParaRPr lang="fr-FR"/>
          </a:p>
        </p:txBody>
      </p:sp>
      <p:sp>
        <p:nvSpPr>
          <p:cNvPr id="6" name="Espace réservé du pied de page 5">
            <a:extLst>
              <a:ext uri="{FF2B5EF4-FFF2-40B4-BE49-F238E27FC236}">
                <a16:creationId xmlns:a16="http://schemas.microsoft.com/office/drawing/2014/main" id="{7B0F8F31-735A-40A0-9283-BD4D54D3C28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3B1FCA1-C297-4CA4-9465-E9EA59027DF6}"/>
              </a:ext>
            </a:extLst>
          </p:cNvPr>
          <p:cNvSpPr>
            <a:spLocks noGrp="1"/>
          </p:cNvSpPr>
          <p:nvPr>
            <p:ph type="sldNum" sz="quarter" idx="12"/>
          </p:nvPr>
        </p:nvSpPr>
        <p:spPr/>
        <p:txBody>
          <a:bodyPr/>
          <a:lstStyle/>
          <a:p>
            <a:fld id="{2326019D-EB39-4C43-AC76-150445331F47}" type="slidenum">
              <a:rPr lang="fr-FR" smtClean="0"/>
              <a:t>‹N°›</a:t>
            </a:fld>
            <a:endParaRPr lang="fr-FR"/>
          </a:p>
        </p:txBody>
      </p:sp>
    </p:spTree>
    <p:extLst>
      <p:ext uri="{BB962C8B-B14F-4D97-AF65-F5344CB8AC3E}">
        <p14:creationId xmlns:p14="http://schemas.microsoft.com/office/powerpoint/2010/main" val="2986152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B6F5F2C-7151-411A-BF4D-45B55BF086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FB7B238-3FAD-45BE-B33A-37B12B1A7A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97C4C6B-603F-44AB-9B2D-5D54660287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E9BB91-B92D-494A-B88D-B01572AA72E1}"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E9B31590-F439-42E0-8474-0203DAE605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2418913-FF5C-4C63-AF44-50C04ADDE9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6019D-EB39-4C43-AC76-150445331F47}" type="slidenum">
              <a:rPr lang="fr-FR" smtClean="0"/>
              <a:t>‹N°›</a:t>
            </a:fld>
            <a:endParaRPr lang="fr-FR"/>
          </a:p>
        </p:txBody>
      </p:sp>
    </p:spTree>
    <p:extLst>
      <p:ext uri="{BB962C8B-B14F-4D97-AF65-F5344CB8AC3E}">
        <p14:creationId xmlns:p14="http://schemas.microsoft.com/office/powerpoint/2010/main" val="1500794280"/>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48AFD97-E4EB-45A8-90DC-5A48A4461F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8317BD1-7643-4116-B323-259C1F0FFF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FA45C21-08A6-4B1A-8DF0-EEC7429A5A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D7CACE-B753-4ADC-8371-BFB1D23E8349}" type="datetimeFigureOut">
              <a:rPr lang="fr-FR" smtClean="0"/>
              <a:t>14/10/2019</a:t>
            </a:fld>
            <a:endParaRPr lang="fr-FR"/>
          </a:p>
        </p:txBody>
      </p:sp>
      <p:sp>
        <p:nvSpPr>
          <p:cNvPr id="5" name="Espace réservé du pied de page 4">
            <a:extLst>
              <a:ext uri="{FF2B5EF4-FFF2-40B4-BE49-F238E27FC236}">
                <a16:creationId xmlns:a16="http://schemas.microsoft.com/office/drawing/2014/main" id="{3E0099EE-E24F-4086-8637-9D503D8A68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7F98EB2-68F4-4A69-B3FA-FE401A3043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D96719-5A0F-421F-9031-454B0F702B49}" type="slidenum">
              <a:rPr lang="fr-FR" smtClean="0"/>
              <a:t>‹N°›</a:t>
            </a:fld>
            <a:endParaRPr lang="fr-FR"/>
          </a:p>
        </p:txBody>
      </p:sp>
    </p:spTree>
    <p:extLst>
      <p:ext uri="{BB962C8B-B14F-4D97-AF65-F5344CB8AC3E}">
        <p14:creationId xmlns:p14="http://schemas.microsoft.com/office/powerpoint/2010/main" val="1728231233"/>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DEF5BD-6138-4CA8-92A7-08262C6324C4}"/>
              </a:ext>
            </a:extLst>
          </p:cNvPr>
          <p:cNvSpPr>
            <a:spLocks noGrp="1"/>
          </p:cNvSpPr>
          <p:nvPr>
            <p:ph type="ctrTitle"/>
          </p:nvPr>
        </p:nvSpPr>
        <p:spPr/>
        <p:txBody>
          <a:bodyPr/>
          <a:lstStyle/>
          <a:p>
            <a:r>
              <a:rPr lang="fr-FR" dirty="0"/>
              <a:t>La Révélation: que sait-on?</a:t>
            </a:r>
          </a:p>
        </p:txBody>
      </p:sp>
      <p:sp>
        <p:nvSpPr>
          <p:cNvPr id="3" name="Sous-titre 2">
            <a:extLst>
              <a:ext uri="{FF2B5EF4-FFF2-40B4-BE49-F238E27FC236}">
                <a16:creationId xmlns:a16="http://schemas.microsoft.com/office/drawing/2014/main" id="{E00446E6-9283-4B7A-91D8-3450C9177378}"/>
              </a:ext>
            </a:extLst>
          </p:cNvPr>
          <p:cNvSpPr>
            <a:spLocks noGrp="1"/>
          </p:cNvSpPr>
          <p:nvPr>
            <p:ph type="subTitle" idx="1"/>
          </p:nvPr>
        </p:nvSpPr>
        <p:spPr/>
        <p:txBody>
          <a:bodyPr/>
          <a:lstStyle/>
          <a:p>
            <a:r>
              <a:rPr lang="fr-FR" dirty="0"/>
              <a:t>Père David Sendrez</a:t>
            </a:r>
          </a:p>
          <a:p>
            <a:r>
              <a:rPr lang="fr-FR" dirty="0"/>
              <a:t>Le CIF</a:t>
            </a:r>
          </a:p>
        </p:txBody>
      </p:sp>
    </p:spTree>
    <p:extLst>
      <p:ext uri="{BB962C8B-B14F-4D97-AF65-F5344CB8AC3E}">
        <p14:creationId xmlns:p14="http://schemas.microsoft.com/office/powerpoint/2010/main" val="3863428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E63C06-64F0-473F-8A78-FBF4B6BA9CD4}"/>
              </a:ext>
            </a:extLst>
          </p:cNvPr>
          <p:cNvSpPr>
            <a:spLocks noGrp="1"/>
          </p:cNvSpPr>
          <p:nvPr>
            <p:ph type="title"/>
          </p:nvPr>
        </p:nvSpPr>
        <p:spPr/>
        <p:txBody>
          <a:bodyPr/>
          <a:lstStyle/>
          <a:p>
            <a:r>
              <a:rPr lang="fr-FR" dirty="0"/>
              <a:t>1. Irénée: la règle de la foi AH II, science et foi</a:t>
            </a:r>
          </a:p>
        </p:txBody>
      </p:sp>
      <p:sp>
        <p:nvSpPr>
          <p:cNvPr id="3" name="Espace réservé du contenu 2">
            <a:extLst>
              <a:ext uri="{FF2B5EF4-FFF2-40B4-BE49-F238E27FC236}">
                <a16:creationId xmlns:a16="http://schemas.microsoft.com/office/drawing/2014/main" id="{F0696271-9607-4D85-9AA9-C6798F4F8160}"/>
              </a:ext>
            </a:extLst>
          </p:cNvPr>
          <p:cNvSpPr>
            <a:spLocks noGrp="1"/>
          </p:cNvSpPr>
          <p:nvPr>
            <p:ph idx="1"/>
          </p:nvPr>
        </p:nvSpPr>
        <p:spPr/>
        <p:txBody>
          <a:bodyPr/>
          <a:lstStyle/>
          <a:p>
            <a:pPr marL="0" indent="0">
              <a:buNone/>
            </a:pPr>
            <a:r>
              <a:rPr lang="fr-FR" dirty="0"/>
              <a:t>28,3 Si donc, de la manière que nous venons de dire, nous savons abandonner à Dieu certaines questions, nous garderons notre foi et nous demeurerons à l’abri du péril ; toute l’Écriture, qui nous a été donnée par Dieu, nous paraîtra concordante ; les paraboles s’accorderont avec les passages clairs et les passages clairs fourniront l’explication des paraboles ; à travers la polyphonie des textes, une seule mélodie harmonieuse résonnera en nous, chantant le Dieu qui a fait toutes choses. Si, par exemple, on vous demande : Avant que Dieu ne fît le monde, que faisait-il ? nous dirons que la réponse à cette question est au pouvoir de Dieu.</a:t>
            </a:r>
          </a:p>
        </p:txBody>
      </p:sp>
    </p:spTree>
    <p:extLst>
      <p:ext uri="{BB962C8B-B14F-4D97-AF65-F5344CB8AC3E}">
        <p14:creationId xmlns:p14="http://schemas.microsoft.com/office/powerpoint/2010/main" val="843369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C17BF3-D8AF-438C-BE76-1323834E39A5}"/>
              </a:ext>
            </a:extLst>
          </p:cNvPr>
          <p:cNvSpPr>
            <a:spLocks noGrp="1"/>
          </p:cNvSpPr>
          <p:nvPr>
            <p:ph type="title"/>
          </p:nvPr>
        </p:nvSpPr>
        <p:spPr/>
        <p:txBody>
          <a:bodyPr/>
          <a:lstStyle/>
          <a:p>
            <a:r>
              <a:rPr lang="fr-FR" dirty="0"/>
              <a:t>1. Irénée: la règle de la foi AH II, science et foi</a:t>
            </a:r>
          </a:p>
        </p:txBody>
      </p:sp>
      <p:sp>
        <p:nvSpPr>
          <p:cNvPr id="3" name="Espace réservé du contenu 2">
            <a:extLst>
              <a:ext uri="{FF2B5EF4-FFF2-40B4-BE49-F238E27FC236}">
                <a16:creationId xmlns:a16="http://schemas.microsoft.com/office/drawing/2014/main" id="{D6972455-5A47-45DC-9087-4C2FFCF12420}"/>
              </a:ext>
            </a:extLst>
          </p:cNvPr>
          <p:cNvSpPr>
            <a:spLocks noGrp="1"/>
          </p:cNvSpPr>
          <p:nvPr>
            <p:ph idx="1"/>
          </p:nvPr>
        </p:nvSpPr>
        <p:spPr/>
        <p:txBody>
          <a:bodyPr/>
          <a:lstStyle/>
          <a:p>
            <a:pPr marL="0" indent="0">
              <a:buNone/>
            </a:pPr>
            <a:r>
              <a:rPr lang="fr-FR" dirty="0"/>
              <a:t>Que ce monde ait été fait par Dieu par mode de production et qu’il ait commencé dans le temps, toutes les Écritures nous l’enseignent ; mais quant à savoir ce que Dieu aurait fait auparavant, nulle Écriture ne nous l’indique. Donc la réponse à la question posée appartient à Dieu, et il ne faut pas vouloir imaginer des émanations folles, stupides et blasphématoires, et, dans l’illusion d’avoir découvert l’origine de la matière, rejeter le Dieu qui a fait toutes choses.</a:t>
            </a:r>
          </a:p>
        </p:txBody>
      </p:sp>
    </p:spTree>
    <p:extLst>
      <p:ext uri="{BB962C8B-B14F-4D97-AF65-F5344CB8AC3E}">
        <p14:creationId xmlns:p14="http://schemas.microsoft.com/office/powerpoint/2010/main" val="2336937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C9C9E0-A533-4D6A-9D4A-577243A998AA}"/>
              </a:ext>
            </a:extLst>
          </p:cNvPr>
          <p:cNvSpPr>
            <a:spLocks noGrp="1"/>
          </p:cNvSpPr>
          <p:nvPr>
            <p:ph type="title"/>
          </p:nvPr>
        </p:nvSpPr>
        <p:spPr/>
        <p:txBody>
          <a:bodyPr/>
          <a:lstStyle/>
          <a:p>
            <a:r>
              <a:rPr lang="fr-FR" dirty="0"/>
              <a:t>1. Irénée: la règle de la foi AH II, science et foi</a:t>
            </a:r>
          </a:p>
        </p:txBody>
      </p:sp>
      <p:sp>
        <p:nvSpPr>
          <p:cNvPr id="3" name="Espace réservé du contenu 2">
            <a:extLst>
              <a:ext uri="{FF2B5EF4-FFF2-40B4-BE49-F238E27FC236}">
                <a16:creationId xmlns:a16="http://schemas.microsoft.com/office/drawing/2014/main" id="{D73BF88D-DB21-4855-B6A4-83B62BF7F63D}"/>
              </a:ext>
            </a:extLst>
          </p:cNvPr>
          <p:cNvSpPr>
            <a:spLocks noGrp="1"/>
          </p:cNvSpPr>
          <p:nvPr>
            <p:ph idx="1"/>
          </p:nvPr>
        </p:nvSpPr>
        <p:spPr/>
        <p:txBody>
          <a:bodyPr/>
          <a:lstStyle/>
          <a:p>
            <a:pPr marL="0" indent="0">
              <a:buNone/>
            </a:pPr>
            <a:r>
              <a:rPr lang="fr-FR" dirty="0"/>
              <a:t>28,4 Songez en effet, vous qui inventez de telles fables, que Celui que vous appelez le Démiurge est seul à être appelé et à être vraiment le Dieu Père ; que les Écritures ne connaissent que ce seul Dieu ; que le Seigneur le proclame seul son Père et n’en connaît point d’autre, ainsi que nous le montrerons par ses propres paroles. Quand alors, de ce Dieu, vous faites un ‘‘fruit de déchéance’’ et un ‘‘produit d’ignorance’’ ;</a:t>
            </a:r>
          </a:p>
        </p:txBody>
      </p:sp>
    </p:spTree>
    <p:extLst>
      <p:ext uri="{BB962C8B-B14F-4D97-AF65-F5344CB8AC3E}">
        <p14:creationId xmlns:p14="http://schemas.microsoft.com/office/powerpoint/2010/main" val="3259384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200F09-558C-4814-ABC0-54DE52767D36}"/>
              </a:ext>
            </a:extLst>
          </p:cNvPr>
          <p:cNvSpPr>
            <a:spLocks noGrp="1"/>
          </p:cNvSpPr>
          <p:nvPr>
            <p:ph type="title"/>
          </p:nvPr>
        </p:nvSpPr>
        <p:spPr/>
        <p:txBody>
          <a:bodyPr/>
          <a:lstStyle/>
          <a:p>
            <a:r>
              <a:rPr lang="fr-FR" dirty="0"/>
              <a:t>1. Irénée: la règle de la foi AH II, science et foi</a:t>
            </a:r>
          </a:p>
        </p:txBody>
      </p:sp>
      <p:sp>
        <p:nvSpPr>
          <p:cNvPr id="3" name="Espace réservé du contenu 2">
            <a:extLst>
              <a:ext uri="{FF2B5EF4-FFF2-40B4-BE49-F238E27FC236}">
                <a16:creationId xmlns:a16="http://schemas.microsoft.com/office/drawing/2014/main" id="{BB57BE85-38EA-4452-999D-D16A9732FC37}"/>
              </a:ext>
            </a:extLst>
          </p:cNvPr>
          <p:cNvSpPr>
            <a:spLocks noGrp="1"/>
          </p:cNvSpPr>
          <p:nvPr>
            <p:ph idx="1"/>
          </p:nvPr>
        </p:nvSpPr>
        <p:spPr/>
        <p:txBody>
          <a:bodyPr/>
          <a:lstStyle/>
          <a:p>
            <a:pPr marL="0" indent="0">
              <a:buNone/>
            </a:pPr>
            <a:r>
              <a:rPr lang="fr-FR" dirty="0"/>
              <a:t>quand vous le faites ignorer ce qui est au-dessus de lui et que vous dites de lui d’autres choses du même genre, considérez l’énormité du blasphème proféré par vous contre Celui qui est le vrai Dieu. Vous paraissez d’abord dire avec gravité que vous croyez en Dieu ; après quoi, alors que vous êtes bien incapables de nous monter un autre Dieu, vous proclamez ‘‘fruit de déchéance’’ et ‘‘produit d’ignorance’’ Celui-là même en qui vous dites que vous croyez.</a:t>
            </a:r>
          </a:p>
        </p:txBody>
      </p:sp>
    </p:spTree>
    <p:extLst>
      <p:ext uri="{BB962C8B-B14F-4D97-AF65-F5344CB8AC3E}">
        <p14:creationId xmlns:p14="http://schemas.microsoft.com/office/powerpoint/2010/main" val="1169403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279990-F281-4932-A317-7BCD89F0FEF7}"/>
              </a:ext>
            </a:extLst>
          </p:cNvPr>
          <p:cNvSpPr>
            <a:spLocks noGrp="1"/>
          </p:cNvSpPr>
          <p:nvPr>
            <p:ph type="title"/>
          </p:nvPr>
        </p:nvSpPr>
        <p:spPr/>
        <p:txBody>
          <a:bodyPr/>
          <a:lstStyle/>
          <a:p>
            <a:r>
              <a:rPr lang="fr-FR" dirty="0"/>
              <a:t>1. Irénée: la règle de la foi AH II, science et foi</a:t>
            </a:r>
          </a:p>
        </p:txBody>
      </p:sp>
      <p:sp>
        <p:nvSpPr>
          <p:cNvPr id="3" name="Espace réservé du contenu 2">
            <a:extLst>
              <a:ext uri="{FF2B5EF4-FFF2-40B4-BE49-F238E27FC236}">
                <a16:creationId xmlns:a16="http://schemas.microsoft.com/office/drawing/2014/main" id="{818E258E-F0ED-4FF0-BC59-66A27CAE4DB2}"/>
              </a:ext>
            </a:extLst>
          </p:cNvPr>
          <p:cNvSpPr>
            <a:spLocks noGrp="1"/>
          </p:cNvSpPr>
          <p:nvPr>
            <p:ph idx="1"/>
          </p:nvPr>
        </p:nvSpPr>
        <p:spPr/>
        <p:txBody>
          <a:bodyPr/>
          <a:lstStyle/>
          <a:p>
            <a:pPr marL="0" indent="0">
              <a:buNone/>
            </a:pPr>
            <a:r>
              <a:rPr lang="fr-FR" dirty="0"/>
              <a:t>Cet aveuglement et cette folie viennent de ce que vous refusez de réserver quoi que ce soit à Dieu. Vous prétendez exposer la genèse et la production de Dieu lui-même et de sa Pensée et du Logos et de la Vie et du Christ, et tout cela, vous ne le tirez pas d’une autre source que de la psychologie humaine. » AH II, 28,2-4.</a:t>
            </a:r>
          </a:p>
        </p:txBody>
      </p:sp>
    </p:spTree>
    <p:extLst>
      <p:ext uri="{BB962C8B-B14F-4D97-AF65-F5344CB8AC3E}">
        <p14:creationId xmlns:p14="http://schemas.microsoft.com/office/powerpoint/2010/main" val="1498512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E04222-7EE7-4A60-942C-3A9C50537671}"/>
              </a:ext>
            </a:extLst>
          </p:cNvPr>
          <p:cNvSpPr>
            <a:spLocks noGrp="1"/>
          </p:cNvSpPr>
          <p:nvPr>
            <p:ph type="title"/>
          </p:nvPr>
        </p:nvSpPr>
        <p:spPr/>
        <p:txBody>
          <a:bodyPr/>
          <a:lstStyle/>
          <a:p>
            <a:r>
              <a:rPr lang="fr-FR" dirty="0">
                <a:solidFill>
                  <a:srgbClr val="FF0000"/>
                </a:solidFill>
              </a:rPr>
              <a:t>1. Irénée: la règle de la foi AH I, science théologique</a:t>
            </a:r>
          </a:p>
        </p:txBody>
      </p:sp>
      <p:sp>
        <p:nvSpPr>
          <p:cNvPr id="3" name="Espace réservé du contenu 2">
            <a:extLst>
              <a:ext uri="{FF2B5EF4-FFF2-40B4-BE49-F238E27FC236}">
                <a16:creationId xmlns:a16="http://schemas.microsoft.com/office/drawing/2014/main" id="{A050E651-55E8-4493-B26A-F7EC5E9CFCA4}"/>
              </a:ext>
            </a:extLst>
          </p:cNvPr>
          <p:cNvSpPr>
            <a:spLocks noGrp="1"/>
          </p:cNvSpPr>
          <p:nvPr>
            <p:ph idx="1"/>
          </p:nvPr>
        </p:nvSpPr>
        <p:spPr/>
        <p:txBody>
          <a:bodyPr>
            <a:normAutofit/>
          </a:bodyPr>
          <a:lstStyle/>
          <a:p>
            <a:pPr marL="0" indent="0">
              <a:buNone/>
            </a:pPr>
            <a:r>
              <a:rPr lang="fr-FR" dirty="0"/>
              <a:t>« Mais voici en quoi se prouve la science d’un homme : dégager l’exacte signification des paraboles et faire ressortir leur accord avec la doctrine de vérité ; exposer la manière dont s’est réalisé le dessein salvifique de Dieu en faveur de l’humanité ; montrer que Dieu a usé de longanimité et devant l’apostasie des anges rebelles et devant la désobéissance des hommes ; faire connaître pourquoi un seul et même Dieu a fait des êtres temporels et des êtres éternels, des êtres célestes et des êtres terrestres ;</a:t>
            </a:r>
          </a:p>
        </p:txBody>
      </p:sp>
    </p:spTree>
    <p:extLst>
      <p:ext uri="{BB962C8B-B14F-4D97-AF65-F5344CB8AC3E}">
        <p14:creationId xmlns:p14="http://schemas.microsoft.com/office/powerpoint/2010/main" val="173962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5AC33D-12AD-48CE-8758-E5D9919B84FE}"/>
              </a:ext>
            </a:extLst>
          </p:cNvPr>
          <p:cNvSpPr>
            <a:spLocks noGrp="1"/>
          </p:cNvSpPr>
          <p:nvPr>
            <p:ph type="title"/>
          </p:nvPr>
        </p:nvSpPr>
        <p:spPr/>
        <p:txBody>
          <a:bodyPr/>
          <a:lstStyle/>
          <a:p>
            <a:r>
              <a:rPr lang="fr-FR" dirty="0"/>
              <a:t>1. Irénée: la règle de la foi AH I, science théologique</a:t>
            </a:r>
          </a:p>
        </p:txBody>
      </p:sp>
      <p:sp>
        <p:nvSpPr>
          <p:cNvPr id="3" name="Espace réservé du contenu 2">
            <a:extLst>
              <a:ext uri="{FF2B5EF4-FFF2-40B4-BE49-F238E27FC236}">
                <a16:creationId xmlns:a16="http://schemas.microsoft.com/office/drawing/2014/main" id="{1CDE011E-DC06-4AD0-9153-A5953E300BE6}"/>
              </a:ext>
            </a:extLst>
          </p:cNvPr>
          <p:cNvSpPr>
            <a:spLocks noGrp="1"/>
          </p:cNvSpPr>
          <p:nvPr>
            <p:ph idx="1"/>
          </p:nvPr>
        </p:nvSpPr>
        <p:spPr/>
        <p:txBody>
          <a:bodyPr>
            <a:normAutofit/>
          </a:bodyPr>
          <a:lstStyle/>
          <a:p>
            <a:pPr marL="0" indent="0">
              <a:buNone/>
            </a:pPr>
            <a:r>
              <a:rPr lang="fr-FR" dirty="0"/>
              <a:t> comprendre pourquoi ce Dieu, alors qu’il était invisible, est apparu aux prophètes, et cela non pas sous une seule forme, mais aux uns d’une manière et aux autres d’une autre ; indiquer pourquoi plusieurs Testaments ont été octroyés à l’humanité et enseigner quel est le caractère propre de chacun d’eux ; chercher à savoir exactement pourquoi ‘‘Dieu a enfermé toutes choses dans la désobéissance pour faire à tous miséricorde’’ ; publier dans une action de grâces pourquoi ‘‘le Verbe’’ de Dieu ‘‘s’est fait chair’’ et a souffert sa Passion ;</a:t>
            </a:r>
          </a:p>
        </p:txBody>
      </p:sp>
    </p:spTree>
    <p:extLst>
      <p:ext uri="{BB962C8B-B14F-4D97-AF65-F5344CB8AC3E}">
        <p14:creationId xmlns:p14="http://schemas.microsoft.com/office/powerpoint/2010/main" val="2462106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0245E-755D-49DD-A9EC-9C56EB172EB3}"/>
              </a:ext>
            </a:extLst>
          </p:cNvPr>
          <p:cNvSpPr>
            <a:spLocks noGrp="1"/>
          </p:cNvSpPr>
          <p:nvPr>
            <p:ph type="title"/>
          </p:nvPr>
        </p:nvSpPr>
        <p:spPr/>
        <p:txBody>
          <a:bodyPr/>
          <a:lstStyle/>
          <a:p>
            <a:r>
              <a:rPr lang="fr-FR" dirty="0"/>
              <a:t>1. Irénée: la règle de la foi AH I, science théologique</a:t>
            </a:r>
          </a:p>
        </p:txBody>
      </p:sp>
      <p:sp>
        <p:nvSpPr>
          <p:cNvPr id="3" name="Espace réservé du contenu 2">
            <a:extLst>
              <a:ext uri="{FF2B5EF4-FFF2-40B4-BE49-F238E27FC236}">
                <a16:creationId xmlns:a16="http://schemas.microsoft.com/office/drawing/2014/main" id="{2766C6C3-3AAE-46FA-B415-239F58547DE0}"/>
              </a:ext>
            </a:extLst>
          </p:cNvPr>
          <p:cNvSpPr>
            <a:spLocks noGrp="1"/>
          </p:cNvSpPr>
          <p:nvPr>
            <p:ph idx="1"/>
          </p:nvPr>
        </p:nvSpPr>
        <p:spPr/>
        <p:txBody>
          <a:bodyPr>
            <a:normAutofit/>
          </a:bodyPr>
          <a:lstStyle/>
          <a:p>
            <a:pPr marL="0" indent="0">
              <a:buNone/>
            </a:pPr>
            <a:r>
              <a:rPr lang="fr-FR" dirty="0"/>
              <a:t> faire connaître pourquoi la venue du Fils de Dieu a eu lieu dans les derniers temps, autrement dit pourquoi Celui qui est le Principe n’est apparu qu’à la fin ; déployer tout ce qui est contenu dans les Écritures au sujet de la fin et des réalités à venir ; ne pas taire pourquoi, alors qu’elles étaient sans espérance, Dieu a fait ‘‘les nations cohéritières, </a:t>
            </a:r>
            <a:r>
              <a:rPr lang="fr-FR" dirty="0" err="1"/>
              <a:t>concorporelles</a:t>
            </a:r>
            <a:r>
              <a:rPr lang="fr-FR" dirty="0"/>
              <a:t> et coparticipantes’’ des saints ; publier comment ‘‘cette chair mortelle revêtira l’immortalité, et cette chair corruptible, l’incorruptibilité’’ ;</a:t>
            </a:r>
          </a:p>
        </p:txBody>
      </p:sp>
    </p:spTree>
    <p:extLst>
      <p:ext uri="{BB962C8B-B14F-4D97-AF65-F5344CB8AC3E}">
        <p14:creationId xmlns:p14="http://schemas.microsoft.com/office/powerpoint/2010/main" val="4153410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E273AC-783A-4D32-8EE9-EEE6FB693A96}"/>
              </a:ext>
            </a:extLst>
          </p:cNvPr>
          <p:cNvSpPr>
            <a:spLocks noGrp="1"/>
          </p:cNvSpPr>
          <p:nvPr>
            <p:ph type="title"/>
          </p:nvPr>
        </p:nvSpPr>
        <p:spPr/>
        <p:txBody>
          <a:bodyPr/>
          <a:lstStyle/>
          <a:p>
            <a:r>
              <a:rPr lang="fr-FR" dirty="0"/>
              <a:t>1. Irénée: la règle de la foi AH I, science théologique</a:t>
            </a:r>
          </a:p>
        </p:txBody>
      </p:sp>
      <p:sp>
        <p:nvSpPr>
          <p:cNvPr id="3" name="Espace réservé du contenu 2">
            <a:extLst>
              <a:ext uri="{FF2B5EF4-FFF2-40B4-BE49-F238E27FC236}">
                <a16:creationId xmlns:a16="http://schemas.microsoft.com/office/drawing/2014/main" id="{172EFAAA-E764-4665-9015-63905FE77F3E}"/>
              </a:ext>
            </a:extLst>
          </p:cNvPr>
          <p:cNvSpPr>
            <a:spLocks noGrp="1"/>
          </p:cNvSpPr>
          <p:nvPr>
            <p:ph idx="1"/>
          </p:nvPr>
        </p:nvSpPr>
        <p:spPr/>
        <p:txBody>
          <a:bodyPr>
            <a:normAutofit/>
          </a:bodyPr>
          <a:lstStyle/>
          <a:p>
            <a:pPr marL="0" indent="0">
              <a:buNone/>
            </a:pPr>
            <a:r>
              <a:rPr lang="fr-FR" dirty="0"/>
              <a:t> proclamer comment ‘‘celui qui n’était pas un peuple est devenu un peuple et celle qui n’était pas aimée est devenue aimée’’, et comment ‘‘les enfants de la délaissée sont devenus plus nombreux que les enfants de celle qui avait l’époux’’. C’est à propos de ces choses et d’autres semblables que l’Apôtre s’est écrié : ‘‘Ô profondeur de la richesse, de la sagesse et de la science de Dieu!</a:t>
            </a:r>
          </a:p>
        </p:txBody>
      </p:sp>
    </p:spTree>
    <p:extLst>
      <p:ext uri="{BB962C8B-B14F-4D97-AF65-F5344CB8AC3E}">
        <p14:creationId xmlns:p14="http://schemas.microsoft.com/office/powerpoint/2010/main" val="1587311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337810-E8A3-49C1-8CB7-01DB05B69847}"/>
              </a:ext>
            </a:extLst>
          </p:cNvPr>
          <p:cNvSpPr>
            <a:spLocks noGrp="1"/>
          </p:cNvSpPr>
          <p:nvPr>
            <p:ph type="title"/>
          </p:nvPr>
        </p:nvSpPr>
        <p:spPr/>
        <p:txBody>
          <a:bodyPr/>
          <a:lstStyle/>
          <a:p>
            <a:r>
              <a:rPr lang="fr-FR" dirty="0"/>
              <a:t>1. Irénée: la règle de la foi AH I, science théologique</a:t>
            </a:r>
          </a:p>
        </p:txBody>
      </p:sp>
      <p:sp>
        <p:nvSpPr>
          <p:cNvPr id="3" name="Espace réservé du contenu 2">
            <a:extLst>
              <a:ext uri="{FF2B5EF4-FFF2-40B4-BE49-F238E27FC236}">
                <a16:creationId xmlns:a16="http://schemas.microsoft.com/office/drawing/2014/main" id="{A213EC4C-2B1B-4328-9B44-D644F535FA83}"/>
              </a:ext>
            </a:extLst>
          </p:cNvPr>
          <p:cNvSpPr>
            <a:spLocks noGrp="1"/>
          </p:cNvSpPr>
          <p:nvPr>
            <p:ph idx="1"/>
          </p:nvPr>
        </p:nvSpPr>
        <p:spPr/>
        <p:txBody>
          <a:bodyPr/>
          <a:lstStyle/>
          <a:p>
            <a:pPr marL="0" indent="0">
              <a:buNone/>
            </a:pPr>
            <a:r>
              <a:rPr lang="fr-FR" dirty="0"/>
              <a:t> Que ses jugements sont insondables et ses voies impénétrables !’’ Il ne s’agit donc pas d’imaginer faussement au-dessus du Créateur et Démiurge une ‘‘Mère’’ de celui-ci et de ces gens-là – Mère qui serait l’</a:t>
            </a:r>
            <a:r>
              <a:rPr lang="fr-FR" dirty="0" err="1"/>
              <a:t>Enthymésis</a:t>
            </a:r>
            <a:r>
              <a:rPr lang="fr-FR" dirty="0"/>
              <a:t> d’un Éon égaré – et d’en venir à un tel excès de blasphème, ni d’imaginer derechef au-dessus d’elle un Plérôme qui contiendrait tantôt trente Éons, tantôt une tribu innombrable d’Éons. Car ainsi s’expriment ces maîtres vraiment dépourvus de science divine, cependant que toute la véritable Église possède une seule et même foi à travers le monde entier, ainsi que nous l’avons dit. » AH I, 10, 3</a:t>
            </a:r>
          </a:p>
        </p:txBody>
      </p:sp>
    </p:spTree>
    <p:extLst>
      <p:ext uri="{BB962C8B-B14F-4D97-AF65-F5344CB8AC3E}">
        <p14:creationId xmlns:p14="http://schemas.microsoft.com/office/powerpoint/2010/main" val="4251617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06213A-6079-4054-AF47-94BC305B9BD5}"/>
              </a:ext>
            </a:extLst>
          </p:cNvPr>
          <p:cNvSpPr>
            <a:spLocks noGrp="1"/>
          </p:cNvSpPr>
          <p:nvPr>
            <p:ph type="title"/>
          </p:nvPr>
        </p:nvSpPr>
        <p:spPr/>
        <p:txBody>
          <a:bodyPr/>
          <a:lstStyle/>
          <a:p>
            <a:r>
              <a:rPr lang="fr-FR" dirty="0"/>
              <a:t>Plan du parcours</a:t>
            </a:r>
          </a:p>
        </p:txBody>
      </p:sp>
      <p:sp>
        <p:nvSpPr>
          <p:cNvPr id="3" name="Espace réservé du contenu 2">
            <a:extLst>
              <a:ext uri="{FF2B5EF4-FFF2-40B4-BE49-F238E27FC236}">
                <a16:creationId xmlns:a16="http://schemas.microsoft.com/office/drawing/2014/main" id="{79D4AB4E-183A-4C90-8C87-239AFE5EEE2C}"/>
              </a:ext>
            </a:extLst>
          </p:cNvPr>
          <p:cNvSpPr>
            <a:spLocks noGrp="1"/>
          </p:cNvSpPr>
          <p:nvPr>
            <p:ph idx="1"/>
          </p:nvPr>
        </p:nvSpPr>
        <p:spPr/>
        <p:txBody>
          <a:bodyPr/>
          <a:lstStyle/>
          <a:p>
            <a:pPr marL="0" indent="0">
              <a:buNone/>
            </a:pPr>
            <a:r>
              <a:rPr lang="fr-FR" dirty="0"/>
              <a:t>1. Irénée: la règle de la foi</a:t>
            </a:r>
          </a:p>
          <a:p>
            <a:pPr marL="0" indent="0">
              <a:buNone/>
            </a:pPr>
            <a:r>
              <a:rPr lang="fr-FR" dirty="0"/>
              <a:t>2. L’Evangile: quel savoir?</a:t>
            </a:r>
          </a:p>
          <a:p>
            <a:pPr marL="0" indent="0">
              <a:buNone/>
            </a:pPr>
            <a:r>
              <a:rPr lang="fr-FR" dirty="0"/>
              <a:t>3. Sciences et foi</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1625782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06213A-6079-4054-AF47-94BC305B9BD5}"/>
              </a:ext>
            </a:extLst>
          </p:cNvPr>
          <p:cNvSpPr>
            <a:spLocks noGrp="1"/>
          </p:cNvSpPr>
          <p:nvPr>
            <p:ph type="title"/>
          </p:nvPr>
        </p:nvSpPr>
        <p:spPr/>
        <p:txBody>
          <a:bodyPr/>
          <a:lstStyle/>
          <a:p>
            <a:r>
              <a:rPr lang="fr-FR" dirty="0"/>
              <a:t>Plan du parcours</a:t>
            </a:r>
          </a:p>
        </p:txBody>
      </p:sp>
      <p:sp>
        <p:nvSpPr>
          <p:cNvPr id="3" name="Espace réservé du contenu 2">
            <a:extLst>
              <a:ext uri="{FF2B5EF4-FFF2-40B4-BE49-F238E27FC236}">
                <a16:creationId xmlns:a16="http://schemas.microsoft.com/office/drawing/2014/main" id="{79D4AB4E-183A-4C90-8C87-239AFE5EEE2C}"/>
              </a:ext>
            </a:extLst>
          </p:cNvPr>
          <p:cNvSpPr>
            <a:spLocks noGrp="1"/>
          </p:cNvSpPr>
          <p:nvPr>
            <p:ph idx="1"/>
          </p:nvPr>
        </p:nvSpPr>
        <p:spPr/>
        <p:txBody>
          <a:bodyPr/>
          <a:lstStyle/>
          <a:p>
            <a:pPr marL="0" indent="0">
              <a:buNone/>
            </a:pPr>
            <a:r>
              <a:rPr lang="fr-FR" dirty="0"/>
              <a:t>1. Irénée: la règle de la foi</a:t>
            </a:r>
          </a:p>
          <a:p>
            <a:pPr marL="0" indent="0">
              <a:buNone/>
            </a:pPr>
            <a:r>
              <a:rPr lang="fr-FR" dirty="0"/>
              <a:t>2. L’Evangile: quel savoir?</a:t>
            </a:r>
          </a:p>
          <a:p>
            <a:pPr marL="0" indent="0">
              <a:buNone/>
            </a:pPr>
            <a:r>
              <a:rPr lang="fr-FR" dirty="0"/>
              <a:t>3. Sciences et foi</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3368324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F83F3F-751C-4946-B745-81D1316465AA}"/>
              </a:ext>
            </a:extLst>
          </p:cNvPr>
          <p:cNvSpPr>
            <a:spLocks noGrp="1"/>
          </p:cNvSpPr>
          <p:nvPr>
            <p:ph type="title"/>
          </p:nvPr>
        </p:nvSpPr>
        <p:spPr/>
        <p:txBody>
          <a:bodyPr/>
          <a:lstStyle/>
          <a:p>
            <a:r>
              <a:rPr lang="fr-FR" dirty="0"/>
              <a:t>2. L’Evangile: quel savoir?</a:t>
            </a:r>
          </a:p>
        </p:txBody>
      </p:sp>
      <p:sp>
        <p:nvSpPr>
          <p:cNvPr id="3" name="Espace réservé du contenu 2">
            <a:extLst>
              <a:ext uri="{FF2B5EF4-FFF2-40B4-BE49-F238E27FC236}">
                <a16:creationId xmlns:a16="http://schemas.microsoft.com/office/drawing/2014/main" id="{0FA768B4-34F9-4A54-B669-30A40417D3A0}"/>
              </a:ext>
            </a:extLst>
          </p:cNvPr>
          <p:cNvSpPr>
            <a:spLocks noGrp="1"/>
          </p:cNvSpPr>
          <p:nvPr>
            <p:ph idx="1"/>
          </p:nvPr>
        </p:nvSpPr>
        <p:spPr/>
        <p:txBody>
          <a:bodyPr/>
          <a:lstStyle/>
          <a:p>
            <a:r>
              <a:rPr lang="fr-FR" dirty="0"/>
              <a:t>Mc 1</a:t>
            </a:r>
          </a:p>
          <a:p>
            <a:r>
              <a:rPr lang="fr-FR" dirty="0"/>
              <a:t>1 Co 13</a:t>
            </a:r>
          </a:p>
          <a:p>
            <a:r>
              <a:rPr lang="fr-FR" dirty="0"/>
              <a:t>He 1</a:t>
            </a:r>
          </a:p>
          <a:p>
            <a:r>
              <a:rPr lang="fr-FR" dirty="0"/>
              <a:t>Ga 3</a:t>
            </a:r>
          </a:p>
          <a:p>
            <a:r>
              <a:rPr lang="fr-FR" dirty="0" err="1"/>
              <a:t>Rm</a:t>
            </a:r>
            <a:r>
              <a:rPr lang="fr-FR" dirty="0"/>
              <a:t> 3</a:t>
            </a:r>
          </a:p>
        </p:txBody>
      </p:sp>
    </p:spTree>
    <p:extLst>
      <p:ext uri="{BB962C8B-B14F-4D97-AF65-F5344CB8AC3E}">
        <p14:creationId xmlns:p14="http://schemas.microsoft.com/office/powerpoint/2010/main" val="2500494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C4E6F3-5DB8-447C-8D82-E4B0E65FCF72}"/>
              </a:ext>
            </a:extLst>
          </p:cNvPr>
          <p:cNvSpPr>
            <a:spLocks noGrp="1"/>
          </p:cNvSpPr>
          <p:nvPr>
            <p:ph type="title"/>
          </p:nvPr>
        </p:nvSpPr>
        <p:spPr/>
        <p:txBody>
          <a:bodyPr/>
          <a:lstStyle/>
          <a:p>
            <a:r>
              <a:rPr lang="fr-FR" dirty="0"/>
              <a:t>2. L’Evangile: quel savoir? Ga 3</a:t>
            </a:r>
          </a:p>
        </p:txBody>
      </p:sp>
      <p:sp>
        <p:nvSpPr>
          <p:cNvPr id="3" name="Espace réservé du contenu 2">
            <a:extLst>
              <a:ext uri="{FF2B5EF4-FFF2-40B4-BE49-F238E27FC236}">
                <a16:creationId xmlns:a16="http://schemas.microsoft.com/office/drawing/2014/main" id="{1A2F916D-946C-4FFB-8166-5F40B24A00BB}"/>
              </a:ext>
            </a:extLst>
          </p:cNvPr>
          <p:cNvSpPr>
            <a:spLocks noGrp="1"/>
          </p:cNvSpPr>
          <p:nvPr>
            <p:ph idx="1"/>
          </p:nvPr>
        </p:nvSpPr>
        <p:spPr/>
        <p:txBody>
          <a:bodyPr>
            <a:normAutofit/>
          </a:bodyPr>
          <a:lstStyle/>
          <a:p>
            <a:pPr marL="0" indent="0">
              <a:buNone/>
            </a:pPr>
            <a:r>
              <a:rPr lang="fr-FR" baseline="30000" dirty="0"/>
              <a:t>7</a:t>
            </a:r>
            <a:r>
              <a:rPr lang="fr-FR" dirty="0"/>
              <a:t> Comprenez-le donc : ceux qui se réclament de la foi, ce sont eux les fils d'Abraham. </a:t>
            </a:r>
            <a:r>
              <a:rPr lang="fr-FR" baseline="30000" dirty="0"/>
              <a:t>8</a:t>
            </a:r>
            <a:r>
              <a:rPr lang="fr-FR" dirty="0"/>
              <a:t> Et l'Écriture, prévoyant que Dieu justifierait les païens par la foi, annonça d'avance à Abraham cette bonne nouvelle : En toi seront bénies toutes les nations. </a:t>
            </a:r>
            <a:r>
              <a:rPr lang="fr-FR" baseline="30000" dirty="0"/>
              <a:t>9</a:t>
            </a:r>
            <a:r>
              <a:rPr lang="fr-FR" dirty="0"/>
              <a:t> Si bien que ceux qui se réclament de la foi sont bénis avec Abraham le croyant. </a:t>
            </a:r>
            <a:r>
              <a:rPr lang="fr-FR" baseline="30000" dirty="0"/>
              <a:t>10</a:t>
            </a:r>
            <a:r>
              <a:rPr lang="fr-FR" dirty="0"/>
              <a:t> Tous ceux en effet qui se réclament de la pratique de la Loi encourent une malédiction. Car il est écrit : Maudit soit quiconque ne s'attache pas à tous les préceptes écrits dans le livre de la Loi pour les pratiquer.</a:t>
            </a:r>
          </a:p>
        </p:txBody>
      </p:sp>
    </p:spTree>
    <p:extLst>
      <p:ext uri="{BB962C8B-B14F-4D97-AF65-F5344CB8AC3E}">
        <p14:creationId xmlns:p14="http://schemas.microsoft.com/office/powerpoint/2010/main" val="233433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A2C6DA-B87C-4B0D-8C42-32039C363C4B}"/>
              </a:ext>
            </a:extLst>
          </p:cNvPr>
          <p:cNvSpPr>
            <a:spLocks noGrp="1"/>
          </p:cNvSpPr>
          <p:nvPr>
            <p:ph type="title"/>
          </p:nvPr>
        </p:nvSpPr>
        <p:spPr/>
        <p:txBody>
          <a:bodyPr/>
          <a:lstStyle/>
          <a:p>
            <a:r>
              <a:rPr lang="fr-FR" dirty="0"/>
              <a:t>2. L’Evangile: quel savoir? Ga 3</a:t>
            </a:r>
          </a:p>
        </p:txBody>
      </p:sp>
      <p:sp>
        <p:nvSpPr>
          <p:cNvPr id="3" name="Espace réservé du contenu 2">
            <a:extLst>
              <a:ext uri="{FF2B5EF4-FFF2-40B4-BE49-F238E27FC236}">
                <a16:creationId xmlns:a16="http://schemas.microsoft.com/office/drawing/2014/main" id="{F3898202-4CB7-4308-9772-A43EB4830A65}"/>
              </a:ext>
            </a:extLst>
          </p:cNvPr>
          <p:cNvSpPr>
            <a:spLocks noGrp="1"/>
          </p:cNvSpPr>
          <p:nvPr>
            <p:ph idx="1"/>
          </p:nvPr>
        </p:nvSpPr>
        <p:spPr/>
        <p:txBody>
          <a:bodyPr/>
          <a:lstStyle/>
          <a:p>
            <a:pPr marL="0" indent="0">
              <a:buNone/>
            </a:pPr>
            <a:r>
              <a:rPr lang="fr-FR" dirty="0"/>
              <a:t> - </a:t>
            </a:r>
            <a:r>
              <a:rPr lang="fr-FR" baseline="30000" dirty="0"/>
              <a:t>11</a:t>
            </a:r>
            <a:r>
              <a:rPr lang="fr-FR" dirty="0"/>
              <a:t> Que d'ailleurs la Loi ne puisse justifier personne devant Dieu, c'est l'évidence, puisque le juste vivra par la foi ; </a:t>
            </a:r>
            <a:r>
              <a:rPr lang="fr-FR" baseline="30000" dirty="0"/>
              <a:t>12</a:t>
            </a:r>
            <a:r>
              <a:rPr lang="fr-FR" dirty="0"/>
              <a:t> or la Loi, elle, ne procède pas de la foi : mais c'est en pratiquant ces préceptes que l'homme vivra par eux. - </a:t>
            </a:r>
            <a:r>
              <a:rPr lang="fr-FR" baseline="30000" dirty="0"/>
              <a:t>13</a:t>
            </a:r>
            <a:r>
              <a:rPr lang="fr-FR" dirty="0"/>
              <a:t> Le Christ nous a rachetés de cette malédiction de la Loi, devenu lui-même malédiction pour nous, car il est écrit : Maudit quiconque pend au gibet, </a:t>
            </a:r>
            <a:r>
              <a:rPr lang="fr-FR" baseline="30000" dirty="0"/>
              <a:t>14</a:t>
            </a:r>
            <a:r>
              <a:rPr lang="fr-FR" dirty="0"/>
              <a:t> afin qu'aux païens passe dans le Christ Jésus la bénédiction d'Abraham et que par la foi nous recevions l'Esprit de la promesse.</a:t>
            </a:r>
          </a:p>
        </p:txBody>
      </p:sp>
    </p:spTree>
    <p:extLst>
      <p:ext uri="{BB962C8B-B14F-4D97-AF65-F5344CB8AC3E}">
        <p14:creationId xmlns:p14="http://schemas.microsoft.com/office/powerpoint/2010/main" val="1691206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CEC846-D607-4DC0-935A-EED33DC89FCA}"/>
              </a:ext>
            </a:extLst>
          </p:cNvPr>
          <p:cNvSpPr>
            <a:spLocks noGrp="1"/>
          </p:cNvSpPr>
          <p:nvPr>
            <p:ph type="title"/>
          </p:nvPr>
        </p:nvSpPr>
        <p:spPr/>
        <p:txBody>
          <a:bodyPr/>
          <a:lstStyle/>
          <a:p>
            <a:r>
              <a:rPr lang="fr-FR" dirty="0">
                <a:solidFill>
                  <a:srgbClr val="FF0000"/>
                </a:solidFill>
              </a:rPr>
              <a:t>2. L’Evangile: quel savoir? Ga 3 / </a:t>
            </a:r>
            <a:r>
              <a:rPr lang="fr-FR" dirty="0" err="1">
                <a:solidFill>
                  <a:srgbClr val="FF0000"/>
                </a:solidFill>
              </a:rPr>
              <a:t>Gn</a:t>
            </a:r>
            <a:r>
              <a:rPr lang="fr-FR" dirty="0">
                <a:solidFill>
                  <a:srgbClr val="FF0000"/>
                </a:solidFill>
              </a:rPr>
              <a:t> et </a:t>
            </a:r>
            <a:r>
              <a:rPr lang="fr-FR" dirty="0" err="1">
                <a:solidFill>
                  <a:srgbClr val="FF0000"/>
                </a:solidFill>
              </a:rPr>
              <a:t>Deut</a:t>
            </a:r>
            <a:endParaRPr lang="fr-FR" dirty="0">
              <a:solidFill>
                <a:srgbClr val="FF0000"/>
              </a:solidFill>
            </a:endParaRPr>
          </a:p>
        </p:txBody>
      </p:sp>
      <p:sp>
        <p:nvSpPr>
          <p:cNvPr id="3" name="Espace réservé du contenu 2">
            <a:extLst>
              <a:ext uri="{FF2B5EF4-FFF2-40B4-BE49-F238E27FC236}">
                <a16:creationId xmlns:a16="http://schemas.microsoft.com/office/drawing/2014/main" id="{43A1A0A5-5E69-42A5-8A45-394900CB224D}"/>
              </a:ext>
            </a:extLst>
          </p:cNvPr>
          <p:cNvSpPr>
            <a:spLocks noGrp="1"/>
          </p:cNvSpPr>
          <p:nvPr>
            <p:ph idx="1"/>
          </p:nvPr>
        </p:nvSpPr>
        <p:spPr/>
        <p:txBody>
          <a:bodyPr/>
          <a:lstStyle/>
          <a:p>
            <a:pPr marL="0" indent="0">
              <a:buNone/>
            </a:pPr>
            <a:r>
              <a:rPr lang="fr-FR" dirty="0"/>
              <a:t> </a:t>
            </a:r>
            <a:r>
              <a:rPr lang="fr-FR" baseline="30000" dirty="0"/>
              <a:t>3</a:t>
            </a:r>
            <a:r>
              <a:rPr lang="fr-FR" dirty="0"/>
              <a:t> Je bénirai ceux qui te béniront, je réprouverai ceux qui te maudiront. Par toi se béniront tous les clans de la terre. </a:t>
            </a:r>
            <a:r>
              <a:rPr lang="fr-FR" dirty="0" err="1"/>
              <a:t>Gn</a:t>
            </a:r>
            <a:r>
              <a:rPr lang="fr-FR" dirty="0"/>
              <a:t> 12,3</a:t>
            </a:r>
          </a:p>
          <a:p>
            <a:pPr marL="0" indent="0">
              <a:buNone/>
            </a:pPr>
            <a:endParaRPr lang="fr-FR" dirty="0"/>
          </a:p>
          <a:p>
            <a:pPr marL="0" indent="0">
              <a:buNone/>
            </a:pPr>
            <a:r>
              <a:rPr lang="fr-FR" dirty="0"/>
              <a:t> </a:t>
            </a:r>
            <a:r>
              <a:rPr lang="fr-FR" baseline="30000" dirty="0"/>
              <a:t>22</a:t>
            </a:r>
            <a:r>
              <a:rPr lang="fr-FR" dirty="0"/>
              <a:t> Si un homme, coupable d'un crime capital, a été mis à mort et que tu l'aies pendu à un arbre, </a:t>
            </a:r>
            <a:r>
              <a:rPr lang="fr-FR" baseline="30000" dirty="0"/>
              <a:t>23</a:t>
            </a:r>
            <a:r>
              <a:rPr lang="fr-FR" dirty="0"/>
              <a:t> son cadavre ne pourra être laissé la nuit sur l'arbre ; tu l'enterreras le jour même, car un pendu est une malédiction de Dieu, et tu ne rendras pas impur le sol que Yahvé te donne en héritage. </a:t>
            </a:r>
            <a:r>
              <a:rPr lang="fr-FR" dirty="0" err="1"/>
              <a:t>Deut</a:t>
            </a:r>
            <a:r>
              <a:rPr lang="fr-FR" dirty="0"/>
              <a:t> 21,22-23</a:t>
            </a:r>
          </a:p>
        </p:txBody>
      </p:sp>
    </p:spTree>
    <p:extLst>
      <p:ext uri="{BB962C8B-B14F-4D97-AF65-F5344CB8AC3E}">
        <p14:creationId xmlns:p14="http://schemas.microsoft.com/office/powerpoint/2010/main" val="2961256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EF56D7-1AB3-4B81-9412-13F5DC6FF430}"/>
              </a:ext>
            </a:extLst>
          </p:cNvPr>
          <p:cNvSpPr>
            <a:spLocks noGrp="1"/>
          </p:cNvSpPr>
          <p:nvPr>
            <p:ph type="title"/>
          </p:nvPr>
        </p:nvSpPr>
        <p:spPr/>
        <p:txBody>
          <a:bodyPr/>
          <a:lstStyle/>
          <a:p>
            <a:r>
              <a:rPr lang="fr-FR" dirty="0"/>
              <a:t>2. L’Evangile: quel savoir? </a:t>
            </a:r>
            <a:r>
              <a:rPr lang="fr-FR" dirty="0" err="1"/>
              <a:t>Rm</a:t>
            </a:r>
            <a:r>
              <a:rPr lang="fr-FR" dirty="0"/>
              <a:t> 3</a:t>
            </a:r>
          </a:p>
        </p:txBody>
      </p:sp>
      <p:sp>
        <p:nvSpPr>
          <p:cNvPr id="3" name="Espace réservé du contenu 2">
            <a:extLst>
              <a:ext uri="{FF2B5EF4-FFF2-40B4-BE49-F238E27FC236}">
                <a16:creationId xmlns:a16="http://schemas.microsoft.com/office/drawing/2014/main" id="{D7B4C1FE-6372-4C52-A0C8-600B2C668279}"/>
              </a:ext>
            </a:extLst>
          </p:cNvPr>
          <p:cNvSpPr>
            <a:spLocks noGrp="1"/>
          </p:cNvSpPr>
          <p:nvPr>
            <p:ph idx="1"/>
          </p:nvPr>
        </p:nvSpPr>
        <p:spPr/>
        <p:txBody>
          <a:bodyPr>
            <a:normAutofit/>
          </a:bodyPr>
          <a:lstStyle/>
          <a:p>
            <a:pPr marL="0" indent="0">
              <a:buNone/>
            </a:pPr>
            <a:r>
              <a:rPr lang="fr-FR" dirty="0"/>
              <a:t> </a:t>
            </a:r>
            <a:r>
              <a:rPr lang="fr-FR" baseline="30000" dirty="0"/>
              <a:t>21</a:t>
            </a:r>
            <a:r>
              <a:rPr lang="fr-FR" dirty="0"/>
              <a:t> Mais maintenant, sans la Loi, la justice de Dieu s'est manifestée, attestée par la Loi et les Prophètes, </a:t>
            </a:r>
            <a:r>
              <a:rPr lang="fr-FR" baseline="30000" dirty="0"/>
              <a:t>22</a:t>
            </a:r>
            <a:r>
              <a:rPr lang="fr-FR" dirty="0"/>
              <a:t> justice de Dieu par la foi en Jésus Christ, à l'adresse de tous ceux qui croient - car il n'y a pas de différence : </a:t>
            </a:r>
            <a:r>
              <a:rPr lang="fr-FR" baseline="30000" dirty="0"/>
              <a:t>23</a:t>
            </a:r>
            <a:r>
              <a:rPr lang="fr-FR" dirty="0"/>
              <a:t> tous ont péché et sont privés de la gloire de Dieu - </a:t>
            </a:r>
            <a:r>
              <a:rPr lang="fr-FR" baseline="30000" dirty="0"/>
              <a:t>24</a:t>
            </a:r>
            <a:r>
              <a:rPr lang="fr-FR" dirty="0"/>
              <a:t> et ils sont justifiés par la faveur de sa grâce en vertu de la rédemption accomplie dans le Christ Jésus : </a:t>
            </a:r>
            <a:r>
              <a:rPr lang="fr-FR" baseline="30000" dirty="0"/>
              <a:t>25</a:t>
            </a:r>
            <a:r>
              <a:rPr lang="fr-FR" dirty="0"/>
              <a:t> Dieu l'a exposé, instrument de propitiation par son propre sang moyennant la foi ; il voulait montrer sa justice, du fait qu'il avait passé condamnation sur les péchés commis jadis</a:t>
            </a:r>
          </a:p>
        </p:txBody>
      </p:sp>
    </p:spTree>
    <p:extLst>
      <p:ext uri="{BB962C8B-B14F-4D97-AF65-F5344CB8AC3E}">
        <p14:creationId xmlns:p14="http://schemas.microsoft.com/office/powerpoint/2010/main" val="809186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0451CA-FCD8-4BD9-9518-E3C507FCA47F}"/>
              </a:ext>
            </a:extLst>
          </p:cNvPr>
          <p:cNvSpPr>
            <a:spLocks noGrp="1"/>
          </p:cNvSpPr>
          <p:nvPr>
            <p:ph type="title"/>
          </p:nvPr>
        </p:nvSpPr>
        <p:spPr/>
        <p:txBody>
          <a:bodyPr/>
          <a:lstStyle/>
          <a:p>
            <a:r>
              <a:rPr lang="fr-FR" dirty="0"/>
              <a:t>2. L’Evangile: quel savoir? </a:t>
            </a:r>
            <a:r>
              <a:rPr lang="fr-FR" dirty="0" err="1"/>
              <a:t>Rm</a:t>
            </a:r>
            <a:r>
              <a:rPr lang="fr-FR" dirty="0"/>
              <a:t> 3</a:t>
            </a:r>
          </a:p>
        </p:txBody>
      </p:sp>
      <p:sp>
        <p:nvSpPr>
          <p:cNvPr id="3" name="Espace réservé du contenu 2">
            <a:extLst>
              <a:ext uri="{FF2B5EF4-FFF2-40B4-BE49-F238E27FC236}">
                <a16:creationId xmlns:a16="http://schemas.microsoft.com/office/drawing/2014/main" id="{2402E742-3AC1-4BD3-80CD-10F9600A0AA6}"/>
              </a:ext>
            </a:extLst>
          </p:cNvPr>
          <p:cNvSpPr>
            <a:spLocks noGrp="1"/>
          </p:cNvSpPr>
          <p:nvPr>
            <p:ph idx="1"/>
          </p:nvPr>
        </p:nvSpPr>
        <p:spPr/>
        <p:txBody>
          <a:bodyPr/>
          <a:lstStyle/>
          <a:p>
            <a:pPr marL="0" indent="0">
              <a:buNone/>
            </a:pPr>
            <a:r>
              <a:rPr lang="fr-FR" dirty="0"/>
              <a:t> </a:t>
            </a:r>
            <a:r>
              <a:rPr lang="fr-FR" baseline="30000" dirty="0"/>
              <a:t>26</a:t>
            </a:r>
            <a:r>
              <a:rPr lang="fr-FR" dirty="0"/>
              <a:t> au temps de la patience de Dieu ; il voulait montrer sa justice au temps présent, afin d'être juste et de justifier celui qui se réclame de la foi en Jésus. </a:t>
            </a:r>
            <a:r>
              <a:rPr lang="fr-FR" baseline="30000" dirty="0"/>
              <a:t>27</a:t>
            </a:r>
            <a:r>
              <a:rPr lang="fr-FR" dirty="0"/>
              <a:t> Où donc est le droit de se glorifier ? Il est exclu. Par quel genre de loi ? Celle des </a:t>
            </a:r>
            <a:r>
              <a:rPr lang="fr-FR" dirty="0" err="1"/>
              <a:t>oeuvres</a:t>
            </a:r>
            <a:r>
              <a:rPr lang="fr-FR" dirty="0"/>
              <a:t> ? Non, par une loi de foi. </a:t>
            </a:r>
            <a:r>
              <a:rPr lang="fr-FR" baseline="30000" dirty="0"/>
              <a:t>28</a:t>
            </a:r>
            <a:r>
              <a:rPr lang="fr-FR" dirty="0"/>
              <a:t> Car nous estimons que l'homme est justifié par la foi sans la pratique de la Loi. </a:t>
            </a:r>
            <a:r>
              <a:rPr lang="fr-FR" baseline="30000" dirty="0"/>
              <a:t>29</a:t>
            </a:r>
            <a:r>
              <a:rPr lang="fr-FR" dirty="0"/>
              <a:t> Ou alors Dieu est-il le Dieu des Juifs seulement, et non point des païens ? Certes, également des païens ; </a:t>
            </a:r>
            <a:r>
              <a:rPr lang="fr-FR" baseline="30000" dirty="0"/>
              <a:t>30</a:t>
            </a:r>
            <a:r>
              <a:rPr lang="fr-FR" dirty="0"/>
              <a:t> puisqu'il n'y a qu'un seul Dieu, qui justifiera les circoncis en vertu de la foi comme les incirconcis par le moyen de cette foi. </a:t>
            </a:r>
            <a:r>
              <a:rPr lang="fr-FR" baseline="30000" dirty="0"/>
              <a:t>31</a:t>
            </a:r>
            <a:r>
              <a:rPr lang="fr-FR" dirty="0"/>
              <a:t> Alors, par la foi nous privons la Loi de sa valeur ? Certes non ! Nous la lui conférons.</a:t>
            </a:r>
          </a:p>
        </p:txBody>
      </p:sp>
    </p:spTree>
    <p:extLst>
      <p:ext uri="{BB962C8B-B14F-4D97-AF65-F5344CB8AC3E}">
        <p14:creationId xmlns:p14="http://schemas.microsoft.com/office/powerpoint/2010/main" val="2571519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06213A-6079-4054-AF47-94BC305B9BD5}"/>
              </a:ext>
            </a:extLst>
          </p:cNvPr>
          <p:cNvSpPr>
            <a:spLocks noGrp="1"/>
          </p:cNvSpPr>
          <p:nvPr>
            <p:ph type="title"/>
          </p:nvPr>
        </p:nvSpPr>
        <p:spPr/>
        <p:txBody>
          <a:bodyPr/>
          <a:lstStyle/>
          <a:p>
            <a:r>
              <a:rPr lang="fr-FR" dirty="0"/>
              <a:t>Plan du parcours</a:t>
            </a:r>
          </a:p>
        </p:txBody>
      </p:sp>
      <p:sp>
        <p:nvSpPr>
          <p:cNvPr id="3" name="Espace réservé du contenu 2">
            <a:extLst>
              <a:ext uri="{FF2B5EF4-FFF2-40B4-BE49-F238E27FC236}">
                <a16:creationId xmlns:a16="http://schemas.microsoft.com/office/drawing/2014/main" id="{79D4AB4E-183A-4C90-8C87-239AFE5EEE2C}"/>
              </a:ext>
            </a:extLst>
          </p:cNvPr>
          <p:cNvSpPr>
            <a:spLocks noGrp="1"/>
          </p:cNvSpPr>
          <p:nvPr>
            <p:ph idx="1"/>
          </p:nvPr>
        </p:nvSpPr>
        <p:spPr/>
        <p:txBody>
          <a:bodyPr/>
          <a:lstStyle/>
          <a:p>
            <a:pPr marL="0" indent="0">
              <a:buNone/>
            </a:pPr>
            <a:r>
              <a:rPr lang="fr-FR" dirty="0"/>
              <a:t>1. Irénée: la règle de la foi</a:t>
            </a:r>
          </a:p>
          <a:p>
            <a:pPr marL="0" indent="0">
              <a:buNone/>
            </a:pPr>
            <a:r>
              <a:rPr lang="fr-FR" dirty="0"/>
              <a:t>2. L’Evangile: quel savoir?</a:t>
            </a:r>
          </a:p>
          <a:p>
            <a:pPr marL="0" indent="0">
              <a:buNone/>
            </a:pPr>
            <a:r>
              <a:rPr lang="fr-FR" dirty="0"/>
              <a:t>3. Sciences et foi</a:t>
            </a:r>
          </a:p>
          <a:p>
            <a:pPr marL="0" indent="0">
              <a:buNone/>
            </a:pPr>
            <a:endParaRPr lang="fr-FR" dirty="0"/>
          </a:p>
          <a:p>
            <a:pPr marL="0" indent="0">
              <a:buNone/>
            </a:pPr>
            <a:r>
              <a:rPr lang="fr-FR" dirty="0"/>
              <a:t>Résultats et prolongements.</a:t>
            </a:r>
          </a:p>
        </p:txBody>
      </p:sp>
    </p:spTree>
    <p:extLst>
      <p:ext uri="{BB962C8B-B14F-4D97-AF65-F5344CB8AC3E}">
        <p14:creationId xmlns:p14="http://schemas.microsoft.com/office/powerpoint/2010/main" val="2872776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594C8E-AD4E-41B8-A309-BFA5F62FC027}"/>
              </a:ext>
            </a:extLst>
          </p:cNvPr>
          <p:cNvSpPr>
            <a:spLocks noGrp="1"/>
          </p:cNvSpPr>
          <p:nvPr>
            <p:ph type="title"/>
          </p:nvPr>
        </p:nvSpPr>
        <p:spPr/>
        <p:txBody>
          <a:bodyPr/>
          <a:lstStyle/>
          <a:p>
            <a:r>
              <a:rPr lang="fr-FR" dirty="0"/>
              <a:t>3. Sciences et foi</a:t>
            </a:r>
          </a:p>
        </p:txBody>
      </p:sp>
      <p:sp>
        <p:nvSpPr>
          <p:cNvPr id="3" name="Espace réservé du contenu 2">
            <a:extLst>
              <a:ext uri="{FF2B5EF4-FFF2-40B4-BE49-F238E27FC236}">
                <a16:creationId xmlns:a16="http://schemas.microsoft.com/office/drawing/2014/main" id="{CDC64E8A-2BCD-4AE9-A753-F654D1206137}"/>
              </a:ext>
            </a:extLst>
          </p:cNvPr>
          <p:cNvSpPr>
            <a:spLocks noGrp="1"/>
          </p:cNvSpPr>
          <p:nvPr>
            <p:ph idx="1"/>
          </p:nvPr>
        </p:nvSpPr>
        <p:spPr/>
        <p:txBody>
          <a:bodyPr>
            <a:normAutofit fontScale="92500" lnSpcReduction="10000"/>
          </a:bodyPr>
          <a:lstStyle/>
          <a:p>
            <a:pPr marL="0" indent="0">
              <a:buNone/>
            </a:pPr>
            <a:r>
              <a:rPr lang="fr-FR" dirty="0"/>
              <a:t>« L'affirmation de la ‘‘cohérence du monde’’ n’est pas de l'ordre de la connaissance scientifique. Même si en effet on a pu construire, par une démarche de ‘‘rationalisme intégrant’’, un degré de cohérence impressionnant entre divers domaines de La connaissance (des interactions élémentaires aux propriétés de la matière et des étoiles), cette constatation n’est pas une preuve d’une cohérence préexistante. Mais l’idée transcendantale de cohérence est une idéal de pensée, une ‘‘idée régulatrice’’, de même que celles de ‘‘beauté’’ et d’‘‘unité’’ […].</a:t>
            </a:r>
          </a:p>
          <a:p>
            <a:pPr marL="0" indent="0">
              <a:buNone/>
            </a:pPr>
            <a:r>
              <a:rPr lang="fr-FR" dirty="0"/>
              <a:t>Parce que cette idée de ‘‘cohérence du monde’’ n’est pas démontrable, plusieurs positions sont possibles, et effectivement tenues. »</a:t>
            </a:r>
          </a:p>
          <a:p>
            <a:pPr marL="0" indent="0">
              <a:buNone/>
            </a:pPr>
            <a:r>
              <a:rPr lang="fr-FR" dirty="0"/>
              <a:t>C. </a:t>
            </a:r>
            <a:r>
              <a:rPr lang="fr-FR" dirty="0" err="1"/>
              <a:t>Theobald</a:t>
            </a:r>
            <a:r>
              <a:rPr lang="fr-FR" dirty="0"/>
              <a:t>, B. </a:t>
            </a:r>
            <a:r>
              <a:rPr lang="fr-FR" dirty="0" err="1"/>
              <a:t>Saugier</a:t>
            </a:r>
            <a:r>
              <a:rPr lang="fr-FR" dirty="0"/>
              <a:t>, J. Leroy, M. le Maire, D. Grésillon, </a:t>
            </a:r>
            <a:r>
              <a:rPr lang="fr-FR" i="1" dirty="0"/>
              <a:t>L’univers n’est pas sourd. Pour un nouveau rapport sciences et foi</a:t>
            </a:r>
            <a:r>
              <a:rPr lang="fr-FR" dirty="0"/>
              <a:t>, Paris, 2006p. 208</a:t>
            </a:r>
          </a:p>
        </p:txBody>
      </p:sp>
    </p:spTree>
    <p:extLst>
      <p:ext uri="{BB962C8B-B14F-4D97-AF65-F5344CB8AC3E}">
        <p14:creationId xmlns:p14="http://schemas.microsoft.com/office/powerpoint/2010/main" val="9139664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D0234F-D650-4AD3-83C9-D7CDE5858AA9}"/>
              </a:ext>
            </a:extLst>
          </p:cNvPr>
          <p:cNvSpPr>
            <a:spLocks noGrp="1"/>
          </p:cNvSpPr>
          <p:nvPr>
            <p:ph type="title"/>
          </p:nvPr>
        </p:nvSpPr>
        <p:spPr/>
        <p:txBody>
          <a:bodyPr/>
          <a:lstStyle/>
          <a:p>
            <a:r>
              <a:rPr lang="fr-FR" dirty="0"/>
              <a:t>3. Sciences et foi</a:t>
            </a:r>
          </a:p>
        </p:txBody>
      </p:sp>
      <p:sp>
        <p:nvSpPr>
          <p:cNvPr id="3" name="Espace réservé du contenu 2">
            <a:extLst>
              <a:ext uri="{FF2B5EF4-FFF2-40B4-BE49-F238E27FC236}">
                <a16:creationId xmlns:a16="http://schemas.microsoft.com/office/drawing/2014/main" id="{BD62D652-BAFC-4A16-AF86-1558EA080BD4}"/>
              </a:ext>
            </a:extLst>
          </p:cNvPr>
          <p:cNvSpPr>
            <a:spLocks noGrp="1"/>
          </p:cNvSpPr>
          <p:nvPr>
            <p:ph idx="1"/>
          </p:nvPr>
        </p:nvSpPr>
        <p:spPr/>
        <p:txBody>
          <a:bodyPr>
            <a:normAutofit/>
          </a:bodyPr>
          <a:lstStyle/>
          <a:p>
            <a:pPr marL="0" indent="0">
              <a:buNone/>
            </a:pPr>
            <a:r>
              <a:rPr lang="fr-FR" dirty="0"/>
              <a:t>La question du commencement:</a:t>
            </a:r>
          </a:p>
          <a:p>
            <a:pPr marL="0" indent="0">
              <a:buNone/>
            </a:pPr>
            <a:r>
              <a:rPr lang="fr-FR" dirty="0"/>
              <a:t>	</a:t>
            </a:r>
            <a:r>
              <a:rPr lang="fr-FR" dirty="0" err="1"/>
              <a:t>Ladaria</a:t>
            </a:r>
            <a:r>
              <a:rPr lang="fr-FR" dirty="0"/>
              <a:t>; </a:t>
            </a:r>
            <a:r>
              <a:rPr lang="fr-FR" dirty="0" err="1"/>
              <a:t>Sertillanges</a:t>
            </a:r>
            <a:r>
              <a:rPr lang="fr-FR" dirty="0"/>
              <a:t> (+1948); </a:t>
            </a:r>
            <a:r>
              <a:rPr lang="fr-FR" dirty="0" err="1"/>
              <a:t>Maldamé</a:t>
            </a: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3796430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DF3145-85E8-4177-B715-B2455DDA7496}"/>
              </a:ext>
            </a:extLst>
          </p:cNvPr>
          <p:cNvSpPr>
            <a:spLocks noGrp="1"/>
          </p:cNvSpPr>
          <p:nvPr>
            <p:ph type="title"/>
          </p:nvPr>
        </p:nvSpPr>
        <p:spPr/>
        <p:txBody>
          <a:bodyPr/>
          <a:lstStyle/>
          <a:p>
            <a:r>
              <a:rPr lang="fr-FR" dirty="0">
                <a:solidFill>
                  <a:srgbClr val="FF0000"/>
                </a:solidFill>
              </a:rPr>
              <a:t>1. Irénée: la règle de la foi AH II, le chiffre 5</a:t>
            </a:r>
          </a:p>
        </p:txBody>
      </p:sp>
      <p:sp>
        <p:nvSpPr>
          <p:cNvPr id="3" name="Espace réservé du contenu 2">
            <a:extLst>
              <a:ext uri="{FF2B5EF4-FFF2-40B4-BE49-F238E27FC236}">
                <a16:creationId xmlns:a16="http://schemas.microsoft.com/office/drawing/2014/main" id="{0547630E-851A-47EF-A01A-C3B5380EFE33}"/>
              </a:ext>
            </a:extLst>
          </p:cNvPr>
          <p:cNvSpPr>
            <a:spLocks noGrp="1"/>
          </p:cNvSpPr>
          <p:nvPr>
            <p:ph idx="1"/>
          </p:nvPr>
        </p:nvSpPr>
        <p:spPr/>
        <p:txBody>
          <a:bodyPr>
            <a:normAutofit lnSpcReduction="10000"/>
          </a:bodyPr>
          <a:lstStyle/>
          <a:p>
            <a:r>
              <a:rPr lang="fr-FR" dirty="0"/>
              <a:t>Les mots </a:t>
            </a:r>
            <a:r>
              <a:rPr lang="fr-FR" dirty="0" err="1"/>
              <a:t>sôtèr</a:t>
            </a:r>
            <a:r>
              <a:rPr lang="fr-FR" dirty="0"/>
              <a:t>, </a:t>
            </a:r>
            <a:r>
              <a:rPr lang="fr-FR" dirty="0" err="1"/>
              <a:t>patèr</a:t>
            </a:r>
            <a:r>
              <a:rPr lang="fr-FR" dirty="0"/>
              <a:t> et agapè ont cinq lettres</a:t>
            </a:r>
          </a:p>
          <a:p>
            <a:r>
              <a:rPr lang="fr-FR" dirty="0"/>
              <a:t>Le Christ a béni 5 pains et rassasié cinq mille hommes (Mt 14 ; Mc  6 ; </a:t>
            </a:r>
            <a:r>
              <a:rPr lang="fr-FR" dirty="0" err="1"/>
              <a:t>Lc</a:t>
            </a:r>
            <a:r>
              <a:rPr lang="fr-FR" dirty="0"/>
              <a:t> 9)</a:t>
            </a:r>
          </a:p>
          <a:p>
            <a:r>
              <a:rPr lang="fr-FR" dirty="0"/>
              <a:t>Cinq vierges sages, cinq vierges folles (Mt 25)</a:t>
            </a:r>
          </a:p>
          <a:p>
            <a:r>
              <a:rPr lang="fr-FR" dirty="0"/>
              <a:t>Cinq témoins de la transfiguration : Pierre, Jacques et Jean, Moïse et Élie (Mt 17 ; Mc 9 ; </a:t>
            </a:r>
            <a:r>
              <a:rPr lang="fr-FR" dirty="0" err="1"/>
              <a:t>Lc</a:t>
            </a:r>
            <a:r>
              <a:rPr lang="fr-FR" dirty="0"/>
              <a:t> 9)</a:t>
            </a:r>
          </a:p>
          <a:p>
            <a:r>
              <a:rPr lang="fr-FR" dirty="0"/>
              <a:t>La jeune fille du chef de la synagogue : cinq témoins : le père, la mère, Pierre, Jacques et Jean (Mt 9 ; Mc 5 ; </a:t>
            </a:r>
            <a:r>
              <a:rPr lang="fr-FR" dirty="0" err="1"/>
              <a:t>Lc</a:t>
            </a:r>
            <a:r>
              <a:rPr lang="fr-FR" dirty="0"/>
              <a:t> 8)</a:t>
            </a:r>
          </a:p>
          <a:p>
            <a:r>
              <a:rPr lang="fr-FR" dirty="0"/>
              <a:t>Le mauvais riche de </a:t>
            </a:r>
            <a:r>
              <a:rPr lang="fr-FR" dirty="0" err="1"/>
              <a:t>Lc</a:t>
            </a:r>
            <a:r>
              <a:rPr lang="fr-FR" dirty="0"/>
              <a:t> 16 a cinq frères</a:t>
            </a:r>
          </a:p>
          <a:p>
            <a:r>
              <a:rPr lang="fr-FR" dirty="0"/>
              <a:t>La piscine en </a:t>
            </a:r>
            <a:r>
              <a:rPr lang="fr-FR" dirty="0" err="1"/>
              <a:t>Jn</a:t>
            </a:r>
            <a:r>
              <a:rPr lang="fr-FR" dirty="0"/>
              <a:t> 5 a cinq portiques</a:t>
            </a:r>
          </a:p>
        </p:txBody>
      </p:sp>
    </p:spTree>
    <p:extLst>
      <p:ext uri="{BB962C8B-B14F-4D97-AF65-F5344CB8AC3E}">
        <p14:creationId xmlns:p14="http://schemas.microsoft.com/office/powerpoint/2010/main" val="3104358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299BEB-1A95-4250-950A-5E89D686FCDF}"/>
              </a:ext>
            </a:extLst>
          </p:cNvPr>
          <p:cNvSpPr>
            <a:spLocks noGrp="1"/>
          </p:cNvSpPr>
          <p:nvPr>
            <p:ph type="title"/>
          </p:nvPr>
        </p:nvSpPr>
        <p:spPr/>
        <p:txBody>
          <a:bodyPr/>
          <a:lstStyle/>
          <a:p>
            <a:r>
              <a:rPr lang="fr-FR" dirty="0"/>
              <a:t>3. Sciences et foi</a:t>
            </a:r>
          </a:p>
        </p:txBody>
      </p:sp>
      <p:sp>
        <p:nvSpPr>
          <p:cNvPr id="3" name="Espace réservé du contenu 2">
            <a:extLst>
              <a:ext uri="{FF2B5EF4-FFF2-40B4-BE49-F238E27FC236}">
                <a16:creationId xmlns:a16="http://schemas.microsoft.com/office/drawing/2014/main" id="{6BF5FFB5-21E3-437B-8854-AE61AA21FD89}"/>
              </a:ext>
            </a:extLst>
          </p:cNvPr>
          <p:cNvSpPr>
            <a:spLocks noGrp="1"/>
          </p:cNvSpPr>
          <p:nvPr>
            <p:ph idx="1"/>
          </p:nvPr>
        </p:nvSpPr>
        <p:spPr/>
        <p:txBody>
          <a:bodyPr>
            <a:normAutofit lnSpcReduction="10000"/>
          </a:bodyPr>
          <a:lstStyle/>
          <a:p>
            <a:pPr marL="0" indent="0" algn="just">
              <a:buNone/>
            </a:pPr>
            <a:r>
              <a:rPr lang="fr-FR" dirty="0"/>
              <a:t>Luis </a:t>
            </a:r>
            <a:r>
              <a:rPr lang="fr-FR" dirty="0" err="1"/>
              <a:t>Ladaria</a:t>
            </a:r>
            <a:r>
              <a:rPr lang="fr-FR" dirty="0"/>
              <a:t>, </a:t>
            </a:r>
            <a:r>
              <a:rPr lang="fr-FR" i="1" dirty="0"/>
              <a:t>Mystère de Dieu et mystère de l’homme. Anthropologie théologique</a:t>
            </a:r>
            <a:r>
              <a:rPr lang="fr-FR" dirty="0"/>
              <a:t>, Paris, 2011, p. 139-140.</a:t>
            </a:r>
          </a:p>
          <a:p>
            <a:pPr marL="0" indent="0" algn="just">
              <a:buNone/>
            </a:pPr>
            <a:r>
              <a:rPr lang="fr-FR" dirty="0"/>
              <a:t>« [La] foi chrétienne en la création ne peut être comprise quand on la sépare du donné de la création dans le Christ. […]  Si le monde entier est en marche vers sa consommation, il semble logique de penser qu’il a eu un commencement.</a:t>
            </a:r>
          </a:p>
          <a:p>
            <a:pPr marL="0" indent="0" algn="just">
              <a:buNone/>
            </a:pPr>
            <a:r>
              <a:rPr lang="fr-FR" dirty="0"/>
              <a:t>[…] Cependant, je ne crois pas que ces raisons de convenance, dont je n’entends pas sous-estimer le poids, rendent théologiquement inacceptable l’hypothèse de l’existence ‘‘depuis toujours’’ de la réalité créée, en tenant compte, bien sûr, des considérations précédentes sur la dépendance de tout par rapport à Dieu dans tous les cas. »</a:t>
            </a:r>
          </a:p>
        </p:txBody>
      </p:sp>
    </p:spTree>
    <p:extLst>
      <p:ext uri="{BB962C8B-B14F-4D97-AF65-F5344CB8AC3E}">
        <p14:creationId xmlns:p14="http://schemas.microsoft.com/office/powerpoint/2010/main" val="7581183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935E8E-A039-411C-ADCD-CFDBF1D408E6}"/>
              </a:ext>
            </a:extLst>
          </p:cNvPr>
          <p:cNvSpPr>
            <a:spLocks noGrp="1"/>
          </p:cNvSpPr>
          <p:nvPr>
            <p:ph type="title"/>
          </p:nvPr>
        </p:nvSpPr>
        <p:spPr/>
        <p:txBody>
          <a:bodyPr/>
          <a:lstStyle/>
          <a:p>
            <a:r>
              <a:rPr lang="fr-FR" dirty="0"/>
              <a:t>3. Sciences et foi</a:t>
            </a:r>
          </a:p>
        </p:txBody>
      </p:sp>
      <p:sp>
        <p:nvSpPr>
          <p:cNvPr id="3" name="Espace réservé du contenu 2">
            <a:extLst>
              <a:ext uri="{FF2B5EF4-FFF2-40B4-BE49-F238E27FC236}">
                <a16:creationId xmlns:a16="http://schemas.microsoft.com/office/drawing/2014/main" id="{42D70698-9807-4717-9EE9-4A245FBD68DE}"/>
              </a:ext>
            </a:extLst>
          </p:cNvPr>
          <p:cNvSpPr>
            <a:spLocks noGrp="1"/>
          </p:cNvSpPr>
          <p:nvPr>
            <p:ph idx="1"/>
          </p:nvPr>
        </p:nvSpPr>
        <p:spPr/>
        <p:txBody>
          <a:bodyPr/>
          <a:lstStyle/>
          <a:p>
            <a:pPr marL="0" indent="0" algn="just">
              <a:buNone/>
            </a:pPr>
            <a:r>
              <a:rPr lang="fr-FR" dirty="0"/>
              <a:t>Antonin-Gilbert </a:t>
            </a:r>
            <a:r>
              <a:rPr lang="fr-FR" dirty="0" err="1"/>
              <a:t>Sertillanges</a:t>
            </a:r>
            <a:r>
              <a:rPr lang="fr-FR" dirty="0"/>
              <a:t>:</a:t>
            </a:r>
          </a:p>
          <a:p>
            <a:pPr marL="0" indent="0" algn="just">
              <a:buNone/>
            </a:pPr>
            <a:r>
              <a:rPr lang="fr-FR" dirty="0"/>
              <a:t>Le Père </a:t>
            </a:r>
            <a:r>
              <a:rPr lang="fr-FR" dirty="0" err="1"/>
              <a:t>Sertillanges</a:t>
            </a:r>
            <a:r>
              <a:rPr lang="fr-FR" dirty="0"/>
              <a:t> invite à se demander si le commencement est nécessairement un commencement absolu au sens où il exclurait ce qu’il appelle la diastole et la systole de l’univers.</a:t>
            </a:r>
          </a:p>
          <a:p>
            <a:pPr marL="0" indent="0" algn="just">
              <a:buNone/>
            </a:pPr>
            <a:r>
              <a:rPr lang="fr-FR" dirty="0"/>
              <a:t>Cf. Commentaire p. 263 dans </a:t>
            </a:r>
            <a:r>
              <a:rPr lang="fr-FR" i="1" dirty="0"/>
              <a:t>Somme Théologique</a:t>
            </a:r>
            <a:r>
              <a:rPr lang="fr-FR" dirty="0"/>
              <a:t>. La Création. Ia q. 44-49. Appendice II, « III Saint Thomas et l’éternité du monde. (q. 46) », Paris – Tournai 1948.</a:t>
            </a:r>
          </a:p>
        </p:txBody>
      </p:sp>
    </p:spTree>
    <p:extLst>
      <p:ext uri="{BB962C8B-B14F-4D97-AF65-F5344CB8AC3E}">
        <p14:creationId xmlns:p14="http://schemas.microsoft.com/office/powerpoint/2010/main" val="32241175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B62937-B402-40C2-B1FA-2ABAF4564A8C}"/>
              </a:ext>
            </a:extLst>
          </p:cNvPr>
          <p:cNvSpPr>
            <a:spLocks noGrp="1"/>
          </p:cNvSpPr>
          <p:nvPr>
            <p:ph type="title"/>
          </p:nvPr>
        </p:nvSpPr>
        <p:spPr/>
        <p:txBody>
          <a:bodyPr/>
          <a:lstStyle/>
          <a:p>
            <a:r>
              <a:rPr lang="fr-FR" dirty="0"/>
              <a:t>3. Sciences et foi</a:t>
            </a:r>
          </a:p>
        </p:txBody>
      </p:sp>
      <p:sp>
        <p:nvSpPr>
          <p:cNvPr id="3" name="Espace réservé du contenu 2">
            <a:extLst>
              <a:ext uri="{FF2B5EF4-FFF2-40B4-BE49-F238E27FC236}">
                <a16:creationId xmlns:a16="http://schemas.microsoft.com/office/drawing/2014/main" id="{C2AFB86F-C8F9-4247-B49D-49D8CCA982E2}"/>
              </a:ext>
            </a:extLst>
          </p:cNvPr>
          <p:cNvSpPr>
            <a:spLocks noGrp="1"/>
          </p:cNvSpPr>
          <p:nvPr>
            <p:ph idx="1"/>
          </p:nvPr>
        </p:nvSpPr>
        <p:spPr/>
        <p:txBody>
          <a:bodyPr/>
          <a:lstStyle/>
          <a:p>
            <a:pPr marL="0" indent="0">
              <a:buNone/>
            </a:pPr>
            <a:r>
              <a:rPr lang="fr-FR" dirty="0"/>
              <a:t>La question de la cause</a:t>
            </a:r>
          </a:p>
          <a:p>
            <a:pPr marL="0" indent="0">
              <a:buNone/>
            </a:pPr>
            <a:r>
              <a:rPr lang="fr-FR" dirty="0"/>
              <a:t>Jean-Michel </a:t>
            </a:r>
            <a:r>
              <a:rPr lang="fr-FR" dirty="0" err="1"/>
              <a:t>Maldamé</a:t>
            </a:r>
            <a:r>
              <a:rPr lang="fr-FR" dirty="0"/>
              <a:t>, </a:t>
            </a:r>
            <a:r>
              <a:rPr lang="fr-FR" i="1" dirty="0"/>
              <a:t>Le péché originel. Foi chrétienne, mythe et métaphysique</a:t>
            </a:r>
            <a:r>
              <a:rPr lang="fr-FR" dirty="0"/>
              <a:t>, </a:t>
            </a:r>
            <a:r>
              <a:rPr lang="fr-FR" dirty="0" err="1"/>
              <a:t>Cogitatio</a:t>
            </a:r>
            <a:r>
              <a:rPr lang="fr-FR" dirty="0"/>
              <a:t> </a:t>
            </a:r>
            <a:r>
              <a:rPr lang="fr-FR" dirty="0" err="1"/>
              <a:t>Fidei</a:t>
            </a:r>
            <a:r>
              <a:rPr lang="fr-FR" dirty="0"/>
              <a:t> 262 (Paris: Cerf, 2008).</a:t>
            </a:r>
          </a:p>
          <a:p>
            <a:endParaRPr lang="fr-FR" dirty="0"/>
          </a:p>
          <a:p>
            <a:pPr marL="0" indent="0">
              <a:buNone/>
            </a:pPr>
            <a:endParaRPr lang="fr-FR" dirty="0"/>
          </a:p>
        </p:txBody>
      </p:sp>
      <p:sp>
        <p:nvSpPr>
          <p:cNvPr id="17" name="ZoneTexte 16">
            <a:extLst>
              <a:ext uri="{FF2B5EF4-FFF2-40B4-BE49-F238E27FC236}">
                <a16:creationId xmlns:a16="http://schemas.microsoft.com/office/drawing/2014/main" id="{70C4919A-D377-4EA9-9621-ADD2EB1D14CB}"/>
              </a:ext>
            </a:extLst>
          </p:cNvPr>
          <p:cNvSpPr txBox="1"/>
          <p:nvPr/>
        </p:nvSpPr>
        <p:spPr>
          <a:xfrm>
            <a:off x="5667647" y="3200649"/>
            <a:ext cx="979755" cy="1846659"/>
          </a:xfrm>
          <a:prstGeom prst="rect">
            <a:avLst/>
          </a:prstGeom>
          <a:noFill/>
        </p:spPr>
        <p:txBody>
          <a:bodyPr wrap="none" rtlCol="0" anchor="ctr" anchorCtr="1">
            <a:spAutoFit/>
          </a:bodyPr>
          <a:lstStyle/>
          <a:p>
            <a:pPr algn="ctr"/>
            <a:r>
              <a:rPr lang="en-US" sz="11400" dirty="0">
                <a:solidFill>
                  <a:srgbClr val="E71224"/>
                </a:solidFill>
              </a:rPr>
              <a:t>B</a:t>
            </a:r>
          </a:p>
        </p:txBody>
      </p:sp>
      <p:sp>
        <p:nvSpPr>
          <p:cNvPr id="20" name="ZoneTexte 19">
            <a:extLst>
              <a:ext uri="{FF2B5EF4-FFF2-40B4-BE49-F238E27FC236}">
                <a16:creationId xmlns:a16="http://schemas.microsoft.com/office/drawing/2014/main" id="{FA692643-A19A-44C0-A9B7-9333982B446F}"/>
              </a:ext>
            </a:extLst>
          </p:cNvPr>
          <p:cNvSpPr txBox="1"/>
          <p:nvPr/>
        </p:nvSpPr>
        <p:spPr>
          <a:xfrm>
            <a:off x="8823281" y="3200650"/>
            <a:ext cx="963725" cy="1846659"/>
          </a:xfrm>
          <a:prstGeom prst="rect">
            <a:avLst/>
          </a:prstGeom>
          <a:noFill/>
        </p:spPr>
        <p:txBody>
          <a:bodyPr wrap="none" rtlCol="0" anchor="ctr" anchorCtr="1">
            <a:spAutoFit/>
          </a:bodyPr>
          <a:lstStyle/>
          <a:p>
            <a:pPr algn="ctr"/>
            <a:r>
              <a:rPr lang="en-US" sz="11400">
                <a:solidFill>
                  <a:srgbClr val="E71224"/>
                </a:solidFill>
              </a:rPr>
              <a:t>C</a:t>
            </a:r>
          </a:p>
        </p:txBody>
      </p:sp>
      <p:sp>
        <p:nvSpPr>
          <p:cNvPr id="12" name="Connecteur droit 11">
            <a:extLst>
              <a:ext uri="{FF2B5EF4-FFF2-40B4-BE49-F238E27FC236}">
                <a16:creationId xmlns:a16="http://schemas.microsoft.com/office/drawing/2014/main" id="{FF423DB3-6E1D-423F-AFEE-0941E11A0CFE}"/>
              </a:ext>
            </a:extLst>
          </p:cNvPr>
          <p:cNvSpPr/>
          <p:nvPr/>
        </p:nvSpPr>
        <p:spPr>
          <a:xfrm>
            <a:off x="6966064" y="4104540"/>
            <a:ext cx="1397095" cy="0"/>
          </a:xfrm>
          <a:prstGeom prst="line">
            <a:avLst/>
          </a:prstGeom>
          <a:ln w="18000">
            <a:solidFill>
              <a:srgbClr val="E71224"/>
            </a:solidFill>
            <a:tailEnd type="arrow"/>
          </a:ln>
        </p:spPr>
        <p:style>
          <a:lnRef idx="1">
            <a:schemeClr val="accent1"/>
          </a:lnRef>
          <a:fillRef idx="0">
            <a:schemeClr val="accent1"/>
          </a:fillRef>
          <a:effectRef idx="0">
            <a:schemeClr val="accent1"/>
          </a:effectRef>
          <a:fontRef idx="minor">
            <a:schemeClr val="tx1"/>
          </a:fontRef>
        </p:style>
        <p:txBody>
          <a:bodyPr wrap="none" rtlCol="0" anchor="ctr" anchorCtr="1"/>
          <a:lstStyle/>
          <a:p>
            <a:pPr algn="ctr"/>
            <a:endParaRPr lang="en-US">
              <a:solidFill>
                <a:srgbClr val="E71224"/>
              </a:solidFill>
            </a:endParaRPr>
          </a:p>
        </p:txBody>
      </p:sp>
      <p:sp>
        <p:nvSpPr>
          <p:cNvPr id="24" name="ZoneTexte 23">
            <a:extLst>
              <a:ext uri="{FF2B5EF4-FFF2-40B4-BE49-F238E27FC236}">
                <a16:creationId xmlns:a16="http://schemas.microsoft.com/office/drawing/2014/main" id="{113568CE-61D9-429B-93FE-193E50DDDC03}"/>
              </a:ext>
            </a:extLst>
          </p:cNvPr>
          <p:cNvSpPr txBox="1"/>
          <p:nvPr/>
        </p:nvSpPr>
        <p:spPr>
          <a:xfrm>
            <a:off x="2476769" y="3181209"/>
            <a:ext cx="1031051" cy="1846659"/>
          </a:xfrm>
          <a:prstGeom prst="rect">
            <a:avLst/>
          </a:prstGeom>
          <a:noFill/>
        </p:spPr>
        <p:txBody>
          <a:bodyPr wrap="none" rtlCol="0" anchor="ctr" anchorCtr="1">
            <a:spAutoFit/>
          </a:bodyPr>
          <a:lstStyle/>
          <a:p>
            <a:pPr algn="ctr"/>
            <a:r>
              <a:rPr lang="en-US" sz="11400" dirty="0">
                <a:solidFill>
                  <a:srgbClr val="E71224"/>
                </a:solidFill>
              </a:rPr>
              <a:t>A</a:t>
            </a:r>
          </a:p>
        </p:txBody>
      </p:sp>
      <p:sp>
        <p:nvSpPr>
          <p:cNvPr id="14" name="Connecteur droit 13">
            <a:extLst>
              <a:ext uri="{FF2B5EF4-FFF2-40B4-BE49-F238E27FC236}">
                <a16:creationId xmlns:a16="http://schemas.microsoft.com/office/drawing/2014/main" id="{FFDBDB91-FB0A-420C-A208-2A7BA0448158}"/>
              </a:ext>
            </a:extLst>
          </p:cNvPr>
          <p:cNvSpPr/>
          <p:nvPr/>
        </p:nvSpPr>
        <p:spPr>
          <a:xfrm flipV="1">
            <a:off x="3967942" y="4104539"/>
            <a:ext cx="1332744" cy="0"/>
          </a:xfrm>
          <a:prstGeom prst="line">
            <a:avLst/>
          </a:prstGeom>
          <a:ln w="18000">
            <a:solidFill>
              <a:srgbClr val="E71224"/>
            </a:solidFill>
            <a:tailEnd type="arrow"/>
          </a:ln>
        </p:spPr>
        <p:style>
          <a:lnRef idx="1">
            <a:schemeClr val="accent1"/>
          </a:lnRef>
          <a:fillRef idx="0">
            <a:schemeClr val="accent1"/>
          </a:fillRef>
          <a:effectRef idx="0">
            <a:schemeClr val="accent1"/>
          </a:effectRef>
          <a:fontRef idx="minor">
            <a:schemeClr val="tx1"/>
          </a:fontRef>
        </p:style>
        <p:txBody>
          <a:bodyPr wrap="none" rtlCol="0" anchor="ctr" anchorCtr="1"/>
          <a:lstStyle/>
          <a:p>
            <a:pPr algn="ctr"/>
            <a:endParaRPr lang="en-US">
              <a:solidFill>
                <a:srgbClr val="E71224"/>
              </a:solidFill>
            </a:endParaRPr>
          </a:p>
        </p:txBody>
      </p:sp>
      <p:sp>
        <p:nvSpPr>
          <p:cNvPr id="18" name="Connecteur droit 17">
            <a:extLst>
              <a:ext uri="{FF2B5EF4-FFF2-40B4-BE49-F238E27FC236}">
                <a16:creationId xmlns:a16="http://schemas.microsoft.com/office/drawing/2014/main" id="{962A63DB-53B2-4B50-8FB5-1E528BE52705}"/>
              </a:ext>
            </a:extLst>
          </p:cNvPr>
          <p:cNvSpPr/>
          <p:nvPr/>
        </p:nvSpPr>
        <p:spPr>
          <a:xfrm>
            <a:off x="944858" y="4104539"/>
            <a:ext cx="1463040" cy="0"/>
          </a:xfrm>
          <a:prstGeom prst="line">
            <a:avLst/>
          </a:prstGeom>
          <a:ln w="18000">
            <a:solidFill>
              <a:srgbClr val="E71224"/>
            </a:solidFill>
            <a:tailEnd type="arrow"/>
          </a:ln>
        </p:spPr>
        <p:style>
          <a:lnRef idx="1">
            <a:schemeClr val="accent1"/>
          </a:lnRef>
          <a:fillRef idx="0">
            <a:schemeClr val="accent1"/>
          </a:fillRef>
          <a:effectRef idx="0">
            <a:schemeClr val="accent1"/>
          </a:effectRef>
          <a:fontRef idx="minor">
            <a:schemeClr val="tx1"/>
          </a:fontRef>
        </p:style>
        <p:txBody>
          <a:bodyPr wrap="none" rtlCol="0" anchor="ctr" anchorCtr="1"/>
          <a:lstStyle/>
          <a:p>
            <a:pPr algn="ctr"/>
            <a:endParaRPr lang="en-US">
              <a:solidFill>
                <a:srgbClr val="E71224"/>
              </a:solidFill>
            </a:endParaRPr>
          </a:p>
        </p:txBody>
      </p:sp>
    </p:spTree>
    <p:extLst>
      <p:ext uri="{BB962C8B-B14F-4D97-AF65-F5344CB8AC3E}">
        <p14:creationId xmlns:p14="http://schemas.microsoft.com/office/powerpoint/2010/main" val="2080195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14" grpId="0" animBg="1"/>
      <p:bldP spid="1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5D521-D4E6-4F26-8605-4A789B80C277}"/>
              </a:ext>
            </a:extLst>
          </p:cNvPr>
          <p:cNvSpPr>
            <a:spLocks noGrp="1"/>
          </p:cNvSpPr>
          <p:nvPr>
            <p:ph type="title"/>
          </p:nvPr>
        </p:nvSpPr>
        <p:spPr/>
        <p:txBody>
          <a:bodyPr/>
          <a:lstStyle/>
          <a:p>
            <a:r>
              <a:rPr lang="fr-FR" dirty="0"/>
              <a:t>3. Sciences et foi</a:t>
            </a:r>
          </a:p>
        </p:txBody>
      </p:sp>
      <p:sp>
        <p:nvSpPr>
          <p:cNvPr id="3" name="Espace réservé du contenu 2">
            <a:extLst>
              <a:ext uri="{FF2B5EF4-FFF2-40B4-BE49-F238E27FC236}">
                <a16:creationId xmlns:a16="http://schemas.microsoft.com/office/drawing/2014/main" id="{FF93B1F5-3162-4EFA-B181-FF5CC96ECCB8}"/>
              </a:ext>
            </a:extLst>
          </p:cNvPr>
          <p:cNvSpPr>
            <a:spLocks noGrp="1"/>
          </p:cNvSpPr>
          <p:nvPr>
            <p:ph idx="1"/>
          </p:nvPr>
        </p:nvSpPr>
        <p:spPr/>
        <p:txBody>
          <a:bodyPr/>
          <a:lstStyle/>
          <a:p>
            <a:pPr marL="0" indent="0">
              <a:buNone/>
            </a:pPr>
            <a:r>
              <a:rPr lang="fr-FR" dirty="0"/>
              <a:t>Schème artisanal et schème relationnel:</a:t>
            </a:r>
          </a:p>
          <a:p>
            <a:pPr marL="0" indent="0">
              <a:buNone/>
            </a:pPr>
            <a:r>
              <a:rPr lang="fr-FR" dirty="0"/>
              <a:t>	</a:t>
            </a:r>
            <a:r>
              <a:rPr lang="fr-FR" i="1" dirty="0"/>
              <a:t>De Potentia</a:t>
            </a:r>
            <a:r>
              <a:rPr lang="fr-FR" dirty="0"/>
              <a:t>, III, 3 ad 6</a:t>
            </a:r>
          </a:p>
          <a:p>
            <a:pPr marL="0" indent="0">
              <a:buNone/>
            </a:pPr>
            <a:r>
              <a:rPr lang="fr-FR" dirty="0"/>
              <a:t>	</a:t>
            </a:r>
            <a:r>
              <a:rPr lang="fr-FR" i="1" dirty="0"/>
              <a:t>Somme</a:t>
            </a:r>
            <a:r>
              <a:rPr lang="fr-FR" dirty="0"/>
              <a:t>, Ia, </a:t>
            </a:r>
            <a:r>
              <a:rPr lang="fr-FR" dirty="0" err="1"/>
              <a:t>IIae</a:t>
            </a:r>
            <a:r>
              <a:rPr lang="fr-FR" dirty="0"/>
              <a:t>, q. 109, a. 2, ad. 2</a:t>
            </a:r>
          </a:p>
          <a:p>
            <a:pPr marL="0" indent="0">
              <a:buNone/>
            </a:pPr>
            <a:r>
              <a:rPr lang="fr-FR" dirty="0"/>
              <a:t>	</a:t>
            </a:r>
            <a:r>
              <a:rPr lang="fr-FR" i="1" dirty="0"/>
              <a:t> Somme, </a:t>
            </a:r>
            <a:r>
              <a:rPr lang="fr-FR" dirty="0"/>
              <a:t>Ia, q. 46, a. 2, ad. 5</a:t>
            </a:r>
          </a:p>
        </p:txBody>
      </p:sp>
    </p:spTree>
    <p:extLst>
      <p:ext uri="{BB962C8B-B14F-4D97-AF65-F5344CB8AC3E}">
        <p14:creationId xmlns:p14="http://schemas.microsoft.com/office/powerpoint/2010/main" val="13385460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7BFBC6-53A1-485F-A4FD-4A5184FE0BA2}"/>
              </a:ext>
            </a:extLst>
          </p:cNvPr>
          <p:cNvSpPr>
            <a:spLocks noGrp="1"/>
          </p:cNvSpPr>
          <p:nvPr>
            <p:ph type="title"/>
          </p:nvPr>
        </p:nvSpPr>
        <p:spPr/>
        <p:txBody>
          <a:bodyPr/>
          <a:lstStyle/>
          <a:p>
            <a:r>
              <a:rPr lang="fr-FR" dirty="0"/>
              <a:t>3. Sciences et foi</a:t>
            </a:r>
          </a:p>
        </p:txBody>
      </p:sp>
      <p:sp>
        <p:nvSpPr>
          <p:cNvPr id="3" name="Espace réservé du contenu 2">
            <a:extLst>
              <a:ext uri="{FF2B5EF4-FFF2-40B4-BE49-F238E27FC236}">
                <a16:creationId xmlns:a16="http://schemas.microsoft.com/office/drawing/2014/main" id="{D5C4AE45-2626-4C6B-AE5A-E576375B277B}"/>
              </a:ext>
            </a:extLst>
          </p:cNvPr>
          <p:cNvSpPr>
            <a:spLocks noGrp="1"/>
          </p:cNvSpPr>
          <p:nvPr>
            <p:ph idx="1"/>
          </p:nvPr>
        </p:nvSpPr>
        <p:spPr/>
        <p:txBody>
          <a:bodyPr>
            <a:normAutofit/>
          </a:bodyPr>
          <a:lstStyle/>
          <a:p>
            <a:pPr algn="just">
              <a:lnSpc>
                <a:spcPct val="100000"/>
              </a:lnSpc>
            </a:pPr>
            <a:r>
              <a:rPr lang="fr-FR" i="1" dirty="0"/>
              <a:t>De Potentia</a:t>
            </a:r>
            <a:r>
              <a:rPr lang="fr-FR" dirty="0"/>
              <a:t>, 3, 3, ad 6</a:t>
            </a:r>
          </a:p>
          <a:p>
            <a:pPr marL="0" indent="0" algn="just">
              <a:lnSpc>
                <a:spcPct val="100000"/>
              </a:lnSpc>
              <a:buNone/>
            </a:pPr>
            <a:r>
              <a:rPr lang="fr-FR" dirty="0"/>
              <a:t>« </a:t>
            </a:r>
            <a:r>
              <a:rPr lang="fr-FR" dirty="0" err="1"/>
              <a:t>creatura</a:t>
            </a:r>
            <a:r>
              <a:rPr lang="fr-FR" dirty="0"/>
              <a:t>, </a:t>
            </a:r>
            <a:r>
              <a:rPr lang="fr-FR" dirty="0" err="1"/>
              <a:t>quamdiu</a:t>
            </a:r>
            <a:r>
              <a:rPr lang="fr-FR" dirty="0"/>
              <a:t> </a:t>
            </a:r>
            <a:r>
              <a:rPr lang="fr-FR" dirty="0" err="1"/>
              <a:t>habet</a:t>
            </a:r>
            <a:r>
              <a:rPr lang="fr-FR" dirty="0"/>
              <a:t> esse, fiat a Deo » La créature, du moment qu’elle a l’être, est faite par Dieu.</a:t>
            </a:r>
          </a:p>
          <a:p>
            <a:pPr algn="just">
              <a:lnSpc>
                <a:spcPct val="100000"/>
              </a:lnSpc>
            </a:pPr>
            <a:r>
              <a:rPr lang="fr-FR" i="1" dirty="0"/>
              <a:t>Somme</a:t>
            </a:r>
            <a:r>
              <a:rPr lang="fr-FR" dirty="0"/>
              <a:t>, Ia, </a:t>
            </a:r>
            <a:r>
              <a:rPr lang="fr-FR" dirty="0" err="1"/>
              <a:t>IIae</a:t>
            </a:r>
            <a:r>
              <a:rPr lang="fr-FR" dirty="0"/>
              <a:t>, q. 109, a. 2, ad. 2</a:t>
            </a:r>
          </a:p>
          <a:p>
            <a:pPr marL="0" indent="0" algn="just">
              <a:lnSpc>
                <a:spcPct val="100000"/>
              </a:lnSpc>
              <a:buNone/>
            </a:pPr>
            <a:r>
              <a:rPr lang="fr-FR" dirty="0"/>
              <a:t>« La créature n’existe que par un autre […]. [Par] elle-même, […] elle peut retourner au néant si elle n’est conservée par Dieu. »</a:t>
            </a:r>
          </a:p>
        </p:txBody>
      </p:sp>
    </p:spTree>
    <p:extLst>
      <p:ext uri="{BB962C8B-B14F-4D97-AF65-F5344CB8AC3E}">
        <p14:creationId xmlns:p14="http://schemas.microsoft.com/office/powerpoint/2010/main" val="35127285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311AC9-2009-490F-BCC3-98C3D9AD0365}"/>
              </a:ext>
            </a:extLst>
          </p:cNvPr>
          <p:cNvSpPr>
            <a:spLocks noGrp="1"/>
          </p:cNvSpPr>
          <p:nvPr>
            <p:ph type="title"/>
          </p:nvPr>
        </p:nvSpPr>
        <p:spPr/>
        <p:txBody>
          <a:bodyPr/>
          <a:lstStyle/>
          <a:p>
            <a:r>
              <a:rPr lang="fr-FR" dirty="0"/>
              <a:t>3. Sciences et foi</a:t>
            </a:r>
          </a:p>
        </p:txBody>
      </p:sp>
      <p:sp>
        <p:nvSpPr>
          <p:cNvPr id="3" name="Espace réservé du contenu 2">
            <a:extLst>
              <a:ext uri="{FF2B5EF4-FFF2-40B4-BE49-F238E27FC236}">
                <a16:creationId xmlns:a16="http://schemas.microsoft.com/office/drawing/2014/main" id="{1A9B41A2-2FC9-422B-B20D-2360C08160D0}"/>
              </a:ext>
            </a:extLst>
          </p:cNvPr>
          <p:cNvSpPr>
            <a:spLocks noGrp="1"/>
          </p:cNvSpPr>
          <p:nvPr>
            <p:ph idx="1"/>
          </p:nvPr>
        </p:nvSpPr>
        <p:spPr/>
        <p:txBody>
          <a:bodyPr/>
          <a:lstStyle/>
          <a:p>
            <a:pPr algn="just">
              <a:lnSpc>
                <a:spcPct val="100000"/>
              </a:lnSpc>
            </a:pPr>
            <a:r>
              <a:rPr lang="fr-FR" i="1" dirty="0"/>
              <a:t>De Potentia</a:t>
            </a:r>
            <a:r>
              <a:rPr lang="fr-FR" dirty="0"/>
              <a:t>, 3, 2, </a:t>
            </a:r>
            <a:r>
              <a:rPr lang="fr-FR" dirty="0" err="1"/>
              <a:t>Respondeo</a:t>
            </a:r>
            <a:endParaRPr lang="fr-FR" dirty="0"/>
          </a:p>
          <a:p>
            <a:pPr marL="0" indent="0" algn="just">
              <a:lnSpc>
                <a:spcPct val="100000"/>
              </a:lnSpc>
              <a:buNone/>
            </a:pPr>
            <a:r>
              <a:rPr lang="fr-FR" dirty="0"/>
              <a:t>« avant le commencement du monde, le temps n’a pas existé, quoiqu’il soit possible de l’imaginer. Et pour cela, la création, à proprement parler, n’est pas véritablement définie comme un changement mais l’est seulement en imagination »</a:t>
            </a:r>
          </a:p>
          <a:p>
            <a:pPr algn="just">
              <a:lnSpc>
                <a:spcPct val="100000"/>
              </a:lnSpc>
            </a:pPr>
            <a:r>
              <a:rPr lang="fr-FR" i="1" dirty="0"/>
              <a:t>Somme</a:t>
            </a:r>
            <a:r>
              <a:rPr lang="fr-FR" dirty="0"/>
              <a:t>, Ia, q. 46, a. 2, ad. 5</a:t>
            </a:r>
          </a:p>
          <a:p>
            <a:pPr marL="0" indent="0" algn="just">
              <a:lnSpc>
                <a:spcPct val="100000"/>
              </a:lnSpc>
              <a:buNone/>
            </a:pPr>
            <a:r>
              <a:rPr lang="fr-FR" dirty="0"/>
              <a:t>« Même si le monde avait toujours existé, il ne serait pas l’égal de Dieu en éternité selon Boèce, parce que l’être divin est un être tout entier simultané, sans aucune succession, et il n’en est pas ainsi du monde. »</a:t>
            </a:r>
          </a:p>
        </p:txBody>
      </p:sp>
    </p:spTree>
    <p:extLst>
      <p:ext uri="{BB962C8B-B14F-4D97-AF65-F5344CB8AC3E}">
        <p14:creationId xmlns:p14="http://schemas.microsoft.com/office/powerpoint/2010/main" val="3844524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8D8EBE-3AC4-4BC4-878C-BA4C11DBA8D5}"/>
              </a:ext>
            </a:extLst>
          </p:cNvPr>
          <p:cNvSpPr>
            <a:spLocks noGrp="1"/>
          </p:cNvSpPr>
          <p:nvPr>
            <p:ph type="title"/>
          </p:nvPr>
        </p:nvSpPr>
        <p:spPr/>
        <p:txBody>
          <a:bodyPr/>
          <a:lstStyle/>
          <a:p>
            <a:r>
              <a:rPr lang="fr-FR" dirty="0"/>
              <a:t>1. Irénée: la règle de la foi AH II, le chiffre 5</a:t>
            </a:r>
          </a:p>
        </p:txBody>
      </p:sp>
      <p:sp>
        <p:nvSpPr>
          <p:cNvPr id="3" name="Espace réservé du contenu 2">
            <a:extLst>
              <a:ext uri="{FF2B5EF4-FFF2-40B4-BE49-F238E27FC236}">
                <a16:creationId xmlns:a16="http://schemas.microsoft.com/office/drawing/2014/main" id="{6EF35B7A-DBCC-4F34-BED0-212EBAA18A61}"/>
              </a:ext>
            </a:extLst>
          </p:cNvPr>
          <p:cNvSpPr>
            <a:spLocks noGrp="1"/>
          </p:cNvSpPr>
          <p:nvPr>
            <p:ph idx="1"/>
          </p:nvPr>
        </p:nvSpPr>
        <p:spPr/>
        <p:txBody>
          <a:bodyPr>
            <a:normAutofit lnSpcReduction="10000"/>
          </a:bodyPr>
          <a:lstStyle/>
          <a:p>
            <a:r>
              <a:rPr lang="fr-FR" dirty="0"/>
              <a:t>La structure de la croix est faite de cinq parties : les quatre extrémités et le centre</a:t>
            </a:r>
          </a:p>
          <a:p>
            <a:r>
              <a:rPr lang="fr-FR" dirty="0"/>
              <a:t>Nos mains ont cinq doigts</a:t>
            </a:r>
          </a:p>
          <a:p>
            <a:r>
              <a:rPr lang="fr-FR" dirty="0"/>
              <a:t>Nos entrailles ont cinq organes : le cœur, le foie, les poumons, la rate et les reins</a:t>
            </a:r>
          </a:p>
          <a:p>
            <a:r>
              <a:rPr lang="fr-FR" dirty="0"/>
              <a:t>L’homme présente une structure en cinq parties : la tête, la poitrine, le ventre, les jambes et les pieds</a:t>
            </a:r>
          </a:p>
          <a:p>
            <a:r>
              <a:rPr lang="fr-FR" dirty="0"/>
              <a:t>L’homme connaît cinq âges : la première enfance, l’enfance, l’adolescence, la jeunesse, la vieillesse</a:t>
            </a:r>
          </a:p>
          <a:p>
            <a:r>
              <a:rPr lang="fr-FR" dirty="0"/>
              <a:t>Moïse a donné cinq livres saints</a:t>
            </a:r>
          </a:p>
        </p:txBody>
      </p:sp>
    </p:spTree>
    <p:extLst>
      <p:ext uri="{BB962C8B-B14F-4D97-AF65-F5344CB8AC3E}">
        <p14:creationId xmlns:p14="http://schemas.microsoft.com/office/powerpoint/2010/main" val="1069846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E7DEAC-8918-4CF0-81A0-17776CC90147}"/>
              </a:ext>
            </a:extLst>
          </p:cNvPr>
          <p:cNvSpPr>
            <a:spLocks noGrp="1"/>
          </p:cNvSpPr>
          <p:nvPr>
            <p:ph type="title"/>
          </p:nvPr>
        </p:nvSpPr>
        <p:spPr/>
        <p:txBody>
          <a:bodyPr/>
          <a:lstStyle/>
          <a:p>
            <a:r>
              <a:rPr lang="fr-FR" dirty="0"/>
              <a:t>1. Irénée: la règle de la foi AH II, le chiffre 5</a:t>
            </a:r>
          </a:p>
        </p:txBody>
      </p:sp>
      <p:sp>
        <p:nvSpPr>
          <p:cNvPr id="3" name="Espace réservé du contenu 2">
            <a:extLst>
              <a:ext uri="{FF2B5EF4-FFF2-40B4-BE49-F238E27FC236}">
                <a16:creationId xmlns:a16="http://schemas.microsoft.com/office/drawing/2014/main" id="{58AA1676-E33E-41B2-9A74-79E2683101C8}"/>
              </a:ext>
            </a:extLst>
          </p:cNvPr>
          <p:cNvSpPr>
            <a:spLocks noGrp="1"/>
          </p:cNvSpPr>
          <p:nvPr>
            <p:ph idx="1"/>
          </p:nvPr>
        </p:nvSpPr>
        <p:spPr/>
        <p:txBody>
          <a:bodyPr>
            <a:normAutofit/>
          </a:bodyPr>
          <a:lstStyle/>
          <a:p>
            <a:r>
              <a:rPr lang="fr-FR" dirty="0"/>
              <a:t>Chacune des tables de la Loi contient cinq préceptes</a:t>
            </a:r>
          </a:p>
          <a:p>
            <a:r>
              <a:rPr lang="fr-FR" dirty="0"/>
              <a:t>Le voile qui couvre le Saint des Saints repose sur cinq colonnes (Ex 26, 37)</a:t>
            </a:r>
          </a:p>
          <a:p>
            <a:r>
              <a:rPr lang="fr-FR" dirty="0"/>
              <a:t>Les prêtres choisis par Dieu dans le désert étaient au nombre de cinq : Aaron et ses quatre fils (Ex 28, 1)</a:t>
            </a:r>
          </a:p>
          <a:p>
            <a:r>
              <a:rPr lang="fr-FR" dirty="0"/>
              <a:t>Les ornements des prêtres étaient de cinq matières différentes : l’or, la pourpre violette, la pourpre écarlate, le cramoisi et le lin (Ex 28,5)</a:t>
            </a:r>
          </a:p>
          <a:p>
            <a:r>
              <a:rPr lang="fr-FR" dirty="0"/>
              <a:t>Les rois amorites vaincus par Josué étaient au nombre de cinq (Jos 10,24)</a:t>
            </a:r>
          </a:p>
        </p:txBody>
      </p:sp>
    </p:spTree>
    <p:extLst>
      <p:ext uri="{BB962C8B-B14F-4D97-AF65-F5344CB8AC3E}">
        <p14:creationId xmlns:p14="http://schemas.microsoft.com/office/powerpoint/2010/main" val="2334291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59A7B6-C3B8-43DC-A11E-151AA61DE7C5}"/>
              </a:ext>
            </a:extLst>
          </p:cNvPr>
          <p:cNvSpPr>
            <a:spLocks noGrp="1"/>
          </p:cNvSpPr>
          <p:nvPr>
            <p:ph type="title"/>
          </p:nvPr>
        </p:nvSpPr>
        <p:spPr/>
        <p:txBody>
          <a:bodyPr/>
          <a:lstStyle/>
          <a:p>
            <a:r>
              <a:rPr lang="fr-FR" dirty="0"/>
              <a:t>1. Irénée: la règle de la foi AH II, le chiffre 5</a:t>
            </a:r>
          </a:p>
        </p:txBody>
      </p:sp>
      <p:sp>
        <p:nvSpPr>
          <p:cNvPr id="3" name="Espace réservé du contenu 2">
            <a:extLst>
              <a:ext uri="{FF2B5EF4-FFF2-40B4-BE49-F238E27FC236}">
                <a16:creationId xmlns:a16="http://schemas.microsoft.com/office/drawing/2014/main" id="{6D1B40CB-4F88-46D2-AE67-272A2569546E}"/>
              </a:ext>
            </a:extLst>
          </p:cNvPr>
          <p:cNvSpPr>
            <a:spLocks noGrp="1"/>
          </p:cNvSpPr>
          <p:nvPr>
            <p:ph idx="1"/>
          </p:nvPr>
        </p:nvSpPr>
        <p:spPr/>
        <p:txBody>
          <a:bodyPr>
            <a:normAutofit/>
          </a:bodyPr>
          <a:lstStyle/>
          <a:p>
            <a:pPr marL="0" indent="0">
              <a:buNone/>
            </a:pPr>
            <a:r>
              <a:rPr lang="fr-FR" dirty="0"/>
              <a:t>« Mais, pour autant, nous ne disons pas qu’il existe cinq Éons au-dessus du Démiurge, nous ne faisons pas d’une Pentade je ne sais quelle entité divine, nous ne tentons pas de confirmer des rêveries sans consistance par ce vain labeur, nous ne contraignons pas une création bien ordonnée par Dieu à se muer misérablement en la figure de réalités qui n’existent pas, et nous nous gardons d’introduire des doctrines impies et sacrilèges que pourront démasquer et réfuter tous ceux qui ont encore leur raison. » AH II, 24, 4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1867237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B80CE5-0CE8-4ED9-B5D6-DAC7A2F8101B}"/>
              </a:ext>
            </a:extLst>
          </p:cNvPr>
          <p:cNvSpPr>
            <a:spLocks noGrp="1"/>
          </p:cNvSpPr>
          <p:nvPr>
            <p:ph type="title"/>
          </p:nvPr>
        </p:nvSpPr>
        <p:spPr/>
        <p:txBody>
          <a:bodyPr/>
          <a:lstStyle/>
          <a:p>
            <a:r>
              <a:rPr lang="fr-FR" dirty="0">
                <a:solidFill>
                  <a:srgbClr val="FF0000"/>
                </a:solidFill>
              </a:rPr>
              <a:t>1. Irénée: la règle de la foi AH I, unité de la foi</a:t>
            </a:r>
          </a:p>
        </p:txBody>
      </p:sp>
      <p:sp>
        <p:nvSpPr>
          <p:cNvPr id="3" name="Espace réservé du contenu 2">
            <a:extLst>
              <a:ext uri="{FF2B5EF4-FFF2-40B4-BE49-F238E27FC236}">
                <a16:creationId xmlns:a16="http://schemas.microsoft.com/office/drawing/2014/main" id="{B420B4EF-681B-4AF6-9D24-34EDEF7EB562}"/>
              </a:ext>
            </a:extLst>
          </p:cNvPr>
          <p:cNvSpPr>
            <a:spLocks noGrp="1"/>
          </p:cNvSpPr>
          <p:nvPr>
            <p:ph idx="1"/>
          </p:nvPr>
        </p:nvSpPr>
        <p:spPr/>
        <p:txBody>
          <a:bodyPr/>
          <a:lstStyle/>
          <a:p>
            <a:pPr marL="0" indent="0">
              <a:buNone/>
            </a:pPr>
            <a:r>
              <a:rPr lang="fr-FR" dirty="0"/>
              <a:t>« Et ni le plus puissant en discours parmi les chefs des Églises ne dira autre chose que cela ― car personne n’est au-dessus du Maître ―, ni celui qui est faible en paroles n’amoindrira cette Tradition : car, la foi étant une et identique, ni celui qui peut en disserter abondamment n’a plus, ni celui qui n’en parle que peu n’a moins. » AH I, 10,2</a:t>
            </a:r>
            <a:endParaRPr lang="fr-FR" dirty="0">
              <a:effectLst/>
            </a:endParaRPr>
          </a:p>
        </p:txBody>
      </p:sp>
    </p:spTree>
    <p:extLst>
      <p:ext uri="{BB962C8B-B14F-4D97-AF65-F5344CB8AC3E}">
        <p14:creationId xmlns:p14="http://schemas.microsoft.com/office/powerpoint/2010/main" val="626823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48E4E1-474A-4273-A2FF-0277F811CA6E}"/>
              </a:ext>
            </a:extLst>
          </p:cNvPr>
          <p:cNvSpPr>
            <a:spLocks noGrp="1"/>
          </p:cNvSpPr>
          <p:nvPr>
            <p:ph type="title"/>
          </p:nvPr>
        </p:nvSpPr>
        <p:spPr/>
        <p:txBody>
          <a:bodyPr/>
          <a:lstStyle/>
          <a:p>
            <a:r>
              <a:rPr lang="fr-FR" dirty="0">
                <a:solidFill>
                  <a:srgbClr val="FF0000"/>
                </a:solidFill>
              </a:rPr>
              <a:t>1. Irénée: la règle de la foi AH II, science et foi</a:t>
            </a:r>
          </a:p>
        </p:txBody>
      </p:sp>
      <p:sp>
        <p:nvSpPr>
          <p:cNvPr id="3" name="Espace réservé du contenu 2">
            <a:extLst>
              <a:ext uri="{FF2B5EF4-FFF2-40B4-BE49-F238E27FC236}">
                <a16:creationId xmlns:a16="http://schemas.microsoft.com/office/drawing/2014/main" id="{6659DAD1-9BFC-4BD0-B5EF-C595EAB5316A}"/>
              </a:ext>
            </a:extLst>
          </p:cNvPr>
          <p:cNvSpPr>
            <a:spLocks noGrp="1"/>
          </p:cNvSpPr>
          <p:nvPr>
            <p:ph idx="1"/>
          </p:nvPr>
        </p:nvSpPr>
        <p:spPr/>
        <p:txBody>
          <a:bodyPr>
            <a:normAutofit/>
          </a:bodyPr>
          <a:lstStyle/>
          <a:p>
            <a:pPr marL="0" indent="0">
              <a:buNone/>
            </a:pPr>
            <a:r>
              <a:rPr lang="fr-FR" dirty="0"/>
              <a:t>« 28,2 Qu’en est-il […] si nous essayons d’exposer la cause de la crue du Nil ? Nous disons un bon nombre de choses plus ou moins plausibles, mais la vérité sûre et certaine est l’affaire de Dieu. Même la résidence des oiseaux qui viennent chez nous au printemps et repartent à l’automne échappe à notre connaissance, alors qu’il s’agit d’un fait se passant dans notre monde. Et quelle explication pouvons-nous donner du flux et du reflux de la mer, puisqu’il est évident que ces phénomènes ont une cause bien déterminée ? Ou encore, que pouvons-nous dire des mondes situés au-delà de l’Océan ?</a:t>
            </a:r>
          </a:p>
        </p:txBody>
      </p:sp>
    </p:spTree>
    <p:extLst>
      <p:ext uri="{BB962C8B-B14F-4D97-AF65-F5344CB8AC3E}">
        <p14:creationId xmlns:p14="http://schemas.microsoft.com/office/powerpoint/2010/main" val="531693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678E83-AF31-4CD3-A0D4-FCB2ECC8B54F}"/>
              </a:ext>
            </a:extLst>
          </p:cNvPr>
          <p:cNvSpPr>
            <a:spLocks noGrp="1"/>
          </p:cNvSpPr>
          <p:nvPr>
            <p:ph type="title"/>
          </p:nvPr>
        </p:nvSpPr>
        <p:spPr/>
        <p:txBody>
          <a:bodyPr/>
          <a:lstStyle/>
          <a:p>
            <a:r>
              <a:rPr lang="fr-FR" dirty="0"/>
              <a:t>1. Irénée: la règle de la foi AH II, science et foi</a:t>
            </a:r>
          </a:p>
        </p:txBody>
      </p:sp>
      <p:sp>
        <p:nvSpPr>
          <p:cNvPr id="3" name="Espace réservé du contenu 2">
            <a:extLst>
              <a:ext uri="{FF2B5EF4-FFF2-40B4-BE49-F238E27FC236}">
                <a16:creationId xmlns:a16="http://schemas.microsoft.com/office/drawing/2014/main" id="{26D03F6B-70F2-4572-B496-CFF32763B65A}"/>
              </a:ext>
            </a:extLst>
          </p:cNvPr>
          <p:cNvSpPr>
            <a:spLocks noGrp="1"/>
          </p:cNvSpPr>
          <p:nvPr>
            <p:ph idx="1"/>
          </p:nvPr>
        </p:nvSpPr>
        <p:spPr/>
        <p:txBody>
          <a:bodyPr/>
          <a:lstStyle/>
          <a:p>
            <a:pPr marL="0" indent="0">
              <a:buNone/>
            </a:pPr>
            <a:r>
              <a:rPr lang="fr-FR" dirty="0"/>
              <a:t>Ou que savons-nous sur l’origine de la pluie, des éclairs, du tonnerre, des nuages, du brouillard, des vents et des choses de ce genre ? ou sur les réserves de neige, de grêle et de ce qui leur est apparenté ? ou sur la formation des nuages et la constitution du brouillard ? Et quelle est la cause pour laquelle la lune croît et décroît ? Ou encore, quelle est la cause de la différence des eaux, des métaux, des pierres et autres choses semblables ? En tout cela nous pourrons bien être loquaces, nous qui cherchons les causes des choses ; mais seul Celui qui les a faites, c’est-à-dire Dieu, sera véridique.</a:t>
            </a:r>
          </a:p>
        </p:txBody>
      </p:sp>
    </p:spTree>
    <p:extLst>
      <p:ext uri="{BB962C8B-B14F-4D97-AF65-F5344CB8AC3E}">
        <p14:creationId xmlns:p14="http://schemas.microsoft.com/office/powerpoint/2010/main" val="174113020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1709</Words>
  <Application>Microsoft Office PowerPoint</Application>
  <PresentationFormat>Grand écran</PresentationFormat>
  <Paragraphs>125</Paragraphs>
  <Slides>35</Slides>
  <Notes>1</Notes>
  <HiddenSlides>0</HiddenSlides>
  <MMClips>0</MMClips>
  <ScaleCrop>false</ScaleCrop>
  <HeadingPairs>
    <vt:vector size="6" baseType="variant">
      <vt:variant>
        <vt:lpstr>Polices utilisées</vt:lpstr>
      </vt:variant>
      <vt:variant>
        <vt:i4>3</vt:i4>
      </vt:variant>
      <vt:variant>
        <vt:lpstr>Thème</vt:lpstr>
      </vt:variant>
      <vt:variant>
        <vt:i4>2</vt:i4>
      </vt:variant>
      <vt:variant>
        <vt:lpstr>Titres des diapositives</vt:lpstr>
      </vt:variant>
      <vt:variant>
        <vt:i4>35</vt:i4>
      </vt:variant>
    </vt:vector>
  </HeadingPairs>
  <TitlesOfParts>
    <vt:vector size="40" baseType="lpstr">
      <vt:lpstr>Arial</vt:lpstr>
      <vt:lpstr>Calibri</vt:lpstr>
      <vt:lpstr>Calibri Light</vt:lpstr>
      <vt:lpstr>Thème Office</vt:lpstr>
      <vt:lpstr>Thème Office</vt:lpstr>
      <vt:lpstr>La Révélation: que sait-on?</vt:lpstr>
      <vt:lpstr>Plan du parcours</vt:lpstr>
      <vt:lpstr>1. Irénée: la règle de la foi AH II, le chiffre 5</vt:lpstr>
      <vt:lpstr>1. Irénée: la règle de la foi AH II, le chiffre 5</vt:lpstr>
      <vt:lpstr>1. Irénée: la règle de la foi AH II, le chiffre 5</vt:lpstr>
      <vt:lpstr>1. Irénée: la règle de la foi AH II, le chiffre 5</vt:lpstr>
      <vt:lpstr>1. Irénée: la règle de la foi AH I, unité de la foi</vt:lpstr>
      <vt:lpstr>1. Irénée: la règle de la foi AH II, science et foi</vt:lpstr>
      <vt:lpstr>1. Irénée: la règle de la foi AH II, science et foi</vt:lpstr>
      <vt:lpstr>1. Irénée: la règle de la foi AH II, science et foi</vt:lpstr>
      <vt:lpstr>1. Irénée: la règle de la foi AH II, science et foi</vt:lpstr>
      <vt:lpstr>1. Irénée: la règle de la foi AH II, science et foi</vt:lpstr>
      <vt:lpstr>1. Irénée: la règle de la foi AH II, science et foi</vt:lpstr>
      <vt:lpstr>1. Irénée: la règle de la foi AH II, science et foi</vt:lpstr>
      <vt:lpstr>1. Irénée: la règle de la foi AH I, science théologique</vt:lpstr>
      <vt:lpstr>1. Irénée: la règle de la foi AH I, science théologique</vt:lpstr>
      <vt:lpstr>1. Irénée: la règle de la foi AH I, science théologique</vt:lpstr>
      <vt:lpstr>1. Irénée: la règle de la foi AH I, science théologique</vt:lpstr>
      <vt:lpstr>1. Irénée: la règle de la foi AH I, science théologique</vt:lpstr>
      <vt:lpstr>Plan du parcours</vt:lpstr>
      <vt:lpstr>2. L’Evangile: quel savoir?</vt:lpstr>
      <vt:lpstr>2. L’Evangile: quel savoir? Ga 3</vt:lpstr>
      <vt:lpstr>2. L’Evangile: quel savoir? Ga 3</vt:lpstr>
      <vt:lpstr>2. L’Evangile: quel savoir? Ga 3 / Gn et Deut</vt:lpstr>
      <vt:lpstr>2. L’Evangile: quel savoir? Rm 3</vt:lpstr>
      <vt:lpstr>2. L’Evangile: quel savoir? Rm 3</vt:lpstr>
      <vt:lpstr>Plan du parcours</vt:lpstr>
      <vt:lpstr>3. Sciences et foi</vt:lpstr>
      <vt:lpstr>3. Sciences et foi</vt:lpstr>
      <vt:lpstr>3. Sciences et foi</vt:lpstr>
      <vt:lpstr>3. Sciences et foi</vt:lpstr>
      <vt:lpstr>3. Sciences et foi</vt:lpstr>
      <vt:lpstr>3. Sciences et foi</vt:lpstr>
      <vt:lpstr>3. Sciences et foi</vt:lpstr>
      <vt:lpstr>3. Sciences et foi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2 La Révélation: que sait-on?</dc:title>
  <dc:creator>David Sébastien Sendrez</dc:creator>
  <cp:lastModifiedBy>David Sébastien Sendrez</cp:lastModifiedBy>
  <cp:revision>15</cp:revision>
  <dcterms:created xsi:type="dcterms:W3CDTF">2019-10-14T08:49:14Z</dcterms:created>
  <dcterms:modified xsi:type="dcterms:W3CDTF">2019-10-14T10:05:30Z</dcterms:modified>
</cp:coreProperties>
</file>