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48" r:id="rId3"/>
  </p:sldMasterIdLst>
  <p:notesMasterIdLst>
    <p:notesMasterId r:id="rId30"/>
  </p:notesMasterIdLst>
  <p:sldIdLst>
    <p:sldId id="256" r:id="rId4"/>
    <p:sldId id="257"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6" d="100"/>
          <a:sy n="86" d="100"/>
        </p:scale>
        <p:origin x="4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902CBC-BF36-44D4-9568-516F13906415}" type="datetimeFigureOut">
              <a:rPr lang="fr-FR" smtClean="0"/>
              <a:t>03/11/2019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3ACAB8-05C4-416F-AEEC-0603B2D31D3E}" type="slidenum">
              <a:rPr lang="fr-FR" smtClean="0"/>
              <a:t>‹N°›</a:t>
            </a:fld>
            <a:endParaRPr lang="fr-FR"/>
          </a:p>
        </p:txBody>
      </p:sp>
    </p:spTree>
    <p:extLst>
      <p:ext uri="{BB962C8B-B14F-4D97-AF65-F5344CB8AC3E}">
        <p14:creationId xmlns:p14="http://schemas.microsoft.com/office/powerpoint/2010/main" val="4266410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Noé également, lorsqu’il sort de l’arche, fait un sacrifice.</a:t>
            </a:r>
          </a:p>
        </p:txBody>
      </p:sp>
      <p:sp>
        <p:nvSpPr>
          <p:cNvPr id="4" name="Espace réservé du numéro de diapositive 3"/>
          <p:cNvSpPr>
            <a:spLocks noGrp="1"/>
          </p:cNvSpPr>
          <p:nvPr>
            <p:ph type="sldNum" sz="quarter" idx="5"/>
          </p:nvPr>
        </p:nvSpPr>
        <p:spPr/>
        <p:txBody>
          <a:bodyPr/>
          <a:lstStyle/>
          <a:p>
            <a:fld id="{F0679E98-BAD5-4BD6-B511-33EBD21407D7}" type="slidenum">
              <a:rPr lang="fr-FR" smtClean="0"/>
              <a:t>9</a:t>
            </a:fld>
            <a:endParaRPr lang="fr-FR"/>
          </a:p>
        </p:txBody>
      </p:sp>
    </p:spTree>
    <p:extLst>
      <p:ext uri="{BB962C8B-B14F-4D97-AF65-F5344CB8AC3E}">
        <p14:creationId xmlns:p14="http://schemas.microsoft.com/office/powerpoint/2010/main" val="3079170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Arbre vie et arbre connaissance: 2,9 = 2 arbres; 2,17: interdit porte sur un seul arbre (connaissance); geste de désobéissance réitérable: 3,22 (vie). 2,9 + 2,17 + 3,3: situation au milieu pour les 2 arbres ? (2,9), pour connaissance (2,17 et 3,3). L’arbre de la connaissance ne donne pas la mort, alors que le fruit de l’arbre au milieu du jardin ne peut être mangé sous peine de mort.</a:t>
            </a:r>
          </a:p>
          <a:p>
            <a:endParaRPr lang="fr-FR" dirty="0"/>
          </a:p>
          <a:p>
            <a:r>
              <a:rPr lang="fr-FR" dirty="0"/>
              <a:t>Déluge: </a:t>
            </a:r>
            <a:r>
              <a:rPr lang="fr-FR" dirty="0" err="1"/>
              <a:t>Gn</a:t>
            </a:r>
            <a:r>
              <a:rPr lang="fr-FR" dirty="0"/>
              <a:t> 6 – 8.</a:t>
            </a:r>
          </a:p>
          <a:p>
            <a:endParaRPr lang="fr-FR" dirty="0"/>
          </a:p>
          <a:p>
            <a:r>
              <a:rPr lang="fr-FR" dirty="0"/>
              <a:t>Réaménagement </a:t>
            </a:r>
            <a:r>
              <a:rPr lang="fr-FR" cap="small" baseline="0" dirty="0"/>
              <a:t>radical</a:t>
            </a:r>
            <a:r>
              <a:rPr lang="fr-FR" dirty="0"/>
              <a:t> du texte qui se trouve porteur d’un enjeu inédit: enjeu relationnel. De cet enjeu relationnel, l’homme reçoit la révélation de ce qu’il est et de sa vocation: image de Dieu; appel à faire confiance, à parachever la création, à sanctifier le temps. Ce sont des spécificités bibliques.</a:t>
            </a:r>
          </a:p>
          <a:p>
            <a:r>
              <a:rPr lang="fr-FR" dirty="0"/>
              <a:t>Gilgamesh est l’une des sources du texte de </a:t>
            </a:r>
            <a:r>
              <a:rPr lang="fr-FR" dirty="0" err="1"/>
              <a:t>Gn</a:t>
            </a:r>
            <a:r>
              <a:rPr lang="fr-FR" dirty="0"/>
              <a:t> 1—11, avec les récits du déluge et de la plante de jouvence. Il faut mentionner l’</a:t>
            </a:r>
            <a:r>
              <a:rPr lang="fr-FR" dirty="0" err="1"/>
              <a:t>Enuma</a:t>
            </a:r>
            <a:r>
              <a:rPr lang="fr-FR" dirty="0"/>
              <a:t> </a:t>
            </a:r>
            <a:r>
              <a:rPr lang="fr-FR" dirty="0" err="1"/>
              <a:t>Elish</a:t>
            </a:r>
            <a:r>
              <a:rPr lang="fr-FR" dirty="0"/>
              <a:t> un autre texte sumérien (-XIIe) qui raconte la création en 7 étapes, avec celle de l’homme à la 6</a:t>
            </a:r>
            <a:r>
              <a:rPr lang="fr-FR" baseline="30000" dirty="0"/>
              <a:t>e</a:t>
            </a:r>
            <a:r>
              <a:rPr lang="fr-FR" baseline="0" dirty="0"/>
              <a:t>. Gilgamesh a été traduit pour la première fois au XIXe.</a:t>
            </a:r>
            <a:endParaRPr lang="fr-FR" dirty="0"/>
          </a:p>
        </p:txBody>
      </p:sp>
      <p:sp>
        <p:nvSpPr>
          <p:cNvPr id="4" name="Espace réservé du numéro de diapositive 3"/>
          <p:cNvSpPr>
            <a:spLocks noGrp="1"/>
          </p:cNvSpPr>
          <p:nvPr>
            <p:ph type="sldNum" sz="quarter" idx="5"/>
          </p:nvPr>
        </p:nvSpPr>
        <p:spPr/>
        <p:txBody>
          <a:bodyPr/>
          <a:lstStyle/>
          <a:p>
            <a:fld id="{F0679E98-BAD5-4BD6-B511-33EBD21407D7}" type="slidenum">
              <a:rPr lang="fr-FR" smtClean="0"/>
              <a:t>10</a:t>
            </a:fld>
            <a:endParaRPr lang="fr-FR"/>
          </a:p>
        </p:txBody>
      </p:sp>
    </p:spTree>
    <p:extLst>
      <p:ext uri="{BB962C8B-B14F-4D97-AF65-F5344CB8AC3E}">
        <p14:creationId xmlns:p14="http://schemas.microsoft.com/office/powerpoint/2010/main" val="3967664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F6692C-9237-4ACE-8154-D3B4472E78E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F25883A-953A-4374-95C0-5C4AB3A51E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6EE543D-119E-4F8C-A447-E01BFBC402AE}"/>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3086A81E-E09D-4C1F-9796-90137176FDA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2E95A9B-A2E7-4515-A72E-CB40BC757011}"/>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18290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AE6FC6-6CB5-4411-A346-1D385753BB6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A349573-AEC8-4660-ADF8-2D8F84DB699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7C8066A-94DA-4583-A31A-03281A22204F}"/>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920D91A1-5D85-4DC9-81B1-3544B74D4E9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899AA61-7278-4B74-AE44-EA87FB096DE4}"/>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3946677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3592610-0765-4C4C-B5EE-D91FB324951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8B9AE5F-B9CD-4DBF-A73E-46AB7490DA0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22D7A73-04DE-46A6-A72B-4508B858EA3D}"/>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4DA4A34E-1FDE-49C8-8B00-C915C1C5CF8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988DA74-640F-4D5D-BBE9-EC505AD14F5C}"/>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2780375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6C0E2B-1575-4AE4-A42E-B33DF359C5E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C2AB530-E128-43E0-B0F5-C10D0166E1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560A4E9-D986-4BE0-8633-B0B2D86A4126}"/>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96156AE-93CC-4522-885E-3AB9A9E9F5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E2C2B7B7-6CA0-4DE0-9646-56AE91DBCF6F}"/>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22587C8-BD25-463A-8348-A192A6080892}"/>
              </a:ext>
            </a:extLst>
          </p:cNvPr>
          <p:cNvSpPr>
            <a:spLocks noGrp="1"/>
          </p:cNvSpPr>
          <p:nvPr>
            <p:ph type="dt" sz="half" idx="10"/>
          </p:nvPr>
        </p:nvSpPr>
        <p:spPr/>
        <p:txBody>
          <a:bodyPr/>
          <a:lstStyle/>
          <a:p>
            <a:fld id="{AD4880FD-498C-4EF5-9AEE-8ACA6CE4A454}" type="datetimeFigureOut">
              <a:rPr lang="fr-FR" smtClean="0"/>
              <a:t>03/11/2019</a:t>
            </a:fld>
            <a:endParaRPr lang="fr-FR"/>
          </a:p>
        </p:txBody>
      </p:sp>
      <p:sp>
        <p:nvSpPr>
          <p:cNvPr id="8" name="Espace réservé du pied de page 7">
            <a:extLst>
              <a:ext uri="{FF2B5EF4-FFF2-40B4-BE49-F238E27FC236}">
                <a16:creationId xmlns:a16="http://schemas.microsoft.com/office/drawing/2014/main" id="{E8D9FABB-0CF9-4795-AC1E-569E45F9A08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97670E5-E3FE-4411-BC05-B4EDA2D10F48}"/>
              </a:ext>
            </a:extLst>
          </p:cNvPr>
          <p:cNvSpPr>
            <a:spLocks noGrp="1"/>
          </p:cNvSpPr>
          <p:nvPr>
            <p:ph type="sldNum" sz="quarter" idx="12"/>
          </p:nvPr>
        </p:nvSpPr>
        <p:spPr/>
        <p:txBody>
          <a:bodyPr/>
          <a:lstStyle/>
          <a:p>
            <a:fld id="{EB4CF7FF-D1BB-45F3-B565-439F3BF68481}" type="slidenum">
              <a:rPr lang="fr-FR" smtClean="0"/>
              <a:t>‹N°›</a:t>
            </a:fld>
            <a:endParaRPr lang="fr-FR"/>
          </a:p>
        </p:txBody>
      </p:sp>
    </p:spTree>
    <p:extLst>
      <p:ext uri="{BB962C8B-B14F-4D97-AF65-F5344CB8AC3E}">
        <p14:creationId xmlns:p14="http://schemas.microsoft.com/office/powerpoint/2010/main" val="4054863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ACC901-13AD-4090-A91B-04AE87AF5E0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03F96B1-F02C-4CDD-A03F-E895CB0C72C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E43DEA5-BDB2-44F5-ADFA-E240A7D26017}"/>
              </a:ext>
            </a:extLst>
          </p:cNvPr>
          <p:cNvSpPr>
            <a:spLocks noGrp="1"/>
          </p:cNvSpPr>
          <p:nvPr>
            <p:ph type="dt" sz="half" idx="10"/>
          </p:nvPr>
        </p:nvSpPr>
        <p:spPr/>
        <p:txBody>
          <a:bodyPr/>
          <a:lstStyle/>
          <a:p>
            <a:fld id="{AD4880FD-498C-4EF5-9AEE-8ACA6CE4A454}"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FF407C84-C1BA-4E60-92DB-84EB457F23A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994801-3206-4E8D-A74A-0BD8C44DD9F3}"/>
              </a:ext>
            </a:extLst>
          </p:cNvPr>
          <p:cNvSpPr>
            <a:spLocks noGrp="1"/>
          </p:cNvSpPr>
          <p:nvPr>
            <p:ph type="sldNum" sz="quarter" idx="12"/>
          </p:nvPr>
        </p:nvSpPr>
        <p:spPr/>
        <p:txBody>
          <a:bodyPr/>
          <a:lstStyle/>
          <a:p>
            <a:fld id="{EB4CF7FF-D1BB-45F3-B565-439F3BF68481}" type="slidenum">
              <a:rPr lang="fr-FR" smtClean="0"/>
              <a:t>‹N°›</a:t>
            </a:fld>
            <a:endParaRPr lang="fr-FR"/>
          </a:p>
        </p:txBody>
      </p:sp>
    </p:spTree>
    <p:extLst>
      <p:ext uri="{BB962C8B-B14F-4D97-AF65-F5344CB8AC3E}">
        <p14:creationId xmlns:p14="http://schemas.microsoft.com/office/powerpoint/2010/main" val="3103511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4E0CA4-9F55-48D9-80A4-D5C59D02412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A25132C-73F1-4010-91B3-0810A2D2F84B}"/>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6A42EC-8141-4AC0-B243-DF9A7B0D88DD}"/>
              </a:ext>
            </a:extLst>
          </p:cNvPr>
          <p:cNvSpPr>
            <a:spLocks noGrp="1"/>
          </p:cNvSpPr>
          <p:nvPr>
            <p:ph type="dt" sz="half" idx="10"/>
          </p:nvPr>
        </p:nvSpPr>
        <p:spPr/>
        <p:txBody>
          <a:bodyPr/>
          <a:lstStyle/>
          <a:p>
            <a:fld id="{C1F24E06-570A-45F0-B67A-754B6E5E80AC}"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AAC19EBE-2398-45D9-824D-C9A89360B69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61C3D14-2F08-4766-A74A-32A3191FEA3B}"/>
              </a:ext>
            </a:extLst>
          </p:cNvPr>
          <p:cNvSpPr>
            <a:spLocks noGrp="1"/>
          </p:cNvSpPr>
          <p:nvPr>
            <p:ph type="sldNum" sz="quarter" idx="12"/>
          </p:nvPr>
        </p:nvSpPr>
        <p:spPr/>
        <p:txBody>
          <a:bodyPr/>
          <a:lstStyle/>
          <a:p>
            <a:fld id="{94F58EA1-2C16-4FAD-8866-F34CBF91B50E}" type="slidenum">
              <a:rPr lang="fr-FR" smtClean="0"/>
              <a:t>‹N°›</a:t>
            </a:fld>
            <a:endParaRPr lang="fr-FR"/>
          </a:p>
        </p:txBody>
      </p:sp>
    </p:spTree>
    <p:extLst>
      <p:ext uri="{BB962C8B-B14F-4D97-AF65-F5344CB8AC3E}">
        <p14:creationId xmlns:p14="http://schemas.microsoft.com/office/powerpoint/2010/main" val="2911205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4560AB-E891-4132-90BF-9944CC472FB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600ACE5-4326-4645-8188-7822725234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33312F4-18AE-4A68-9FB7-0517E1BF7066}"/>
              </a:ext>
            </a:extLst>
          </p:cNvPr>
          <p:cNvSpPr>
            <a:spLocks noGrp="1"/>
          </p:cNvSpPr>
          <p:nvPr>
            <p:ph type="dt" sz="half" idx="10"/>
          </p:nvPr>
        </p:nvSpPr>
        <p:spPr/>
        <p:txBody>
          <a:bodyPr/>
          <a:lstStyle/>
          <a:p>
            <a:fld id="{C1F24E06-570A-45F0-B67A-754B6E5E80AC}"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6A091DAF-D3F9-4D5C-AFA3-D61FDB9CDDD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7E7C22F-6CE2-4DC2-B66A-24EDEB76C93F}"/>
              </a:ext>
            </a:extLst>
          </p:cNvPr>
          <p:cNvSpPr>
            <a:spLocks noGrp="1"/>
          </p:cNvSpPr>
          <p:nvPr>
            <p:ph type="sldNum" sz="quarter" idx="12"/>
          </p:nvPr>
        </p:nvSpPr>
        <p:spPr/>
        <p:txBody>
          <a:bodyPr/>
          <a:lstStyle/>
          <a:p>
            <a:fld id="{94F58EA1-2C16-4FAD-8866-F34CBF91B50E}" type="slidenum">
              <a:rPr lang="fr-FR" smtClean="0"/>
              <a:t>‹N°›</a:t>
            </a:fld>
            <a:endParaRPr lang="fr-FR"/>
          </a:p>
        </p:txBody>
      </p:sp>
    </p:spTree>
    <p:extLst>
      <p:ext uri="{BB962C8B-B14F-4D97-AF65-F5344CB8AC3E}">
        <p14:creationId xmlns:p14="http://schemas.microsoft.com/office/powerpoint/2010/main" val="798877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D169B3-5ED8-44F1-B54D-E490279A6DA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719789E-9F5B-44CA-8B88-AA79397C9F4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17951A-4A64-49AC-AE47-8FFABF83FEB9}"/>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EA31BCA5-FFB5-4941-9254-ADB0F92E7BE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D6660D-68AC-4EEC-9C1E-36EB87F34941}"/>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2821181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BA2906-A04F-4EAF-9AA8-09248863A88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C19B8F6-8B0D-4CDB-A5B7-512B1B2B1C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B11F365-6C1A-4CA2-ACBA-A3EB06FAF5A4}"/>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8C774D55-E46D-4722-8CA2-16E29CDB47E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6879C9F-4598-4D6F-8A67-E43A255539DC}"/>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473390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D55E2A-7AD1-4A0B-B473-74CA7D6AEE3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D9B124C-0EED-457B-8770-FF9ECC34E95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41DC426-4BC4-461F-BC0A-069BEC8F2BD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FF88C73-A033-4C20-864C-A6719859195B}"/>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6" name="Espace réservé du pied de page 5">
            <a:extLst>
              <a:ext uri="{FF2B5EF4-FFF2-40B4-BE49-F238E27FC236}">
                <a16:creationId xmlns:a16="http://schemas.microsoft.com/office/drawing/2014/main" id="{42F0006D-D788-40C2-AEE2-5B9D09F15FC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E85861B-808D-4E7D-99D9-65AB3E10E63C}"/>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1497604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B17024-F59B-448C-9AE8-A9C6CE0640D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4B15869-7D4D-4461-8930-6A74F64CA0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B85502A-54B4-4450-9A23-E05F5B0684D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4C15ADE-244B-468D-BB1F-4ADAD3C76A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0513A13-E832-4F61-A7F7-738CFF1CE65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1C7D4D6-F363-44A4-A68E-5CFC13726D17}"/>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8" name="Espace réservé du pied de page 7">
            <a:extLst>
              <a:ext uri="{FF2B5EF4-FFF2-40B4-BE49-F238E27FC236}">
                <a16:creationId xmlns:a16="http://schemas.microsoft.com/office/drawing/2014/main" id="{FD05C7E0-9723-4938-8ECB-4134C304A15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86DA4BC-D00C-4110-9903-434F1DCA97C2}"/>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36778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EB7343-5AFB-43FB-8871-6E8CA4F7D5C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35B392A-B14F-459A-BEE0-2C27DA625221}"/>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4" name="Espace réservé du pied de page 3">
            <a:extLst>
              <a:ext uri="{FF2B5EF4-FFF2-40B4-BE49-F238E27FC236}">
                <a16:creationId xmlns:a16="http://schemas.microsoft.com/office/drawing/2014/main" id="{1D800E9C-D91E-47B6-A007-AABE52CDB9D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2A6ED97-9594-4603-89CB-436178ABB79C}"/>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28464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3E77E53-4814-4F4D-89B8-2C9340F8737E}"/>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3" name="Espace réservé du pied de page 2">
            <a:extLst>
              <a:ext uri="{FF2B5EF4-FFF2-40B4-BE49-F238E27FC236}">
                <a16:creationId xmlns:a16="http://schemas.microsoft.com/office/drawing/2014/main" id="{A1C6DCD3-3CE8-477E-8EB5-CB5330FFC9D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2834627-E334-4803-AA57-EC8754A58709}"/>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282062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72E35B-065A-4BA7-A75E-C732C8FACD7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AF5B6F8-2CA4-4842-8E50-B9CF6623B2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22E0E5A-E27D-40C3-9C9E-792B501F2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4996EB6-6222-4485-B369-3A7BADFB8639}"/>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6" name="Espace réservé du pied de page 5">
            <a:extLst>
              <a:ext uri="{FF2B5EF4-FFF2-40B4-BE49-F238E27FC236}">
                <a16:creationId xmlns:a16="http://schemas.microsoft.com/office/drawing/2014/main" id="{81D35FB2-0F76-4A6D-91DE-3FBF899C63F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75D8CB3-5B95-432C-9F68-D5EB5C65B2C5}"/>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182579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C181F1-46A9-4558-94AC-3E16FB160D3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DC1785A-AB13-4EAD-B0DB-CD6ABA38F1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C024BAF-C30A-4F5F-AB9C-D4C552F533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EBA9FBB-0666-4995-9662-945384495B2B}"/>
              </a:ext>
            </a:extLst>
          </p:cNvPr>
          <p:cNvSpPr>
            <a:spLocks noGrp="1"/>
          </p:cNvSpPr>
          <p:nvPr>
            <p:ph type="dt" sz="half" idx="10"/>
          </p:nvPr>
        </p:nvSpPr>
        <p:spPr/>
        <p:txBody>
          <a:bodyPr/>
          <a:lstStyle/>
          <a:p>
            <a:fld id="{5600E396-D7EB-4621-9F4D-9066428F0DFB}" type="datetimeFigureOut">
              <a:rPr lang="fr-FR" smtClean="0"/>
              <a:t>03/11/2019</a:t>
            </a:fld>
            <a:endParaRPr lang="fr-FR"/>
          </a:p>
        </p:txBody>
      </p:sp>
      <p:sp>
        <p:nvSpPr>
          <p:cNvPr id="6" name="Espace réservé du pied de page 5">
            <a:extLst>
              <a:ext uri="{FF2B5EF4-FFF2-40B4-BE49-F238E27FC236}">
                <a16:creationId xmlns:a16="http://schemas.microsoft.com/office/drawing/2014/main" id="{037F0C56-066D-4FE5-80B2-C43CC944E4B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EBCB3B7-29CA-475B-B6E6-C634CD309256}"/>
              </a:ext>
            </a:extLst>
          </p:cNvPr>
          <p:cNvSpPr>
            <a:spLocks noGrp="1"/>
          </p:cNvSpPr>
          <p:nvPr>
            <p:ph type="sldNum" sz="quarter" idx="12"/>
          </p:nvPr>
        </p:nvSpPr>
        <p:spPr/>
        <p:txBody>
          <a:bodyPr/>
          <a:lstStyle/>
          <a:p>
            <a:fld id="{377BEA00-8D7D-486B-A914-A5477699B093}" type="slidenum">
              <a:rPr lang="fr-FR" smtClean="0"/>
              <a:t>‹N°›</a:t>
            </a:fld>
            <a:endParaRPr lang="fr-FR"/>
          </a:p>
        </p:txBody>
      </p:sp>
    </p:spTree>
    <p:extLst>
      <p:ext uri="{BB962C8B-B14F-4D97-AF65-F5344CB8AC3E}">
        <p14:creationId xmlns:p14="http://schemas.microsoft.com/office/powerpoint/2010/main" val="1578193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274064E-F3AF-40A0-ADB3-16B336457A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CCF324C-2FD4-4969-9254-AF31EA5896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C717C74-CBF8-4E2A-B647-8B30601B1C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0E396-D7EB-4621-9F4D-9066428F0DFB}"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3370733E-2056-4386-8DD2-8D14CC746A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661EF8D-8133-4137-BB89-39BDCE4EF2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BEA00-8D7D-486B-A914-A5477699B093}" type="slidenum">
              <a:rPr lang="fr-FR" smtClean="0"/>
              <a:t>‹N°›</a:t>
            </a:fld>
            <a:endParaRPr lang="fr-FR"/>
          </a:p>
        </p:txBody>
      </p:sp>
    </p:spTree>
    <p:extLst>
      <p:ext uri="{BB962C8B-B14F-4D97-AF65-F5344CB8AC3E}">
        <p14:creationId xmlns:p14="http://schemas.microsoft.com/office/powerpoint/2010/main" val="658454042"/>
      </p:ext>
    </p:extLst>
  </p:cSld>
  <p:clrMap bg1="lt1" tx1="dk1" bg2="lt2" tx2="dk2" accent1="accent1" accent2="accent2" accent3="accent3" accent4="accent4" accent5="accent5" accent6="accent6" hlink="hlink" folHlink="folHlink"/>
  <p:sldLayoutIdLst>
    <p:sldLayoutId id="2147483664" r:id="rId1"/>
    <p:sldLayoutId id="2147483661" r:id="rId2"/>
    <p:sldLayoutId id="2147483651" r:id="rId3"/>
    <p:sldLayoutId id="2147483652" r:id="rId4"/>
    <p:sldLayoutId id="2147483662"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1B7CC5B-C040-4B85-B8E5-9B3161482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C59DD09-181F-45B9-B6F1-1DFA72479E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E12F174-0309-4872-AD3F-6470827AB9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880FD-498C-4EF5-9AEE-8ACA6CE4A454}"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28103EF1-50C2-40F6-8091-339EEFB6B2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7485C71-6163-4577-AC46-4322978113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4CF7FF-D1BB-45F3-B565-439F3BF68481}" type="slidenum">
              <a:rPr lang="fr-FR" smtClean="0"/>
              <a:t>‹N°›</a:t>
            </a:fld>
            <a:endParaRPr lang="fr-FR"/>
          </a:p>
        </p:txBody>
      </p:sp>
    </p:spTree>
    <p:extLst>
      <p:ext uri="{BB962C8B-B14F-4D97-AF65-F5344CB8AC3E}">
        <p14:creationId xmlns:p14="http://schemas.microsoft.com/office/powerpoint/2010/main" val="4008038580"/>
      </p:ext>
    </p:extLst>
  </p:cSld>
  <p:clrMap bg1="lt1" tx1="dk1" bg2="lt2" tx2="dk2" accent1="accent1" accent2="accent2" accent3="accent3" accent4="accent4" accent5="accent5" accent6="accent6" hlink="hlink" folHlink="folHlink"/>
  <p:sldLayoutIdLst>
    <p:sldLayoutId id="2147483653" r:id="rId1"/>
    <p:sldLayoutId id="214748366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D97C824-0CA4-4312-A585-468F2D9268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F435A8A-1486-4F60-8717-BB999BE3D6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195AD9-A59C-4D36-86A6-870016195C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24E06-570A-45F0-B67A-754B6E5E80AC}"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D2ACACD5-4873-4746-B04E-2E92C98ADD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9AE8804-75CF-49E0-93BD-ACF38A298A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F58EA1-2C16-4FAD-8866-F34CBF91B50E}" type="slidenum">
              <a:rPr lang="fr-FR" smtClean="0"/>
              <a:t>‹N°›</a:t>
            </a:fld>
            <a:endParaRPr lang="fr-FR"/>
          </a:p>
        </p:txBody>
      </p:sp>
    </p:spTree>
    <p:extLst>
      <p:ext uri="{BB962C8B-B14F-4D97-AF65-F5344CB8AC3E}">
        <p14:creationId xmlns:p14="http://schemas.microsoft.com/office/powerpoint/2010/main" val="251796573"/>
      </p:ext>
    </p:extLst>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5A436D-10DD-4AB1-A330-1FA5700964E6}"/>
              </a:ext>
            </a:extLst>
          </p:cNvPr>
          <p:cNvSpPr>
            <a:spLocks noGrp="1"/>
          </p:cNvSpPr>
          <p:nvPr>
            <p:ph type="ctrTitle"/>
          </p:nvPr>
        </p:nvSpPr>
        <p:spPr/>
        <p:txBody>
          <a:bodyPr/>
          <a:lstStyle/>
          <a:p>
            <a:r>
              <a:rPr lang="fr-FR" dirty="0"/>
              <a:t>La Révélation: comment la sait-on?</a:t>
            </a:r>
          </a:p>
        </p:txBody>
      </p:sp>
      <p:sp>
        <p:nvSpPr>
          <p:cNvPr id="3" name="Sous-titre 2">
            <a:extLst>
              <a:ext uri="{FF2B5EF4-FFF2-40B4-BE49-F238E27FC236}">
                <a16:creationId xmlns:a16="http://schemas.microsoft.com/office/drawing/2014/main" id="{F04AED93-CE5C-45C6-BEF0-1173C8E6AB23}"/>
              </a:ext>
            </a:extLst>
          </p:cNvPr>
          <p:cNvSpPr>
            <a:spLocks noGrp="1"/>
          </p:cNvSpPr>
          <p:nvPr>
            <p:ph type="subTitle" idx="1"/>
          </p:nvPr>
        </p:nvSpPr>
        <p:spPr/>
        <p:txBody>
          <a:bodyPr/>
          <a:lstStyle/>
          <a:p>
            <a:r>
              <a:rPr lang="fr-FR" dirty="0"/>
              <a:t>Père David Sendrez</a:t>
            </a:r>
          </a:p>
          <a:p>
            <a:r>
              <a:rPr lang="fr-FR" dirty="0"/>
              <a:t>Le CIF</a:t>
            </a:r>
          </a:p>
        </p:txBody>
      </p:sp>
    </p:spTree>
    <p:extLst>
      <p:ext uri="{BB962C8B-B14F-4D97-AF65-F5344CB8AC3E}">
        <p14:creationId xmlns:p14="http://schemas.microsoft.com/office/powerpoint/2010/main" val="3513272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E7E983-36BD-4507-92D9-9E3C279DC6FA}"/>
              </a:ext>
            </a:extLst>
          </p:cNvPr>
          <p:cNvSpPr>
            <a:spLocks noGrp="1"/>
          </p:cNvSpPr>
          <p:nvPr>
            <p:ph type="title"/>
          </p:nvPr>
        </p:nvSpPr>
        <p:spPr/>
        <p:txBody>
          <a:bodyPr/>
          <a:lstStyle/>
          <a:p>
            <a:r>
              <a:rPr lang="fr-FR" dirty="0"/>
              <a:t>1. Transformation de sources: ex. de Gilgamesh</a:t>
            </a:r>
          </a:p>
        </p:txBody>
      </p:sp>
      <p:sp>
        <p:nvSpPr>
          <p:cNvPr id="4" name="Espace réservé du texte 3">
            <a:extLst>
              <a:ext uri="{FF2B5EF4-FFF2-40B4-BE49-F238E27FC236}">
                <a16:creationId xmlns:a16="http://schemas.microsoft.com/office/drawing/2014/main" id="{46CDDE01-9835-4044-868B-52BAE7C002B2}"/>
              </a:ext>
            </a:extLst>
          </p:cNvPr>
          <p:cNvSpPr>
            <a:spLocks noGrp="1"/>
          </p:cNvSpPr>
          <p:nvPr>
            <p:ph type="body" idx="1"/>
          </p:nvPr>
        </p:nvSpPr>
        <p:spPr/>
        <p:txBody>
          <a:bodyPr/>
          <a:lstStyle/>
          <a:p>
            <a:r>
              <a:rPr lang="fr-FR" dirty="0"/>
              <a:t>Gilgamesh</a:t>
            </a:r>
          </a:p>
        </p:txBody>
      </p:sp>
      <p:sp>
        <p:nvSpPr>
          <p:cNvPr id="5" name="Espace réservé du contenu 4">
            <a:extLst>
              <a:ext uri="{FF2B5EF4-FFF2-40B4-BE49-F238E27FC236}">
                <a16:creationId xmlns:a16="http://schemas.microsoft.com/office/drawing/2014/main" id="{F2D4ED2C-4CAA-4323-AB60-1699A9DCCAED}"/>
              </a:ext>
            </a:extLst>
          </p:cNvPr>
          <p:cNvSpPr>
            <a:spLocks noGrp="1"/>
          </p:cNvSpPr>
          <p:nvPr>
            <p:ph sz="half" idx="2"/>
          </p:nvPr>
        </p:nvSpPr>
        <p:spPr/>
        <p:txBody>
          <a:bodyPr>
            <a:normAutofit fontScale="92500"/>
          </a:bodyPr>
          <a:lstStyle/>
          <a:p>
            <a:r>
              <a:rPr lang="fr-FR" dirty="0"/>
              <a:t>Déluge antérieur à la plante de jouvence</a:t>
            </a:r>
          </a:p>
          <a:p>
            <a:r>
              <a:rPr lang="fr-FR" dirty="0"/>
              <a:t>Enjeu objectif simple : plante de jouvence</a:t>
            </a:r>
          </a:p>
          <a:p>
            <a:r>
              <a:rPr lang="fr-FR" dirty="0"/>
              <a:t>Intention du vis-à-vis: existence de la plante révélée à Gilgamesh pour l’éloigner</a:t>
            </a:r>
          </a:p>
        </p:txBody>
      </p:sp>
      <p:sp>
        <p:nvSpPr>
          <p:cNvPr id="6" name="Espace réservé du texte 5">
            <a:extLst>
              <a:ext uri="{FF2B5EF4-FFF2-40B4-BE49-F238E27FC236}">
                <a16:creationId xmlns:a16="http://schemas.microsoft.com/office/drawing/2014/main" id="{C61C099A-0809-4A25-96D4-FF9FADEC340F}"/>
              </a:ext>
            </a:extLst>
          </p:cNvPr>
          <p:cNvSpPr>
            <a:spLocks noGrp="1"/>
          </p:cNvSpPr>
          <p:nvPr>
            <p:ph type="body" sz="quarter" idx="3"/>
          </p:nvPr>
        </p:nvSpPr>
        <p:spPr/>
        <p:txBody>
          <a:bodyPr/>
          <a:lstStyle/>
          <a:p>
            <a:r>
              <a:rPr lang="fr-FR" dirty="0" err="1"/>
              <a:t>Gn</a:t>
            </a:r>
            <a:r>
              <a:rPr lang="fr-FR" dirty="0"/>
              <a:t> 1 – 11</a:t>
            </a:r>
          </a:p>
        </p:txBody>
      </p:sp>
      <p:sp>
        <p:nvSpPr>
          <p:cNvPr id="7" name="Espace réservé du contenu 6">
            <a:extLst>
              <a:ext uri="{FF2B5EF4-FFF2-40B4-BE49-F238E27FC236}">
                <a16:creationId xmlns:a16="http://schemas.microsoft.com/office/drawing/2014/main" id="{028E7C8C-59CB-4C6F-9508-49341969711A}"/>
              </a:ext>
            </a:extLst>
          </p:cNvPr>
          <p:cNvSpPr>
            <a:spLocks noGrp="1"/>
          </p:cNvSpPr>
          <p:nvPr>
            <p:ph sz="quarter" idx="4"/>
          </p:nvPr>
        </p:nvSpPr>
        <p:spPr/>
        <p:txBody>
          <a:bodyPr>
            <a:normAutofit fontScale="92500"/>
          </a:bodyPr>
          <a:lstStyle/>
          <a:p>
            <a:r>
              <a:rPr lang="fr-FR" dirty="0"/>
              <a:t>Déluge postérieur à l’arbre de vie</a:t>
            </a:r>
          </a:p>
          <a:p>
            <a:r>
              <a:rPr lang="fr-FR" dirty="0"/>
              <a:t>Enjeux complexes: connaissance, vie, confiance en Dieu, problématique des  appétits (concupiscence), liberté</a:t>
            </a:r>
          </a:p>
          <a:p>
            <a:r>
              <a:rPr lang="fr-FR" dirty="0"/>
              <a:t>Intention du vis-à-vis: arbre du milieu désigné par Dieu comme interdit (dimension éthique de la relation d’alliance)</a:t>
            </a:r>
          </a:p>
        </p:txBody>
      </p:sp>
    </p:spTree>
    <p:extLst>
      <p:ext uri="{BB962C8B-B14F-4D97-AF65-F5344CB8AC3E}">
        <p14:creationId xmlns:p14="http://schemas.microsoft.com/office/powerpoint/2010/main" val="2587555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2B624B-2FDC-443C-B3B4-483256930424}"/>
              </a:ext>
            </a:extLst>
          </p:cNvPr>
          <p:cNvSpPr>
            <a:spLocks noGrp="1"/>
          </p:cNvSpPr>
          <p:nvPr>
            <p:ph type="title"/>
          </p:nvPr>
        </p:nvSpPr>
        <p:spPr/>
        <p:txBody>
          <a:bodyPr/>
          <a:lstStyle/>
          <a:p>
            <a:r>
              <a:rPr lang="fr-FR" dirty="0"/>
              <a:t>Plan du parcours</a:t>
            </a:r>
          </a:p>
        </p:txBody>
      </p:sp>
      <p:sp>
        <p:nvSpPr>
          <p:cNvPr id="3" name="Espace réservé du contenu 2">
            <a:extLst>
              <a:ext uri="{FF2B5EF4-FFF2-40B4-BE49-F238E27FC236}">
                <a16:creationId xmlns:a16="http://schemas.microsoft.com/office/drawing/2014/main" id="{F046AAB3-FF26-4739-9CD9-7A907785B4F1}"/>
              </a:ext>
            </a:extLst>
          </p:cNvPr>
          <p:cNvSpPr>
            <a:spLocks noGrp="1"/>
          </p:cNvSpPr>
          <p:nvPr>
            <p:ph idx="1"/>
          </p:nvPr>
        </p:nvSpPr>
        <p:spPr/>
        <p:txBody>
          <a:bodyPr/>
          <a:lstStyle/>
          <a:p>
            <a:pPr marL="514350" indent="-514350">
              <a:buFont typeface="+mj-lt"/>
              <a:buAutoNum type="arabicPeriod"/>
            </a:pPr>
            <a:r>
              <a:rPr lang="fr-FR" dirty="0"/>
              <a:t>Des sources</a:t>
            </a:r>
          </a:p>
          <a:p>
            <a:pPr marL="514350" indent="-514350">
              <a:buFont typeface="+mj-lt"/>
              <a:buAutoNum type="arabicPeriod"/>
            </a:pPr>
            <a:r>
              <a:rPr lang="fr-FR" dirty="0"/>
              <a:t>Les religions</a:t>
            </a:r>
          </a:p>
          <a:p>
            <a:pPr marL="514350" indent="-514350">
              <a:buFont typeface="+mj-lt"/>
              <a:buAutoNum type="arabicPeriod"/>
            </a:pPr>
            <a:r>
              <a:rPr lang="fr-FR" dirty="0"/>
              <a:t>Un texte du cardinal Jean Daniélou</a:t>
            </a:r>
          </a:p>
          <a:p>
            <a:pPr marL="514350" indent="-514350">
              <a:buFont typeface="+mj-lt"/>
              <a:buAutoNum type="arabicPeriod"/>
            </a:pPr>
            <a:r>
              <a:rPr lang="fr-FR" dirty="0"/>
              <a:t>Les types de prophétisme</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1949562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A929B19-75E2-46C8-9CC8-3BEB4CBFCB5D}"/>
              </a:ext>
            </a:extLst>
          </p:cNvPr>
          <p:cNvSpPr>
            <a:spLocks noGrp="1"/>
          </p:cNvSpPr>
          <p:nvPr>
            <p:ph type="title"/>
          </p:nvPr>
        </p:nvSpPr>
        <p:spPr/>
        <p:txBody>
          <a:bodyPr/>
          <a:lstStyle/>
          <a:p>
            <a:r>
              <a:rPr lang="fr-FR" dirty="0"/>
              <a:t>2. Les religions, le religieux</a:t>
            </a:r>
          </a:p>
        </p:txBody>
      </p:sp>
      <p:sp>
        <p:nvSpPr>
          <p:cNvPr id="5" name="Sous-titre 4">
            <a:extLst>
              <a:ext uri="{FF2B5EF4-FFF2-40B4-BE49-F238E27FC236}">
                <a16:creationId xmlns:a16="http://schemas.microsoft.com/office/drawing/2014/main" id="{8A9D274A-ACA5-4DDE-A46F-BFBC26D847D0}"/>
              </a:ext>
            </a:extLst>
          </p:cNvPr>
          <p:cNvSpPr>
            <a:spLocks noGrp="1"/>
          </p:cNvSpPr>
          <p:nvPr>
            <p:ph idx="1"/>
          </p:nvPr>
        </p:nvSpPr>
        <p:spPr/>
        <p:txBody>
          <a:bodyPr/>
          <a:lstStyle/>
          <a:p>
            <a:pPr marL="0" indent="0">
              <a:buNone/>
            </a:pPr>
            <a:r>
              <a:rPr lang="fr-FR" dirty="0"/>
              <a:t>Mircea Eliade, </a:t>
            </a:r>
            <a:r>
              <a:rPr lang="fr-FR" i="1" dirty="0"/>
              <a:t>Le sacré et le profane</a:t>
            </a:r>
          </a:p>
          <a:p>
            <a:pPr marL="0" indent="0">
              <a:buNone/>
            </a:pPr>
            <a:r>
              <a:rPr lang="fr-FR" dirty="0"/>
              <a:t>Paris, 1965, p. 151</a:t>
            </a:r>
          </a:p>
        </p:txBody>
      </p:sp>
    </p:spTree>
    <p:extLst>
      <p:ext uri="{BB962C8B-B14F-4D97-AF65-F5344CB8AC3E}">
        <p14:creationId xmlns:p14="http://schemas.microsoft.com/office/powerpoint/2010/main" val="1015505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33004F-6E82-461B-AB6B-4C645703492B}"/>
              </a:ext>
            </a:extLst>
          </p:cNvPr>
          <p:cNvSpPr>
            <a:spLocks noGrp="1"/>
          </p:cNvSpPr>
          <p:nvPr>
            <p:ph type="title"/>
          </p:nvPr>
        </p:nvSpPr>
        <p:spPr/>
        <p:txBody>
          <a:bodyPr/>
          <a:lstStyle/>
          <a:p>
            <a:r>
              <a:rPr lang="fr-FR" dirty="0"/>
              <a:t>2. Les religions, le religieux</a:t>
            </a:r>
          </a:p>
        </p:txBody>
      </p:sp>
      <p:sp>
        <p:nvSpPr>
          <p:cNvPr id="3" name="Espace réservé du contenu 2">
            <a:extLst>
              <a:ext uri="{FF2B5EF4-FFF2-40B4-BE49-F238E27FC236}">
                <a16:creationId xmlns:a16="http://schemas.microsoft.com/office/drawing/2014/main" id="{ED43B1E2-A0DA-4D82-9BFB-7C0C574E0897}"/>
              </a:ext>
            </a:extLst>
          </p:cNvPr>
          <p:cNvSpPr>
            <a:spLocks noGrp="1"/>
          </p:cNvSpPr>
          <p:nvPr>
            <p:ph idx="1"/>
          </p:nvPr>
        </p:nvSpPr>
        <p:spPr/>
        <p:txBody>
          <a:bodyPr/>
          <a:lstStyle/>
          <a:p>
            <a:pPr marL="0" indent="0" algn="just">
              <a:buNone/>
            </a:pPr>
            <a:r>
              <a:rPr lang="fr-FR" dirty="0"/>
              <a:t>« Quant au christianisme des sociétés industrielles, surtout celui des intellectuels, il a perdu depuis longtemps les valeurs cosmiques qu’il possédait encore au Moyen-Âge. Non que le christianisme urbain soit nécessairement ‘‘dégradé’’ ou ‘‘inférieur’’, mais la sensibilité religieuse des populations urbaines en est gravement appauvrie. La liturgie cosmique, le mystère de la participation de la Nature au drame christologique sont devenus inaccessibles aux chrétiens vivant dans une ville moderne. Leur expérience religieuse n’est plus ‘‘ouverte’’ vers le Cosmos. C’est une expérience strictement privée; le salut est un problème entre l’homme et son Dieu; dans le meilleur</a:t>
            </a:r>
          </a:p>
        </p:txBody>
      </p:sp>
    </p:spTree>
    <p:extLst>
      <p:ext uri="{BB962C8B-B14F-4D97-AF65-F5344CB8AC3E}">
        <p14:creationId xmlns:p14="http://schemas.microsoft.com/office/powerpoint/2010/main" val="1012448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890C24-23AC-44C5-BEE9-F6C3E187A0AC}"/>
              </a:ext>
            </a:extLst>
          </p:cNvPr>
          <p:cNvSpPr>
            <a:spLocks noGrp="1"/>
          </p:cNvSpPr>
          <p:nvPr>
            <p:ph type="title"/>
          </p:nvPr>
        </p:nvSpPr>
        <p:spPr/>
        <p:txBody>
          <a:bodyPr/>
          <a:lstStyle/>
          <a:p>
            <a:r>
              <a:rPr lang="fr-FR" dirty="0"/>
              <a:t>2. Les religions, le religieux</a:t>
            </a:r>
          </a:p>
        </p:txBody>
      </p:sp>
      <p:sp>
        <p:nvSpPr>
          <p:cNvPr id="3" name="Espace réservé du contenu 2">
            <a:extLst>
              <a:ext uri="{FF2B5EF4-FFF2-40B4-BE49-F238E27FC236}">
                <a16:creationId xmlns:a16="http://schemas.microsoft.com/office/drawing/2014/main" id="{5EEF9806-9267-4E4B-8E01-E505F1BCAFA8}"/>
              </a:ext>
            </a:extLst>
          </p:cNvPr>
          <p:cNvSpPr>
            <a:spLocks noGrp="1"/>
          </p:cNvSpPr>
          <p:nvPr>
            <p:ph idx="1"/>
          </p:nvPr>
        </p:nvSpPr>
        <p:spPr/>
        <p:txBody>
          <a:bodyPr/>
          <a:lstStyle/>
          <a:p>
            <a:pPr marL="0" indent="0" algn="just">
              <a:buNone/>
            </a:pPr>
            <a:r>
              <a:rPr lang="fr-FR" dirty="0"/>
              <a:t>des cas, l’homme se reconnaît responsable non seulement devant Dieu, mais aussi devant l’Histoire. Mais dans ces rapports: homme – Dieu – Histoire, le Cosmos ne trouve aucune place. Ce qui laisse à supposer que, même pour un chrétien authentique, le Monde n’est plus senti comme œuvre du Dieu. »</a:t>
            </a:r>
          </a:p>
        </p:txBody>
      </p:sp>
    </p:spTree>
    <p:extLst>
      <p:ext uri="{BB962C8B-B14F-4D97-AF65-F5344CB8AC3E}">
        <p14:creationId xmlns:p14="http://schemas.microsoft.com/office/powerpoint/2010/main" val="2343881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96B469F-85FE-4FF3-97B3-BD799E69B044}"/>
              </a:ext>
            </a:extLst>
          </p:cNvPr>
          <p:cNvSpPr>
            <a:spLocks noGrp="1"/>
          </p:cNvSpPr>
          <p:nvPr>
            <p:ph type="title"/>
          </p:nvPr>
        </p:nvSpPr>
        <p:spPr/>
        <p:txBody>
          <a:bodyPr/>
          <a:lstStyle/>
          <a:p>
            <a:r>
              <a:rPr lang="fr-FR" dirty="0"/>
              <a:t>2. Les religions, le religieux</a:t>
            </a:r>
          </a:p>
        </p:txBody>
      </p:sp>
      <p:sp>
        <p:nvSpPr>
          <p:cNvPr id="5" name="Sous-titre 4">
            <a:extLst>
              <a:ext uri="{FF2B5EF4-FFF2-40B4-BE49-F238E27FC236}">
                <a16:creationId xmlns:a16="http://schemas.microsoft.com/office/drawing/2014/main" id="{0D38B316-007A-4A57-8A36-03DB58BBA556}"/>
              </a:ext>
            </a:extLst>
          </p:cNvPr>
          <p:cNvSpPr>
            <a:spLocks noGrp="1"/>
          </p:cNvSpPr>
          <p:nvPr>
            <p:ph idx="1"/>
          </p:nvPr>
        </p:nvSpPr>
        <p:spPr/>
        <p:txBody>
          <a:bodyPr/>
          <a:lstStyle/>
          <a:p>
            <a:pPr marL="0" indent="0">
              <a:buNone/>
            </a:pPr>
            <a:r>
              <a:rPr lang="fr-FR" dirty="0"/>
              <a:t>Mircea Eliade, </a:t>
            </a:r>
            <a:r>
              <a:rPr lang="fr-FR" i="1" dirty="0"/>
              <a:t>Le Chamanisme et les techniques archaïques de l’extase</a:t>
            </a:r>
          </a:p>
          <a:p>
            <a:pPr marL="0" indent="0">
              <a:buNone/>
            </a:pPr>
            <a:r>
              <a:rPr lang="fr-FR" dirty="0"/>
              <a:t>Paris, 1968, 2</a:t>
            </a:r>
            <a:r>
              <a:rPr lang="fr-FR" baseline="30000" dirty="0"/>
              <a:t>e</a:t>
            </a:r>
            <a:r>
              <a:rPr lang="fr-FR" dirty="0"/>
              <a:t> éd., p. 297-298</a:t>
            </a:r>
          </a:p>
        </p:txBody>
      </p:sp>
    </p:spTree>
    <p:extLst>
      <p:ext uri="{BB962C8B-B14F-4D97-AF65-F5344CB8AC3E}">
        <p14:creationId xmlns:p14="http://schemas.microsoft.com/office/powerpoint/2010/main" val="996197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869A05-C878-44A7-9FCD-7429A529E722}"/>
              </a:ext>
            </a:extLst>
          </p:cNvPr>
          <p:cNvSpPr>
            <a:spLocks noGrp="1"/>
          </p:cNvSpPr>
          <p:nvPr>
            <p:ph type="title"/>
          </p:nvPr>
        </p:nvSpPr>
        <p:spPr/>
        <p:txBody>
          <a:bodyPr/>
          <a:lstStyle/>
          <a:p>
            <a:r>
              <a:rPr lang="fr-FR" dirty="0"/>
              <a:t>2. Les religions, le religieux</a:t>
            </a:r>
          </a:p>
        </p:txBody>
      </p:sp>
      <p:sp>
        <p:nvSpPr>
          <p:cNvPr id="3" name="Espace réservé du contenu 2">
            <a:extLst>
              <a:ext uri="{FF2B5EF4-FFF2-40B4-BE49-F238E27FC236}">
                <a16:creationId xmlns:a16="http://schemas.microsoft.com/office/drawing/2014/main" id="{26777556-173F-43A0-AA41-9448FD85816E}"/>
              </a:ext>
            </a:extLst>
          </p:cNvPr>
          <p:cNvSpPr>
            <a:spLocks noGrp="1"/>
          </p:cNvSpPr>
          <p:nvPr>
            <p:ph idx="1"/>
          </p:nvPr>
        </p:nvSpPr>
        <p:spPr/>
        <p:txBody>
          <a:bodyPr/>
          <a:lstStyle/>
          <a:p>
            <a:pPr marL="0" indent="0" algn="just">
              <a:buNone/>
            </a:pPr>
            <a:r>
              <a:rPr lang="fr-FR" dirty="0"/>
              <a:t>« [On] risque de méconnaître ce que l’‘‘histoire’’ a pu faire d’un schéma magico-religieux archaïque, à quel point son contenu spirituel a été transformé et revalorisé, et on continue d’y lire toujours la même signification ‘‘primitive’’. […] Or il faut toujours tenir compte du fait qu’un schéma archaïque est capable de renouveler perpétuellement son contenu spirituel. Nous avons rencontré déjà un nombre assez important d’ascensions célestes chamaniques, et nous aurons l’occasion d’en citer d’autres; nous avons vu également qu’il s’agit d’une expérience extatique qui, en soi, n’a rien d’‘‘aberrant’’ et que ce très ancien schéma magico-religieux, attesté chez tous les primitifs</a:t>
            </a:r>
          </a:p>
        </p:txBody>
      </p:sp>
    </p:spTree>
    <p:extLst>
      <p:ext uri="{BB962C8B-B14F-4D97-AF65-F5344CB8AC3E}">
        <p14:creationId xmlns:p14="http://schemas.microsoft.com/office/powerpoint/2010/main" val="291487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39EAF2-8152-4406-B5FB-575B8642CF8E}"/>
              </a:ext>
            </a:extLst>
          </p:cNvPr>
          <p:cNvSpPr>
            <a:spLocks noGrp="1"/>
          </p:cNvSpPr>
          <p:nvPr>
            <p:ph type="title"/>
          </p:nvPr>
        </p:nvSpPr>
        <p:spPr/>
        <p:txBody>
          <a:bodyPr/>
          <a:lstStyle/>
          <a:p>
            <a:r>
              <a:rPr lang="fr-FR" dirty="0"/>
              <a:t>2. Les religions, le religieux</a:t>
            </a:r>
          </a:p>
        </p:txBody>
      </p:sp>
      <p:sp>
        <p:nvSpPr>
          <p:cNvPr id="3" name="Espace réservé du contenu 2">
            <a:extLst>
              <a:ext uri="{FF2B5EF4-FFF2-40B4-BE49-F238E27FC236}">
                <a16:creationId xmlns:a16="http://schemas.microsoft.com/office/drawing/2014/main" id="{53E50282-F773-4C4A-850C-C63EC3615108}"/>
              </a:ext>
            </a:extLst>
          </p:cNvPr>
          <p:cNvSpPr>
            <a:spLocks noGrp="1"/>
          </p:cNvSpPr>
          <p:nvPr>
            <p:ph idx="1"/>
          </p:nvPr>
        </p:nvSpPr>
        <p:spPr/>
        <p:txBody>
          <a:bodyPr/>
          <a:lstStyle/>
          <a:p>
            <a:pPr marL="0" indent="0" algn="just">
              <a:buNone/>
            </a:pPr>
            <a:r>
              <a:rPr lang="fr-FR" dirty="0"/>
              <a:t>est au contraire parfaitement cohérent, ‘‘noble’’, ‘‘pur’’ et, en fin de compte, ‘‘beau’’. Par conséquent, sur le plan où nous avons situé l’ascension chamanique au Ciel, il ne serait nullement péjoratif de dire, par exemple, que l’ascension de Mahomet trahit un contenu chamanique. Néanmoins, en dépit de toutes les similitudes typologiques, il n’est pas possible d’assimiler l’ascension extatique de Mahomet à l’ascension d’un chaman altaïque ou bouriate. Le contenu, la signification et l’orientation spirituelle de l’expérience extatique du prophète présupposent certaines mutations de valeurs religieuses qui la rendent irréductible au type général de l’ascension. »</a:t>
            </a:r>
          </a:p>
        </p:txBody>
      </p:sp>
    </p:spTree>
    <p:extLst>
      <p:ext uri="{BB962C8B-B14F-4D97-AF65-F5344CB8AC3E}">
        <p14:creationId xmlns:p14="http://schemas.microsoft.com/office/powerpoint/2010/main" val="2601837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2263ED30-E701-4AC1-935C-BFA5468383B7}"/>
              </a:ext>
            </a:extLst>
          </p:cNvPr>
          <p:cNvSpPr>
            <a:spLocks noGrp="1"/>
          </p:cNvSpPr>
          <p:nvPr>
            <p:ph type="title"/>
          </p:nvPr>
        </p:nvSpPr>
        <p:spPr/>
        <p:txBody>
          <a:bodyPr/>
          <a:lstStyle/>
          <a:p>
            <a:r>
              <a:rPr lang="fr-FR" dirty="0"/>
              <a:t>2. Les religions, le religieux</a:t>
            </a:r>
          </a:p>
        </p:txBody>
      </p:sp>
      <p:sp>
        <p:nvSpPr>
          <p:cNvPr id="5" name="Sous-titre 4">
            <a:extLst>
              <a:ext uri="{FF2B5EF4-FFF2-40B4-BE49-F238E27FC236}">
                <a16:creationId xmlns:a16="http://schemas.microsoft.com/office/drawing/2014/main" id="{58EB901D-6D5D-45B0-A756-52ECA6786F63}"/>
              </a:ext>
            </a:extLst>
          </p:cNvPr>
          <p:cNvSpPr>
            <a:spLocks noGrp="1"/>
          </p:cNvSpPr>
          <p:nvPr>
            <p:ph idx="1"/>
          </p:nvPr>
        </p:nvSpPr>
        <p:spPr/>
        <p:txBody>
          <a:bodyPr/>
          <a:lstStyle/>
          <a:p>
            <a:pPr marL="0" indent="0">
              <a:buNone/>
            </a:pPr>
            <a:r>
              <a:rPr lang="fr-FR" dirty="0"/>
              <a:t>Mircea Eliade, </a:t>
            </a:r>
            <a:r>
              <a:rPr lang="fr-FR" i="1" dirty="0"/>
              <a:t>L’épreuve du labyrinthe</a:t>
            </a:r>
          </a:p>
          <a:p>
            <a:pPr marL="0" indent="0">
              <a:buNone/>
            </a:pPr>
            <a:r>
              <a:rPr lang="fr-FR" dirty="0"/>
              <a:t>Paris, 1985, p. 122</a:t>
            </a:r>
          </a:p>
        </p:txBody>
      </p:sp>
    </p:spTree>
    <p:extLst>
      <p:ext uri="{BB962C8B-B14F-4D97-AF65-F5344CB8AC3E}">
        <p14:creationId xmlns:p14="http://schemas.microsoft.com/office/powerpoint/2010/main" val="789105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EA8515-743E-4FEB-BA8C-F6739157C81F}"/>
              </a:ext>
            </a:extLst>
          </p:cNvPr>
          <p:cNvSpPr>
            <a:spLocks noGrp="1"/>
          </p:cNvSpPr>
          <p:nvPr>
            <p:ph type="title"/>
          </p:nvPr>
        </p:nvSpPr>
        <p:spPr/>
        <p:txBody>
          <a:bodyPr/>
          <a:lstStyle/>
          <a:p>
            <a:r>
              <a:rPr lang="fr-FR" dirty="0"/>
              <a:t>2. Les religions, le religieux</a:t>
            </a:r>
          </a:p>
        </p:txBody>
      </p:sp>
      <p:sp>
        <p:nvSpPr>
          <p:cNvPr id="3" name="Espace réservé du contenu 2">
            <a:extLst>
              <a:ext uri="{FF2B5EF4-FFF2-40B4-BE49-F238E27FC236}">
                <a16:creationId xmlns:a16="http://schemas.microsoft.com/office/drawing/2014/main" id="{DF34622B-530A-4E2B-9FB3-FDC66C0F167C}"/>
              </a:ext>
            </a:extLst>
          </p:cNvPr>
          <p:cNvSpPr>
            <a:spLocks noGrp="1"/>
          </p:cNvSpPr>
          <p:nvPr>
            <p:ph idx="1"/>
          </p:nvPr>
        </p:nvSpPr>
        <p:spPr/>
        <p:txBody>
          <a:bodyPr/>
          <a:lstStyle/>
          <a:p>
            <a:pPr marL="0" indent="0" algn="just">
              <a:buNone/>
            </a:pPr>
            <a:r>
              <a:rPr lang="fr-FR" dirty="0"/>
              <a:t>« D’une manière générale, le chamanisme peut être vu comme une racine commune aussi bien à la philosophie qu’aux arts de représentation. Les récits des voyages chamaniques au Ciel ou aux Enfers sont à l’origine de certains poèmes épiques ou de certains contes. Le chaman, pour l’édifier [sa communauté], pour la rassurer, doit à la fois représenter des choses invisibles et manifester – fût-ce par des trucs – sa puissance. Le spectacle qu’il donne à cette fin et les masques qu’il porte à cette occasion, tout cela constitue l’une des sources du théâtre. Le modèle chamanique peut se retrouver jusque dans </a:t>
            </a:r>
            <a:r>
              <a:rPr lang="fr-FR" i="1" dirty="0"/>
              <a:t>La Divine comédie</a:t>
            </a:r>
            <a:r>
              <a:rPr lang="fr-FR" dirty="0"/>
              <a:t>: comme celui du chaman, le voyage extatique de Dante rappelle à chacun ce qui est exemplaire et digne de foi. »</a:t>
            </a:r>
          </a:p>
        </p:txBody>
      </p:sp>
    </p:spTree>
    <p:extLst>
      <p:ext uri="{BB962C8B-B14F-4D97-AF65-F5344CB8AC3E}">
        <p14:creationId xmlns:p14="http://schemas.microsoft.com/office/powerpoint/2010/main" val="881237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2B624B-2FDC-443C-B3B4-483256930424}"/>
              </a:ext>
            </a:extLst>
          </p:cNvPr>
          <p:cNvSpPr>
            <a:spLocks noGrp="1"/>
          </p:cNvSpPr>
          <p:nvPr>
            <p:ph type="title"/>
          </p:nvPr>
        </p:nvSpPr>
        <p:spPr/>
        <p:txBody>
          <a:bodyPr/>
          <a:lstStyle/>
          <a:p>
            <a:r>
              <a:rPr lang="fr-FR" dirty="0"/>
              <a:t>Plan du parcours</a:t>
            </a:r>
          </a:p>
        </p:txBody>
      </p:sp>
      <p:sp>
        <p:nvSpPr>
          <p:cNvPr id="3" name="Espace réservé du contenu 2">
            <a:extLst>
              <a:ext uri="{FF2B5EF4-FFF2-40B4-BE49-F238E27FC236}">
                <a16:creationId xmlns:a16="http://schemas.microsoft.com/office/drawing/2014/main" id="{F046AAB3-FF26-4739-9CD9-7A907785B4F1}"/>
              </a:ext>
            </a:extLst>
          </p:cNvPr>
          <p:cNvSpPr>
            <a:spLocks noGrp="1"/>
          </p:cNvSpPr>
          <p:nvPr>
            <p:ph idx="1"/>
          </p:nvPr>
        </p:nvSpPr>
        <p:spPr/>
        <p:txBody>
          <a:bodyPr/>
          <a:lstStyle/>
          <a:p>
            <a:pPr marL="514350" indent="-514350">
              <a:buFont typeface="+mj-lt"/>
              <a:buAutoNum type="arabicPeriod"/>
            </a:pPr>
            <a:r>
              <a:rPr lang="fr-FR" dirty="0"/>
              <a:t>Des sources</a:t>
            </a:r>
          </a:p>
          <a:p>
            <a:pPr marL="514350" indent="-514350">
              <a:buFont typeface="+mj-lt"/>
              <a:buAutoNum type="arabicPeriod"/>
            </a:pPr>
            <a:r>
              <a:rPr lang="fr-FR" dirty="0"/>
              <a:t>Les religions</a:t>
            </a:r>
          </a:p>
          <a:p>
            <a:pPr marL="514350" indent="-514350">
              <a:buFont typeface="+mj-lt"/>
              <a:buAutoNum type="arabicPeriod"/>
            </a:pPr>
            <a:r>
              <a:rPr lang="fr-FR" dirty="0"/>
              <a:t>Un texte du cardinal Jean Daniélou</a:t>
            </a:r>
          </a:p>
          <a:p>
            <a:pPr marL="514350" indent="-514350">
              <a:buFont typeface="+mj-lt"/>
              <a:buAutoNum type="arabicPeriod"/>
            </a:pPr>
            <a:r>
              <a:rPr lang="fr-FR" dirty="0"/>
              <a:t>Les types de prophétisme</a:t>
            </a:r>
          </a:p>
          <a:p>
            <a:endParaRPr lang="fr-FR" dirty="0"/>
          </a:p>
          <a:p>
            <a:pPr marL="0" indent="0">
              <a:buNone/>
            </a:pPr>
            <a:r>
              <a:rPr lang="fr-FR" dirty="0"/>
              <a:t>Résultats et prolongements.</a:t>
            </a:r>
          </a:p>
        </p:txBody>
      </p:sp>
    </p:spTree>
    <p:extLst>
      <p:ext uri="{BB962C8B-B14F-4D97-AF65-F5344CB8AC3E}">
        <p14:creationId xmlns:p14="http://schemas.microsoft.com/office/powerpoint/2010/main" val="4113815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96B469F-85FE-4FF3-97B3-BD799E69B044}"/>
              </a:ext>
            </a:extLst>
          </p:cNvPr>
          <p:cNvSpPr>
            <a:spLocks noGrp="1"/>
          </p:cNvSpPr>
          <p:nvPr>
            <p:ph type="title"/>
          </p:nvPr>
        </p:nvSpPr>
        <p:spPr/>
        <p:txBody>
          <a:bodyPr/>
          <a:lstStyle/>
          <a:p>
            <a:r>
              <a:rPr lang="fr-FR" dirty="0"/>
              <a:t>2. Les religions, le religieux</a:t>
            </a:r>
          </a:p>
        </p:txBody>
      </p:sp>
      <p:sp>
        <p:nvSpPr>
          <p:cNvPr id="5" name="Sous-titre 4">
            <a:extLst>
              <a:ext uri="{FF2B5EF4-FFF2-40B4-BE49-F238E27FC236}">
                <a16:creationId xmlns:a16="http://schemas.microsoft.com/office/drawing/2014/main" id="{0D38B316-007A-4A57-8A36-03DB58BBA556}"/>
              </a:ext>
            </a:extLst>
          </p:cNvPr>
          <p:cNvSpPr>
            <a:spLocks noGrp="1"/>
          </p:cNvSpPr>
          <p:nvPr>
            <p:ph idx="1"/>
          </p:nvPr>
        </p:nvSpPr>
        <p:spPr/>
        <p:txBody>
          <a:bodyPr/>
          <a:lstStyle/>
          <a:p>
            <a:pPr marL="0" indent="0">
              <a:buNone/>
            </a:pPr>
            <a:r>
              <a:rPr lang="fr-FR" dirty="0"/>
              <a:t>Mircea Eliade, </a:t>
            </a:r>
            <a:r>
              <a:rPr lang="fr-FR" i="1" dirty="0"/>
              <a:t>Le Chamanisme et les techniques archaïques de l’extase</a:t>
            </a:r>
          </a:p>
          <a:p>
            <a:pPr marL="0" indent="0">
              <a:buNone/>
            </a:pPr>
            <a:r>
              <a:rPr lang="fr-FR" dirty="0"/>
              <a:t>Paris, 1968, 2</a:t>
            </a:r>
            <a:r>
              <a:rPr lang="fr-FR" baseline="30000" dirty="0"/>
              <a:t>e</a:t>
            </a:r>
            <a:r>
              <a:rPr lang="fr-FR" dirty="0"/>
              <a:t> éd., p. 234</a:t>
            </a:r>
          </a:p>
        </p:txBody>
      </p:sp>
    </p:spTree>
    <p:extLst>
      <p:ext uri="{BB962C8B-B14F-4D97-AF65-F5344CB8AC3E}">
        <p14:creationId xmlns:p14="http://schemas.microsoft.com/office/powerpoint/2010/main" val="2025342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6C4E0A-E672-495A-BF82-D151B71E8BC5}"/>
              </a:ext>
            </a:extLst>
          </p:cNvPr>
          <p:cNvSpPr>
            <a:spLocks noGrp="1"/>
          </p:cNvSpPr>
          <p:nvPr>
            <p:ph type="title"/>
          </p:nvPr>
        </p:nvSpPr>
        <p:spPr/>
        <p:txBody>
          <a:bodyPr/>
          <a:lstStyle/>
          <a:p>
            <a:r>
              <a:rPr lang="fr-FR" dirty="0"/>
              <a:t>2. Les religions, le religieux</a:t>
            </a:r>
          </a:p>
        </p:txBody>
      </p:sp>
      <p:sp>
        <p:nvSpPr>
          <p:cNvPr id="3" name="Espace réservé du contenu 2">
            <a:extLst>
              <a:ext uri="{FF2B5EF4-FFF2-40B4-BE49-F238E27FC236}">
                <a16:creationId xmlns:a16="http://schemas.microsoft.com/office/drawing/2014/main" id="{EC8F77E9-B94B-4E70-AFC5-40D1AD2E4040}"/>
              </a:ext>
            </a:extLst>
          </p:cNvPr>
          <p:cNvSpPr>
            <a:spLocks noGrp="1"/>
          </p:cNvSpPr>
          <p:nvPr>
            <p:ph idx="1"/>
          </p:nvPr>
        </p:nvSpPr>
        <p:spPr/>
        <p:txBody>
          <a:bodyPr>
            <a:normAutofit lnSpcReduction="10000"/>
          </a:bodyPr>
          <a:lstStyle/>
          <a:p>
            <a:pPr marL="0" indent="0" algn="just">
              <a:buNone/>
            </a:pPr>
            <a:r>
              <a:rPr lang="fr-FR" dirty="0"/>
              <a:t>« On distingue généralement trois régions pour le séjour des morts […]: le Ciel, un Enfer situé immédiatement sous l’écorce terrestre et un deuxième Enfer situé très profondément sous Terre. Dans les Cieux comme dans l’Enfer véritable et profond, les morts mènent une existence heureuse, jouissant d’une vie de joie et de prospérité. La seule grande différence avec la vie terrestre est que là-bas les saisons sont toujours le contraire de la saison de la terre: quand c’est l’hiver ici-bas, c’est l’été dans le Ciel et aux Enfers, et vice versa. C’est seulement dans l’Enfer souterrain placé immédiatement sous l’écorce terrestre, et réservé à ceux qui se sont rendus coupables de diverses violations de </a:t>
            </a:r>
            <a:r>
              <a:rPr lang="fr-FR" i="1" dirty="0"/>
              <a:t>tabou</a:t>
            </a:r>
            <a:r>
              <a:rPr lang="fr-FR" dirty="0"/>
              <a:t>, ainsi qu’aux chasseurs médiocres, que règnent la famine et le désespoir. »</a:t>
            </a:r>
          </a:p>
        </p:txBody>
      </p:sp>
    </p:spTree>
    <p:extLst>
      <p:ext uri="{BB962C8B-B14F-4D97-AF65-F5344CB8AC3E}">
        <p14:creationId xmlns:p14="http://schemas.microsoft.com/office/powerpoint/2010/main" val="1035445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7D6E0B2-0E26-4A01-AC07-49C6D0763A06}"/>
              </a:ext>
            </a:extLst>
          </p:cNvPr>
          <p:cNvSpPr>
            <a:spLocks noGrp="1"/>
          </p:cNvSpPr>
          <p:nvPr>
            <p:ph type="title"/>
          </p:nvPr>
        </p:nvSpPr>
        <p:spPr/>
        <p:txBody>
          <a:bodyPr/>
          <a:lstStyle/>
          <a:p>
            <a:r>
              <a:rPr lang="fr-FR" dirty="0"/>
              <a:t>2. Les religions, le religieux</a:t>
            </a:r>
          </a:p>
        </p:txBody>
      </p:sp>
      <p:sp>
        <p:nvSpPr>
          <p:cNvPr id="5" name="Espace réservé du contenu 4">
            <a:extLst>
              <a:ext uri="{FF2B5EF4-FFF2-40B4-BE49-F238E27FC236}">
                <a16:creationId xmlns:a16="http://schemas.microsoft.com/office/drawing/2014/main" id="{6B62A1BD-C4F1-4BA7-9F84-F8E005C346AF}"/>
              </a:ext>
            </a:extLst>
          </p:cNvPr>
          <p:cNvSpPr>
            <a:spLocks noGrp="1"/>
          </p:cNvSpPr>
          <p:nvPr>
            <p:ph idx="1"/>
          </p:nvPr>
        </p:nvSpPr>
        <p:spPr/>
        <p:txBody>
          <a:bodyPr/>
          <a:lstStyle/>
          <a:p>
            <a:pPr marL="0" indent="0">
              <a:buNone/>
            </a:pPr>
            <a:r>
              <a:rPr lang="fr-FR" dirty="0"/>
              <a:t>Ps 19 (20)</a:t>
            </a:r>
          </a:p>
          <a:p>
            <a:pPr marL="0" indent="0">
              <a:buNone/>
            </a:pPr>
            <a:r>
              <a:rPr lang="fr-FR" baseline="30000" dirty="0"/>
              <a:t>2</a:t>
            </a:r>
            <a:r>
              <a:rPr lang="fr-FR" dirty="0"/>
              <a:t> Les cieux racontent la gloire de Dieu, et l'</a:t>
            </a:r>
            <a:r>
              <a:rPr lang="fr-FR" dirty="0" err="1"/>
              <a:t>oeuvre</a:t>
            </a:r>
            <a:r>
              <a:rPr lang="fr-FR" dirty="0"/>
              <a:t> de ses mains, le firmament l'annonce; </a:t>
            </a:r>
            <a:r>
              <a:rPr lang="fr-FR" baseline="30000" dirty="0"/>
              <a:t>3</a:t>
            </a:r>
            <a:r>
              <a:rPr lang="fr-FR" dirty="0"/>
              <a:t> le jour au jour en publie le récit et la nuit à la nuit transmet la connaissance. </a:t>
            </a:r>
            <a:r>
              <a:rPr lang="fr-FR" baseline="30000" dirty="0"/>
              <a:t>4</a:t>
            </a:r>
            <a:r>
              <a:rPr lang="fr-FR" dirty="0"/>
              <a:t> Non point récit, non point langage, nulle voix qu'on puisse entendre, </a:t>
            </a:r>
            <a:r>
              <a:rPr lang="fr-FR" baseline="30000" dirty="0"/>
              <a:t>5</a:t>
            </a:r>
            <a:r>
              <a:rPr lang="fr-FR" dirty="0"/>
              <a:t> mais pour toute la terre en ressortent les lignes et les mots jusqu'aux limites du monde.</a:t>
            </a:r>
          </a:p>
        </p:txBody>
      </p:sp>
    </p:spTree>
    <p:extLst>
      <p:ext uri="{BB962C8B-B14F-4D97-AF65-F5344CB8AC3E}">
        <p14:creationId xmlns:p14="http://schemas.microsoft.com/office/powerpoint/2010/main" val="2911084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2B624B-2FDC-443C-B3B4-483256930424}"/>
              </a:ext>
            </a:extLst>
          </p:cNvPr>
          <p:cNvSpPr>
            <a:spLocks noGrp="1"/>
          </p:cNvSpPr>
          <p:nvPr>
            <p:ph type="title"/>
          </p:nvPr>
        </p:nvSpPr>
        <p:spPr/>
        <p:txBody>
          <a:bodyPr/>
          <a:lstStyle/>
          <a:p>
            <a:r>
              <a:rPr lang="fr-FR" dirty="0"/>
              <a:t>Plan du parcours</a:t>
            </a:r>
          </a:p>
        </p:txBody>
      </p:sp>
      <p:sp>
        <p:nvSpPr>
          <p:cNvPr id="3" name="Espace réservé du contenu 2">
            <a:extLst>
              <a:ext uri="{FF2B5EF4-FFF2-40B4-BE49-F238E27FC236}">
                <a16:creationId xmlns:a16="http://schemas.microsoft.com/office/drawing/2014/main" id="{F046AAB3-FF26-4739-9CD9-7A907785B4F1}"/>
              </a:ext>
            </a:extLst>
          </p:cNvPr>
          <p:cNvSpPr>
            <a:spLocks noGrp="1"/>
          </p:cNvSpPr>
          <p:nvPr>
            <p:ph idx="1"/>
          </p:nvPr>
        </p:nvSpPr>
        <p:spPr/>
        <p:txBody>
          <a:bodyPr/>
          <a:lstStyle/>
          <a:p>
            <a:pPr marL="514350" indent="-514350">
              <a:buFont typeface="+mj-lt"/>
              <a:buAutoNum type="arabicPeriod"/>
            </a:pPr>
            <a:r>
              <a:rPr lang="fr-FR" dirty="0"/>
              <a:t>Des sources</a:t>
            </a:r>
          </a:p>
          <a:p>
            <a:pPr marL="514350" indent="-514350">
              <a:buFont typeface="+mj-lt"/>
              <a:buAutoNum type="arabicPeriod"/>
            </a:pPr>
            <a:r>
              <a:rPr lang="fr-FR" dirty="0"/>
              <a:t>Les religions</a:t>
            </a:r>
          </a:p>
          <a:p>
            <a:pPr marL="514350" indent="-514350">
              <a:buFont typeface="+mj-lt"/>
              <a:buAutoNum type="arabicPeriod"/>
            </a:pPr>
            <a:r>
              <a:rPr lang="fr-FR" dirty="0"/>
              <a:t>Un texte du cardinal Jean Daniélou</a:t>
            </a:r>
          </a:p>
          <a:p>
            <a:pPr marL="514350" indent="-514350">
              <a:buFont typeface="+mj-lt"/>
              <a:buAutoNum type="arabicPeriod"/>
            </a:pPr>
            <a:r>
              <a:rPr lang="fr-FR" dirty="0"/>
              <a:t>Les types de prophétisme</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2926843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2FA12E-D717-494D-96F1-B997394E4075}"/>
              </a:ext>
            </a:extLst>
          </p:cNvPr>
          <p:cNvSpPr>
            <a:spLocks noGrp="1"/>
          </p:cNvSpPr>
          <p:nvPr>
            <p:ph type="title"/>
          </p:nvPr>
        </p:nvSpPr>
        <p:spPr/>
        <p:txBody>
          <a:bodyPr/>
          <a:lstStyle/>
          <a:p>
            <a:r>
              <a:rPr lang="fr-FR" dirty="0"/>
              <a:t>3. Un texte du cardinal Daniélou</a:t>
            </a:r>
          </a:p>
        </p:txBody>
      </p:sp>
      <p:sp>
        <p:nvSpPr>
          <p:cNvPr id="3" name="Espace réservé du contenu 2">
            <a:extLst>
              <a:ext uri="{FF2B5EF4-FFF2-40B4-BE49-F238E27FC236}">
                <a16:creationId xmlns:a16="http://schemas.microsoft.com/office/drawing/2014/main" id="{A9469BB7-6952-4622-B02D-8AC273DBA718}"/>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3040505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2B624B-2FDC-443C-B3B4-483256930424}"/>
              </a:ext>
            </a:extLst>
          </p:cNvPr>
          <p:cNvSpPr>
            <a:spLocks noGrp="1"/>
          </p:cNvSpPr>
          <p:nvPr>
            <p:ph type="title"/>
          </p:nvPr>
        </p:nvSpPr>
        <p:spPr/>
        <p:txBody>
          <a:bodyPr/>
          <a:lstStyle/>
          <a:p>
            <a:r>
              <a:rPr lang="fr-FR" dirty="0"/>
              <a:t>Plan du parcours</a:t>
            </a:r>
          </a:p>
        </p:txBody>
      </p:sp>
      <p:sp>
        <p:nvSpPr>
          <p:cNvPr id="3" name="Espace réservé du contenu 2">
            <a:extLst>
              <a:ext uri="{FF2B5EF4-FFF2-40B4-BE49-F238E27FC236}">
                <a16:creationId xmlns:a16="http://schemas.microsoft.com/office/drawing/2014/main" id="{F046AAB3-FF26-4739-9CD9-7A907785B4F1}"/>
              </a:ext>
            </a:extLst>
          </p:cNvPr>
          <p:cNvSpPr>
            <a:spLocks noGrp="1"/>
          </p:cNvSpPr>
          <p:nvPr>
            <p:ph idx="1"/>
          </p:nvPr>
        </p:nvSpPr>
        <p:spPr/>
        <p:txBody>
          <a:bodyPr/>
          <a:lstStyle/>
          <a:p>
            <a:pPr marL="514350" indent="-514350">
              <a:buFont typeface="+mj-lt"/>
              <a:buAutoNum type="arabicPeriod"/>
            </a:pPr>
            <a:r>
              <a:rPr lang="fr-FR" dirty="0"/>
              <a:t>Des sources</a:t>
            </a:r>
          </a:p>
          <a:p>
            <a:pPr marL="514350" indent="-514350">
              <a:buFont typeface="+mj-lt"/>
              <a:buAutoNum type="arabicPeriod"/>
            </a:pPr>
            <a:r>
              <a:rPr lang="fr-FR" dirty="0"/>
              <a:t>Les religions</a:t>
            </a:r>
          </a:p>
          <a:p>
            <a:pPr marL="514350" indent="-514350">
              <a:buFont typeface="+mj-lt"/>
              <a:buAutoNum type="arabicPeriod"/>
            </a:pPr>
            <a:r>
              <a:rPr lang="fr-FR" dirty="0"/>
              <a:t>Un texte du cardinal Jean Daniélou</a:t>
            </a:r>
          </a:p>
          <a:p>
            <a:pPr marL="514350" indent="-514350">
              <a:buFont typeface="+mj-lt"/>
              <a:buAutoNum type="arabicPeriod"/>
            </a:pPr>
            <a:r>
              <a:rPr lang="fr-FR" dirty="0"/>
              <a:t>Les types de prophétisme</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1187084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607AD3-DACB-4217-B74F-AA0E943B9800}"/>
              </a:ext>
            </a:extLst>
          </p:cNvPr>
          <p:cNvSpPr>
            <a:spLocks noGrp="1"/>
          </p:cNvSpPr>
          <p:nvPr>
            <p:ph type="title"/>
          </p:nvPr>
        </p:nvSpPr>
        <p:spPr/>
        <p:txBody>
          <a:bodyPr/>
          <a:lstStyle/>
          <a:p>
            <a:r>
              <a:rPr lang="fr-FR" dirty="0"/>
              <a:t>4. Les types </a:t>
            </a:r>
            <a:r>
              <a:rPr lang="fr-FR"/>
              <a:t>de prophétisme: 1 S 19,18-24</a:t>
            </a:r>
            <a:endParaRPr lang="fr-FR" dirty="0"/>
          </a:p>
        </p:txBody>
      </p:sp>
      <p:sp>
        <p:nvSpPr>
          <p:cNvPr id="3" name="Espace réservé du contenu 2">
            <a:extLst>
              <a:ext uri="{FF2B5EF4-FFF2-40B4-BE49-F238E27FC236}">
                <a16:creationId xmlns:a16="http://schemas.microsoft.com/office/drawing/2014/main" id="{0AE67FC5-1A98-4F0B-BC27-C4B78E6C57E3}"/>
              </a:ext>
            </a:extLst>
          </p:cNvPr>
          <p:cNvSpPr>
            <a:spLocks noGrp="1"/>
          </p:cNvSpPr>
          <p:nvPr>
            <p:ph idx="1"/>
          </p:nvPr>
        </p:nvSpPr>
        <p:spPr/>
        <p:txBody>
          <a:bodyPr>
            <a:normAutofit fontScale="85000" lnSpcReduction="20000"/>
          </a:bodyPr>
          <a:lstStyle/>
          <a:p>
            <a:pPr marL="0" indent="0">
              <a:buNone/>
            </a:pPr>
            <a:r>
              <a:rPr lang="fr-FR" dirty="0"/>
              <a:t> </a:t>
            </a:r>
            <a:r>
              <a:rPr lang="fr-FR" baseline="30000" dirty="0"/>
              <a:t>18</a:t>
            </a:r>
            <a:r>
              <a:rPr lang="fr-FR" dirty="0"/>
              <a:t> David avait donc pris la fuite et s'était échappé. Il se rendit chez Samuel à Rama et lui rapporta tout ce que Saül lui avait fait. Lui et Samuel allèrent habiter aux cellules. </a:t>
            </a:r>
            <a:r>
              <a:rPr lang="fr-FR" baseline="30000" dirty="0"/>
              <a:t>19</a:t>
            </a:r>
            <a:r>
              <a:rPr lang="fr-FR" dirty="0"/>
              <a:t> On informa ainsi Saül : " Voici que David est aux cellules à Rama. " </a:t>
            </a:r>
            <a:r>
              <a:rPr lang="fr-FR" baseline="30000" dirty="0"/>
              <a:t>20</a:t>
            </a:r>
            <a:r>
              <a:rPr lang="fr-FR" dirty="0"/>
              <a:t> Saül envoya des messagers pour se saisir de David et ceux-ci virent la communauté des prophètes en train de prophétiser, Samuel se tenant à leur tête. Alors l'esprit de Dieu s'empara des messagers de Saül et ils furent pris de délire eux aussi. </a:t>
            </a:r>
            <a:r>
              <a:rPr lang="fr-FR" baseline="30000" dirty="0"/>
              <a:t>21</a:t>
            </a:r>
            <a:r>
              <a:rPr lang="fr-FR" dirty="0"/>
              <a:t> On avertit Saül, qui envoya d'autres messagers, et ils furent pris de délire eux aussi. Saül envoya un troisième groupe de messagers, et ils furent pris de délire eux aussi. </a:t>
            </a:r>
            <a:r>
              <a:rPr lang="fr-FR" baseline="30000" dirty="0"/>
              <a:t>22</a:t>
            </a:r>
            <a:r>
              <a:rPr lang="fr-FR" dirty="0"/>
              <a:t> Alors il partit lui-même pour Rama et arriva à la grande citerne qui est à </a:t>
            </a:r>
            <a:r>
              <a:rPr lang="fr-FR" dirty="0" err="1"/>
              <a:t>Sékû</a:t>
            </a:r>
            <a:r>
              <a:rPr lang="fr-FR" dirty="0"/>
              <a:t>. Il demanda où étaient Samuel et David et on répondit : " Ils sont aux cellules à Rama. " </a:t>
            </a:r>
            <a:r>
              <a:rPr lang="fr-FR" baseline="30000" dirty="0"/>
              <a:t>23</a:t>
            </a:r>
            <a:r>
              <a:rPr lang="fr-FR" dirty="0"/>
              <a:t> De là il se rendit donc aux cellules à Rama. Mais l'esprit de Dieu s'empara aussi de lui et il marcha en délirant jusqu'à son arrivée aux cellules à Rama. </a:t>
            </a:r>
            <a:r>
              <a:rPr lang="fr-FR" baseline="30000" dirty="0"/>
              <a:t>24</a:t>
            </a:r>
            <a:r>
              <a:rPr lang="fr-FR" dirty="0"/>
              <a:t> Lui aussi il se dépouilla de ses vêtements, lui aussi il fut pris de délire devant Samuel, puis il s'écroula nu et resta ainsi tout ce jour et toute la nuit. D'où le dicton : " Saül est-il aussi parmi les prophètes ? "</a:t>
            </a:r>
          </a:p>
        </p:txBody>
      </p:sp>
    </p:spTree>
    <p:extLst>
      <p:ext uri="{BB962C8B-B14F-4D97-AF65-F5344CB8AC3E}">
        <p14:creationId xmlns:p14="http://schemas.microsoft.com/office/powerpoint/2010/main" val="925131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918316-3361-4371-9B67-61B977204BD1}"/>
              </a:ext>
            </a:extLst>
          </p:cNvPr>
          <p:cNvSpPr>
            <a:spLocks noGrp="1"/>
          </p:cNvSpPr>
          <p:nvPr>
            <p:ph type="title"/>
          </p:nvPr>
        </p:nvSpPr>
        <p:spPr/>
        <p:txBody>
          <a:bodyPr/>
          <a:lstStyle/>
          <a:p>
            <a:r>
              <a:rPr lang="fr-FR" dirty="0"/>
              <a:t>1. Utilisation et transformation de sources</a:t>
            </a:r>
          </a:p>
        </p:txBody>
      </p:sp>
      <p:sp>
        <p:nvSpPr>
          <p:cNvPr id="3" name="Espace réservé du contenu 2">
            <a:extLst>
              <a:ext uri="{FF2B5EF4-FFF2-40B4-BE49-F238E27FC236}">
                <a16:creationId xmlns:a16="http://schemas.microsoft.com/office/drawing/2014/main" id="{B2E26531-E237-4232-B2AE-54BF09FB3627}"/>
              </a:ext>
            </a:extLst>
          </p:cNvPr>
          <p:cNvSpPr>
            <a:spLocks noGrp="1"/>
          </p:cNvSpPr>
          <p:nvPr>
            <p:ph idx="1"/>
          </p:nvPr>
        </p:nvSpPr>
        <p:spPr/>
        <p:txBody>
          <a:bodyPr/>
          <a:lstStyle/>
          <a:p>
            <a:pPr marL="0" indent="0">
              <a:buNone/>
            </a:pPr>
            <a:r>
              <a:rPr lang="fr-FR" dirty="0"/>
              <a:t>Le récit du déluge dans L’épopée de Gilgamesh</a:t>
            </a:r>
          </a:p>
          <a:p>
            <a:pPr marL="0" indent="0">
              <a:buNone/>
            </a:pPr>
            <a:r>
              <a:rPr lang="fr-FR" dirty="0"/>
              <a:t>Tablette XI, col. I—III, n°48-160, traduction Raymond Jacques Tournay et Aaron </a:t>
            </a:r>
            <a:r>
              <a:rPr lang="fr-FR" dirty="0" err="1"/>
              <a:t>Shaffer</a:t>
            </a:r>
            <a:r>
              <a:rPr lang="fr-FR" dirty="0"/>
              <a:t>, Paris, 1994</a:t>
            </a:r>
          </a:p>
        </p:txBody>
      </p:sp>
    </p:spTree>
    <p:extLst>
      <p:ext uri="{BB962C8B-B14F-4D97-AF65-F5344CB8AC3E}">
        <p14:creationId xmlns:p14="http://schemas.microsoft.com/office/powerpoint/2010/main" val="2203306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8D360D13-6D62-44D5-B60A-2F0B4CE84778}"/>
              </a:ext>
            </a:extLst>
          </p:cNvPr>
          <p:cNvSpPr>
            <a:spLocks noGrp="1"/>
          </p:cNvSpPr>
          <p:nvPr>
            <p:ph type="title"/>
          </p:nvPr>
        </p:nvSpPr>
        <p:spPr/>
        <p:txBody>
          <a:bodyPr/>
          <a:lstStyle/>
          <a:p>
            <a:r>
              <a:rPr lang="fr-FR" dirty="0"/>
              <a:t>1. Transformation de sources: ex. de Gilgamesh</a:t>
            </a:r>
          </a:p>
        </p:txBody>
      </p:sp>
      <p:sp>
        <p:nvSpPr>
          <p:cNvPr id="8" name="Espace réservé du contenu 7">
            <a:extLst>
              <a:ext uri="{FF2B5EF4-FFF2-40B4-BE49-F238E27FC236}">
                <a16:creationId xmlns:a16="http://schemas.microsoft.com/office/drawing/2014/main" id="{6F4DC949-D0FA-4075-9DC5-32677D698C3E}"/>
              </a:ext>
            </a:extLst>
          </p:cNvPr>
          <p:cNvSpPr>
            <a:spLocks noGrp="1"/>
          </p:cNvSpPr>
          <p:nvPr>
            <p:ph idx="1"/>
          </p:nvPr>
        </p:nvSpPr>
        <p:spPr/>
        <p:txBody>
          <a:bodyPr anchor="ctr">
            <a:normAutofit lnSpcReduction="10000"/>
          </a:bodyPr>
          <a:lstStyle/>
          <a:p>
            <a:pPr marL="0" indent="0" algn="just">
              <a:lnSpc>
                <a:spcPct val="120000"/>
              </a:lnSpc>
              <a:spcBef>
                <a:spcPts val="0"/>
              </a:spcBef>
              <a:buNone/>
            </a:pPr>
            <a:r>
              <a:rPr lang="fr-FR" dirty="0"/>
              <a:t>« Quand parurent les premières lueurs de l’aube, le pays se rassembla autour de moi. </a:t>
            </a:r>
            <a:r>
              <a:rPr lang="fr-FR" baseline="30000" dirty="0"/>
              <a:t>50</a:t>
            </a:r>
            <a:r>
              <a:rPr lang="fr-FR" dirty="0"/>
              <a:t> Le charpentier apporta sa hache, l’artisan en roseaux apporta sa pierre. Les ouvriers exécutèrent le travail, les familles tressèrent des cordages. Le petit enfant trans(porta) le bitume, </a:t>
            </a:r>
            <a:r>
              <a:rPr lang="fr-FR" baseline="30000" dirty="0"/>
              <a:t>55</a:t>
            </a:r>
            <a:r>
              <a:rPr lang="fr-FR" dirty="0"/>
              <a:t> le pauvre apporta toutes sortes de matériaux.</a:t>
            </a:r>
          </a:p>
          <a:p>
            <a:pPr marL="0" indent="0" algn="just">
              <a:lnSpc>
                <a:spcPct val="120000"/>
              </a:lnSpc>
              <a:spcBef>
                <a:spcPts val="0"/>
              </a:spcBef>
              <a:buNone/>
            </a:pPr>
            <a:r>
              <a:rPr lang="fr-FR" dirty="0" err="1"/>
              <a:t>Col.II</a:t>
            </a:r>
            <a:r>
              <a:rPr lang="fr-FR" dirty="0"/>
              <a:t> Le cinquième jour, j’esquissa (sic!) le profil (du bateau). L’aire du pont était de 36 ares, chacun des flancs s’élevait de 60 mètres; d’un côté à l’autre, chacun des bords mesurait 60 mètres. J’en fixai la forme extérieure et l’esquissai,</a:t>
            </a:r>
          </a:p>
        </p:txBody>
      </p:sp>
    </p:spTree>
    <p:extLst>
      <p:ext uri="{BB962C8B-B14F-4D97-AF65-F5344CB8AC3E}">
        <p14:creationId xmlns:p14="http://schemas.microsoft.com/office/powerpoint/2010/main" val="952536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A9FC02-D611-42D6-B41D-BF9E44684E42}"/>
              </a:ext>
            </a:extLst>
          </p:cNvPr>
          <p:cNvSpPr>
            <a:spLocks noGrp="1"/>
          </p:cNvSpPr>
          <p:nvPr>
            <p:ph type="title"/>
          </p:nvPr>
        </p:nvSpPr>
        <p:spPr/>
        <p:txBody>
          <a:bodyPr/>
          <a:lstStyle/>
          <a:p>
            <a:r>
              <a:rPr lang="fr-FR" dirty="0"/>
              <a:t>1. Transformation de sources: ex. de Gilgamesh</a:t>
            </a:r>
          </a:p>
        </p:txBody>
      </p:sp>
      <p:sp>
        <p:nvSpPr>
          <p:cNvPr id="3" name="Espace réservé du contenu 2">
            <a:extLst>
              <a:ext uri="{FF2B5EF4-FFF2-40B4-BE49-F238E27FC236}">
                <a16:creationId xmlns:a16="http://schemas.microsoft.com/office/drawing/2014/main" id="{C9BA4FEB-293F-4E81-BDD3-49736AE51C08}"/>
              </a:ext>
            </a:extLst>
          </p:cNvPr>
          <p:cNvSpPr>
            <a:spLocks noGrp="1"/>
          </p:cNvSpPr>
          <p:nvPr>
            <p:ph idx="1"/>
          </p:nvPr>
        </p:nvSpPr>
        <p:spPr/>
        <p:txBody>
          <a:bodyPr anchor="ctr">
            <a:normAutofit fontScale="92500" lnSpcReduction="20000"/>
          </a:bodyPr>
          <a:lstStyle/>
          <a:p>
            <a:pPr marL="0" indent="0" algn="just">
              <a:lnSpc>
                <a:spcPct val="120000"/>
              </a:lnSpc>
              <a:spcBef>
                <a:spcPts val="0"/>
              </a:spcBef>
              <a:buNone/>
            </a:pPr>
            <a:r>
              <a:rPr lang="fr-FR" sz="3000" baseline="30000" dirty="0"/>
              <a:t>60</a:t>
            </a:r>
            <a:r>
              <a:rPr lang="fr-FR" dirty="0"/>
              <a:t> je superposai six entreponts, je divisai ainsi son espace en sept ; je divisai en neuf son intérieur, je lui enfonçai dans le flanc des chevilles marines ; je prévis des perches et mis en place le matériel nécessaire. […] Comme la mise à l’eau du bateau était trop difficile, on disposa des vaigres de l’arrière à l’avant jusqu’à ce que le bateau fût immergé aux deux tiers. </a:t>
            </a:r>
            <a:r>
              <a:rPr lang="fr-FR" sz="3000" baseline="30000" dirty="0"/>
              <a:t>80</a:t>
            </a:r>
            <a:r>
              <a:rPr lang="fr-FR" dirty="0"/>
              <a:t> Tout ce que j’avais, j’en chargeai (le bateau) ; tout ce que j’avais d’argent, je l’en chargeai, tout ce que j’avais d’or, je l’en chargeai, tout ce que j’avais comme êtres vivants, je l’en chargeai. Je fis monter sur le bateau les parents et les familles ; </a:t>
            </a:r>
            <a:r>
              <a:rPr lang="fr-FR" sz="3000" baseline="30000" dirty="0"/>
              <a:t>85</a:t>
            </a:r>
            <a:r>
              <a:rPr lang="fr-FR" dirty="0"/>
              <a:t> les animaux domestiques et sauvages, les artisans de tous métiers, je les y fis monter. […]</a:t>
            </a:r>
          </a:p>
        </p:txBody>
      </p:sp>
    </p:spTree>
    <p:extLst>
      <p:ext uri="{BB962C8B-B14F-4D97-AF65-F5344CB8AC3E}">
        <p14:creationId xmlns:p14="http://schemas.microsoft.com/office/powerpoint/2010/main" val="397637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A9FB38-FE95-448E-A5EE-4750ABF66DB1}"/>
              </a:ext>
            </a:extLst>
          </p:cNvPr>
          <p:cNvSpPr>
            <a:spLocks noGrp="1"/>
          </p:cNvSpPr>
          <p:nvPr>
            <p:ph type="title"/>
          </p:nvPr>
        </p:nvSpPr>
        <p:spPr/>
        <p:txBody>
          <a:bodyPr/>
          <a:lstStyle/>
          <a:p>
            <a:r>
              <a:rPr lang="fr-FR" dirty="0"/>
              <a:t>1. Transformation de sources: ex. de Gilgamesh</a:t>
            </a:r>
          </a:p>
        </p:txBody>
      </p:sp>
      <p:sp>
        <p:nvSpPr>
          <p:cNvPr id="3" name="Espace réservé du contenu 2">
            <a:extLst>
              <a:ext uri="{FF2B5EF4-FFF2-40B4-BE49-F238E27FC236}">
                <a16:creationId xmlns:a16="http://schemas.microsoft.com/office/drawing/2014/main" id="{D7629B4C-58D3-482D-ACC5-1CB2A85D1B14}"/>
              </a:ext>
            </a:extLst>
          </p:cNvPr>
          <p:cNvSpPr>
            <a:spLocks noGrp="1"/>
          </p:cNvSpPr>
          <p:nvPr>
            <p:ph idx="1"/>
          </p:nvPr>
        </p:nvSpPr>
        <p:spPr/>
        <p:txBody>
          <a:bodyPr anchor="ctr">
            <a:normAutofit lnSpcReduction="10000"/>
          </a:bodyPr>
          <a:lstStyle/>
          <a:p>
            <a:pPr marL="0" indent="0" algn="just">
              <a:lnSpc>
                <a:spcPct val="120000"/>
              </a:lnSpc>
              <a:spcBef>
                <a:spcPts val="0"/>
              </a:spcBef>
              <a:buNone/>
            </a:pPr>
            <a:r>
              <a:rPr lang="fr-FR" dirty="0"/>
              <a:t>Quand parurent les premières lueurs de l’aube, voici qu’une sombre nuée monte à l’horizon. À l’intérieur, le dieu </a:t>
            </a:r>
            <a:r>
              <a:rPr lang="fr-FR" dirty="0" err="1"/>
              <a:t>Adad</a:t>
            </a:r>
            <a:r>
              <a:rPr lang="fr-FR" dirty="0"/>
              <a:t> ne cesse de gronder ; en avant-garde marchent les dieux </a:t>
            </a:r>
            <a:r>
              <a:rPr lang="fr-FR" dirty="0" err="1"/>
              <a:t>Shullat</a:t>
            </a:r>
            <a:r>
              <a:rPr lang="fr-FR" dirty="0"/>
              <a:t> et </a:t>
            </a:r>
            <a:r>
              <a:rPr lang="fr-FR" dirty="0" err="1"/>
              <a:t>Hanish</a:t>
            </a:r>
            <a:r>
              <a:rPr lang="fr-FR" dirty="0"/>
              <a:t> ; </a:t>
            </a:r>
            <a:r>
              <a:rPr lang="fr-FR" baseline="30000" dirty="0"/>
              <a:t>100</a:t>
            </a:r>
            <a:r>
              <a:rPr lang="fr-FR" dirty="0"/>
              <a:t> ils marchent, chambellans divins, par monts et par vaux. Le dieu </a:t>
            </a:r>
            <a:r>
              <a:rPr lang="fr-FR" dirty="0" err="1"/>
              <a:t>Erra.gal</a:t>
            </a:r>
            <a:r>
              <a:rPr lang="fr-FR" dirty="0"/>
              <a:t> arrache les vannes, le dieu </a:t>
            </a:r>
            <a:r>
              <a:rPr lang="fr-FR" dirty="0" err="1"/>
              <a:t>Ninurta</a:t>
            </a:r>
            <a:r>
              <a:rPr lang="fr-FR" dirty="0"/>
              <a:t> arrive et fait déborder les barrages ; les dieux </a:t>
            </a:r>
            <a:r>
              <a:rPr lang="fr-FR" dirty="0" err="1"/>
              <a:t>Anunnaki</a:t>
            </a:r>
            <a:r>
              <a:rPr lang="fr-FR" dirty="0"/>
              <a:t> brandissent les torches, de leur éclat divin ils embrasent la terre. </a:t>
            </a:r>
            <a:r>
              <a:rPr lang="fr-FR" baseline="30000" dirty="0"/>
              <a:t>105</a:t>
            </a:r>
            <a:r>
              <a:rPr lang="fr-FR" dirty="0"/>
              <a:t> Le lourd silence du dieu </a:t>
            </a:r>
            <a:r>
              <a:rPr lang="fr-FR" dirty="0" err="1"/>
              <a:t>Adad</a:t>
            </a:r>
            <a:r>
              <a:rPr lang="fr-FR" dirty="0"/>
              <a:t> advient dans le ciel et change en ténèbres tout ce qui était clair. Les assises de la terre se brisent comme un vase.</a:t>
            </a:r>
          </a:p>
          <a:p>
            <a:pPr marL="0" indent="0" algn="just">
              <a:lnSpc>
                <a:spcPct val="120000"/>
              </a:lnSpc>
              <a:spcBef>
                <a:spcPts val="0"/>
              </a:spcBef>
              <a:buNone/>
            </a:pPr>
            <a:endParaRPr lang="fr-FR" dirty="0"/>
          </a:p>
        </p:txBody>
      </p:sp>
    </p:spTree>
    <p:extLst>
      <p:ext uri="{BB962C8B-B14F-4D97-AF65-F5344CB8AC3E}">
        <p14:creationId xmlns:p14="http://schemas.microsoft.com/office/powerpoint/2010/main" val="67403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E15BA1-C7D8-43F4-9BDD-0C64003C6DF2}"/>
              </a:ext>
            </a:extLst>
          </p:cNvPr>
          <p:cNvSpPr>
            <a:spLocks noGrp="1"/>
          </p:cNvSpPr>
          <p:nvPr>
            <p:ph type="title"/>
          </p:nvPr>
        </p:nvSpPr>
        <p:spPr/>
        <p:txBody>
          <a:bodyPr/>
          <a:lstStyle/>
          <a:p>
            <a:r>
              <a:rPr lang="fr-FR" dirty="0"/>
              <a:t>1. Transformation de sources: ex. de Gilgamesh</a:t>
            </a:r>
          </a:p>
        </p:txBody>
      </p:sp>
      <p:sp>
        <p:nvSpPr>
          <p:cNvPr id="3" name="Espace réservé du contenu 2">
            <a:extLst>
              <a:ext uri="{FF2B5EF4-FFF2-40B4-BE49-F238E27FC236}">
                <a16:creationId xmlns:a16="http://schemas.microsoft.com/office/drawing/2014/main" id="{6EBD1E33-0B96-49E2-9B11-158D21A7731F}"/>
              </a:ext>
            </a:extLst>
          </p:cNvPr>
          <p:cNvSpPr>
            <a:spLocks noGrp="1"/>
          </p:cNvSpPr>
          <p:nvPr>
            <p:ph idx="1"/>
          </p:nvPr>
        </p:nvSpPr>
        <p:spPr/>
        <p:txBody>
          <a:bodyPr anchor="ctr">
            <a:normAutofit fontScale="92500"/>
          </a:bodyPr>
          <a:lstStyle/>
          <a:p>
            <a:pPr marL="0" indent="0" algn="just">
              <a:lnSpc>
                <a:spcPct val="120000"/>
              </a:lnSpc>
              <a:spcBef>
                <a:spcPts val="0"/>
              </a:spcBef>
              <a:buNone/>
            </a:pPr>
            <a:r>
              <a:rPr lang="fr-FR" dirty="0"/>
              <a:t>Col. III Un jour entier, l’ouragan de (sic!) déchaîne, impétueux, il se déchaîne et le Déluge déferle ; </a:t>
            </a:r>
            <a:r>
              <a:rPr lang="fr-FR" sz="3000" baseline="30000" dirty="0"/>
              <a:t>110</a:t>
            </a:r>
            <a:r>
              <a:rPr lang="fr-FR" dirty="0"/>
              <a:t> sa violence survient sur les gens comme un cataclysme. Impossible à chacun de voir quelqu’un d’autre ; aperçus du ciel, les gens ne sont plus reconnaissables. […] Pendant six jours et sept nuits, le vent persista, l’ouragan diluvien écrasa la terre. Quand arriva le septième jour, l’ouragan diluvien sévissait </a:t>
            </a:r>
            <a:r>
              <a:rPr lang="fr-FR" sz="3000" baseline="30000" dirty="0"/>
              <a:t>130</a:t>
            </a:r>
            <a:r>
              <a:rPr lang="fr-FR" dirty="0"/>
              <a:t> comme une lutte à mort qu’on se livre entre combattants. Alors la mer se calma et se tut, le mauvais vent diluvien cessa. J’observai la mer : le calme régnait, mais tous les mortels étaient devenus de l’argile. Comme un toit plat, le marais s’étendait.</a:t>
            </a:r>
          </a:p>
        </p:txBody>
      </p:sp>
    </p:spTree>
    <p:extLst>
      <p:ext uri="{BB962C8B-B14F-4D97-AF65-F5344CB8AC3E}">
        <p14:creationId xmlns:p14="http://schemas.microsoft.com/office/powerpoint/2010/main" val="3448258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2B0B91-659C-4302-B170-E7AE4B33DFC4}"/>
              </a:ext>
            </a:extLst>
          </p:cNvPr>
          <p:cNvSpPr>
            <a:spLocks noGrp="1"/>
          </p:cNvSpPr>
          <p:nvPr>
            <p:ph type="title"/>
          </p:nvPr>
        </p:nvSpPr>
        <p:spPr/>
        <p:txBody>
          <a:bodyPr/>
          <a:lstStyle/>
          <a:p>
            <a:r>
              <a:rPr lang="fr-FR" dirty="0"/>
              <a:t>1. Transformation de sources: ex. de Gilgamesh</a:t>
            </a:r>
          </a:p>
        </p:txBody>
      </p:sp>
      <p:sp>
        <p:nvSpPr>
          <p:cNvPr id="3" name="Espace réservé du contenu 2">
            <a:extLst>
              <a:ext uri="{FF2B5EF4-FFF2-40B4-BE49-F238E27FC236}">
                <a16:creationId xmlns:a16="http://schemas.microsoft.com/office/drawing/2014/main" id="{9B12BB9D-2E53-46A0-B664-67D7CE5F753A}"/>
              </a:ext>
            </a:extLst>
          </p:cNvPr>
          <p:cNvSpPr>
            <a:spLocks noGrp="1"/>
          </p:cNvSpPr>
          <p:nvPr>
            <p:ph idx="1"/>
          </p:nvPr>
        </p:nvSpPr>
        <p:spPr/>
        <p:txBody>
          <a:bodyPr anchor="ctr">
            <a:normAutofit fontScale="85000" lnSpcReduction="10000"/>
          </a:bodyPr>
          <a:lstStyle/>
          <a:p>
            <a:pPr marL="0" indent="0" algn="just">
              <a:lnSpc>
                <a:spcPct val="120000"/>
              </a:lnSpc>
              <a:spcBef>
                <a:spcPts val="0"/>
              </a:spcBef>
              <a:buNone/>
            </a:pPr>
            <a:r>
              <a:rPr lang="fr-FR" sz="3300" baseline="30000" dirty="0"/>
              <a:t>135</a:t>
            </a:r>
            <a:r>
              <a:rPr lang="fr-FR" dirty="0"/>
              <a:t> J’ouvris une lucarne, un chaud rayon me tomba sur la joue ; je m’agenouillai, je m’accroupis, je pleurai, le long de mes joues, les larmes coulaient. J’observai des quatre côtés les bords de la mer : à quatorze fois soixante mètres émergeait une côte. </a:t>
            </a:r>
            <a:r>
              <a:rPr lang="fr-FR" sz="3300" baseline="30000" dirty="0"/>
              <a:t>140</a:t>
            </a:r>
            <a:r>
              <a:rPr lang="fr-FR" dirty="0"/>
              <a:t> C’est au mont </a:t>
            </a:r>
            <a:r>
              <a:rPr lang="fr-FR" dirty="0" err="1"/>
              <a:t>Niçir</a:t>
            </a:r>
            <a:r>
              <a:rPr lang="fr-FR" dirty="0"/>
              <a:t> que le bateau accosta : le mont </a:t>
            </a:r>
            <a:r>
              <a:rPr lang="fr-FR" dirty="0" err="1"/>
              <a:t>Niçir</a:t>
            </a:r>
            <a:r>
              <a:rPr lang="fr-FR" dirty="0"/>
              <a:t> retint le bateau et ne le lassa plus bouger. Un jour, deux jours, le mont </a:t>
            </a:r>
            <a:r>
              <a:rPr lang="fr-FR" dirty="0" err="1"/>
              <a:t>Niçir</a:t>
            </a:r>
            <a:r>
              <a:rPr lang="fr-FR" dirty="0"/>
              <a:t> retint le bateau immobile ; trois jours, quatre jours, le mont </a:t>
            </a:r>
            <a:r>
              <a:rPr lang="fr-FR" dirty="0" err="1"/>
              <a:t>Niçir</a:t>
            </a:r>
            <a:r>
              <a:rPr lang="fr-FR" dirty="0"/>
              <a:t> retint le bateau immobile ; cinq jours, six jours, le mont </a:t>
            </a:r>
            <a:r>
              <a:rPr lang="fr-FR" dirty="0" err="1"/>
              <a:t>Niçir</a:t>
            </a:r>
            <a:r>
              <a:rPr lang="fr-FR" dirty="0"/>
              <a:t> retint le bateau immobile. </a:t>
            </a:r>
            <a:r>
              <a:rPr lang="fr-FR" sz="3300" baseline="30000" dirty="0"/>
              <a:t>145</a:t>
            </a:r>
            <a:r>
              <a:rPr lang="fr-FR" dirty="0"/>
              <a:t> Quand arriva le septième jour, je fis sortir une colombe et la laissai aller : la colombe s’en alla, s’élança, mais aucun perchoir ne lui apparaissant, elle fit demi-tour. Je fis sortir une hirondelle et la laissai aller ;</a:t>
            </a:r>
          </a:p>
        </p:txBody>
      </p:sp>
    </p:spTree>
    <p:extLst>
      <p:ext uri="{BB962C8B-B14F-4D97-AF65-F5344CB8AC3E}">
        <p14:creationId xmlns:p14="http://schemas.microsoft.com/office/powerpoint/2010/main" val="3216505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2985B1-12BC-4EC1-8E2D-6376AF885686}"/>
              </a:ext>
            </a:extLst>
          </p:cNvPr>
          <p:cNvSpPr>
            <a:spLocks noGrp="1"/>
          </p:cNvSpPr>
          <p:nvPr>
            <p:ph type="title"/>
          </p:nvPr>
        </p:nvSpPr>
        <p:spPr/>
        <p:txBody>
          <a:bodyPr/>
          <a:lstStyle/>
          <a:p>
            <a:r>
              <a:rPr lang="fr-FR" dirty="0"/>
              <a:t>1. Transformation de sources: ex. de Gilgamesh</a:t>
            </a:r>
          </a:p>
        </p:txBody>
      </p:sp>
      <p:sp>
        <p:nvSpPr>
          <p:cNvPr id="3" name="Espace réservé du contenu 2">
            <a:extLst>
              <a:ext uri="{FF2B5EF4-FFF2-40B4-BE49-F238E27FC236}">
                <a16:creationId xmlns:a16="http://schemas.microsoft.com/office/drawing/2014/main" id="{61619FDB-8ADD-4392-BED4-DB8BAF8BAEE4}"/>
              </a:ext>
            </a:extLst>
          </p:cNvPr>
          <p:cNvSpPr>
            <a:spLocks noGrp="1"/>
          </p:cNvSpPr>
          <p:nvPr>
            <p:ph idx="1"/>
          </p:nvPr>
        </p:nvSpPr>
        <p:spPr/>
        <p:txBody>
          <a:bodyPr anchor="ctr">
            <a:normAutofit lnSpcReduction="10000"/>
          </a:bodyPr>
          <a:lstStyle/>
          <a:p>
            <a:pPr marL="0" indent="0" algn="just">
              <a:lnSpc>
                <a:spcPct val="100000"/>
              </a:lnSpc>
              <a:buNone/>
            </a:pPr>
            <a:r>
              <a:rPr lang="fr-FR" baseline="30000" dirty="0"/>
              <a:t>150</a:t>
            </a:r>
            <a:r>
              <a:rPr lang="fr-FR" dirty="0"/>
              <a:t> l’hirondelle s’en alla, s’élança, mais aucun perchoir ne lui apparaissant, elle fit demi-tour. Je fis sortir le corbeau et le laissai aller ; le corbeau s’en alla et, voyant les eaux s’écouler, il se mit à manger, voltigea, fienta et ne fit pas demi-tour. </a:t>
            </a:r>
            <a:r>
              <a:rPr lang="fr-FR" baseline="30000" dirty="0"/>
              <a:t>155</a:t>
            </a:r>
            <a:r>
              <a:rPr lang="fr-FR" dirty="0"/>
              <a:t> Ayant tout fait sortir aux quatre vents, j’allai sacrifier, je répandis une offrande au sommet de la montagne. Je disposai en vis-à-vis sept et sept récipients, au creux desquels je versai acore, cèdre et myrte. Les dieux en flairèrent l’odeur, </a:t>
            </a:r>
            <a:r>
              <a:rPr lang="fr-FR" baseline="30000" dirty="0"/>
              <a:t>160</a:t>
            </a:r>
            <a:r>
              <a:rPr lang="fr-FR" dirty="0"/>
              <a:t> les dieux en flairèrent la bonne odeur, les dieux se pressèrent comme des mouches au-dessus du sacrificateur. À ce moment arriva la Grande Déesse […].</a:t>
            </a:r>
          </a:p>
        </p:txBody>
      </p:sp>
    </p:spTree>
    <p:extLst>
      <p:ext uri="{BB962C8B-B14F-4D97-AF65-F5344CB8AC3E}">
        <p14:creationId xmlns:p14="http://schemas.microsoft.com/office/powerpoint/2010/main" val="65590082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2492</Words>
  <Application>Microsoft Office PowerPoint</Application>
  <PresentationFormat>Grand écran</PresentationFormat>
  <Paragraphs>95</Paragraphs>
  <Slides>26</Slides>
  <Notes>2</Notes>
  <HiddenSlides>0</HiddenSlides>
  <MMClips>0</MMClips>
  <ScaleCrop>false</ScaleCrop>
  <HeadingPairs>
    <vt:vector size="6" baseType="variant">
      <vt:variant>
        <vt:lpstr>Polices utilisées</vt:lpstr>
      </vt:variant>
      <vt:variant>
        <vt:i4>3</vt:i4>
      </vt:variant>
      <vt:variant>
        <vt:lpstr>Thème</vt:lpstr>
      </vt:variant>
      <vt:variant>
        <vt:i4>3</vt:i4>
      </vt:variant>
      <vt:variant>
        <vt:lpstr>Titres des diapositives</vt:lpstr>
      </vt:variant>
      <vt:variant>
        <vt:i4>26</vt:i4>
      </vt:variant>
    </vt:vector>
  </HeadingPairs>
  <TitlesOfParts>
    <vt:vector size="32" baseType="lpstr">
      <vt:lpstr>Arial</vt:lpstr>
      <vt:lpstr>Calibri</vt:lpstr>
      <vt:lpstr>Calibri Light</vt:lpstr>
      <vt:lpstr>Thème Office</vt:lpstr>
      <vt:lpstr>Thème Office</vt:lpstr>
      <vt:lpstr>Thème Office</vt:lpstr>
      <vt:lpstr>La Révélation: comment la sait-on?</vt:lpstr>
      <vt:lpstr>Plan du parcours</vt:lpstr>
      <vt:lpstr>1. Utilisation et transformation de sources</vt:lpstr>
      <vt:lpstr>1. Transformation de sources: ex. de Gilgamesh</vt:lpstr>
      <vt:lpstr>1. Transformation de sources: ex. de Gilgamesh</vt:lpstr>
      <vt:lpstr>1. Transformation de sources: ex. de Gilgamesh</vt:lpstr>
      <vt:lpstr>1. Transformation de sources: ex. de Gilgamesh</vt:lpstr>
      <vt:lpstr>1. Transformation de sources: ex. de Gilgamesh</vt:lpstr>
      <vt:lpstr>1. Transformation de sources: ex. de Gilgamesh</vt:lpstr>
      <vt:lpstr>1. Transformation de sources: ex. de Gilgamesh</vt:lpstr>
      <vt:lpstr>Plan du parcours</vt:lpstr>
      <vt:lpstr>2. Les religions, le religieux</vt:lpstr>
      <vt:lpstr>2. Les religions, le religieux</vt:lpstr>
      <vt:lpstr>2. Les religions, le religieux</vt:lpstr>
      <vt:lpstr>2. Les religions, le religieux</vt:lpstr>
      <vt:lpstr>2. Les religions, le religieux</vt:lpstr>
      <vt:lpstr>2. Les religions, le religieux</vt:lpstr>
      <vt:lpstr>2. Les religions, le religieux</vt:lpstr>
      <vt:lpstr>2. Les religions, le religieux</vt:lpstr>
      <vt:lpstr>2. Les religions, le religieux</vt:lpstr>
      <vt:lpstr>2. Les religions, le religieux</vt:lpstr>
      <vt:lpstr>2. Les religions, le religieux</vt:lpstr>
      <vt:lpstr>Plan du parcours</vt:lpstr>
      <vt:lpstr>3. Un texte du cardinal Daniélou</vt:lpstr>
      <vt:lpstr>Plan du parcours</vt:lpstr>
      <vt:lpstr>4. Les types de prophétisme: 1 S 19,18-24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CIF</dc:title>
  <dc:creator>David Sébastien Sendrez</dc:creator>
  <cp:lastModifiedBy>David Sébastien Sendrez</cp:lastModifiedBy>
  <cp:revision>8</cp:revision>
  <dcterms:created xsi:type="dcterms:W3CDTF">2019-11-03T16:59:19Z</dcterms:created>
  <dcterms:modified xsi:type="dcterms:W3CDTF">2019-11-03T17:46:04Z</dcterms:modified>
</cp:coreProperties>
</file>