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75" r:id="rId7"/>
    <p:sldId id="261" r:id="rId8"/>
    <p:sldId id="276" r:id="rId9"/>
    <p:sldId id="262" r:id="rId10"/>
    <p:sldId id="265" r:id="rId11"/>
    <p:sldId id="266" r:id="rId12"/>
    <p:sldId id="267" r:id="rId13"/>
    <p:sldId id="268" r:id="rId14"/>
    <p:sldId id="269" r:id="rId15"/>
    <p:sldId id="277" r:id="rId16"/>
    <p:sldId id="263" r:id="rId17"/>
    <p:sldId id="270" r:id="rId18"/>
    <p:sldId id="271" r:id="rId19"/>
    <p:sldId id="272" r:id="rId20"/>
    <p:sldId id="273" r:id="rId21"/>
    <p:sldId id="280" r:id="rId22"/>
    <p:sldId id="281" r:id="rId23"/>
    <p:sldId id="282" r:id="rId24"/>
    <p:sldId id="278" r:id="rId25"/>
    <p:sldId id="264" r:id="rId26"/>
    <p:sldId id="279" r:id="rId27"/>
    <p:sldId id="274" r:id="rId28"/>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0" autoAdjust="0"/>
    <p:restoredTop sz="94660"/>
  </p:normalViewPr>
  <p:slideViewPr>
    <p:cSldViewPr snapToGrid="0">
      <p:cViewPr varScale="1">
        <p:scale>
          <a:sx n="83" d="100"/>
          <a:sy n="83" d="100"/>
        </p:scale>
        <p:origin x="45" y="1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7599867-E629-4F99-910E-F0807E3EA717}"/>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44EFA1EE-C680-44F0-A8F4-93AD56E3DF4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6FD64D08-B5E3-435E-8BE4-434C8B8F4C93}"/>
              </a:ext>
            </a:extLst>
          </p:cNvPr>
          <p:cNvSpPr>
            <a:spLocks noGrp="1"/>
          </p:cNvSpPr>
          <p:nvPr>
            <p:ph type="dt" sz="half" idx="10"/>
          </p:nvPr>
        </p:nvSpPr>
        <p:spPr/>
        <p:txBody>
          <a:bodyPr/>
          <a:lstStyle/>
          <a:p>
            <a:fld id="{E4BC6D78-4FFD-4470-B52B-135231C869E9}" type="datetimeFigureOut">
              <a:rPr lang="fr-FR" smtClean="0"/>
              <a:t>25/11/2019</a:t>
            </a:fld>
            <a:endParaRPr lang="fr-FR"/>
          </a:p>
        </p:txBody>
      </p:sp>
      <p:sp>
        <p:nvSpPr>
          <p:cNvPr id="5" name="Espace réservé du pied de page 4">
            <a:extLst>
              <a:ext uri="{FF2B5EF4-FFF2-40B4-BE49-F238E27FC236}">
                <a16:creationId xmlns:a16="http://schemas.microsoft.com/office/drawing/2014/main" id="{4F9A53BB-2150-48A9-ACB3-26AD4C99923B}"/>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961260BB-E2B6-4FCB-A8B0-C1765CB9144E}"/>
              </a:ext>
            </a:extLst>
          </p:cNvPr>
          <p:cNvSpPr>
            <a:spLocks noGrp="1"/>
          </p:cNvSpPr>
          <p:nvPr>
            <p:ph type="sldNum" sz="quarter" idx="12"/>
          </p:nvPr>
        </p:nvSpPr>
        <p:spPr/>
        <p:txBody>
          <a:bodyPr/>
          <a:lstStyle/>
          <a:p>
            <a:fld id="{0BA5092B-752E-4BDA-A4C5-0864F3FF5A79}" type="slidenum">
              <a:rPr lang="fr-FR" smtClean="0"/>
              <a:t>‹N°›</a:t>
            </a:fld>
            <a:endParaRPr lang="fr-FR"/>
          </a:p>
        </p:txBody>
      </p:sp>
    </p:spTree>
    <p:extLst>
      <p:ext uri="{BB962C8B-B14F-4D97-AF65-F5344CB8AC3E}">
        <p14:creationId xmlns:p14="http://schemas.microsoft.com/office/powerpoint/2010/main" val="2223451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F289335-9B3F-4AED-BCD6-7241D03C0436}"/>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26F3D8A5-9FC1-46B9-902D-76569677C89B}"/>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8E7E859D-81AD-47E0-B56D-581D115ADC01}"/>
              </a:ext>
            </a:extLst>
          </p:cNvPr>
          <p:cNvSpPr>
            <a:spLocks noGrp="1"/>
          </p:cNvSpPr>
          <p:nvPr>
            <p:ph type="dt" sz="half" idx="10"/>
          </p:nvPr>
        </p:nvSpPr>
        <p:spPr/>
        <p:txBody>
          <a:bodyPr/>
          <a:lstStyle/>
          <a:p>
            <a:fld id="{E4BC6D78-4FFD-4470-B52B-135231C869E9}" type="datetimeFigureOut">
              <a:rPr lang="fr-FR" smtClean="0"/>
              <a:t>25/11/2019</a:t>
            </a:fld>
            <a:endParaRPr lang="fr-FR"/>
          </a:p>
        </p:txBody>
      </p:sp>
      <p:sp>
        <p:nvSpPr>
          <p:cNvPr id="5" name="Espace réservé du pied de page 4">
            <a:extLst>
              <a:ext uri="{FF2B5EF4-FFF2-40B4-BE49-F238E27FC236}">
                <a16:creationId xmlns:a16="http://schemas.microsoft.com/office/drawing/2014/main" id="{C62893F0-4E24-441E-A835-8101ECAF8152}"/>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2EDCFE1B-0EF5-4641-B9AB-9E6DFBF8BCD9}"/>
              </a:ext>
            </a:extLst>
          </p:cNvPr>
          <p:cNvSpPr>
            <a:spLocks noGrp="1"/>
          </p:cNvSpPr>
          <p:nvPr>
            <p:ph type="sldNum" sz="quarter" idx="12"/>
          </p:nvPr>
        </p:nvSpPr>
        <p:spPr/>
        <p:txBody>
          <a:bodyPr/>
          <a:lstStyle/>
          <a:p>
            <a:fld id="{0BA5092B-752E-4BDA-A4C5-0864F3FF5A79}" type="slidenum">
              <a:rPr lang="fr-FR" smtClean="0"/>
              <a:t>‹N°›</a:t>
            </a:fld>
            <a:endParaRPr lang="fr-FR"/>
          </a:p>
        </p:txBody>
      </p:sp>
    </p:spTree>
    <p:extLst>
      <p:ext uri="{BB962C8B-B14F-4D97-AF65-F5344CB8AC3E}">
        <p14:creationId xmlns:p14="http://schemas.microsoft.com/office/powerpoint/2010/main" val="25534979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6D465BE3-604A-469B-ACEC-764AB49E0F2A}"/>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A294D179-D1AE-4920-813C-2F423068B62F}"/>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785C464E-FC76-4771-B4AB-2151141F0280}"/>
              </a:ext>
            </a:extLst>
          </p:cNvPr>
          <p:cNvSpPr>
            <a:spLocks noGrp="1"/>
          </p:cNvSpPr>
          <p:nvPr>
            <p:ph type="dt" sz="half" idx="10"/>
          </p:nvPr>
        </p:nvSpPr>
        <p:spPr/>
        <p:txBody>
          <a:bodyPr/>
          <a:lstStyle/>
          <a:p>
            <a:fld id="{E4BC6D78-4FFD-4470-B52B-135231C869E9}" type="datetimeFigureOut">
              <a:rPr lang="fr-FR" smtClean="0"/>
              <a:t>25/11/2019</a:t>
            </a:fld>
            <a:endParaRPr lang="fr-FR"/>
          </a:p>
        </p:txBody>
      </p:sp>
      <p:sp>
        <p:nvSpPr>
          <p:cNvPr id="5" name="Espace réservé du pied de page 4">
            <a:extLst>
              <a:ext uri="{FF2B5EF4-FFF2-40B4-BE49-F238E27FC236}">
                <a16:creationId xmlns:a16="http://schemas.microsoft.com/office/drawing/2014/main" id="{671C55EA-C437-4A7A-B6E4-0AC4452B5261}"/>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1E4F7DA0-9071-41D8-BA76-7A071A0ACA24}"/>
              </a:ext>
            </a:extLst>
          </p:cNvPr>
          <p:cNvSpPr>
            <a:spLocks noGrp="1"/>
          </p:cNvSpPr>
          <p:nvPr>
            <p:ph type="sldNum" sz="quarter" idx="12"/>
          </p:nvPr>
        </p:nvSpPr>
        <p:spPr/>
        <p:txBody>
          <a:bodyPr/>
          <a:lstStyle/>
          <a:p>
            <a:fld id="{0BA5092B-752E-4BDA-A4C5-0864F3FF5A79}" type="slidenum">
              <a:rPr lang="fr-FR" smtClean="0"/>
              <a:t>‹N°›</a:t>
            </a:fld>
            <a:endParaRPr lang="fr-FR"/>
          </a:p>
        </p:txBody>
      </p:sp>
    </p:spTree>
    <p:extLst>
      <p:ext uri="{BB962C8B-B14F-4D97-AF65-F5344CB8AC3E}">
        <p14:creationId xmlns:p14="http://schemas.microsoft.com/office/powerpoint/2010/main" val="8359373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7CC3AAE-BE4C-425C-BAC3-76028DD1E2EE}"/>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B0227D10-1D91-443B-8747-E40EC830CA96}"/>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B56E5CFF-BD48-49FE-A86F-050BE7DB06CA}"/>
              </a:ext>
            </a:extLst>
          </p:cNvPr>
          <p:cNvSpPr>
            <a:spLocks noGrp="1"/>
          </p:cNvSpPr>
          <p:nvPr>
            <p:ph type="dt" sz="half" idx="10"/>
          </p:nvPr>
        </p:nvSpPr>
        <p:spPr/>
        <p:txBody>
          <a:bodyPr/>
          <a:lstStyle/>
          <a:p>
            <a:fld id="{E4BC6D78-4FFD-4470-B52B-135231C869E9}" type="datetimeFigureOut">
              <a:rPr lang="fr-FR" smtClean="0"/>
              <a:t>25/11/2019</a:t>
            </a:fld>
            <a:endParaRPr lang="fr-FR"/>
          </a:p>
        </p:txBody>
      </p:sp>
      <p:sp>
        <p:nvSpPr>
          <p:cNvPr id="5" name="Espace réservé du pied de page 4">
            <a:extLst>
              <a:ext uri="{FF2B5EF4-FFF2-40B4-BE49-F238E27FC236}">
                <a16:creationId xmlns:a16="http://schemas.microsoft.com/office/drawing/2014/main" id="{8072352F-D007-44D5-A75E-695C88E8946E}"/>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D7D02F57-8B0E-4AE4-890B-3BB3C0760993}"/>
              </a:ext>
            </a:extLst>
          </p:cNvPr>
          <p:cNvSpPr>
            <a:spLocks noGrp="1"/>
          </p:cNvSpPr>
          <p:nvPr>
            <p:ph type="sldNum" sz="quarter" idx="12"/>
          </p:nvPr>
        </p:nvSpPr>
        <p:spPr/>
        <p:txBody>
          <a:bodyPr/>
          <a:lstStyle/>
          <a:p>
            <a:fld id="{0BA5092B-752E-4BDA-A4C5-0864F3FF5A79}" type="slidenum">
              <a:rPr lang="fr-FR" smtClean="0"/>
              <a:t>‹N°›</a:t>
            </a:fld>
            <a:endParaRPr lang="fr-FR"/>
          </a:p>
        </p:txBody>
      </p:sp>
    </p:spTree>
    <p:extLst>
      <p:ext uri="{BB962C8B-B14F-4D97-AF65-F5344CB8AC3E}">
        <p14:creationId xmlns:p14="http://schemas.microsoft.com/office/powerpoint/2010/main" val="34885153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66D3D7A-BE60-4538-8C12-6AF7047B4C61}"/>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1CBCDB9D-216F-4612-9142-D5A67AC4ECE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39DC62C9-C52F-4CCC-B2BD-85D59E07EAAF}"/>
              </a:ext>
            </a:extLst>
          </p:cNvPr>
          <p:cNvSpPr>
            <a:spLocks noGrp="1"/>
          </p:cNvSpPr>
          <p:nvPr>
            <p:ph type="dt" sz="half" idx="10"/>
          </p:nvPr>
        </p:nvSpPr>
        <p:spPr/>
        <p:txBody>
          <a:bodyPr/>
          <a:lstStyle/>
          <a:p>
            <a:fld id="{E4BC6D78-4FFD-4470-B52B-135231C869E9}" type="datetimeFigureOut">
              <a:rPr lang="fr-FR" smtClean="0"/>
              <a:t>25/11/2019</a:t>
            </a:fld>
            <a:endParaRPr lang="fr-FR"/>
          </a:p>
        </p:txBody>
      </p:sp>
      <p:sp>
        <p:nvSpPr>
          <p:cNvPr id="5" name="Espace réservé du pied de page 4">
            <a:extLst>
              <a:ext uri="{FF2B5EF4-FFF2-40B4-BE49-F238E27FC236}">
                <a16:creationId xmlns:a16="http://schemas.microsoft.com/office/drawing/2014/main" id="{323209E8-7EF1-4D76-9C36-601878932F1D}"/>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809677ED-569A-4BCC-B970-975D99BEF3CE}"/>
              </a:ext>
            </a:extLst>
          </p:cNvPr>
          <p:cNvSpPr>
            <a:spLocks noGrp="1"/>
          </p:cNvSpPr>
          <p:nvPr>
            <p:ph type="sldNum" sz="quarter" idx="12"/>
          </p:nvPr>
        </p:nvSpPr>
        <p:spPr/>
        <p:txBody>
          <a:bodyPr/>
          <a:lstStyle/>
          <a:p>
            <a:fld id="{0BA5092B-752E-4BDA-A4C5-0864F3FF5A79}" type="slidenum">
              <a:rPr lang="fr-FR" smtClean="0"/>
              <a:t>‹N°›</a:t>
            </a:fld>
            <a:endParaRPr lang="fr-FR"/>
          </a:p>
        </p:txBody>
      </p:sp>
    </p:spTree>
    <p:extLst>
      <p:ext uri="{BB962C8B-B14F-4D97-AF65-F5344CB8AC3E}">
        <p14:creationId xmlns:p14="http://schemas.microsoft.com/office/powerpoint/2010/main" val="2348807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E9FB0F9-0B2E-4A5C-BD6D-9A099D9603D0}"/>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BCD1D2DF-8702-4583-96F1-B444E906183D}"/>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CFE33EDF-3807-499E-AD7E-FCE7E4B4D478}"/>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AB44FBD7-D39A-4FAF-997C-56B3DD99CF91}"/>
              </a:ext>
            </a:extLst>
          </p:cNvPr>
          <p:cNvSpPr>
            <a:spLocks noGrp="1"/>
          </p:cNvSpPr>
          <p:nvPr>
            <p:ph type="dt" sz="half" idx="10"/>
          </p:nvPr>
        </p:nvSpPr>
        <p:spPr/>
        <p:txBody>
          <a:bodyPr/>
          <a:lstStyle/>
          <a:p>
            <a:fld id="{E4BC6D78-4FFD-4470-B52B-135231C869E9}" type="datetimeFigureOut">
              <a:rPr lang="fr-FR" smtClean="0"/>
              <a:t>25/11/2019</a:t>
            </a:fld>
            <a:endParaRPr lang="fr-FR"/>
          </a:p>
        </p:txBody>
      </p:sp>
      <p:sp>
        <p:nvSpPr>
          <p:cNvPr id="6" name="Espace réservé du pied de page 5">
            <a:extLst>
              <a:ext uri="{FF2B5EF4-FFF2-40B4-BE49-F238E27FC236}">
                <a16:creationId xmlns:a16="http://schemas.microsoft.com/office/drawing/2014/main" id="{4517235C-3C65-42D2-84B0-6811EE7CFA5C}"/>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D4B433AC-556E-47C4-9D57-D5473BE85C00}"/>
              </a:ext>
            </a:extLst>
          </p:cNvPr>
          <p:cNvSpPr>
            <a:spLocks noGrp="1"/>
          </p:cNvSpPr>
          <p:nvPr>
            <p:ph type="sldNum" sz="quarter" idx="12"/>
          </p:nvPr>
        </p:nvSpPr>
        <p:spPr/>
        <p:txBody>
          <a:bodyPr/>
          <a:lstStyle/>
          <a:p>
            <a:fld id="{0BA5092B-752E-4BDA-A4C5-0864F3FF5A79}" type="slidenum">
              <a:rPr lang="fr-FR" smtClean="0"/>
              <a:t>‹N°›</a:t>
            </a:fld>
            <a:endParaRPr lang="fr-FR"/>
          </a:p>
        </p:txBody>
      </p:sp>
    </p:spTree>
    <p:extLst>
      <p:ext uri="{BB962C8B-B14F-4D97-AF65-F5344CB8AC3E}">
        <p14:creationId xmlns:p14="http://schemas.microsoft.com/office/powerpoint/2010/main" val="29409435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CE15D91-BDAA-434F-B35E-71425AAB9618}"/>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EA88D0CB-F34A-4683-8727-2CA58A6885A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8F2DBC1D-76ED-491A-AA0F-9EB5D43B8F63}"/>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12A4E986-4EE9-445D-98BA-0631AA52538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04941CD2-58F1-482C-BEF2-8BB77AAC934F}"/>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65528A2C-075B-4F19-8BC6-8FBF46B630F7}"/>
              </a:ext>
            </a:extLst>
          </p:cNvPr>
          <p:cNvSpPr>
            <a:spLocks noGrp="1"/>
          </p:cNvSpPr>
          <p:nvPr>
            <p:ph type="dt" sz="half" idx="10"/>
          </p:nvPr>
        </p:nvSpPr>
        <p:spPr/>
        <p:txBody>
          <a:bodyPr/>
          <a:lstStyle/>
          <a:p>
            <a:fld id="{E4BC6D78-4FFD-4470-B52B-135231C869E9}" type="datetimeFigureOut">
              <a:rPr lang="fr-FR" smtClean="0"/>
              <a:t>25/11/2019</a:t>
            </a:fld>
            <a:endParaRPr lang="fr-FR"/>
          </a:p>
        </p:txBody>
      </p:sp>
      <p:sp>
        <p:nvSpPr>
          <p:cNvPr id="8" name="Espace réservé du pied de page 7">
            <a:extLst>
              <a:ext uri="{FF2B5EF4-FFF2-40B4-BE49-F238E27FC236}">
                <a16:creationId xmlns:a16="http://schemas.microsoft.com/office/drawing/2014/main" id="{1C94F01A-32F9-4537-A44F-A7C26F71F90F}"/>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F1E089B5-DAF8-4BDF-ABFA-9CE2A84812D8}"/>
              </a:ext>
            </a:extLst>
          </p:cNvPr>
          <p:cNvSpPr>
            <a:spLocks noGrp="1"/>
          </p:cNvSpPr>
          <p:nvPr>
            <p:ph type="sldNum" sz="quarter" idx="12"/>
          </p:nvPr>
        </p:nvSpPr>
        <p:spPr/>
        <p:txBody>
          <a:bodyPr/>
          <a:lstStyle/>
          <a:p>
            <a:fld id="{0BA5092B-752E-4BDA-A4C5-0864F3FF5A79}" type="slidenum">
              <a:rPr lang="fr-FR" smtClean="0"/>
              <a:t>‹N°›</a:t>
            </a:fld>
            <a:endParaRPr lang="fr-FR"/>
          </a:p>
        </p:txBody>
      </p:sp>
    </p:spTree>
    <p:extLst>
      <p:ext uri="{BB962C8B-B14F-4D97-AF65-F5344CB8AC3E}">
        <p14:creationId xmlns:p14="http://schemas.microsoft.com/office/powerpoint/2010/main" val="32632616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CDD9BB9-E3CF-46AC-86A2-24D4EB1DA217}"/>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BBE56330-C526-4FBF-BA6D-BFE351D96B03}"/>
              </a:ext>
            </a:extLst>
          </p:cNvPr>
          <p:cNvSpPr>
            <a:spLocks noGrp="1"/>
          </p:cNvSpPr>
          <p:nvPr>
            <p:ph type="dt" sz="half" idx="10"/>
          </p:nvPr>
        </p:nvSpPr>
        <p:spPr/>
        <p:txBody>
          <a:bodyPr/>
          <a:lstStyle/>
          <a:p>
            <a:fld id="{E4BC6D78-4FFD-4470-B52B-135231C869E9}" type="datetimeFigureOut">
              <a:rPr lang="fr-FR" smtClean="0"/>
              <a:t>25/11/2019</a:t>
            </a:fld>
            <a:endParaRPr lang="fr-FR"/>
          </a:p>
        </p:txBody>
      </p:sp>
      <p:sp>
        <p:nvSpPr>
          <p:cNvPr id="4" name="Espace réservé du pied de page 3">
            <a:extLst>
              <a:ext uri="{FF2B5EF4-FFF2-40B4-BE49-F238E27FC236}">
                <a16:creationId xmlns:a16="http://schemas.microsoft.com/office/drawing/2014/main" id="{694085DF-F9B6-4FB3-89D0-7E425C51B0BD}"/>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33AD449C-FA23-4730-BCE2-5E496F5DAFEB}"/>
              </a:ext>
            </a:extLst>
          </p:cNvPr>
          <p:cNvSpPr>
            <a:spLocks noGrp="1"/>
          </p:cNvSpPr>
          <p:nvPr>
            <p:ph type="sldNum" sz="quarter" idx="12"/>
          </p:nvPr>
        </p:nvSpPr>
        <p:spPr/>
        <p:txBody>
          <a:bodyPr/>
          <a:lstStyle/>
          <a:p>
            <a:fld id="{0BA5092B-752E-4BDA-A4C5-0864F3FF5A79}" type="slidenum">
              <a:rPr lang="fr-FR" smtClean="0"/>
              <a:t>‹N°›</a:t>
            </a:fld>
            <a:endParaRPr lang="fr-FR"/>
          </a:p>
        </p:txBody>
      </p:sp>
    </p:spTree>
    <p:extLst>
      <p:ext uri="{BB962C8B-B14F-4D97-AF65-F5344CB8AC3E}">
        <p14:creationId xmlns:p14="http://schemas.microsoft.com/office/powerpoint/2010/main" val="10895587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A0E69126-8E3D-4DDE-BF10-BE20DBF65D08}"/>
              </a:ext>
            </a:extLst>
          </p:cNvPr>
          <p:cNvSpPr>
            <a:spLocks noGrp="1"/>
          </p:cNvSpPr>
          <p:nvPr>
            <p:ph type="dt" sz="half" idx="10"/>
          </p:nvPr>
        </p:nvSpPr>
        <p:spPr/>
        <p:txBody>
          <a:bodyPr/>
          <a:lstStyle/>
          <a:p>
            <a:fld id="{E4BC6D78-4FFD-4470-B52B-135231C869E9}" type="datetimeFigureOut">
              <a:rPr lang="fr-FR" smtClean="0"/>
              <a:t>25/11/2019</a:t>
            </a:fld>
            <a:endParaRPr lang="fr-FR"/>
          </a:p>
        </p:txBody>
      </p:sp>
      <p:sp>
        <p:nvSpPr>
          <p:cNvPr id="3" name="Espace réservé du pied de page 2">
            <a:extLst>
              <a:ext uri="{FF2B5EF4-FFF2-40B4-BE49-F238E27FC236}">
                <a16:creationId xmlns:a16="http://schemas.microsoft.com/office/drawing/2014/main" id="{382C206D-C11F-469D-9CD4-76300E0854AA}"/>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1EDBFD01-D894-4D21-8721-C13558714AF4}"/>
              </a:ext>
            </a:extLst>
          </p:cNvPr>
          <p:cNvSpPr>
            <a:spLocks noGrp="1"/>
          </p:cNvSpPr>
          <p:nvPr>
            <p:ph type="sldNum" sz="quarter" idx="12"/>
          </p:nvPr>
        </p:nvSpPr>
        <p:spPr/>
        <p:txBody>
          <a:bodyPr/>
          <a:lstStyle/>
          <a:p>
            <a:fld id="{0BA5092B-752E-4BDA-A4C5-0864F3FF5A79}" type="slidenum">
              <a:rPr lang="fr-FR" smtClean="0"/>
              <a:t>‹N°›</a:t>
            </a:fld>
            <a:endParaRPr lang="fr-FR"/>
          </a:p>
        </p:txBody>
      </p:sp>
    </p:spTree>
    <p:extLst>
      <p:ext uri="{BB962C8B-B14F-4D97-AF65-F5344CB8AC3E}">
        <p14:creationId xmlns:p14="http://schemas.microsoft.com/office/powerpoint/2010/main" val="33248864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F1D7F1F-D6C4-488E-8F1D-C9C81403707E}"/>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355583C4-9DB5-428D-B865-F3A4F53C336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10C38883-FAEE-4FC1-8E86-9C0A80D148A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D22AEBB6-5018-44D3-9B70-41B4B90F8853}"/>
              </a:ext>
            </a:extLst>
          </p:cNvPr>
          <p:cNvSpPr>
            <a:spLocks noGrp="1"/>
          </p:cNvSpPr>
          <p:nvPr>
            <p:ph type="dt" sz="half" idx="10"/>
          </p:nvPr>
        </p:nvSpPr>
        <p:spPr/>
        <p:txBody>
          <a:bodyPr/>
          <a:lstStyle/>
          <a:p>
            <a:fld id="{E4BC6D78-4FFD-4470-B52B-135231C869E9}" type="datetimeFigureOut">
              <a:rPr lang="fr-FR" smtClean="0"/>
              <a:t>25/11/2019</a:t>
            </a:fld>
            <a:endParaRPr lang="fr-FR"/>
          </a:p>
        </p:txBody>
      </p:sp>
      <p:sp>
        <p:nvSpPr>
          <p:cNvPr id="6" name="Espace réservé du pied de page 5">
            <a:extLst>
              <a:ext uri="{FF2B5EF4-FFF2-40B4-BE49-F238E27FC236}">
                <a16:creationId xmlns:a16="http://schemas.microsoft.com/office/drawing/2014/main" id="{E134F282-0BDF-49C8-84E7-A2F03779EC73}"/>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C23B942B-4F7F-494C-A2C5-A419ED86BAB0}"/>
              </a:ext>
            </a:extLst>
          </p:cNvPr>
          <p:cNvSpPr>
            <a:spLocks noGrp="1"/>
          </p:cNvSpPr>
          <p:nvPr>
            <p:ph type="sldNum" sz="quarter" idx="12"/>
          </p:nvPr>
        </p:nvSpPr>
        <p:spPr/>
        <p:txBody>
          <a:bodyPr/>
          <a:lstStyle/>
          <a:p>
            <a:fld id="{0BA5092B-752E-4BDA-A4C5-0864F3FF5A79}" type="slidenum">
              <a:rPr lang="fr-FR" smtClean="0"/>
              <a:t>‹N°›</a:t>
            </a:fld>
            <a:endParaRPr lang="fr-FR"/>
          </a:p>
        </p:txBody>
      </p:sp>
    </p:spTree>
    <p:extLst>
      <p:ext uri="{BB962C8B-B14F-4D97-AF65-F5344CB8AC3E}">
        <p14:creationId xmlns:p14="http://schemas.microsoft.com/office/powerpoint/2010/main" val="31237577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A69CA8B-22C1-4235-800A-A60CC1B9BDB5}"/>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69A43C19-443F-4FC2-B3E2-EC005F5D551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40ADAD41-D6F8-47F6-904F-8DDCE23DD98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1D32E732-4F6A-4DBD-85D5-A902D7B81EF5}"/>
              </a:ext>
            </a:extLst>
          </p:cNvPr>
          <p:cNvSpPr>
            <a:spLocks noGrp="1"/>
          </p:cNvSpPr>
          <p:nvPr>
            <p:ph type="dt" sz="half" idx="10"/>
          </p:nvPr>
        </p:nvSpPr>
        <p:spPr/>
        <p:txBody>
          <a:bodyPr/>
          <a:lstStyle/>
          <a:p>
            <a:fld id="{E4BC6D78-4FFD-4470-B52B-135231C869E9}" type="datetimeFigureOut">
              <a:rPr lang="fr-FR" smtClean="0"/>
              <a:t>25/11/2019</a:t>
            </a:fld>
            <a:endParaRPr lang="fr-FR"/>
          </a:p>
        </p:txBody>
      </p:sp>
      <p:sp>
        <p:nvSpPr>
          <p:cNvPr id="6" name="Espace réservé du pied de page 5">
            <a:extLst>
              <a:ext uri="{FF2B5EF4-FFF2-40B4-BE49-F238E27FC236}">
                <a16:creationId xmlns:a16="http://schemas.microsoft.com/office/drawing/2014/main" id="{3A9E9724-FE65-4AED-B043-576A41DABC9C}"/>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6ABD846D-9583-493F-A11F-6039BA2BA810}"/>
              </a:ext>
            </a:extLst>
          </p:cNvPr>
          <p:cNvSpPr>
            <a:spLocks noGrp="1"/>
          </p:cNvSpPr>
          <p:nvPr>
            <p:ph type="sldNum" sz="quarter" idx="12"/>
          </p:nvPr>
        </p:nvSpPr>
        <p:spPr/>
        <p:txBody>
          <a:bodyPr/>
          <a:lstStyle/>
          <a:p>
            <a:fld id="{0BA5092B-752E-4BDA-A4C5-0864F3FF5A79}" type="slidenum">
              <a:rPr lang="fr-FR" smtClean="0"/>
              <a:t>‹N°›</a:t>
            </a:fld>
            <a:endParaRPr lang="fr-FR"/>
          </a:p>
        </p:txBody>
      </p:sp>
    </p:spTree>
    <p:extLst>
      <p:ext uri="{BB962C8B-B14F-4D97-AF65-F5344CB8AC3E}">
        <p14:creationId xmlns:p14="http://schemas.microsoft.com/office/powerpoint/2010/main" val="8534099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1114132B-2DA0-4602-B709-22D22D15780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CEF7082B-29D1-4134-98F1-A8C1517B31F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6B6F1696-CD0C-4D8A-827A-05A5B10D8B7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4BC6D78-4FFD-4470-B52B-135231C869E9}" type="datetimeFigureOut">
              <a:rPr lang="fr-FR" smtClean="0"/>
              <a:t>25/11/2019</a:t>
            </a:fld>
            <a:endParaRPr lang="fr-FR"/>
          </a:p>
        </p:txBody>
      </p:sp>
      <p:sp>
        <p:nvSpPr>
          <p:cNvPr id="5" name="Espace réservé du pied de page 4">
            <a:extLst>
              <a:ext uri="{FF2B5EF4-FFF2-40B4-BE49-F238E27FC236}">
                <a16:creationId xmlns:a16="http://schemas.microsoft.com/office/drawing/2014/main" id="{14BAD96C-9101-4956-9193-5C060CF404A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92296ADC-C266-490E-A826-B511169B1A5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BA5092B-752E-4BDA-A4C5-0864F3FF5A79}" type="slidenum">
              <a:rPr lang="fr-FR" smtClean="0"/>
              <a:t>‹N°›</a:t>
            </a:fld>
            <a:endParaRPr lang="fr-FR"/>
          </a:p>
        </p:txBody>
      </p:sp>
    </p:spTree>
    <p:extLst>
      <p:ext uri="{BB962C8B-B14F-4D97-AF65-F5344CB8AC3E}">
        <p14:creationId xmlns:p14="http://schemas.microsoft.com/office/powerpoint/2010/main" val="39818161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5B6C4C8-DFB8-4E84-B86C-4DCB6ED320D4}"/>
              </a:ext>
            </a:extLst>
          </p:cNvPr>
          <p:cNvSpPr>
            <a:spLocks noGrp="1"/>
          </p:cNvSpPr>
          <p:nvPr>
            <p:ph type="ctrTitle"/>
          </p:nvPr>
        </p:nvSpPr>
        <p:spPr/>
        <p:txBody>
          <a:bodyPr/>
          <a:lstStyle/>
          <a:p>
            <a:r>
              <a:rPr lang="fr-FR" dirty="0"/>
              <a:t>La Révélation: comment ça marche?</a:t>
            </a:r>
          </a:p>
        </p:txBody>
      </p:sp>
      <p:sp>
        <p:nvSpPr>
          <p:cNvPr id="3" name="Sous-titre 2">
            <a:extLst>
              <a:ext uri="{FF2B5EF4-FFF2-40B4-BE49-F238E27FC236}">
                <a16:creationId xmlns:a16="http://schemas.microsoft.com/office/drawing/2014/main" id="{15FA33D0-D50C-4419-B7E7-F208D52B0E05}"/>
              </a:ext>
            </a:extLst>
          </p:cNvPr>
          <p:cNvSpPr>
            <a:spLocks noGrp="1"/>
          </p:cNvSpPr>
          <p:nvPr>
            <p:ph type="subTitle" idx="1"/>
          </p:nvPr>
        </p:nvSpPr>
        <p:spPr/>
        <p:txBody>
          <a:bodyPr/>
          <a:lstStyle/>
          <a:p>
            <a:r>
              <a:rPr lang="fr-FR" dirty="0"/>
              <a:t>Père David Sendrez</a:t>
            </a:r>
          </a:p>
          <a:p>
            <a:r>
              <a:rPr lang="fr-FR" dirty="0"/>
              <a:t>Le CIF</a:t>
            </a:r>
          </a:p>
        </p:txBody>
      </p:sp>
    </p:spTree>
    <p:extLst>
      <p:ext uri="{BB962C8B-B14F-4D97-AF65-F5344CB8AC3E}">
        <p14:creationId xmlns:p14="http://schemas.microsoft.com/office/powerpoint/2010/main" val="38375260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F4ECFE4-6965-40BD-B3A7-D93FE9D0C230}"/>
              </a:ext>
            </a:extLst>
          </p:cNvPr>
          <p:cNvSpPr>
            <a:spLocks noGrp="1"/>
          </p:cNvSpPr>
          <p:nvPr>
            <p:ph type="title"/>
          </p:nvPr>
        </p:nvSpPr>
        <p:spPr/>
        <p:txBody>
          <a:bodyPr/>
          <a:lstStyle/>
          <a:p>
            <a:r>
              <a:rPr lang="fr-FR" dirty="0"/>
              <a:t>3. Les lignes d’accomplissement: Moïse</a:t>
            </a:r>
          </a:p>
        </p:txBody>
      </p:sp>
      <p:sp>
        <p:nvSpPr>
          <p:cNvPr id="3" name="Espace réservé du contenu 2">
            <a:extLst>
              <a:ext uri="{FF2B5EF4-FFF2-40B4-BE49-F238E27FC236}">
                <a16:creationId xmlns:a16="http://schemas.microsoft.com/office/drawing/2014/main" id="{FB306D50-7F3D-431D-AA66-7202AD4A1A95}"/>
              </a:ext>
            </a:extLst>
          </p:cNvPr>
          <p:cNvSpPr>
            <a:spLocks noGrp="1"/>
          </p:cNvSpPr>
          <p:nvPr>
            <p:ph idx="1"/>
          </p:nvPr>
        </p:nvSpPr>
        <p:spPr/>
        <p:txBody>
          <a:bodyPr>
            <a:normAutofit fontScale="92500"/>
          </a:bodyPr>
          <a:lstStyle/>
          <a:p>
            <a:pPr lvl="0" algn="just">
              <a:buSzPct val="45000"/>
              <a:buFont typeface="StarSymbol"/>
              <a:buChar char="•"/>
            </a:pPr>
            <a:r>
              <a:rPr lang="fr-FR" dirty="0"/>
              <a:t>La foule qui suit ;</a:t>
            </a:r>
          </a:p>
          <a:p>
            <a:pPr lvl="0" algn="just">
              <a:buSzPct val="45000"/>
              <a:buFont typeface="StarSymbol"/>
              <a:buChar char="•"/>
            </a:pPr>
            <a:r>
              <a:rPr lang="fr-FR" dirty="0"/>
              <a:t>Le passage de la mer versus le baptême ;</a:t>
            </a:r>
          </a:p>
          <a:p>
            <a:pPr lvl="0" algn="just">
              <a:buSzPct val="45000"/>
              <a:buFont typeface="StarSymbol"/>
              <a:buChar char="•"/>
            </a:pPr>
            <a:r>
              <a:rPr lang="fr-FR" dirty="0"/>
              <a:t>Le passage de la mer versus Jésus marchant sur les eaux ;</a:t>
            </a:r>
          </a:p>
          <a:p>
            <a:pPr lvl="0" algn="just">
              <a:buSzPct val="45000"/>
              <a:buFont typeface="StarSymbol"/>
              <a:buChar char="•"/>
            </a:pPr>
            <a:r>
              <a:rPr lang="fr-FR" dirty="0"/>
              <a:t>Les tables de la loi ;</a:t>
            </a:r>
          </a:p>
          <a:p>
            <a:pPr lvl="0" algn="just">
              <a:buSzPct val="45000"/>
              <a:buFont typeface="StarSymbol"/>
              <a:buChar char="•"/>
            </a:pPr>
            <a:r>
              <a:rPr lang="fr-FR" dirty="0"/>
              <a:t>Le rayonnement du visage de Moïse versus la transfiguration de Jésus ;</a:t>
            </a:r>
          </a:p>
          <a:p>
            <a:pPr lvl="0" algn="just">
              <a:buSzPct val="45000"/>
              <a:buFont typeface="StarSymbol"/>
              <a:buChar char="•"/>
            </a:pPr>
            <a:r>
              <a:rPr lang="fr-FR" dirty="0"/>
              <a:t>L’alliance avec le sang versus l’eucharistie ;</a:t>
            </a:r>
          </a:p>
          <a:p>
            <a:pPr lvl="0" algn="just">
              <a:buSzPct val="45000"/>
              <a:buFont typeface="StarSymbol"/>
              <a:buChar char="•"/>
            </a:pPr>
            <a:r>
              <a:rPr lang="fr-FR" dirty="0"/>
              <a:t>Le miracle de la manne versus le miracle de la multiplication des pains ;</a:t>
            </a:r>
          </a:p>
          <a:p>
            <a:pPr lvl="0" algn="just">
              <a:buSzPct val="45000"/>
              <a:buFont typeface="StarSymbol"/>
              <a:buChar char="•"/>
            </a:pPr>
            <a:r>
              <a:rPr lang="fr-FR" dirty="0"/>
              <a:t>Le mât d’airain dans le désert versus l’élévation de Jésus sur la croix ; et on pourrait sans doute en ajouter.</a:t>
            </a:r>
          </a:p>
        </p:txBody>
      </p:sp>
    </p:spTree>
    <p:extLst>
      <p:ext uri="{BB962C8B-B14F-4D97-AF65-F5344CB8AC3E}">
        <p14:creationId xmlns:p14="http://schemas.microsoft.com/office/powerpoint/2010/main" val="13447565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CDFCF70-2127-4EAA-8533-F607A145D8EF}"/>
              </a:ext>
            </a:extLst>
          </p:cNvPr>
          <p:cNvSpPr>
            <a:spLocks noGrp="1"/>
          </p:cNvSpPr>
          <p:nvPr>
            <p:ph type="title"/>
          </p:nvPr>
        </p:nvSpPr>
        <p:spPr/>
        <p:txBody>
          <a:bodyPr/>
          <a:lstStyle/>
          <a:p>
            <a:r>
              <a:rPr lang="fr-FR" dirty="0"/>
              <a:t>3. Moïse: La montagne, le divin, l’enseignement</a:t>
            </a:r>
          </a:p>
        </p:txBody>
      </p:sp>
      <p:sp>
        <p:nvSpPr>
          <p:cNvPr id="3" name="Espace réservé du contenu 2">
            <a:extLst>
              <a:ext uri="{FF2B5EF4-FFF2-40B4-BE49-F238E27FC236}">
                <a16:creationId xmlns:a16="http://schemas.microsoft.com/office/drawing/2014/main" id="{ED861C28-65BC-42A7-A710-E54A3F514D35}"/>
              </a:ext>
            </a:extLst>
          </p:cNvPr>
          <p:cNvSpPr>
            <a:spLocks noGrp="1"/>
          </p:cNvSpPr>
          <p:nvPr>
            <p:ph idx="1"/>
          </p:nvPr>
        </p:nvSpPr>
        <p:spPr/>
        <p:txBody>
          <a:bodyPr>
            <a:normAutofit fontScale="92500" lnSpcReduction="10000"/>
          </a:bodyPr>
          <a:lstStyle/>
          <a:p>
            <a:pPr marL="0" lvl="0" indent="0" algn="just">
              <a:buNone/>
            </a:pPr>
            <a:r>
              <a:rPr lang="fr-FR" dirty="0"/>
              <a:t>«</a:t>
            </a:r>
            <a:r>
              <a:rPr lang="fr-FR" baseline="33000" dirty="0"/>
              <a:t> 12</a:t>
            </a:r>
            <a:r>
              <a:rPr lang="fr-FR" dirty="0"/>
              <a:t> Le Seigneur dit à Moïse : " Monte vers moi sur la montagne et demeure là, que je te donne les tables de pierre - la loi et le commandement - que j'ai écrites pour leur instruction. " </a:t>
            </a:r>
            <a:r>
              <a:rPr lang="fr-FR" baseline="33000" dirty="0"/>
              <a:t>13</a:t>
            </a:r>
            <a:r>
              <a:rPr lang="fr-FR" dirty="0"/>
              <a:t> Moïse se leva, ainsi que Josué son serviteur, et ils montèrent à la montagne de Dieu. </a:t>
            </a:r>
            <a:r>
              <a:rPr lang="fr-FR" baseline="33000" dirty="0"/>
              <a:t>14</a:t>
            </a:r>
            <a:r>
              <a:rPr lang="fr-FR" dirty="0"/>
              <a:t> Il dit aux anciens : " Attendez-nous ici jusqu'à notre retour ; vous avez avec vous Aaron et Hur, que celui qui a une affaire à régler s'adresse à eux. " </a:t>
            </a:r>
            <a:r>
              <a:rPr lang="fr-FR" baseline="33000" dirty="0"/>
              <a:t>15</a:t>
            </a:r>
            <a:r>
              <a:rPr lang="fr-FR" dirty="0"/>
              <a:t> Puis Moïse monta sur la montagne. La nuée couvrit la montagne. </a:t>
            </a:r>
            <a:r>
              <a:rPr lang="fr-FR" baseline="33000" dirty="0"/>
              <a:t>16</a:t>
            </a:r>
            <a:r>
              <a:rPr lang="fr-FR" dirty="0"/>
              <a:t> La gloire du Seigneur s'établit sur le mont Sinaï, et la nuée le couvrit pendant six jours. Le septième jour, le Seigneur appela Moïse du milieu de la nuée. </a:t>
            </a:r>
            <a:r>
              <a:rPr lang="fr-FR" baseline="33000" dirty="0"/>
              <a:t>17</a:t>
            </a:r>
            <a:r>
              <a:rPr lang="fr-FR" dirty="0"/>
              <a:t> L'aspect de la gloire du Seigneur était aux yeux des Israélites celui d'une flamme dévorante au sommet de la montagne. </a:t>
            </a:r>
            <a:r>
              <a:rPr lang="fr-FR" baseline="33000" dirty="0"/>
              <a:t>18</a:t>
            </a:r>
            <a:r>
              <a:rPr lang="fr-FR" dirty="0"/>
              <a:t> Moïse entra dans la nuée et monta sur la montagne. Et Moïse demeura sur la montagne quarante jours et quarante nuits. »</a:t>
            </a:r>
          </a:p>
          <a:p>
            <a:pPr marL="0" lvl="0" indent="0" algn="just">
              <a:buNone/>
            </a:pPr>
            <a:r>
              <a:rPr lang="fr-FR" dirty="0"/>
              <a:t>Ex 24,12-18</a:t>
            </a:r>
          </a:p>
          <a:p>
            <a:pPr marL="0" indent="0">
              <a:buNone/>
            </a:pPr>
            <a:endParaRPr lang="fr-FR" dirty="0"/>
          </a:p>
        </p:txBody>
      </p:sp>
    </p:spTree>
    <p:extLst>
      <p:ext uri="{BB962C8B-B14F-4D97-AF65-F5344CB8AC3E}">
        <p14:creationId xmlns:p14="http://schemas.microsoft.com/office/powerpoint/2010/main" val="20132930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8506CEF-2DD5-4183-B7C0-FF95EF8FF27E}"/>
              </a:ext>
            </a:extLst>
          </p:cNvPr>
          <p:cNvSpPr>
            <a:spLocks noGrp="1"/>
          </p:cNvSpPr>
          <p:nvPr>
            <p:ph type="title"/>
          </p:nvPr>
        </p:nvSpPr>
        <p:spPr/>
        <p:txBody>
          <a:bodyPr/>
          <a:lstStyle/>
          <a:p>
            <a:r>
              <a:rPr lang="fr-FR" dirty="0"/>
              <a:t>3. Moïse: La montagne, le divin, l’enseignement</a:t>
            </a:r>
          </a:p>
        </p:txBody>
      </p:sp>
      <p:sp>
        <p:nvSpPr>
          <p:cNvPr id="3" name="Espace réservé du contenu 2">
            <a:extLst>
              <a:ext uri="{FF2B5EF4-FFF2-40B4-BE49-F238E27FC236}">
                <a16:creationId xmlns:a16="http://schemas.microsoft.com/office/drawing/2014/main" id="{A69B1D65-D4B9-48EC-95DE-608238E0D1F1}"/>
              </a:ext>
            </a:extLst>
          </p:cNvPr>
          <p:cNvSpPr>
            <a:spLocks noGrp="1"/>
          </p:cNvSpPr>
          <p:nvPr>
            <p:ph idx="1"/>
          </p:nvPr>
        </p:nvSpPr>
        <p:spPr/>
        <p:txBody>
          <a:bodyPr>
            <a:normAutofit fontScale="92500" lnSpcReduction="10000"/>
          </a:bodyPr>
          <a:lstStyle/>
          <a:p>
            <a:pPr marL="0" lvl="0" indent="0" algn="just">
              <a:buNone/>
            </a:pPr>
            <a:r>
              <a:rPr lang="fr-FR" dirty="0"/>
              <a:t>«</a:t>
            </a:r>
            <a:r>
              <a:rPr lang="fr-FR" baseline="33000" dirty="0"/>
              <a:t> 1</a:t>
            </a:r>
            <a:r>
              <a:rPr lang="fr-FR" dirty="0"/>
              <a:t> Voyant les foules, il gravit la montagne, et quand il fut assis, ses disciples s'approchèrent de lui. </a:t>
            </a:r>
            <a:r>
              <a:rPr lang="fr-FR" baseline="33000" dirty="0"/>
              <a:t>2</a:t>
            </a:r>
            <a:r>
              <a:rPr lang="fr-FR" dirty="0"/>
              <a:t> Et prenant la parole, il les enseignait en disant : </a:t>
            </a:r>
            <a:r>
              <a:rPr lang="fr-FR" baseline="33000" dirty="0"/>
              <a:t>3</a:t>
            </a:r>
            <a:r>
              <a:rPr lang="fr-FR" dirty="0"/>
              <a:t> " Heureux ceux qui ont une âme de pauvre, car le Royaume des Cieux est à eux. </a:t>
            </a:r>
            <a:r>
              <a:rPr lang="fr-FR" baseline="33000" dirty="0"/>
              <a:t>4</a:t>
            </a:r>
            <a:r>
              <a:rPr lang="fr-FR" dirty="0"/>
              <a:t> Heureux les affligés, car ils seront consolés. </a:t>
            </a:r>
            <a:r>
              <a:rPr lang="fr-FR" baseline="33000" dirty="0"/>
              <a:t>5</a:t>
            </a:r>
            <a:r>
              <a:rPr lang="fr-FR" dirty="0"/>
              <a:t> Heureux les doux, car ils posséderont la terre. </a:t>
            </a:r>
            <a:r>
              <a:rPr lang="fr-FR" baseline="33000" dirty="0"/>
              <a:t>6</a:t>
            </a:r>
            <a:r>
              <a:rPr lang="fr-FR" dirty="0"/>
              <a:t> Heureux les affamés et assoiffés de la justice, car ils seront rassasiés. </a:t>
            </a:r>
            <a:r>
              <a:rPr lang="fr-FR" baseline="33000" dirty="0"/>
              <a:t>7</a:t>
            </a:r>
            <a:r>
              <a:rPr lang="fr-FR" dirty="0"/>
              <a:t> Heureux les miséricordieux, car ils obtiendront miséricorde. </a:t>
            </a:r>
            <a:r>
              <a:rPr lang="fr-FR" baseline="33000" dirty="0"/>
              <a:t>8</a:t>
            </a:r>
            <a:r>
              <a:rPr lang="fr-FR" dirty="0"/>
              <a:t> Heureux les </a:t>
            </a:r>
            <a:r>
              <a:rPr lang="fr-FR" dirty="0" err="1"/>
              <a:t>coeurs</a:t>
            </a:r>
            <a:r>
              <a:rPr lang="fr-FR" dirty="0"/>
              <a:t> purs, car ils verront Dieu. </a:t>
            </a:r>
            <a:r>
              <a:rPr lang="fr-FR" baseline="33000" dirty="0"/>
              <a:t>9</a:t>
            </a:r>
            <a:r>
              <a:rPr lang="fr-FR" dirty="0"/>
              <a:t> Heureux les artisans de paix, car ils seront appelés fils de Dieu. </a:t>
            </a:r>
            <a:r>
              <a:rPr lang="fr-FR" baseline="33000" dirty="0"/>
              <a:t>10</a:t>
            </a:r>
            <a:r>
              <a:rPr lang="fr-FR" dirty="0"/>
              <a:t> Heureux les persécutés pour la justice, car le Royaume des Cieux est à eux. </a:t>
            </a:r>
            <a:r>
              <a:rPr lang="fr-FR" baseline="33000" dirty="0"/>
              <a:t>11</a:t>
            </a:r>
            <a:r>
              <a:rPr lang="fr-FR" dirty="0"/>
              <a:t> Heureux êtes-vous quand on vous insultera, qu'on vous persécutera, et qu'on dira faussement contre vous toute sorte d'infamie à cause de moi.’’ »</a:t>
            </a:r>
          </a:p>
          <a:p>
            <a:pPr marL="0" lvl="0" indent="0" algn="just">
              <a:buNone/>
            </a:pPr>
            <a:r>
              <a:rPr lang="fr-FR" dirty="0"/>
              <a:t>Mt 5, 1-11</a:t>
            </a:r>
          </a:p>
          <a:p>
            <a:pPr marL="0" indent="0">
              <a:buNone/>
            </a:pPr>
            <a:endParaRPr lang="fr-FR" dirty="0"/>
          </a:p>
        </p:txBody>
      </p:sp>
    </p:spTree>
    <p:extLst>
      <p:ext uri="{BB962C8B-B14F-4D97-AF65-F5344CB8AC3E}">
        <p14:creationId xmlns:p14="http://schemas.microsoft.com/office/powerpoint/2010/main" val="29858624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2177FE4-5420-460C-8A31-7465E7E7F771}"/>
              </a:ext>
            </a:extLst>
          </p:cNvPr>
          <p:cNvSpPr>
            <a:spLocks noGrp="1"/>
          </p:cNvSpPr>
          <p:nvPr>
            <p:ph type="title"/>
          </p:nvPr>
        </p:nvSpPr>
        <p:spPr/>
        <p:txBody>
          <a:bodyPr/>
          <a:lstStyle/>
          <a:p>
            <a:r>
              <a:rPr lang="fr-FR" dirty="0"/>
              <a:t>3. Moïse: l’Alliance et le sang</a:t>
            </a:r>
          </a:p>
        </p:txBody>
      </p:sp>
      <p:sp>
        <p:nvSpPr>
          <p:cNvPr id="3" name="Espace réservé du contenu 2">
            <a:extLst>
              <a:ext uri="{FF2B5EF4-FFF2-40B4-BE49-F238E27FC236}">
                <a16:creationId xmlns:a16="http://schemas.microsoft.com/office/drawing/2014/main" id="{F115EFA7-EAC3-4BA4-9E17-7EFF9F1503F4}"/>
              </a:ext>
            </a:extLst>
          </p:cNvPr>
          <p:cNvSpPr>
            <a:spLocks noGrp="1"/>
          </p:cNvSpPr>
          <p:nvPr>
            <p:ph idx="1"/>
          </p:nvPr>
        </p:nvSpPr>
        <p:spPr/>
        <p:txBody>
          <a:bodyPr/>
          <a:lstStyle/>
          <a:p>
            <a:pPr marL="0" lvl="0" indent="0" algn="just">
              <a:buNone/>
            </a:pPr>
            <a:r>
              <a:rPr lang="fr-FR" dirty="0"/>
              <a:t>«</a:t>
            </a:r>
            <a:r>
              <a:rPr lang="fr-FR" baseline="33000" dirty="0"/>
              <a:t> 6</a:t>
            </a:r>
            <a:r>
              <a:rPr lang="fr-FR" dirty="0"/>
              <a:t> Moïse prit la moitié du sang et la mit dans des bassins, et l'autre moitié du sang, il la répandit sur l'autel. </a:t>
            </a:r>
            <a:r>
              <a:rPr lang="fr-FR" baseline="33000" dirty="0"/>
              <a:t>7</a:t>
            </a:r>
            <a:r>
              <a:rPr lang="fr-FR" dirty="0"/>
              <a:t> Il prit le livre de l'Alliance et il en fit la lecture au peuple qui déclara : " Tout ce que le Seigneur a dit, nous le ferons et nous y obéirons. " </a:t>
            </a:r>
            <a:r>
              <a:rPr lang="fr-FR" baseline="33000" dirty="0"/>
              <a:t>8</a:t>
            </a:r>
            <a:r>
              <a:rPr lang="fr-FR" dirty="0"/>
              <a:t> Moïse, ayant pris le sang, le répandit sur le peuple et dit : " Ceci est le sang de l'Alliance que le Seigneur a conclue avec vous moyennant toutes ces clauses. " »</a:t>
            </a:r>
          </a:p>
          <a:p>
            <a:pPr marL="0" lvl="0" indent="0" algn="just">
              <a:buNone/>
            </a:pPr>
            <a:r>
              <a:rPr lang="fr-FR" dirty="0"/>
              <a:t>Ex 24, 6-8</a:t>
            </a:r>
          </a:p>
          <a:p>
            <a:pPr marL="0" indent="0">
              <a:buNone/>
            </a:pPr>
            <a:endParaRPr lang="fr-FR" dirty="0"/>
          </a:p>
        </p:txBody>
      </p:sp>
    </p:spTree>
    <p:extLst>
      <p:ext uri="{BB962C8B-B14F-4D97-AF65-F5344CB8AC3E}">
        <p14:creationId xmlns:p14="http://schemas.microsoft.com/office/powerpoint/2010/main" val="1266577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AB0ED5E-C0D3-48A3-90BC-C23B2FC607F9}"/>
              </a:ext>
            </a:extLst>
          </p:cNvPr>
          <p:cNvSpPr>
            <a:spLocks noGrp="1"/>
          </p:cNvSpPr>
          <p:nvPr>
            <p:ph type="title"/>
          </p:nvPr>
        </p:nvSpPr>
        <p:spPr/>
        <p:txBody>
          <a:bodyPr/>
          <a:lstStyle/>
          <a:p>
            <a:r>
              <a:rPr lang="fr-FR" dirty="0"/>
              <a:t>3. Moïse: l’Alliance et le sang</a:t>
            </a:r>
          </a:p>
        </p:txBody>
      </p:sp>
      <p:sp>
        <p:nvSpPr>
          <p:cNvPr id="3" name="Espace réservé du contenu 2">
            <a:extLst>
              <a:ext uri="{FF2B5EF4-FFF2-40B4-BE49-F238E27FC236}">
                <a16:creationId xmlns:a16="http://schemas.microsoft.com/office/drawing/2014/main" id="{D2038748-BB09-4F4D-892C-5713CB9A2A82}"/>
              </a:ext>
            </a:extLst>
          </p:cNvPr>
          <p:cNvSpPr>
            <a:spLocks noGrp="1"/>
          </p:cNvSpPr>
          <p:nvPr>
            <p:ph idx="1"/>
          </p:nvPr>
        </p:nvSpPr>
        <p:spPr/>
        <p:txBody>
          <a:bodyPr/>
          <a:lstStyle/>
          <a:p>
            <a:pPr marL="0" lvl="0" indent="0" algn="just">
              <a:buNone/>
            </a:pPr>
            <a:r>
              <a:rPr lang="fr-FR" dirty="0"/>
              <a:t>«</a:t>
            </a:r>
            <a:r>
              <a:rPr lang="fr-FR" baseline="33000" dirty="0"/>
              <a:t> 26</a:t>
            </a:r>
            <a:r>
              <a:rPr lang="fr-FR" dirty="0"/>
              <a:t> Or, tandis qu'ils mangeaient, Jésus prit du pain, le bénit, le rompit et le donna aux disciples en disant : " Prenez, mangez, ceci est mon corps. " </a:t>
            </a:r>
            <a:r>
              <a:rPr lang="fr-FR" baseline="33000" dirty="0"/>
              <a:t>27</a:t>
            </a:r>
            <a:r>
              <a:rPr lang="fr-FR" dirty="0"/>
              <a:t> Puis, prenant une coupe, il rendit grâces et la leur donna en disant : " Buvez-en tous ; </a:t>
            </a:r>
            <a:r>
              <a:rPr lang="fr-FR" baseline="33000" dirty="0"/>
              <a:t>28</a:t>
            </a:r>
            <a:r>
              <a:rPr lang="fr-FR" dirty="0"/>
              <a:t> car ceci est mon sang, le sang de l'alliance, qui va être répandu pour une multitude en rémission des péchés.’’ »</a:t>
            </a:r>
          </a:p>
          <a:p>
            <a:pPr marL="0" lvl="0" indent="0" algn="just">
              <a:buNone/>
            </a:pPr>
            <a:r>
              <a:rPr lang="fr-FR" dirty="0"/>
              <a:t>Mt 26, 26-28</a:t>
            </a:r>
          </a:p>
          <a:p>
            <a:pPr marL="0" indent="0">
              <a:buNone/>
            </a:pPr>
            <a:endParaRPr lang="fr-FR" dirty="0"/>
          </a:p>
        </p:txBody>
      </p:sp>
    </p:spTree>
    <p:extLst>
      <p:ext uri="{BB962C8B-B14F-4D97-AF65-F5344CB8AC3E}">
        <p14:creationId xmlns:p14="http://schemas.microsoft.com/office/powerpoint/2010/main" val="33336097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2AC8ED5-5CC3-4709-AC68-58D1F4224EA8}"/>
              </a:ext>
            </a:extLst>
          </p:cNvPr>
          <p:cNvSpPr>
            <a:spLocks noGrp="1"/>
          </p:cNvSpPr>
          <p:nvPr>
            <p:ph type="title"/>
          </p:nvPr>
        </p:nvSpPr>
        <p:spPr/>
        <p:txBody>
          <a:bodyPr/>
          <a:lstStyle/>
          <a:p>
            <a:r>
              <a:rPr lang="fr-FR" dirty="0"/>
              <a:t>Plan général</a:t>
            </a:r>
          </a:p>
        </p:txBody>
      </p:sp>
      <p:sp>
        <p:nvSpPr>
          <p:cNvPr id="3" name="Espace réservé du contenu 2">
            <a:extLst>
              <a:ext uri="{FF2B5EF4-FFF2-40B4-BE49-F238E27FC236}">
                <a16:creationId xmlns:a16="http://schemas.microsoft.com/office/drawing/2014/main" id="{57BCE06B-26D6-4B07-941B-C6129A7C9F8A}"/>
              </a:ext>
            </a:extLst>
          </p:cNvPr>
          <p:cNvSpPr>
            <a:spLocks noGrp="1"/>
          </p:cNvSpPr>
          <p:nvPr>
            <p:ph idx="1"/>
          </p:nvPr>
        </p:nvSpPr>
        <p:spPr/>
        <p:txBody>
          <a:bodyPr/>
          <a:lstStyle/>
          <a:p>
            <a:pPr marL="514350" indent="-514350">
              <a:buFont typeface="+mj-lt"/>
              <a:buAutoNum type="arabicPeriod"/>
            </a:pPr>
            <a:r>
              <a:rPr lang="fr-FR" dirty="0"/>
              <a:t>Un schéma général</a:t>
            </a:r>
          </a:p>
          <a:p>
            <a:pPr marL="514350" indent="-514350">
              <a:buFont typeface="+mj-lt"/>
              <a:buAutoNum type="arabicPeriod"/>
            </a:pPr>
            <a:r>
              <a:rPr lang="fr-FR" dirty="0"/>
              <a:t>Les scénographies</a:t>
            </a:r>
          </a:p>
          <a:p>
            <a:pPr marL="514350" indent="-514350">
              <a:buFont typeface="+mj-lt"/>
              <a:buAutoNum type="arabicPeriod"/>
            </a:pPr>
            <a:r>
              <a:rPr lang="fr-FR" dirty="0"/>
              <a:t>Les lignes d’accomplissement</a:t>
            </a:r>
          </a:p>
          <a:p>
            <a:pPr marL="514350" indent="-514350">
              <a:buFont typeface="+mj-lt"/>
              <a:buAutoNum type="arabicPeriod"/>
            </a:pPr>
            <a:r>
              <a:rPr lang="fr-FR" dirty="0"/>
              <a:t>Le passage vers la prise de conscience</a:t>
            </a:r>
          </a:p>
          <a:p>
            <a:pPr marL="514350" indent="-514350">
              <a:buFont typeface="+mj-lt"/>
              <a:buAutoNum type="arabicPeriod"/>
            </a:pPr>
            <a:r>
              <a:rPr lang="fr-FR" dirty="0"/>
              <a:t>Le prolongement liturgique</a:t>
            </a:r>
          </a:p>
          <a:p>
            <a:pPr marL="0" indent="0">
              <a:buNone/>
            </a:pPr>
            <a:endParaRPr lang="fr-FR" dirty="0"/>
          </a:p>
          <a:p>
            <a:pPr marL="0" indent="0">
              <a:buNone/>
            </a:pPr>
            <a:r>
              <a:rPr lang="fr-FR" dirty="0"/>
              <a:t>Résultats et prolongements</a:t>
            </a:r>
          </a:p>
        </p:txBody>
      </p:sp>
    </p:spTree>
    <p:extLst>
      <p:ext uri="{BB962C8B-B14F-4D97-AF65-F5344CB8AC3E}">
        <p14:creationId xmlns:p14="http://schemas.microsoft.com/office/powerpoint/2010/main" val="25110333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6E63B63-9040-4812-96CD-242A0366A698}"/>
              </a:ext>
            </a:extLst>
          </p:cNvPr>
          <p:cNvSpPr>
            <a:spLocks noGrp="1"/>
          </p:cNvSpPr>
          <p:nvPr>
            <p:ph type="title"/>
          </p:nvPr>
        </p:nvSpPr>
        <p:spPr/>
        <p:txBody>
          <a:bodyPr/>
          <a:lstStyle/>
          <a:p>
            <a:r>
              <a:rPr lang="fr-FR" dirty="0"/>
              <a:t>4. Le passage vers la prise de conscience</a:t>
            </a:r>
          </a:p>
        </p:txBody>
      </p:sp>
      <p:sp>
        <p:nvSpPr>
          <p:cNvPr id="3" name="Espace réservé du contenu 2">
            <a:extLst>
              <a:ext uri="{FF2B5EF4-FFF2-40B4-BE49-F238E27FC236}">
                <a16:creationId xmlns:a16="http://schemas.microsoft.com/office/drawing/2014/main" id="{F6393DC8-BA63-485F-BAD8-D4589F10F27F}"/>
              </a:ext>
            </a:extLst>
          </p:cNvPr>
          <p:cNvSpPr>
            <a:spLocks noGrp="1"/>
          </p:cNvSpPr>
          <p:nvPr>
            <p:ph idx="1"/>
          </p:nvPr>
        </p:nvSpPr>
        <p:spPr/>
        <p:txBody>
          <a:bodyPr/>
          <a:lstStyle/>
          <a:p>
            <a:r>
              <a:rPr lang="fr-FR" dirty="0"/>
              <a:t>Ga 3</a:t>
            </a:r>
          </a:p>
          <a:p>
            <a:pPr marL="0" indent="0">
              <a:buNone/>
            </a:pPr>
            <a:r>
              <a:rPr lang="fr-FR" dirty="0"/>
              <a:t>« </a:t>
            </a:r>
            <a:r>
              <a:rPr lang="fr-FR" baseline="30000" dirty="0"/>
              <a:t>13</a:t>
            </a:r>
            <a:r>
              <a:rPr lang="fr-FR" dirty="0"/>
              <a:t> Le Christ nous a rachetés de cette malédiction de la Loi, devenu lui-même malédiction pour nous, car il est écrit : Maudit quiconque pend au gibet, </a:t>
            </a:r>
            <a:r>
              <a:rPr lang="fr-FR" baseline="30000" dirty="0"/>
              <a:t>14</a:t>
            </a:r>
            <a:r>
              <a:rPr lang="fr-FR" dirty="0"/>
              <a:t> afin qu'aux païens passe dans le Christ Jésus la bénédiction d'Abraham et que par la foi nous recevions l'Esprit de la promesse. »</a:t>
            </a:r>
          </a:p>
          <a:p>
            <a:r>
              <a:rPr lang="fr-FR" dirty="0" err="1"/>
              <a:t>Rm</a:t>
            </a:r>
            <a:r>
              <a:rPr lang="fr-FR" dirty="0"/>
              <a:t> 3</a:t>
            </a:r>
          </a:p>
          <a:p>
            <a:pPr marL="0" indent="0">
              <a:buNone/>
            </a:pPr>
            <a:r>
              <a:rPr lang="fr-FR" dirty="0"/>
              <a:t>« </a:t>
            </a:r>
            <a:r>
              <a:rPr lang="fr-FR" baseline="30000" dirty="0"/>
              <a:t>25</a:t>
            </a:r>
            <a:r>
              <a:rPr lang="fr-FR" dirty="0"/>
              <a:t> Dieu l'a exposé, instrument de propitiation par son propre sang moyennant la foi […]. »</a:t>
            </a:r>
          </a:p>
        </p:txBody>
      </p:sp>
    </p:spTree>
    <p:extLst>
      <p:ext uri="{BB962C8B-B14F-4D97-AF65-F5344CB8AC3E}">
        <p14:creationId xmlns:p14="http://schemas.microsoft.com/office/powerpoint/2010/main" val="43596009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BCDD829-1C9A-4106-8786-1E0365AA0586}"/>
              </a:ext>
            </a:extLst>
          </p:cNvPr>
          <p:cNvSpPr>
            <a:spLocks noGrp="1"/>
          </p:cNvSpPr>
          <p:nvPr>
            <p:ph type="title"/>
          </p:nvPr>
        </p:nvSpPr>
        <p:spPr/>
        <p:txBody>
          <a:bodyPr/>
          <a:lstStyle/>
          <a:p>
            <a:r>
              <a:rPr lang="fr-FR" dirty="0"/>
              <a:t>4. Le passage vers la prise de conscience: Ga3</a:t>
            </a:r>
          </a:p>
        </p:txBody>
      </p:sp>
      <p:sp>
        <p:nvSpPr>
          <p:cNvPr id="3" name="Espace réservé du contenu 2">
            <a:extLst>
              <a:ext uri="{FF2B5EF4-FFF2-40B4-BE49-F238E27FC236}">
                <a16:creationId xmlns:a16="http://schemas.microsoft.com/office/drawing/2014/main" id="{0438829D-A03E-4C22-88E1-E006D2DDA99D}"/>
              </a:ext>
            </a:extLst>
          </p:cNvPr>
          <p:cNvSpPr>
            <a:spLocks noGrp="1"/>
          </p:cNvSpPr>
          <p:nvPr>
            <p:ph idx="1"/>
          </p:nvPr>
        </p:nvSpPr>
        <p:spPr/>
        <p:txBody>
          <a:bodyPr>
            <a:normAutofit/>
          </a:bodyPr>
          <a:lstStyle/>
          <a:p>
            <a:pPr marL="0" indent="0">
              <a:buNone/>
            </a:pPr>
            <a:endParaRPr lang="fr-FR" dirty="0"/>
          </a:p>
          <a:p>
            <a:pPr marL="0" indent="0">
              <a:buNone/>
            </a:pPr>
            <a:r>
              <a:rPr lang="fr-FR" dirty="0"/>
              <a:t>Ga 3</a:t>
            </a:r>
          </a:p>
          <a:p>
            <a:pPr marL="0" indent="0">
              <a:buNone/>
            </a:pPr>
            <a:r>
              <a:rPr lang="fr-FR" dirty="0"/>
              <a:t>« </a:t>
            </a:r>
            <a:r>
              <a:rPr lang="fr-FR" baseline="30000" dirty="0"/>
              <a:t>13</a:t>
            </a:r>
            <a:r>
              <a:rPr lang="fr-FR" dirty="0"/>
              <a:t> Le Christ nous a rachetés de cette malédiction de la Loi, devenu lui-même malédiction pour nous, car il est écrit : Maudit quiconque pend au gibet, </a:t>
            </a:r>
            <a:r>
              <a:rPr lang="fr-FR" baseline="30000" dirty="0"/>
              <a:t>14</a:t>
            </a:r>
            <a:r>
              <a:rPr lang="fr-FR" dirty="0"/>
              <a:t> afin qu'aux païens passe dans le Christ Jésus la bénédiction d'Abraham et que par la foi nous recevions l'Esprit de la promesse. »</a:t>
            </a:r>
          </a:p>
        </p:txBody>
      </p:sp>
    </p:spTree>
    <p:extLst>
      <p:ext uri="{BB962C8B-B14F-4D97-AF65-F5344CB8AC3E}">
        <p14:creationId xmlns:p14="http://schemas.microsoft.com/office/powerpoint/2010/main" val="415869987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2BEDEF6-A918-4062-BDEB-A9C418A7BA6F}"/>
              </a:ext>
            </a:extLst>
          </p:cNvPr>
          <p:cNvSpPr>
            <a:spLocks noGrp="1"/>
          </p:cNvSpPr>
          <p:nvPr>
            <p:ph type="title"/>
          </p:nvPr>
        </p:nvSpPr>
        <p:spPr/>
        <p:txBody>
          <a:bodyPr/>
          <a:lstStyle/>
          <a:p>
            <a:r>
              <a:rPr lang="fr-FR" dirty="0"/>
              <a:t>4. Le passage vers la prise de conscience: Ga3</a:t>
            </a:r>
          </a:p>
        </p:txBody>
      </p:sp>
      <p:sp>
        <p:nvSpPr>
          <p:cNvPr id="3" name="Espace réservé du contenu 2">
            <a:extLst>
              <a:ext uri="{FF2B5EF4-FFF2-40B4-BE49-F238E27FC236}">
                <a16:creationId xmlns:a16="http://schemas.microsoft.com/office/drawing/2014/main" id="{04FF09BC-2B28-4C61-8C86-925747D72BA7}"/>
              </a:ext>
            </a:extLst>
          </p:cNvPr>
          <p:cNvSpPr>
            <a:spLocks noGrp="1"/>
          </p:cNvSpPr>
          <p:nvPr>
            <p:ph idx="1"/>
          </p:nvPr>
        </p:nvSpPr>
        <p:spPr/>
        <p:txBody>
          <a:bodyPr>
            <a:normAutofit fontScale="85000" lnSpcReduction="20000"/>
          </a:bodyPr>
          <a:lstStyle/>
          <a:p>
            <a:pPr marL="0" indent="0">
              <a:buNone/>
            </a:pPr>
            <a:r>
              <a:rPr lang="fr-FR" dirty="0" err="1"/>
              <a:t>Dt</a:t>
            </a:r>
            <a:r>
              <a:rPr lang="fr-FR" dirty="0"/>
              <a:t> 21</a:t>
            </a:r>
          </a:p>
          <a:p>
            <a:pPr marL="0" indent="0">
              <a:buNone/>
            </a:pPr>
            <a:r>
              <a:rPr lang="fr-FR" dirty="0"/>
              <a:t>« </a:t>
            </a:r>
            <a:r>
              <a:rPr lang="fr-FR" baseline="30000" dirty="0"/>
              <a:t>23</a:t>
            </a:r>
            <a:r>
              <a:rPr lang="fr-FR" dirty="0"/>
              <a:t> son cadavre ne pourra être laissé la nuit sur l'arbre ; tu l'enterreras le jour même, car un pendu est une malédiction de Dieu, et tu ne rendras pas impur le sol que Yahvé te donne en héritage. »</a:t>
            </a:r>
          </a:p>
          <a:p>
            <a:pPr marL="0" indent="0">
              <a:buNone/>
            </a:pPr>
            <a:r>
              <a:rPr lang="fr-FR" dirty="0" err="1"/>
              <a:t>Gn</a:t>
            </a:r>
            <a:r>
              <a:rPr lang="fr-FR" dirty="0"/>
              <a:t> 12</a:t>
            </a:r>
          </a:p>
          <a:p>
            <a:pPr marL="0" indent="0">
              <a:buNone/>
            </a:pPr>
            <a:r>
              <a:rPr lang="fr-FR" dirty="0"/>
              <a:t>« </a:t>
            </a:r>
            <a:r>
              <a:rPr lang="fr-FR" baseline="30000" dirty="0"/>
              <a:t>3</a:t>
            </a:r>
            <a:r>
              <a:rPr lang="fr-FR" dirty="0"/>
              <a:t> Je bénirai ceux qui te béniront, je réprouverai ceux qui te maudiront. Par toi se béniront tous les clans de la terre. »</a:t>
            </a:r>
          </a:p>
          <a:p>
            <a:pPr marL="0" indent="0">
              <a:buNone/>
            </a:pPr>
            <a:endParaRPr lang="fr-FR" dirty="0"/>
          </a:p>
          <a:p>
            <a:pPr marL="0" indent="0">
              <a:buNone/>
            </a:pPr>
            <a:r>
              <a:rPr lang="fr-FR" dirty="0"/>
              <a:t>Ga 3</a:t>
            </a:r>
          </a:p>
          <a:p>
            <a:pPr marL="0" indent="0">
              <a:buNone/>
            </a:pPr>
            <a:r>
              <a:rPr lang="fr-FR" dirty="0"/>
              <a:t>« </a:t>
            </a:r>
            <a:r>
              <a:rPr lang="fr-FR" baseline="30000" dirty="0"/>
              <a:t>13</a:t>
            </a:r>
            <a:r>
              <a:rPr lang="fr-FR" dirty="0"/>
              <a:t> Le Christ nous a rachetés de cette malédiction de la Loi, devenu lui-même malédiction pour nous, car il est écrit : Maudit quiconque pend au gibet, </a:t>
            </a:r>
            <a:r>
              <a:rPr lang="fr-FR" baseline="30000" dirty="0"/>
              <a:t>14</a:t>
            </a:r>
            <a:r>
              <a:rPr lang="fr-FR" dirty="0"/>
              <a:t> afin qu'aux païens passe dans le Christ Jésus la bénédiction d'Abraham et que par la foi nous recevions l'Esprit de la promesse. »</a:t>
            </a:r>
          </a:p>
          <a:p>
            <a:pPr marL="0" indent="0">
              <a:buNone/>
            </a:pPr>
            <a:endParaRPr lang="fr-FR" dirty="0"/>
          </a:p>
          <a:p>
            <a:pPr marL="0" indent="0">
              <a:buNone/>
            </a:pPr>
            <a:endParaRPr lang="fr-FR" dirty="0"/>
          </a:p>
        </p:txBody>
      </p:sp>
    </p:spTree>
    <p:extLst>
      <p:ext uri="{BB962C8B-B14F-4D97-AF65-F5344CB8AC3E}">
        <p14:creationId xmlns:p14="http://schemas.microsoft.com/office/powerpoint/2010/main" val="306198334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89533D7-9F01-4F4B-9325-CCE51ED6E90E}"/>
              </a:ext>
            </a:extLst>
          </p:cNvPr>
          <p:cNvSpPr>
            <a:spLocks noGrp="1"/>
          </p:cNvSpPr>
          <p:nvPr>
            <p:ph type="title"/>
          </p:nvPr>
        </p:nvSpPr>
        <p:spPr/>
        <p:txBody>
          <a:bodyPr/>
          <a:lstStyle/>
          <a:p>
            <a:r>
              <a:rPr lang="fr-FR" dirty="0"/>
              <a:t>4. Le passage vers la prise de conscience: Rm3</a:t>
            </a:r>
          </a:p>
        </p:txBody>
      </p:sp>
      <p:sp>
        <p:nvSpPr>
          <p:cNvPr id="3" name="Espace réservé du contenu 2">
            <a:extLst>
              <a:ext uri="{FF2B5EF4-FFF2-40B4-BE49-F238E27FC236}">
                <a16:creationId xmlns:a16="http://schemas.microsoft.com/office/drawing/2014/main" id="{A2B1ED10-0AC8-4752-893E-BE5039DC3BE0}"/>
              </a:ext>
            </a:extLst>
          </p:cNvPr>
          <p:cNvSpPr>
            <a:spLocks noGrp="1"/>
          </p:cNvSpPr>
          <p:nvPr>
            <p:ph idx="1"/>
          </p:nvPr>
        </p:nvSpPr>
        <p:spPr/>
        <p:txBody>
          <a:bodyPr>
            <a:normAutofit fontScale="77500" lnSpcReduction="20000"/>
          </a:bodyPr>
          <a:lstStyle/>
          <a:p>
            <a:pPr marL="0" indent="0">
              <a:buNone/>
            </a:pPr>
            <a:r>
              <a:rPr lang="fr-FR" dirty="0" err="1"/>
              <a:t>Rm</a:t>
            </a:r>
            <a:r>
              <a:rPr lang="fr-FR" dirty="0"/>
              <a:t> 3</a:t>
            </a:r>
          </a:p>
          <a:p>
            <a:pPr marL="0" indent="0">
              <a:buNone/>
            </a:pPr>
            <a:r>
              <a:rPr lang="fr-FR" dirty="0"/>
              <a:t>« </a:t>
            </a:r>
            <a:r>
              <a:rPr lang="fr-FR" baseline="30000" dirty="0"/>
              <a:t>25</a:t>
            </a:r>
            <a:r>
              <a:rPr lang="fr-FR" dirty="0"/>
              <a:t> Dieu l'a exposé, instrument de propitiation par son propre sang moyennant la foi […]. »</a:t>
            </a:r>
          </a:p>
          <a:p>
            <a:pPr marL="0" indent="0">
              <a:buNone/>
            </a:pPr>
            <a:endParaRPr lang="fr-FR" dirty="0"/>
          </a:p>
          <a:p>
            <a:pPr marL="0" indent="0">
              <a:buNone/>
            </a:pPr>
            <a:r>
              <a:rPr lang="fr-FR" dirty="0"/>
              <a:t>Ex 25</a:t>
            </a:r>
          </a:p>
          <a:p>
            <a:pPr marL="0" indent="0">
              <a:buNone/>
            </a:pPr>
            <a:r>
              <a:rPr lang="fr-FR" dirty="0"/>
              <a:t>« </a:t>
            </a:r>
            <a:r>
              <a:rPr lang="fr-FR" baseline="30000" dirty="0"/>
              <a:t>17</a:t>
            </a:r>
            <a:r>
              <a:rPr lang="fr-FR" dirty="0"/>
              <a:t> Tu feras aussi un propitiatoire d'or pur, de deux coudées et demie de long et d'une coudée et demie de large. »</a:t>
            </a:r>
          </a:p>
          <a:p>
            <a:pPr marL="0" indent="0">
              <a:buNone/>
            </a:pPr>
            <a:r>
              <a:rPr lang="fr-FR" dirty="0" err="1"/>
              <a:t>Lv</a:t>
            </a:r>
            <a:r>
              <a:rPr lang="fr-FR" dirty="0"/>
              <a:t> 16 </a:t>
            </a:r>
          </a:p>
          <a:p>
            <a:pPr marL="0" indent="0">
              <a:buNone/>
            </a:pPr>
            <a:r>
              <a:rPr lang="fr-FR" dirty="0"/>
              <a:t>« </a:t>
            </a:r>
            <a:r>
              <a:rPr lang="fr-FR" baseline="30000" dirty="0"/>
              <a:t>2</a:t>
            </a:r>
            <a:r>
              <a:rPr lang="fr-FR" dirty="0"/>
              <a:t> Yahvé dit à Moïse : Parle à Aaron ton frère : qu'il n'entre pas à n'importe quel moment dans le sanctuaire derrière le rideau, en face du propitiatoire qui se trouve sur l'arche. Il pourrait mourir, car j'apparais au-dessus du propitiatoire dans une nuée. </a:t>
            </a:r>
            <a:r>
              <a:rPr lang="fr-FR" baseline="30000" dirty="0"/>
              <a:t>3</a:t>
            </a:r>
            <a:r>
              <a:rPr lang="fr-FR" dirty="0"/>
              <a:t> Voici comment il pénétrera dans le sanctuaire : avec un taureau destiné à un sacrifice pour le péché et un bélier pour un holocauste. </a:t>
            </a:r>
            <a:r>
              <a:rPr lang="fr-FR" baseline="30000" dirty="0"/>
              <a:t>4</a:t>
            </a:r>
            <a:r>
              <a:rPr lang="fr-FR" dirty="0"/>
              <a:t> Il revêtira une tunique de lin consacrée, il portera à même le corps un caleçon de lin, il se ceindra d'une ceinture de lin, il s'enroulera sur la tête un turban de lin. </a:t>
            </a:r>
          </a:p>
        </p:txBody>
      </p:sp>
    </p:spTree>
    <p:extLst>
      <p:ext uri="{BB962C8B-B14F-4D97-AF65-F5344CB8AC3E}">
        <p14:creationId xmlns:p14="http://schemas.microsoft.com/office/powerpoint/2010/main" val="9105655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2AC8ED5-5CC3-4709-AC68-58D1F4224EA8}"/>
              </a:ext>
            </a:extLst>
          </p:cNvPr>
          <p:cNvSpPr>
            <a:spLocks noGrp="1"/>
          </p:cNvSpPr>
          <p:nvPr>
            <p:ph type="title"/>
          </p:nvPr>
        </p:nvSpPr>
        <p:spPr/>
        <p:txBody>
          <a:bodyPr/>
          <a:lstStyle/>
          <a:p>
            <a:r>
              <a:rPr lang="fr-FR" dirty="0"/>
              <a:t>Plan général</a:t>
            </a:r>
          </a:p>
        </p:txBody>
      </p:sp>
      <p:sp>
        <p:nvSpPr>
          <p:cNvPr id="3" name="Espace réservé du contenu 2">
            <a:extLst>
              <a:ext uri="{FF2B5EF4-FFF2-40B4-BE49-F238E27FC236}">
                <a16:creationId xmlns:a16="http://schemas.microsoft.com/office/drawing/2014/main" id="{57BCE06B-26D6-4B07-941B-C6129A7C9F8A}"/>
              </a:ext>
            </a:extLst>
          </p:cNvPr>
          <p:cNvSpPr>
            <a:spLocks noGrp="1"/>
          </p:cNvSpPr>
          <p:nvPr>
            <p:ph idx="1"/>
          </p:nvPr>
        </p:nvSpPr>
        <p:spPr/>
        <p:txBody>
          <a:bodyPr/>
          <a:lstStyle/>
          <a:p>
            <a:pPr marL="514350" indent="-514350">
              <a:buFont typeface="+mj-lt"/>
              <a:buAutoNum type="arabicPeriod"/>
            </a:pPr>
            <a:r>
              <a:rPr lang="fr-FR" dirty="0"/>
              <a:t>Un schéma général</a:t>
            </a:r>
          </a:p>
          <a:p>
            <a:pPr marL="514350" indent="-514350">
              <a:buFont typeface="+mj-lt"/>
              <a:buAutoNum type="arabicPeriod"/>
            </a:pPr>
            <a:r>
              <a:rPr lang="fr-FR" dirty="0"/>
              <a:t>Les scénographies</a:t>
            </a:r>
          </a:p>
          <a:p>
            <a:pPr marL="514350" indent="-514350">
              <a:buFont typeface="+mj-lt"/>
              <a:buAutoNum type="arabicPeriod"/>
            </a:pPr>
            <a:r>
              <a:rPr lang="fr-FR" dirty="0"/>
              <a:t>Les lignes d’accomplissement</a:t>
            </a:r>
          </a:p>
          <a:p>
            <a:pPr marL="514350" indent="-514350">
              <a:buFont typeface="+mj-lt"/>
              <a:buAutoNum type="arabicPeriod"/>
            </a:pPr>
            <a:r>
              <a:rPr lang="fr-FR" dirty="0"/>
              <a:t>Le passage vers la prise de conscience</a:t>
            </a:r>
          </a:p>
          <a:p>
            <a:pPr marL="514350" indent="-514350">
              <a:buFont typeface="+mj-lt"/>
              <a:buAutoNum type="arabicPeriod"/>
            </a:pPr>
            <a:r>
              <a:rPr lang="fr-FR" dirty="0"/>
              <a:t>Le prolongement liturgique</a:t>
            </a:r>
          </a:p>
          <a:p>
            <a:pPr marL="0" indent="0">
              <a:buNone/>
            </a:pPr>
            <a:endParaRPr lang="fr-FR" dirty="0"/>
          </a:p>
          <a:p>
            <a:pPr marL="0" indent="0">
              <a:buNone/>
            </a:pPr>
            <a:r>
              <a:rPr lang="fr-FR" dirty="0"/>
              <a:t>Résultats et prolongements</a:t>
            </a:r>
          </a:p>
        </p:txBody>
      </p:sp>
    </p:spTree>
    <p:extLst>
      <p:ext uri="{BB962C8B-B14F-4D97-AF65-F5344CB8AC3E}">
        <p14:creationId xmlns:p14="http://schemas.microsoft.com/office/powerpoint/2010/main" val="98271295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21BDBA5-1409-4C42-B72A-29E467FF2033}"/>
              </a:ext>
            </a:extLst>
          </p:cNvPr>
          <p:cNvSpPr>
            <a:spLocks noGrp="1"/>
          </p:cNvSpPr>
          <p:nvPr>
            <p:ph type="title"/>
          </p:nvPr>
        </p:nvSpPr>
        <p:spPr/>
        <p:txBody>
          <a:bodyPr/>
          <a:lstStyle/>
          <a:p>
            <a:r>
              <a:rPr lang="fr-FR" dirty="0"/>
              <a:t>4. Le passage vers la prise de conscience: Rm3</a:t>
            </a:r>
          </a:p>
        </p:txBody>
      </p:sp>
      <p:sp>
        <p:nvSpPr>
          <p:cNvPr id="3" name="Espace réservé du contenu 2">
            <a:extLst>
              <a:ext uri="{FF2B5EF4-FFF2-40B4-BE49-F238E27FC236}">
                <a16:creationId xmlns:a16="http://schemas.microsoft.com/office/drawing/2014/main" id="{EB15A8FA-1F87-4395-9402-28079C98F545}"/>
              </a:ext>
            </a:extLst>
          </p:cNvPr>
          <p:cNvSpPr>
            <a:spLocks noGrp="1"/>
          </p:cNvSpPr>
          <p:nvPr>
            <p:ph idx="1"/>
          </p:nvPr>
        </p:nvSpPr>
        <p:spPr/>
        <p:txBody>
          <a:bodyPr>
            <a:normAutofit fontScale="77500" lnSpcReduction="20000"/>
          </a:bodyPr>
          <a:lstStyle/>
          <a:p>
            <a:pPr marL="0" indent="0">
              <a:buNone/>
            </a:pPr>
            <a:r>
              <a:rPr lang="fr-FR" dirty="0"/>
              <a:t>Ce sont des vêtements sacrés qu'il revêtira après s'être lavé à l'eau. </a:t>
            </a:r>
            <a:r>
              <a:rPr lang="fr-FR" baseline="30000" dirty="0"/>
              <a:t>5</a:t>
            </a:r>
            <a:r>
              <a:rPr lang="fr-FR" dirty="0"/>
              <a:t> Il recevra de la communauté des Israélites deux boucs destinés à un sacrifice pour le péché et un bélier pour un holocauste. </a:t>
            </a:r>
            <a:r>
              <a:rPr lang="fr-FR" baseline="30000" dirty="0"/>
              <a:t>6</a:t>
            </a:r>
            <a:r>
              <a:rPr lang="fr-FR" dirty="0"/>
              <a:t> Après avoir offert le taureau du sacrifice pour son propre péché et fait le rite d'expiation pour lui et pour sa maison, </a:t>
            </a:r>
            <a:r>
              <a:rPr lang="fr-FR" baseline="30000" dirty="0"/>
              <a:t>7</a:t>
            </a:r>
            <a:r>
              <a:rPr lang="fr-FR" dirty="0"/>
              <a:t> Aaron prendra ces deux boucs et les placera devant Yahvé à l'entrée de la Tente du Rendez-vous. </a:t>
            </a:r>
            <a:r>
              <a:rPr lang="fr-FR" baseline="30000" dirty="0"/>
              <a:t>8</a:t>
            </a:r>
            <a:r>
              <a:rPr lang="fr-FR" dirty="0"/>
              <a:t> Il tirera les sorts pour les deux boucs, attribuant un sort à Yahvé et l'autre à Azazel. </a:t>
            </a:r>
            <a:r>
              <a:rPr lang="fr-FR" baseline="30000" dirty="0"/>
              <a:t>9</a:t>
            </a:r>
            <a:r>
              <a:rPr lang="fr-FR" dirty="0"/>
              <a:t> Aaron offrira le bouc sur lequel est tombé le sort " À Yahvé " et en fera un sacrifice pour le péché. </a:t>
            </a:r>
            <a:r>
              <a:rPr lang="fr-FR" baseline="30000" dirty="0"/>
              <a:t>10</a:t>
            </a:r>
            <a:r>
              <a:rPr lang="fr-FR" dirty="0"/>
              <a:t> Quant au bouc sur lequel est tombé le sort " À Azazel ", on le placera vivant devant Yahvé pour faire sur lui le rite d'expiation, pour l'envoyer à Azazel dans le désert. </a:t>
            </a:r>
            <a:r>
              <a:rPr lang="fr-FR" baseline="30000" dirty="0"/>
              <a:t>11</a:t>
            </a:r>
            <a:r>
              <a:rPr lang="fr-FR" dirty="0"/>
              <a:t> Aaron offrira le taureau du sacrifice pour son propre péché, puis il fera le rite d'expiation pour lui et pour sa maison et immolera ce taureau. </a:t>
            </a:r>
            <a:r>
              <a:rPr lang="fr-FR" baseline="30000" dirty="0"/>
              <a:t>12</a:t>
            </a:r>
            <a:r>
              <a:rPr lang="fr-FR" dirty="0"/>
              <a:t> Il remplira alors un encensoir avec des charbons ardents pris sur l'autel, de devant Yahvé, et il prendra deux pleines poignées d'encens fin aromatique. Il portera le tout derrière le rideau, </a:t>
            </a:r>
            <a:r>
              <a:rPr lang="fr-FR" baseline="30000" dirty="0"/>
              <a:t>13</a:t>
            </a:r>
            <a:r>
              <a:rPr lang="fr-FR" dirty="0"/>
              <a:t> et déposera l'encens sur le feu devant Yahvé ; un nuage d'encens recouvrira le propitiatoire qui est sur le Témoignage, et Aaron ne mourra pas. </a:t>
            </a:r>
            <a:r>
              <a:rPr lang="fr-FR" baseline="30000" dirty="0"/>
              <a:t>14</a:t>
            </a:r>
            <a:r>
              <a:rPr lang="fr-FR" dirty="0"/>
              <a:t> Puis il prendra du sang du taureau et en aspergera avec le doigt le côté oriental du propitiatoire ; devant le propitiatoire il fera de ce sang sept aspersions avec le doigt.</a:t>
            </a:r>
          </a:p>
        </p:txBody>
      </p:sp>
    </p:spTree>
    <p:extLst>
      <p:ext uri="{BB962C8B-B14F-4D97-AF65-F5344CB8AC3E}">
        <p14:creationId xmlns:p14="http://schemas.microsoft.com/office/powerpoint/2010/main" val="313006352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5BC056A-D56E-4795-A2EC-7B5CAB95FDF0}"/>
              </a:ext>
            </a:extLst>
          </p:cNvPr>
          <p:cNvSpPr>
            <a:spLocks noGrp="1"/>
          </p:cNvSpPr>
          <p:nvPr>
            <p:ph type="title"/>
          </p:nvPr>
        </p:nvSpPr>
        <p:spPr/>
        <p:txBody>
          <a:bodyPr/>
          <a:lstStyle/>
          <a:p>
            <a:r>
              <a:rPr lang="fr-FR" dirty="0"/>
              <a:t>4. Le passage vers la prise de conscience: Rm3</a:t>
            </a:r>
          </a:p>
        </p:txBody>
      </p:sp>
      <p:sp>
        <p:nvSpPr>
          <p:cNvPr id="3" name="Espace réservé du contenu 2">
            <a:extLst>
              <a:ext uri="{FF2B5EF4-FFF2-40B4-BE49-F238E27FC236}">
                <a16:creationId xmlns:a16="http://schemas.microsoft.com/office/drawing/2014/main" id="{E58F4F86-E4C4-4287-9F3D-83DBBF254DD2}"/>
              </a:ext>
            </a:extLst>
          </p:cNvPr>
          <p:cNvSpPr>
            <a:spLocks noGrp="1"/>
          </p:cNvSpPr>
          <p:nvPr>
            <p:ph idx="1"/>
          </p:nvPr>
        </p:nvSpPr>
        <p:spPr/>
        <p:txBody>
          <a:bodyPr>
            <a:normAutofit fontScale="70000" lnSpcReduction="20000"/>
          </a:bodyPr>
          <a:lstStyle/>
          <a:p>
            <a:pPr marL="0" indent="0">
              <a:buNone/>
            </a:pPr>
            <a:r>
              <a:rPr lang="fr-FR" dirty="0"/>
              <a:t> </a:t>
            </a:r>
            <a:r>
              <a:rPr lang="fr-FR" baseline="30000" dirty="0"/>
              <a:t>15</a:t>
            </a:r>
            <a:r>
              <a:rPr lang="fr-FR" dirty="0"/>
              <a:t> Il immolera alors le bouc destiné au sacrifice pour le péché du peuple et il en portera le sang derrière le rideau. Il procédera avec ce sang comme avec celui du taureau, en faisant des aspersions sur le propitiatoire et devant celui-ci. </a:t>
            </a:r>
            <a:r>
              <a:rPr lang="fr-FR" baseline="30000" dirty="0"/>
              <a:t>16</a:t>
            </a:r>
            <a:r>
              <a:rPr lang="fr-FR" dirty="0"/>
              <a:t> Il fera ainsi le rite d'expiation sur le sanctuaire pour les impuretés des Israélites, pour leurs transgressions et pour tous leurs péchés la Tente du Rendez-vous qui demeure avec eux au milieu de leurs impuretés. </a:t>
            </a:r>
            <a:r>
              <a:rPr lang="fr-FR" baseline="30000" dirty="0"/>
              <a:t>17</a:t>
            </a:r>
            <a:r>
              <a:rPr lang="fr-FR" dirty="0"/>
              <a:t> Que personne ne se trouve dans la Tente du Rendez-vous depuis l'instant où il entrera pour faire l'expiation dans le sanctuaire jusqu'à ce qu'il en sorte ! Quand il aura fait l'expiation pour lui, pour sa maison et pour toute l'assemblée d'Israël, </a:t>
            </a:r>
            <a:r>
              <a:rPr lang="fr-FR" baseline="30000" dirty="0"/>
              <a:t>18</a:t>
            </a:r>
            <a:r>
              <a:rPr lang="fr-FR" dirty="0"/>
              <a:t> il sortira, ira à l'autel qui est devant Yahvé et fera sur l'autel le rite d'expiation. Il prendra du sang du taureau et du sang du bouc et il en mettra sur les cornes au pourtour de l'autel. </a:t>
            </a:r>
            <a:r>
              <a:rPr lang="fr-FR" baseline="30000" dirty="0"/>
              <a:t>19</a:t>
            </a:r>
            <a:r>
              <a:rPr lang="fr-FR" dirty="0"/>
              <a:t> De ce sang il fera sept aspersions sur l'autel avec son doigt. Ainsi le purifiera-t-il et le séparera-t-il des impuretés des Israélites. </a:t>
            </a:r>
            <a:r>
              <a:rPr lang="fr-FR" baseline="30000" dirty="0"/>
              <a:t>20</a:t>
            </a:r>
            <a:r>
              <a:rPr lang="fr-FR" dirty="0"/>
              <a:t> Une fois achevée l'expiation du sanctuaire, de la Tente du Rendez-vous et de l'autel, il fera approcher le bouc encore vivant. </a:t>
            </a:r>
            <a:r>
              <a:rPr lang="fr-FR" baseline="30000" dirty="0"/>
              <a:t>21</a:t>
            </a:r>
            <a:r>
              <a:rPr lang="fr-FR" dirty="0"/>
              <a:t> Aaron lui posera les deux mains sur la tête et confessera à sa charge toutes les fautes des Israélites, toutes les transgressions et tous leurs péchés. Après en avoir ainsi chargé la tête du bouc, il l'enverra au désert sous la conduite d'un homme qui se tiendra prêt, </a:t>
            </a:r>
            <a:r>
              <a:rPr lang="fr-FR" baseline="30000" dirty="0"/>
              <a:t>22</a:t>
            </a:r>
            <a:r>
              <a:rPr lang="fr-FR" dirty="0"/>
              <a:t> et le bouc emportera sur lui toutes leurs fautes en un lieu aride. »</a:t>
            </a:r>
          </a:p>
          <a:p>
            <a:pPr marL="0" indent="0">
              <a:buNone/>
            </a:pPr>
            <a:r>
              <a:rPr lang="fr-FR" dirty="0" err="1"/>
              <a:t>Lv</a:t>
            </a:r>
            <a:r>
              <a:rPr lang="fr-FR" dirty="0"/>
              <a:t> 16</a:t>
            </a:r>
          </a:p>
        </p:txBody>
      </p:sp>
    </p:spTree>
    <p:extLst>
      <p:ext uri="{BB962C8B-B14F-4D97-AF65-F5344CB8AC3E}">
        <p14:creationId xmlns:p14="http://schemas.microsoft.com/office/powerpoint/2010/main" val="313500120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8E2C7DA-68A3-4F59-B83C-162B8ED61114}"/>
              </a:ext>
            </a:extLst>
          </p:cNvPr>
          <p:cNvSpPr>
            <a:spLocks noGrp="1"/>
          </p:cNvSpPr>
          <p:nvPr>
            <p:ph type="title"/>
          </p:nvPr>
        </p:nvSpPr>
        <p:spPr/>
        <p:txBody>
          <a:bodyPr/>
          <a:lstStyle/>
          <a:p>
            <a:r>
              <a:rPr lang="fr-FR" dirty="0"/>
              <a:t>4. Le passage vers la prise de conscience:</a:t>
            </a:r>
            <a:br>
              <a:rPr lang="fr-FR" dirty="0"/>
            </a:br>
            <a:r>
              <a:rPr lang="fr-FR" dirty="0"/>
              <a:t>2 Co 3</a:t>
            </a:r>
          </a:p>
        </p:txBody>
      </p:sp>
      <p:sp>
        <p:nvSpPr>
          <p:cNvPr id="3" name="Espace réservé du contenu 2">
            <a:extLst>
              <a:ext uri="{FF2B5EF4-FFF2-40B4-BE49-F238E27FC236}">
                <a16:creationId xmlns:a16="http://schemas.microsoft.com/office/drawing/2014/main" id="{88F6161D-4230-4E34-B7F6-B1404DB91662}"/>
              </a:ext>
            </a:extLst>
          </p:cNvPr>
          <p:cNvSpPr>
            <a:spLocks noGrp="1"/>
          </p:cNvSpPr>
          <p:nvPr>
            <p:ph idx="1"/>
          </p:nvPr>
        </p:nvSpPr>
        <p:spPr/>
        <p:txBody>
          <a:bodyPr>
            <a:normAutofit/>
          </a:bodyPr>
          <a:lstStyle/>
          <a:p>
            <a:pPr marL="0" indent="0">
              <a:buNone/>
            </a:pPr>
            <a:r>
              <a:rPr lang="fr-FR" dirty="0"/>
              <a:t>« </a:t>
            </a:r>
            <a:r>
              <a:rPr lang="fr-FR" baseline="30000" dirty="0"/>
              <a:t>14</a:t>
            </a:r>
            <a:r>
              <a:rPr lang="fr-FR" dirty="0"/>
              <a:t> Mais leur entendement s'est obscurci. Jusqu'à ce jour en effet, lorsqu'on lit l'Ancien Testament, ce même voile demeure. Il n'est point retiré ; car c'est le Christ qui le fait disparaître. </a:t>
            </a:r>
            <a:r>
              <a:rPr lang="fr-FR" baseline="30000" dirty="0"/>
              <a:t>15</a:t>
            </a:r>
            <a:r>
              <a:rPr lang="fr-FR" dirty="0"/>
              <a:t> Oui, jusqu'à ce jour, toutes les fois qu'on lit Moïse, un voile est posé sur leur </a:t>
            </a:r>
            <a:r>
              <a:rPr lang="fr-FR" dirty="0" err="1"/>
              <a:t>coeur</a:t>
            </a:r>
            <a:r>
              <a:rPr lang="fr-FR" dirty="0"/>
              <a:t>. </a:t>
            </a:r>
            <a:r>
              <a:rPr lang="fr-FR" baseline="30000" dirty="0"/>
              <a:t>16</a:t>
            </a:r>
            <a:r>
              <a:rPr lang="fr-FR" dirty="0"/>
              <a:t> C'est quand on se convertit au Seigneur que le voile est enlevé. </a:t>
            </a:r>
            <a:r>
              <a:rPr lang="fr-FR" baseline="30000" dirty="0"/>
              <a:t>17</a:t>
            </a:r>
            <a:r>
              <a:rPr lang="fr-FR" dirty="0"/>
              <a:t> Car le Seigneur, c'est l'Esprit, et où est l'Esprit du Seigneur, là est la liberté. </a:t>
            </a:r>
            <a:r>
              <a:rPr lang="fr-FR" baseline="30000" dirty="0"/>
              <a:t>18</a:t>
            </a:r>
            <a:r>
              <a:rPr lang="fr-FR" dirty="0"/>
              <a:t> Et nous tous qui, le visage découvert, réfléchissons comme en un miroir la gloire du Seigneur, nous sommes transformés en cette même image, allant de gloire en gloire, comme de par le Seigneur, qui est l'Esprit. »</a:t>
            </a:r>
          </a:p>
        </p:txBody>
      </p:sp>
    </p:spTree>
    <p:extLst>
      <p:ext uri="{BB962C8B-B14F-4D97-AF65-F5344CB8AC3E}">
        <p14:creationId xmlns:p14="http://schemas.microsoft.com/office/powerpoint/2010/main" val="386763859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62F9B44-6BE4-4913-B2B3-742D911D72F6}"/>
              </a:ext>
            </a:extLst>
          </p:cNvPr>
          <p:cNvSpPr>
            <a:spLocks noGrp="1"/>
          </p:cNvSpPr>
          <p:nvPr>
            <p:ph type="title"/>
          </p:nvPr>
        </p:nvSpPr>
        <p:spPr/>
        <p:txBody>
          <a:bodyPr/>
          <a:lstStyle/>
          <a:p>
            <a:r>
              <a:rPr lang="fr-FR" dirty="0"/>
              <a:t>4. Le passage vers la prise de conscience:</a:t>
            </a:r>
            <a:br>
              <a:rPr lang="fr-FR" dirty="0"/>
            </a:br>
            <a:r>
              <a:rPr lang="fr-FR" dirty="0"/>
              <a:t>2 Co 3</a:t>
            </a:r>
          </a:p>
        </p:txBody>
      </p:sp>
      <p:sp>
        <p:nvSpPr>
          <p:cNvPr id="3" name="Espace réservé du contenu 2">
            <a:extLst>
              <a:ext uri="{FF2B5EF4-FFF2-40B4-BE49-F238E27FC236}">
                <a16:creationId xmlns:a16="http://schemas.microsoft.com/office/drawing/2014/main" id="{516BEB0C-7AC8-4A14-A6E9-140814FF66C2}"/>
              </a:ext>
            </a:extLst>
          </p:cNvPr>
          <p:cNvSpPr>
            <a:spLocks noGrp="1"/>
          </p:cNvSpPr>
          <p:nvPr>
            <p:ph idx="1"/>
          </p:nvPr>
        </p:nvSpPr>
        <p:spPr/>
        <p:txBody>
          <a:bodyPr/>
          <a:lstStyle/>
          <a:p>
            <a:pPr marL="0" indent="0">
              <a:buNone/>
            </a:pPr>
            <a:r>
              <a:rPr lang="fr-FR" dirty="0"/>
              <a:t>Ex 34</a:t>
            </a:r>
          </a:p>
          <a:p>
            <a:pPr marL="0" indent="0">
              <a:buNone/>
            </a:pPr>
            <a:r>
              <a:rPr lang="fr-FR" dirty="0"/>
              <a:t>« </a:t>
            </a:r>
            <a:r>
              <a:rPr lang="fr-FR" baseline="30000" dirty="0"/>
              <a:t>33</a:t>
            </a:r>
            <a:r>
              <a:rPr lang="fr-FR" dirty="0"/>
              <a:t> Quand Moïse eut fini de leur parler, il mit un voile sur son visage. </a:t>
            </a:r>
            <a:r>
              <a:rPr lang="fr-FR" baseline="30000" dirty="0"/>
              <a:t>34</a:t>
            </a:r>
            <a:r>
              <a:rPr lang="fr-FR" dirty="0"/>
              <a:t> Lorsque Moïse entrait devant Yahvé pour parler avec lui, il ôtait le voile jusqu'à sa sortie. En sortant, il disait aux Israélites ce qui lui avait été ordonné, </a:t>
            </a:r>
            <a:r>
              <a:rPr lang="fr-FR" baseline="30000" dirty="0"/>
              <a:t>35</a:t>
            </a:r>
            <a:r>
              <a:rPr lang="fr-FR" dirty="0"/>
              <a:t> et les Israélites voyaient le visage de Moïse rayonner. Puis Moïse remettait le voile sur son visage, jusqu'à ce qu'il entrât pour parler avec lui. </a:t>
            </a:r>
            <a:r>
              <a:rPr lang="fr-FR"/>
              <a:t>»</a:t>
            </a:r>
            <a:endParaRPr lang="fr-FR" dirty="0"/>
          </a:p>
        </p:txBody>
      </p:sp>
    </p:spTree>
    <p:extLst>
      <p:ext uri="{BB962C8B-B14F-4D97-AF65-F5344CB8AC3E}">
        <p14:creationId xmlns:p14="http://schemas.microsoft.com/office/powerpoint/2010/main" val="98771563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2AC8ED5-5CC3-4709-AC68-58D1F4224EA8}"/>
              </a:ext>
            </a:extLst>
          </p:cNvPr>
          <p:cNvSpPr>
            <a:spLocks noGrp="1"/>
          </p:cNvSpPr>
          <p:nvPr>
            <p:ph type="title"/>
          </p:nvPr>
        </p:nvSpPr>
        <p:spPr/>
        <p:txBody>
          <a:bodyPr/>
          <a:lstStyle/>
          <a:p>
            <a:r>
              <a:rPr lang="fr-FR" dirty="0"/>
              <a:t>Plan général</a:t>
            </a:r>
          </a:p>
        </p:txBody>
      </p:sp>
      <p:sp>
        <p:nvSpPr>
          <p:cNvPr id="3" name="Espace réservé du contenu 2">
            <a:extLst>
              <a:ext uri="{FF2B5EF4-FFF2-40B4-BE49-F238E27FC236}">
                <a16:creationId xmlns:a16="http://schemas.microsoft.com/office/drawing/2014/main" id="{57BCE06B-26D6-4B07-941B-C6129A7C9F8A}"/>
              </a:ext>
            </a:extLst>
          </p:cNvPr>
          <p:cNvSpPr>
            <a:spLocks noGrp="1"/>
          </p:cNvSpPr>
          <p:nvPr>
            <p:ph idx="1"/>
          </p:nvPr>
        </p:nvSpPr>
        <p:spPr/>
        <p:txBody>
          <a:bodyPr/>
          <a:lstStyle/>
          <a:p>
            <a:pPr marL="514350" indent="-514350">
              <a:buFont typeface="+mj-lt"/>
              <a:buAutoNum type="arabicPeriod"/>
            </a:pPr>
            <a:r>
              <a:rPr lang="fr-FR" dirty="0"/>
              <a:t>Un schéma général</a:t>
            </a:r>
          </a:p>
          <a:p>
            <a:pPr marL="514350" indent="-514350">
              <a:buFont typeface="+mj-lt"/>
              <a:buAutoNum type="arabicPeriod"/>
            </a:pPr>
            <a:r>
              <a:rPr lang="fr-FR" dirty="0"/>
              <a:t>Les scénographies</a:t>
            </a:r>
          </a:p>
          <a:p>
            <a:pPr marL="514350" indent="-514350">
              <a:buFont typeface="+mj-lt"/>
              <a:buAutoNum type="arabicPeriod"/>
            </a:pPr>
            <a:r>
              <a:rPr lang="fr-FR" dirty="0"/>
              <a:t>Les lignes d’accomplissement</a:t>
            </a:r>
          </a:p>
          <a:p>
            <a:pPr marL="514350" indent="-514350">
              <a:buFont typeface="+mj-lt"/>
              <a:buAutoNum type="arabicPeriod"/>
            </a:pPr>
            <a:r>
              <a:rPr lang="fr-FR" dirty="0"/>
              <a:t>Le passage vers la prise de conscience</a:t>
            </a:r>
          </a:p>
          <a:p>
            <a:pPr marL="514350" indent="-514350">
              <a:buFont typeface="+mj-lt"/>
              <a:buAutoNum type="arabicPeriod"/>
            </a:pPr>
            <a:r>
              <a:rPr lang="fr-FR" dirty="0"/>
              <a:t>Le prolongement liturgique</a:t>
            </a:r>
          </a:p>
          <a:p>
            <a:pPr marL="0" indent="0">
              <a:buNone/>
            </a:pPr>
            <a:endParaRPr lang="fr-FR" dirty="0"/>
          </a:p>
          <a:p>
            <a:pPr marL="0" indent="0">
              <a:buNone/>
            </a:pPr>
            <a:r>
              <a:rPr lang="fr-FR" dirty="0"/>
              <a:t>Résultats et prolongements</a:t>
            </a:r>
          </a:p>
        </p:txBody>
      </p:sp>
    </p:spTree>
    <p:extLst>
      <p:ext uri="{BB962C8B-B14F-4D97-AF65-F5344CB8AC3E}">
        <p14:creationId xmlns:p14="http://schemas.microsoft.com/office/powerpoint/2010/main" val="372817319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F0ADF94-8B39-4706-8358-7C068E52FA1C}"/>
              </a:ext>
            </a:extLst>
          </p:cNvPr>
          <p:cNvSpPr>
            <a:spLocks noGrp="1"/>
          </p:cNvSpPr>
          <p:nvPr>
            <p:ph type="title"/>
          </p:nvPr>
        </p:nvSpPr>
        <p:spPr/>
        <p:txBody>
          <a:bodyPr/>
          <a:lstStyle/>
          <a:p>
            <a:r>
              <a:rPr lang="fr-FR" dirty="0"/>
              <a:t>5. Le prolongement liturgique</a:t>
            </a:r>
          </a:p>
        </p:txBody>
      </p:sp>
      <p:sp>
        <p:nvSpPr>
          <p:cNvPr id="3" name="Espace réservé du contenu 2">
            <a:extLst>
              <a:ext uri="{FF2B5EF4-FFF2-40B4-BE49-F238E27FC236}">
                <a16:creationId xmlns:a16="http://schemas.microsoft.com/office/drawing/2014/main" id="{E6B48A78-7ECB-4D21-81B4-F078B3969DA0}"/>
              </a:ext>
            </a:extLst>
          </p:cNvPr>
          <p:cNvSpPr>
            <a:spLocks noGrp="1"/>
          </p:cNvSpPr>
          <p:nvPr>
            <p:ph idx="1"/>
          </p:nvPr>
        </p:nvSpPr>
        <p:spPr/>
        <p:txBody>
          <a:bodyPr>
            <a:normAutofit/>
          </a:bodyPr>
          <a:lstStyle/>
          <a:p>
            <a:pPr marL="0" indent="0" algn="ctr">
              <a:buNone/>
            </a:pPr>
            <a:r>
              <a:rPr lang="fr-FR" dirty="0"/>
              <a:t>Préface de la croix glorieuse</a:t>
            </a:r>
          </a:p>
          <a:p>
            <a:pPr marL="0" lvl="0" indent="0" algn="just">
              <a:buNone/>
            </a:pPr>
            <a:r>
              <a:rPr lang="fr-FR" dirty="0">
                <a:latin typeface="Times New Roman" pitchFamily="18"/>
              </a:rPr>
              <a:t>« Vraiment, il est juste et bon de te rendre gloire, de t’offrir notre action de grâce toujours et en tout lieu, à toi, Père très saint, Dieu éternel et tout-puissant.</a:t>
            </a:r>
          </a:p>
          <a:p>
            <a:pPr marL="0" lvl="0" indent="0" algn="just">
              <a:buNone/>
            </a:pPr>
            <a:r>
              <a:rPr lang="fr-FR" dirty="0">
                <a:latin typeface="Times New Roman" pitchFamily="18"/>
              </a:rPr>
              <a:t>Car tu as attaché au bois de la croix le salut du genre humain, pour que la vie surgisse à nouveau d’un arbre qui donnait la mort et que l’ennemi, victorieux par le bois, fût lui-même vaincu sur le bois, par le Christ, notre Seigneur. Par lui, avec les anges et tous les saints, nous chantons l’hymne de ta gloire et sans fin nous proclamons :Saint ! … »</a:t>
            </a:r>
          </a:p>
          <a:p>
            <a:pPr marL="0" indent="0" algn="ctr">
              <a:buNone/>
            </a:pPr>
            <a:endParaRPr lang="fr-FR" dirty="0"/>
          </a:p>
        </p:txBody>
      </p:sp>
    </p:spTree>
    <p:extLst>
      <p:ext uri="{BB962C8B-B14F-4D97-AF65-F5344CB8AC3E}">
        <p14:creationId xmlns:p14="http://schemas.microsoft.com/office/powerpoint/2010/main" val="425467883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2AC8ED5-5CC3-4709-AC68-58D1F4224EA8}"/>
              </a:ext>
            </a:extLst>
          </p:cNvPr>
          <p:cNvSpPr>
            <a:spLocks noGrp="1"/>
          </p:cNvSpPr>
          <p:nvPr>
            <p:ph type="title"/>
          </p:nvPr>
        </p:nvSpPr>
        <p:spPr/>
        <p:txBody>
          <a:bodyPr/>
          <a:lstStyle/>
          <a:p>
            <a:r>
              <a:rPr lang="fr-FR" dirty="0"/>
              <a:t>Plan général</a:t>
            </a:r>
          </a:p>
        </p:txBody>
      </p:sp>
      <p:sp>
        <p:nvSpPr>
          <p:cNvPr id="3" name="Espace réservé du contenu 2">
            <a:extLst>
              <a:ext uri="{FF2B5EF4-FFF2-40B4-BE49-F238E27FC236}">
                <a16:creationId xmlns:a16="http://schemas.microsoft.com/office/drawing/2014/main" id="{57BCE06B-26D6-4B07-941B-C6129A7C9F8A}"/>
              </a:ext>
            </a:extLst>
          </p:cNvPr>
          <p:cNvSpPr>
            <a:spLocks noGrp="1"/>
          </p:cNvSpPr>
          <p:nvPr>
            <p:ph idx="1"/>
          </p:nvPr>
        </p:nvSpPr>
        <p:spPr/>
        <p:txBody>
          <a:bodyPr/>
          <a:lstStyle/>
          <a:p>
            <a:pPr marL="514350" indent="-514350">
              <a:buFont typeface="+mj-lt"/>
              <a:buAutoNum type="arabicPeriod"/>
            </a:pPr>
            <a:r>
              <a:rPr lang="fr-FR" dirty="0"/>
              <a:t>Un schéma général</a:t>
            </a:r>
          </a:p>
          <a:p>
            <a:pPr marL="514350" indent="-514350">
              <a:buFont typeface="+mj-lt"/>
              <a:buAutoNum type="arabicPeriod"/>
            </a:pPr>
            <a:r>
              <a:rPr lang="fr-FR" dirty="0"/>
              <a:t>Les scénographies</a:t>
            </a:r>
          </a:p>
          <a:p>
            <a:pPr marL="514350" indent="-514350">
              <a:buFont typeface="+mj-lt"/>
              <a:buAutoNum type="arabicPeriod"/>
            </a:pPr>
            <a:r>
              <a:rPr lang="fr-FR" dirty="0"/>
              <a:t>Les lignes d’accomplissement</a:t>
            </a:r>
          </a:p>
          <a:p>
            <a:pPr marL="514350" indent="-514350">
              <a:buFont typeface="+mj-lt"/>
              <a:buAutoNum type="arabicPeriod"/>
            </a:pPr>
            <a:r>
              <a:rPr lang="fr-FR" dirty="0"/>
              <a:t>Le passage vers la prise de conscience</a:t>
            </a:r>
          </a:p>
          <a:p>
            <a:pPr marL="514350" indent="-514350">
              <a:buFont typeface="+mj-lt"/>
              <a:buAutoNum type="arabicPeriod"/>
            </a:pPr>
            <a:r>
              <a:rPr lang="fr-FR" dirty="0"/>
              <a:t>Le prolongement liturgique</a:t>
            </a:r>
          </a:p>
          <a:p>
            <a:pPr marL="0" indent="0">
              <a:buNone/>
            </a:pPr>
            <a:endParaRPr lang="fr-FR" dirty="0"/>
          </a:p>
          <a:p>
            <a:pPr marL="0" indent="0">
              <a:buNone/>
            </a:pPr>
            <a:r>
              <a:rPr lang="fr-FR" dirty="0"/>
              <a:t>Résultats et prolongements</a:t>
            </a:r>
          </a:p>
        </p:txBody>
      </p:sp>
    </p:spTree>
    <p:extLst>
      <p:ext uri="{BB962C8B-B14F-4D97-AF65-F5344CB8AC3E}">
        <p14:creationId xmlns:p14="http://schemas.microsoft.com/office/powerpoint/2010/main" val="416398697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C4EB0C7-549E-4943-BA4D-19CFA9552F53}"/>
              </a:ext>
            </a:extLst>
          </p:cNvPr>
          <p:cNvSpPr>
            <a:spLocks noGrp="1"/>
          </p:cNvSpPr>
          <p:nvPr>
            <p:ph type="title"/>
          </p:nvPr>
        </p:nvSpPr>
        <p:spPr/>
        <p:txBody>
          <a:bodyPr/>
          <a:lstStyle/>
          <a:p>
            <a:r>
              <a:rPr lang="fr-FR" dirty="0"/>
              <a:t>Prolongement</a:t>
            </a:r>
          </a:p>
        </p:txBody>
      </p:sp>
      <p:sp>
        <p:nvSpPr>
          <p:cNvPr id="3" name="Espace réservé du contenu 2">
            <a:extLst>
              <a:ext uri="{FF2B5EF4-FFF2-40B4-BE49-F238E27FC236}">
                <a16:creationId xmlns:a16="http://schemas.microsoft.com/office/drawing/2014/main" id="{2E15DCC4-E97A-4223-8C7D-059BF6F3A20B}"/>
              </a:ext>
            </a:extLst>
          </p:cNvPr>
          <p:cNvSpPr>
            <a:spLocks noGrp="1"/>
          </p:cNvSpPr>
          <p:nvPr>
            <p:ph idx="1"/>
          </p:nvPr>
        </p:nvSpPr>
        <p:spPr/>
        <p:txBody>
          <a:bodyPr/>
          <a:lstStyle/>
          <a:p>
            <a:pPr marL="0" indent="0">
              <a:buNone/>
            </a:pPr>
            <a:r>
              <a:rPr lang="fr-FR" dirty="0"/>
              <a:t>« Cependant, la foi chrétienne n’est pas une " religion du Livre ". Le christianisme est la religion de la " Parole " de Dieu, " non d’un verbe écrit et muet, mais du Verbe incarné et vivant "</a:t>
            </a:r>
            <a:r>
              <a:rPr lang="fr-FR" baseline="30000" dirty="0"/>
              <a:t>1</a:t>
            </a:r>
            <a:r>
              <a:rPr lang="fr-FR" dirty="0"/>
              <a:t>. Pour qu’elles ne restent pas lettre morte, il faut que le Christ, Parole éternelle du Dieu vivant, par l’Esprit Saint nous " ouvre l’esprit à l’intelligence des Écritures " (</a:t>
            </a:r>
            <a:r>
              <a:rPr lang="fr-FR" dirty="0" err="1"/>
              <a:t>Lc</a:t>
            </a:r>
            <a:r>
              <a:rPr lang="fr-FR" dirty="0"/>
              <a:t> 24, 45). »</a:t>
            </a:r>
          </a:p>
          <a:p>
            <a:pPr marL="0" indent="0">
              <a:buNone/>
            </a:pPr>
            <a:r>
              <a:rPr lang="fr-FR" dirty="0"/>
              <a:t>CEC 108</a:t>
            </a:r>
          </a:p>
          <a:p>
            <a:pPr marL="0" indent="0">
              <a:buNone/>
            </a:pPr>
            <a:r>
              <a:rPr lang="fr-FR" baseline="30000" dirty="0"/>
              <a:t>1</a:t>
            </a:r>
            <a:r>
              <a:rPr lang="fr-FR" dirty="0"/>
              <a:t> S. Bernard, hom. miss. 4, 11 : Opera, </a:t>
            </a:r>
            <a:r>
              <a:rPr lang="fr-FR" dirty="0" err="1"/>
              <a:t>ed</a:t>
            </a:r>
            <a:r>
              <a:rPr lang="fr-FR" dirty="0"/>
              <a:t>. J. Leclercq-H. Rochais, v. 4 [</a:t>
            </a:r>
            <a:r>
              <a:rPr lang="fr-FR" dirty="0" err="1"/>
              <a:t>Romae</a:t>
            </a:r>
            <a:r>
              <a:rPr lang="fr-FR" dirty="0"/>
              <a:t> 1966] p. 57.</a:t>
            </a:r>
          </a:p>
        </p:txBody>
      </p:sp>
    </p:spTree>
    <p:extLst>
      <p:ext uri="{BB962C8B-B14F-4D97-AF65-F5344CB8AC3E}">
        <p14:creationId xmlns:p14="http://schemas.microsoft.com/office/powerpoint/2010/main" val="29193345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15F467C-C39E-4786-B08B-EAFED1C582BB}"/>
              </a:ext>
            </a:extLst>
          </p:cNvPr>
          <p:cNvSpPr>
            <a:spLocks noGrp="1"/>
          </p:cNvSpPr>
          <p:nvPr>
            <p:ph type="title"/>
          </p:nvPr>
        </p:nvSpPr>
        <p:spPr/>
        <p:txBody>
          <a:bodyPr/>
          <a:lstStyle/>
          <a:p>
            <a:r>
              <a:rPr lang="fr-FR" dirty="0"/>
              <a:t>1. Un schéma général: un présent ouvert	</a:t>
            </a:r>
          </a:p>
        </p:txBody>
      </p:sp>
      <p:sp>
        <p:nvSpPr>
          <p:cNvPr id="3" name="Espace réservé du contenu 2">
            <a:extLst>
              <a:ext uri="{FF2B5EF4-FFF2-40B4-BE49-F238E27FC236}">
                <a16:creationId xmlns:a16="http://schemas.microsoft.com/office/drawing/2014/main" id="{CCEBFEC1-341A-4F8D-A57E-B788463EF9D1}"/>
              </a:ext>
            </a:extLst>
          </p:cNvPr>
          <p:cNvSpPr>
            <a:spLocks noGrp="1"/>
          </p:cNvSpPr>
          <p:nvPr>
            <p:ph idx="1"/>
          </p:nvPr>
        </p:nvSpPr>
        <p:spPr/>
        <p:txBody>
          <a:bodyPr/>
          <a:lstStyle/>
          <a:p>
            <a:pPr marL="0" indent="0" algn="ctr">
              <a:buNone/>
            </a:pPr>
            <a:endParaRPr lang="fr-FR" dirty="0"/>
          </a:p>
          <a:p>
            <a:pPr marL="0" indent="0" algn="ctr">
              <a:buNone/>
            </a:pPr>
            <a:endParaRPr lang="fr-FR" dirty="0"/>
          </a:p>
          <a:p>
            <a:pPr marL="0" indent="0" algn="ctr">
              <a:buNone/>
            </a:pPr>
            <a:endParaRPr lang="fr-FR" dirty="0"/>
          </a:p>
          <a:p>
            <a:pPr marL="0" indent="0" algn="ctr">
              <a:buNone/>
            </a:pPr>
            <a:r>
              <a:rPr lang="fr-FR" dirty="0"/>
              <a:t>2 M 7</a:t>
            </a:r>
          </a:p>
        </p:txBody>
      </p:sp>
    </p:spTree>
    <p:extLst>
      <p:ext uri="{BB962C8B-B14F-4D97-AF65-F5344CB8AC3E}">
        <p14:creationId xmlns:p14="http://schemas.microsoft.com/office/powerpoint/2010/main" val="36519914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6AC1E0C-9C77-4C0C-93AB-50093EEDF171}"/>
              </a:ext>
            </a:extLst>
          </p:cNvPr>
          <p:cNvSpPr>
            <a:spLocks noGrp="1"/>
          </p:cNvSpPr>
          <p:nvPr>
            <p:ph type="title"/>
          </p:nvPr>
        </p:nvSpPr>
        <p:spPr/>
        <p:txBody>
          <a:bodyPr/>
          <a:lstStyle/>
          <a:p>
            <a:r>
              <a:rPr lang="fr-FR" dirty="0"/>
              <a:t>1. Un schéma général: le style de Dieu</a:t>
            </a:r>
          </a:p>
        </p:txBody>
      </p:sp>
      <p:sp>
        <p:nvSpPr>
          <p:cNvPr id="3" name="Espace réservé du contenu 2">
            <a:extLst>
              <a:ext uri="{FF2B5EF4-FFF2-40B4-BE49-F238E27FC236}">
                <a16:creationId xmlns:a16="http://schemas.microsoft.com/office/drawing/2014/main" id="{2B23C412-DFFA-4E5D-BAA0-AE6CC3E1E85D}"/>
              </a:ext>
            </a:extLst>
          </p:cNvPr>
          <p:cNvSpPr>
            <a:spLocks noGrp="1"/>
          </p:cNvSpPr>
          <p:nvPr>
            <p:ph idx="1"/>
          </p:nvPr>
        </p:nvSpPr>
        <p:spPr/>
        <p:txBody>
          <a:bodyPr/>
          <a:lstStyle/>
          <a:p>
            <a:pPr marL="0" indent="0" algn="ctr">
              <a:buNone/>
            </a:pPr>
            <a:endParaRPr lang="fr-FR" dirty="0"/>
          </a:p>
          <a:p>
            <a:pPr marL="0" indent="0" algn="ctr">
              <a:buNone/>
            </a:pPr>
            <a:endParaRPr lang="fr-FR" dirty="0"/>
          </a:p>
          <a:p>
            <a:pPr marL="0" indent="0" algn="ctr">
              <a:buNone/>
            </a:pPr>
            <a:endParaRPr lang="fr-FR" dirty="0"/>
          </a:p>
          <a:p>
            <a:pPr marL="0" indent="0" algn="ctr">
              <a:buNone/>
            </a:pPr>
            <a:r>
              <a:rPr lang="fr-FR" dirty="0"/>
              <a:t>Ps 136</a:t>
            </a:r>
          </a:p>
        </p:txBody>
      </p:sp>
    </p:spTree>
    <p:extLst>
      <p:ext uri="{BB962C8B-B14F-4D97-AF65-F5344CB8AC3E}">
        <p14:creationId xmlns:p14="http://schemas.microsoft.com/office/powerpoint/2010/main" val="3585520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1013F0E-5797-42A4-94B7-EE89BA51456C}"/>
              </a:ext>
            </a:extLst>
          </p:cNvPr>
          <p:cNvSpPr>
            <a:spLocks noGrp="1"/>
          </p:cNvSpPr>
          <p:nvPr>
            <p:ph type="title"/>
          </p:nvPr>
        </p:nvSpPr>
        <p:spPr/>
        <p:txBody>
          <a:bodyPr/>
          <a:lstStyle/>
          <a:p>
            <a:r>
              <a:rPr lang="fr-FR" dirty="0"/>
              <a:t>1. Un schéma général: les origines comme prolongement… de l’avenir</a:t>
            </a:r>
          </a:p>
        </p:txBody>
      </p:sp>
      <p:sp>
        <p:nvSpPr>
          <p:cNvPr id="3" name="Espace réservé du contenu 2">
            <a:extLst>
              <a:ext uri="{FF2B5EF4-FFF2-40B4-BE49-F238E27FC236}">
                <a16:creationId xmlns:a16="http://schemas.microsoft.com/office/drawing/2014/main" id="{0D3E837D-E4F3-4416-982B-66436B7E55AB}"/>
              </a:ext>
            </a:extLst>
          </p:cNvPr>
          <p:cNvSpPr>
            <a:spLocks noGrp="1"/>
          </p:cNvSpPr>
          <p:nvPr>
            <p:ph idx="1"/>
          </p:nvPr>
        </p:nvSpPr>
        <p:spPr/>
        <p:txBody>
          <a:bodyPr/>
          <a:lstStyle/>
          <a:p>
            <a:pPr marL="0" indent="0">
              <a:buNone/>
            </a:pPr>
            <a:endParaRPr lang="fr-FR" dirty="0"/>
          </a:p>
          <a:p>
            <a:pPr marL="0" indent="0">
              <a:buNone/>
            </a:pPr>
            <a:endParaRPr lang="fr-FR" dirty="0"/>
          </a:p>
          <a:p>
            <a:pPr marL="0" indent="0" algn="ctr">
              <a:buNone/>
            </a:pPr>
            <a:r>
              <a:rPr lang="fr-FR" dirty="0" err="1"/>
              <a:t>Gn</a:t>
            </a:r>
            <a:r>
              <a:rPr lang="fr-FR" dirty="0"/>
              <a:t> 1	</a:t>
            </a:r>
          </a:p>
        </p:txBody>
      </p:sp>
    </p:spTree>
    <p:extLst>
      <p:ext uri="{BB962C8B-B14F-4D97-AF65-F5344CB8AC3E}">
        <p14:creationId xmlns:p14="http://schemas.microsoft.com/office/powerpoint/2010/main" val="35907086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2AC8ED5-5CC3-4709-AC68-58D1F4224EA8}"/>
              </a:ext>
            </a:extLst>
          </p:cNvPr>
          <p:cNvSpPr>
            <a:spLocks noGrp="1"/>
          </p:cNvSpPr>
          <p:nvPr>
            <p:ph type="title"/>
          </p:nvPr>
        </p:nvSpPr>
        <p:spPr/>
        <p:txBody>
          <a:bodyPr/>
          <a:lstStyle/>
          <a:p>
            <a:r>
              <a:rPr lang="fr-FR" dirty="0"/>
              <a:t>Plan général</a:t>
            </a:r>
          </a:p>
        </p:txBody>
      </p:sp>
      <p:sp>
        <p:nvSpPr>
          <p:cNvPr id="3" name="Espace réservé du contenu 2">
            <a:extLst>
              <a:ext uri="{FF2B5EF4-FFF2-40B4-BE49-F238E27FC236}">
                <a16:creationId xmlns:a16="http://schemas.microsoft.com/office/drawing/2014/main" id="{57BCE06B-26D6-4B07-941B-C6129A7C9F8A}"/>
              </a:ext>
            </a:extLst>
          </p:cNvPr>
          <p:cNvSpPr>
            <a:spLocks noGrp="1"/>
          </p:cNvSpPr>
          <p:nvPr>
            <p:ph idx="1"/>
          </p:nvPr>
        </p:nvSpPr>
        <p:spPr/>
        <p:txBody>
          <a:bodyPr/>
          <a:lstStyle/>
          <a:p>
            <a:pPr marL="514350" indent="-514350">
              <a:buFont typeface="+mj-lt"/>
              <a:buAutoNum type="arabicPeriod"/>
            </a:pPr>
            <a:r>
              <a:rPr lang="fr-FR" dirty="0"/>
              <a:t>Un schéma général</a:t>
            </a:r>
          </a:p>
          <a:p>
            <a:pPr marL="514350" indent="-514350">
              <a:buFont typeface="+mj-lt"/>
              <a:buAutoNum type="arabicPeriod"/>
            </a:pPr>
            <a:r>
              <a:rPr lang="fr-FR" dirty="0"/>
              <a:t>Les scénographies</a:t>
            </a:r>
          </a:p>
          <a:p>
            <a:pPr marL="514350" indent="-514350">
              <a:buFont typeface="+mj-lt"/>
              <a:buAutoNum type="arabicPeriod"/>
            </a:pPr>
            <a:r>
              <a:rPr lang="fr-FR" dirty="0"/>
              <a:t>Les lignes d’accomplissement</a:t>
            </a:r>
          </a:p>
          <a:p>
            <a:pPr marL="514350" indent="-514350">
              <a:buFont typeface="+mj-lt"/>
              <a:buAutoNum type="arabicPeriod"/>
            </a:pPr>
            <a:r>
              <a:rPr lang="fr-FR" dirty="0"/>
              <a:t>Le passage vers la prise de conscience</a:t>
            </a:r>
          </a:p>
          <a:p>
            <a:pPr marL="514350" indent="-514350">
              <a:buFont typeface="+mj-lt"/>
              <a:buAutoNum type="arabicPeriod"/>
            </a:pPr>
            <a:r>
              <a:rPr lang="fr-FR" dirty="0"/>
              <a:t>Le prolongement liturgique</a:t>
            </a:r>
          </a:p>
          <a:p>
            <a:pPr marL="0" indent="0">
              <a:buNone/>
            </a:pPr>
            <a:endParaRPr lang="fr-FR" dirty="0"/>
          </a:p>
          <a:p>
            <a:pPr marL="0" indent="0">
              <a:buNone/>
            </a:pPr>
            <a:r>
              <a:rPr lang="fr-FR" dirty="0"/>
              <a:t>Résultats et prolongements</a:t>
            </a:r>
          </a:p>
        </p:txBody>
      </p:sp>
    </p:spTree>
    <p:extLst>
      <p:ext uri="{BB962C8B-B14F-4D97-AF65-F5344CB8AC3E}">
        <p14:creationId xmlns:p14="http://schemas.microsoft.com/office/powerpoint/2010/main" val="1968469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4F8D75A-0785-44B7-9D70-C5B8E0BCC7F7}"/>
              </a:ext>
            </a:extLst>
          </p:cNvPr>
          <p:cNvSpPr>
            <a:spLocks noGrp="1"/>
          </p:cNvSpPr>
          <p:nvPr>
            <p:ph type="title"/>
          </p:nvPr>
        </p:nvSpPr>
        <p:spPr/>
        <p:txBody>
          <a:bodyPr/>
          <a:lstStyle/>
          <a:p>
            <a:r>
              <a:rPr lang="fr-FR" dirty="0"/>
              <a:t>2. Les scénographies</a:t>
            </a:r>
          </a:p>
        </p:txBody>
      </p:sp>
      <p:sp>
        <p:nvSpPr>
          <p:cNvPr id="3" name="Espace réservé du contenu 2">
            <a:extLst>
              <a:ext uri="{FF2B5EF4-FFF2-40B4-BE49-F238E27FC236}">
                <a16:creationId xmlns:a16="http://schemas.microsoft.com/office/drawing/2014/main" id="{4B1D5CD3-F0CD-463D-B925-104162E2CEF4}"/>
              </a:ext>
            </a:extLst>
          </p:cNvPr>
          <p:cNvSpPr>
            <a:spLocks noGrp="1"/>
          </p:cNvSpPr>
          <p:nvPr>
            <p:ph idx="1"/>
          </p:nvPr>
        </p:nvSpPr>
        <p:spPr/>
        <p:txBody>
          <a:bodyPr/>
          <a:lstStyle/>
          <a:p>
            <a:pPr marL="0" indent="0" algn="ctr">
              <a:buNone/>
            </a:pPr>
            <a:endParaRPr lang="fr-FR" dirty="0"/>
          </a:p>
          <a:p>
            <a:pPr marL="0" indent="0" algn="ctr">
              <a:buNone/>
            </a:pPr>
            <a:endParaRPr lang="fr-FR" dirty="0"/>
          </a:p>
          <a:p>
            <a:pPr marL="0" indent="0" algn="ctr">
              <a:buNone/>
            </a:pPr>
            <a:r>
              <a:rPr lang="fr-FR" dirty="0"/>
              <a:t>Des formulaires, des schémas, des récits paradigmatiques, réélaborés et entretissés.</a:t>
            </a:r>
          </a:p>
        </p:txBody>
      </p:sp>
    </p:spTree>
    <p:extLst>
      <p:ext uri="{BB962C8B-B14F-4D97-AF65-F5344CB8AC3E}">
        <p14:creationId xmlns:p14="http://schemas.microsoft.com/office/powerpoint/2010/main" val="5432771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2AC8ED5-5CC3-4709-AC68-58D1F4224EA8}"/>
              </a:ext>
            </a:extLst>
          </p:cNvPr>
          <p:cNvSpPr>
            <a:spLocks noGrp="1"/>
          </p:cNvSpPr>
          <p:nvPr>
            <p:ph type="title"/>
          </p:nvPr>
        </p:nvSpPr>
        <p:spPr/>
        <p:txBody>
          <a:bodyPr/>
          <a:lstStyle/>
          <a:p>
            <a:r>
              <a:rPr lang="fr-FR" dirty="0"/>
              <a:t>Plan général</a:t>
            </a:r>
          </a:p>
        </p:txBody>
      </p:sp>
      <p:sp>
        <p:nvSpPr>
          <p:cNvPr id="3" name="Espace réservé du contenu 2">
            <a:extLst>
              <a:ext uri="{FF2B5EF4-FFF2-40B4-BE49-F238E27FC236}">
                <a16:creationId xmlns:a16="http://schemas.microsoft.com/office/drawing/2014/main" id="{57BCE06B-26D6-4B07-941B-C6129A7C9F8A}"/>
              </a:ext>
            </a:extLst>
          </p:cNvPr>
          <p:cNvSpPr>
            <a:spLocks noGrp="1"/>
          </p:cNvSpPr>
          <p:nvPr>
            <p:ph idx="1"/>
          </p:nvPr>
        </p:nvSpPr>
        <p:spPr/>
        <p:txBody>
          <a:bodyPr/>
          <a:lstStyle/>
          <a:p>
            <a:pPr marL="514350" indent="-514350">
              <a:buFont typeface="+mj-lt"/>
              <a:buAutoNum type="arabicPeriod"/>
            </a:pPr>
            <a:r>
              <a:rPr lang="fr-FR" dirty="0"/>
              <a:t>Un schéma général</a:t>
            </a:r>
          </a:p>
          <a:p>
            <a:pPr marL="514350" indent="-514350">
              <a:buFont typeface="+mj-lt"/>
              <a:buAutoNum type="arabicPeriod"/>
            </a:pPr>
            <a:r>
              <a:rPr lang="fr-FR" dirty="0"/>
              <a:t>Les scénographies</a:t>
            </a:r>
          </a:p>
          <a:p>
            <a:pPr marL="514350" indent="-514350">
              <a:buFont typeface="+mj-lt"/>
              <a:buAutoNum type="arabicPeriod"/>
            </a:pPr>
            <a:r>
              <a:rPr lang="fr-FR" dirty="0"/>
              <a:t>Les lignes d’accomplissement</a:t>
            </a:r>
          </a:p>
          <a:p>
            <a:pPr marL="514350" indent="-514350">
              <a:buFont typeface="+mj-lt"/>
              <a:buAutoNum type="arabicPeriod"/>
            </a:pPr>
            <a:r>
              <a:rPr lang="fr-FR" dirty="0"/>
              <a:t>Le passage vers la prise de conscience</a:t>
            </a:r>
          </a:p>
          <a:p>
            <a:pPr marL="514350" indent="-514350">
              <a:buFont typeface="+mj-lt"/>
              <a:buAutoNum type="arabicPeriod"/>
            </a:pPr>
            <a:r>
              <a:rPr lang="fr-FR" dirty="0"/>
              <a:t>Le prolongement liturgique</a:t>
            </a:r>
          </a:p>
          <a:p>
            <a:pPr marL="0" indent="0">
              <a:buNone/>
            </a:pPr>
            <a:endParaRPr lang="fr-FR" dirty="0"/>
          </a:p>
          <a:p>
            <a:pPr marL="0" indent="0">
              <a:buNone/>
            </a:pPr>
            <a:r>
              <a:rPr lang="fr-FR" dirty="0"/>
              <a:t>Résultats et prolongements</a:t>
            </a:r>
          </a:p>
        </p:txBody>
      </p:sp>
    </p:spTree>
    <p:extLst>
      <p:ext uri="{BB962C8B-B14F-4D97-AF65-F5344CB8AC3E}">
        <p14:creationId xmlns:p14="http://schemas.microsoft.com/office/powerpoint/2010/main" val="6249229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83A98EC-B8EC-4F8D-A853-55C4A9851021}"/>
              </a:ext>
            </a:extLst>
          </p:cNvPr>
          <p:cNvSpPr>
            <a:spLocks noGrp="1"/>
          </p:cNvSpPr>
          <p:nvPr>
            <p:ph type="title"/>
          </p:nvPr>
        </p:nvSpPr>
        <p:spPr/>
        <p:txBody>
          <a:bodyPr/>
          <a:lstStyle/>
          <a:p>
            <a:r>
              <a:rPr lang="fr-FR" dirty="0"/>
              <a:t>3. Les lignes d’accomplissement</a:t>
            </a:r>
          </a:p>
        </p:txBody>
      </p:sp>
      <p:sp>
        <p:nvSpPr>
          <p:cNvPr id="3" name="Espace réservé du contenu 2">
            <a:extLst>
              <a:ext uri="{FF2B5EF4-FFF2-40B4-BE49-F238E27FC236}">
                <a16:creationId xmlns:a16="http://schemas.microsoft.com/office/drawing/2014/main" id="{2B07F91D-E49D-4DA0-AA7C-FEFF10454DB8}"/>
              </a:ext>
            </a:extLst>
          </p:cNvPr>
          <p:cNvSpPr>
            <a:spLocks noGrp="1"/>
          </p:cNvSpPr>
          <p:nvPr>
            <p:ph idx="1"/>
          </p:nvPr>
        </p:nvSpPr>
        <p:spPr/>
        <p:txBody>
          <a:bodyPr/>
          <a:lstStyle/>
          <a:p>
            <a:pPr marL="0" indent="0" algn="ctr">
              <a:buNone/>
            </a:pPr>
            <a:r>
              <a:rPr lang="fr-FR" dirty="0"/>
              <a:t>Moïse</a:t>
            </a:r>
          </a:p>
        </p:txBody>
      </p:sp>
    </p:spTree>
    <p:extLst>
      <p:ext uri="{BB962C8B-B14F-4D97-AF65-F5344CB8AC3E}">
        <p14:creationId xmlns:p14="http://schemas.microsoft.com/office/powerpoint/2010/main" val="4139909995"/>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72</TotalTime>
  <Words>2479</Words>
  <Application>Microsoft Office PowerPoint</Application>
  <PresentationFormat>Grand écran</PresentationFormat>
  <Paragraphs>135</Paragraphs>
  <Slides>27</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27</vt:i4>
      </vt:variant>
    </vt:vector>
  </HeadingPairs>
  <TitlesOfParts>
    <vt:vector size="33" baseType="lpstr">
      <vt:lpstr>Arial</vt:lpstr>
      <vt:lpstr>Calibri</vt:lpstr>
      <vt:lpstr>Calibri Light</vt:lpstr>
      <vt:lpstr>StarSymbol</vt:lpstr>
      <vt:lpstr>Times New Roman</vt:lpstr>
      <vt:lpstr>Thème Office</vt:lpstr>
      <vt:lpstr>La Révélation: comment ça marche?</vt:lpstr>
      <vt:lpstr>Plan général</vt:lpstr>
      <vt:lpstr>1. Un schéma général: un présent ouvert </vt:lpstr>
      <vt:lpstr>1. Un schéma général: le style de Dieu</vt:lpstr>
      <vt:lpstr>1. Un schéma général: les origines comme prolongement… de l’avenir</vt:lpstr>
      <vt:lpstr>Plan général</vt:lpstr>
      <vt:lpstr>2. Les scénographies</vt:lpstr>
      <vt:lpstr>Plan général</vt:lpstr>
      <vt:lpstr>3. Les lignes d’accomplissement</vt:lpstr>
      <vt:lpstr>3. Les lignes d’accomplissement: Moïse</vt:lpstr>
      <vt:lpstr>3. Moïse: La montagne, le divin, l’enseignement</vt:lpstr>
      <vt:lpstr>3. Moïse: La montagne, le divin, l’enseignement</vt:lpstr>
      <vt:lpstr>3. Moïse: l’Alliance et le sang</vt:lpstr>
      <vt:lpstr>3. Moïse: l’Alliance et le sang</vt:lpstr>
      <vt:lpstr>Plan général</vt:lpstr>
      <vt:lpstr>4. Le passage vers la prise de conscience</vt:lpstr>
      <vt:lpstr>4. Le passage vers la prise de conscience: Ga3</vt:lpstr>
      <vt:lpstr>4. Le passage vers la prise de conscience: Ga3</vt:lpstr>
      <vt:lpstr>4. Le passage vers la prise de conscience: Rm3</vt:lpstr>
      <vt:lpstr>4. Le passage vers la prise de conscience: Rm3</vt:lpstr>
      <vt:lpstr>4. Le passage vers la prise de conscience: Rm3</vt:lpstr>
      <vt:lpstr>4. Le passage vers la prise de conscience: 2 Co 3</vt:lpstr>
      <vt:lpstr>4. Le passage vers la prise de conscience: 2 Co 3</vt:lpstr>
      <vt:lpstr>Plan général</vt:lpstr>
      <vt:lpstr>5. Le prolongement liturgique</vt:lpstr>
      <vt:lpstr>Plan général</vt:lpstr>
      <vt:lpstr>Prolongement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Révélation: comment ça marche?</dc:title>
  <dc:creator>David Sébastien Sendrez</dc:creator>
  <cp:lastModifiedBy>David Sébastien Sendrez</cp:lastModifiedBy>
  <cp:revision>14</cp:revision>
  <dcterms:created xsi:type="dcterms:W3CDTF">2019-11-18T07:58:03Z</dcterms:created>
  <dcterms:modified xsi:type="dcterms:W3CDTF">2019-11-25T11:00:17Z</dcterms:modified>
</cp:coreProperties>
</file>