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20" r:id="rId3"/>
    <p:sldId id="259" r:id="rId4"/>
    <p:sldId id="326" r:id="rId5"/>
    <p:sldId id="327" r:id="rId6"/>
    <p:sldId id="328" r:id="rId7"/>
    <p:sldId id="331" r:id="rId8"/>
    <p:sldId id="333" r:id="rId9"/>
    <p:sldId id="334" r:id="rId10"/>
    <p:sldId id="336" r:id="rId11"/>
    <p:sldId id="335" r:id="rId12"/>
    <p:sldId id="337" r:id="rId13"/>
    <p:sldId id="329" r:id="rId14"/>
    <p:sldId id="322" r:id="rId15"/>
    <p:sldId id="323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A07D-27C9-4B56-A52A-3D5146BC9FF1}" type="datetimeFigureOut">
              <a:rPr lang="fr-FR" smtClean="0"/>
              <a:pPr/>
              <a:t>09/06/2020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FD2C-0BB6-4676-BDED-90C3E99974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A07D-27C9-4B56-A52A-3D5146BC9FF1}" type="datetimeFigureOut">
              <a:rPr lang="fr-FR" smtClean="0"/>
              <a:pPr/>
              <a:t>09/06/2020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FD2C-0BB6-4676-BDED-90C3E99974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A07D-27C9-4B56-A52A-3D5146BC9FF1}" type="datetimeFigureOut">
              <a:rPr lang="fr-FR" smtClean="0"/>
              <a:pPr/>
              <a:t>09/06/2020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FD2C-0BB6-4676-BDED-90C3E99974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A07D-27C9-4B56-A52A-3D5146BC9FF1}" type="datetimeFigureOut">
              <a:rPr lang="fr-FR" smtClean="0"/>
              <a:pPr/>
              <a:t>09/06/2020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FD2C-0BB6-4676-BDED-90C3E99974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A07D-27C9-4B56-A52A-3D5146BC9FF1}" type="datetimeFigureOut">
              <a:rPr lang="fr-FR" smtClean="0"/>
              <a:pPr/>
              <a:t>09/06/2020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FD2C-0BB6-4676-BDED-90C3E99974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A07D-27C9-4B56-A52A-3D5146BC9FF1}" type="datetimeFigureOut">
              <a:rPr lang="fr-FR" smtClean="0"/>
              <a:pPr/>
              <a:t>09/06/2020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FD2C-0BB6-4676-BDED-90C3E99974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A07D-27C9-4B56-A52A-3D5146BC9FF1}" type="datetimeFigureOut">
              <a:rPr lang="fr-FR" smtClean="0"/>
              <a:pPr/>
              <a:t>09/06/2020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FD2C-0BB6-4676-BDED-90C3E99974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A07D-27C9-4B56-A52A-3D5146BC9FF1}" type="datetimeFigureOut">
              <a:rPr lang="fr-FR" smtClean="0"/>
              <a:pPr/>
              <a:t>09/06/2020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FD2C-0BB6-4676-BDED-90C3E99974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A07D-27C9-4B56-A52A-3D5146BC9FF1}" type="datetimeFigureOut">
              <a:rPr lang="fr-FR" smtClean="0"/>
              <a:pPr/>
              <a:t>09/06/2020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FD2C-0BB6-4676-BDED-90C3E99974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A07D-27C9-4B56-A52A-3D5146BC9FF1}" type="datetimeFigureOut">
              <a:rPr lang="fr-FR" smtClean="0"/>
              <a:pPr/>
              <a:t>09/06/2020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FD2C-0BB6-4676-BDED-90C3E99974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8A07D-27C9-4B56-A52A-3D5146BC9FF1}" type="datetimeFigureOut">
              <a:rPr lang="fr-FR" smtClean="0"/>
              <a:pPr/>
              <a:t>09/06/2020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FD2C-0BB6-4676-BDED-90C3E99974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8A07D-27C9-4B56-A52A-3D5146BC9FF1}" type="datetimeFigureOut">
              <a:rPr lang="fr-FR" smtClean="0"/>
              <a:pPr/>
              <a:t>09/06/2020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6FD2C-0BB6-4676-BDED-90C3E999749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fr/url?sa=i&amp;rct=j&amp;q=&amp;esrc=s&amp;source=images&amp;cd=&amp;cad=rja&amp;uact=8&amp;ved=0ahUKEwjUkJDygvvYAhVRmbQKHbS1B-gQjRwIBw&amp;url=http://har22201.blogspot.com/2012/08/saint-bernard-de-clairvaux.html&amp;psig=AOvVaw14eH4XyY1oGdARZMWWsOpl&amp;ust=1517241413576089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fr/url?sa=i&amp;rct=j&amp;q=&amp;esrc=s&amp;source=images&amp;cd=&amp;cad=rja&amp;uact=8&amp;ved=0ahUKEwj20sun8vzYAhXQb1AKHTB4BWEQjRwIBw&amp;url=http://footage.framepool.com/fr/shot/795619391-delta-du-mississippi-marais-louisiane-avion&amp;psig=AOvVaw2gI9yPk8YFx_Op_2KBjfJd&amp;ust=1517305652935227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fr/url?sa=i&amp;rct=j&amp;q=&amp;esrc=s&amp;source=images&amp;cd=&amp;cad=rja&amp;uact=8&amp;ved=0ahUKEwiXlf6nhPvYAhXEY1AKHTCzDEkQjRwIBw&amp;url=http://www.imagesdailleurs.fr/Images_de_France/Abbaye%20de%20Fontenay.htm&amp;psig=AOvVaw0ceNp5jycqHOOQ5iDhT5LD&amp;ust=1517241714074365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fr/url?sa=i&amp;rct=j&amp;q=&amp;esrc=s&amp;source=images&amp;cd=&amp;cad=rja&amp;uact=8&amp;ved=0ahUKEwjoxLC_7_zYAhUHZVAKHWd1DIIQjRwIBw&amp;url=http://www.hydrauxois.org/2015/11/protection-du-patrimoine-des-moulins.html&amp;psig=AOvVaw2JZBQf4nEviVYhNuInDpzO&amp;ust=1517304821234412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fr/url?sa=i&amp;rct=j&amp;q=&amp;esrc=s&amp;source=images&amp;cd=&amp;cad=rja&amp;uact=8&amp;ved=0ahUKEwj_num78PzYAhWLLFAKHVQlAqgQjRwIBw&amp;url=https://anotherheader.wordpress.com/2011/03/01/france-beaune/&amp;psig=AOvVaw3KF3WYE-l61fC9G4uJ_IF_&amp;ust=1517305172461193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fr/url?sa=i&amp;rct=j&amp;q=&amp;esrc=s&amp;source=images&amp;cd=&amp;cad=rja&amp;uact=8&amp;ved=0ahUKEwjv9uP1hPvYAhVHJ1AKHf3MA-4QjRwIBw&amp;url=http://imagessaintes.canalblog.com/archives/2015/12/19/33084001.html&amp;psig=AOvVaw08iOVJv1SOlYNyvFl3gDgh&amp;ust=1517241946373940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google.fr/url?sa=i&amp;rct=j&amp;q=&amp;esrc=s&amp;source=images&amp;cd=&amp;cad=rja&amp;uact=8&amp;ved=0ahUKEwjg9MzphvvYAhWRzKQKHXDLAToQjRwIBw&amp;url=https://www.flickr.com/photos/94185526@N04/albums/72157650832659517/&amp;psig=AOvVaw1CvAIWJJTCy_edjHH8tsXS&amp;ust=1517242350673942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fr/url?sa=i&amp;rct=j&amp;q=&amp;esrc=s&amp;source=images&amp;cd=&amp;cad=rja&amp;uact=8&amp;ved=0ahUKEwiH1Zm3-PzYAhXHIlAKHbZLAjcQjRwIBw&amp;url=http://missionsfranciscains.blogspot.com/2015/08/construction-dun-centre-de-sante.html&amp;psig=AOvVaw13WwY3nW21Jw97HOIBARUF&amp;ust=1517307219258677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medalp.eu/fr/?tag=unesco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google.fr/url?sa=i&amp;rct=j&amp;q=&amp;esrc=s&amp;source=images&amp;cd=&amp;cad=rja&amp;uact=8&amp;ved=0ahUKEwi2isWrh_vYAhWJKewKHWpTDcEQjRwIBw&amp;url=https://www.notrehistoireavecmarie.com/fr/esc/saint-francois-dassise-le-poverello-ami-de-toute-la-creation/&amp;psig=AOvVaw2tyAEX4MXbp7YRHKv29lzS&amp;ust=1517242553358829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fr/url?sa=i&amp;rct=j&amp;q=&amp;esrc=s&amp;source=images&amp;cd=&amp;cad=rja&amp;uact=8&amp;ved=0ahUKEwiG8ZStzqbSAhVHnRoKHaEQCTsQjRwIBw&amp;url=http://www.alain-barre.com/article-vietnam-59-une-noria-en-bois-pour-arroser-les-champs-47645984.html&amp;bvm=bv.147448319,d.d2s&amp;psig=AFQjCNHe0Jgsn_-MQHvrrSkiwfQ_7YYeyQ&amp;ust=1487952688149764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fr/url?sa=i&amp;rct=j&amp;q=&amp;esrc=s&amp;source=images&amp;cd=&amp;ved=2ahUKEwiEj-PbrpnnAhUF2-AKHZMUCnIQjRx6BAgBEAQ&amp;url=https://www.rustica.fr/articles-jardin/fabriquer-bordure-plessis,3027.html&amp;psig=AOvVaw22z73w-XJNs3Aj6poMoPPc&amp;ust=1579856582689676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r="25581" b="3213"/>
          <a:stretch>
            <a:fillRect/>
          </a:stretch>
        </p:blipFill>
        <p:spPr bwMode="auto">
          <a:xfrm>
            <a:off x="0" y="0"/>
            <a:ext cx="9144019" cy="685800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683568" y="332656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 smtClean="0">
                <a:solidFill>
                  <a:schemeClr val="bg1"/>
                </a:solidFill>
              </a:rPr>
              <a:t> Liturgie cosmique</a:t>
            </a:r>
            <a:endParaRPr lang="fr-FR" sz="7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Coronavirus : le gendarme de la Bourse prend une mesure pour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1484784"/>
            <a:ext cx="20162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err="1" smtClean="0"/>
              <a:t>Astro</a:t>
            </a:r>
            <a:endParaRPr lang="fr-FR" sz="6000" b="1" dirty="0" smtClean="0"/>
          </a:p>
          <a:p>
            <a:endParaRPr lang="fr-FR" sz="6000" b="1" dirty="0" smtClean="0"/>
          </a:p>
          <a:p>
            <a:r>
              <a:rPr lang="fr-FR" sz="6000" b="1" dirty="0" smtClean="0"/>
              <a:t>Éco </a:t>
            </a:r>
            <a:endParaRPr lang="fr-FR" sz="36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3635896" y="620688"/>
            <a:ext cx="33843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 smtClean="0"/>
              <a:t>logie</a:t>
            </a:r>
            <a:endParaRPr lang="fr-FR" sz="6000" dirty="0" smtClean="0"/>
          </a:p>
          <a:p>
            <a:endParaRPr lang="fr-FR" sz="6000" dirty="0" smtClean="0"/>
          </a:p>
          <a:p>
            <a:r>
              <a:rPr lang="fr-FR" sz="6000" dirty="0" err="1" smtClean="0"/>
              <a:t>nomie</a:t>
            </a:r>
            <a:endParaRPr lang="fr-FR" sz="6000" dirty="0" smtClean="0"/>
          </a:p>
          <a:p>
            <a:endParaRPr lang="fr-FR" sz="6000" dirty="0" smtClean="0"/>
          </a:p>
          <a:p>
            <a:r>
              <a:rPr lang="fr-FR" sz="6000" dirty="0" err="1" smtClean="0"/>
              <a:t>logie</a:t>
            </a:r>
            <a:endParaRPr lang="fr-FR" sz="6000" dirty="0" smtClean="0"/>
          </a:p>
        </p:txBody>
      </p:sp>
      <p:sp>
        <p:nvSpPr>
          <p:cNvPr id="4" name="Flèche droite 3"/>
          <p:cNvSpPr/>
          <p:nvPr/>
        </p:nvSpPr>
        <p:spPr>
          <a:xfrm rot="19983013">
            <a:off x="2381404" y="1382921"/>
            <a:ext cx="1255454" cy="484632"/>
          </a:xfrm>
          <a:prstGeom prst="rightArrow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/>
          <p:cNvSpPr/>
          <p:nvPr/>
        </p:nvSpPr>
        <p:spPr>
          <a:xfrm rot="2310116">
            <a:off x="2444038" y="2275679"/>
            <a:ext cx="1090762" cy="484632"/>
          </a:xfrm>
          <a:prstGeom prst="rightArrow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 rot="1664775">
            <a:off x="2154759" y="4164316"/>
            <a:ext cx="1422515" cy="484632"/>
          </a:xfrm>
          <a:prstGeom prst="rightArrow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 rot="19983013">
            <a:off x="2080923" y="3163068"/>
            <a:ext cx="1484728" cy="484632"/>
          </a:xfrm>
          <a:prstGeom prst="rightArrow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5652120" y="1196752"/>
            <a:ext cx="3491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Sujet du monde</a:t>
            </a:r>
          </a:p>
          <a:p>
            <a:endParaRPr lang="fr-FR" sz="3200" dirty="0" smtClean="0"/>
          </a:p>
          <a:p>
            <a:r>
              <a:rPr lang="fr-FR" sz="3200" dirty="0" smtClean="0"/>
              <a:t>Assujettissement</a:t>
            </a:r>
            <a:endParaRPr lang="fr-FR" sz="3200" dirty="0"/>
          </a:p>
        </p:txBody>
      </p:sp>
      <p:sp>
        <p:nvSpPr>
          <p:cNvPr id="9" name="ZoneTexte 8"/>
          <p:cNvSpPr txBox="1"/>
          <p:nvPr/>
        </p:nvSpPr>
        <p:spPr>
          <a:xfrm>
            <a:off x="6516216" y="260648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7030A0"/>
                </a:solidFill>
              </a:rPr>
              <a:t>superstition</a:t>
            </a:r>
            <a:endParaRPr lang="fr-FR" sz="3600" b="1" dirty="0">
              <a:solidFill>
                <a:srgbClr val="7030A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372200" y="3501008"/>
            <a:ext cx="27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7030A0"/>
                </a:solidFill>
              </a:rPr>
              <a:t>dogmatisme</a:t>
            </a:r>
            <a:endParaRPr lang="fr-FR" sz="3600" b="1" dirty="0">
              <a:solidFill>
                <a:srgbClr val="7030A0"/>
              </a:solidFill>
            </a:endParaRPr>
          </a:p>
        </p:txBody>
      </p:sp>
      <p:pic>
        <p:nvPicPr>
          <p:cNvPr id="89096" name="Picture 8" descr="flèche-courbé-orange-qui-indique-ou-cliquer-pour-débuter-l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475717">
            <a:off x="5212164" y="3046152"/>
            <a:ext cx="1029189" cy="1436629"/>
          </a:xfrm>
          <a:prstGeom prst="rect">
            <a:avLst/>
          </a:prstGeom>
          <a:noFill/>
        </p:spPr>
      </p:pic>
      <p:pic>
        <p:nvPicPr>
          <p:cNvPr id="15" name="Picture 8" descr="flèche-courbé-orange-qui-indique-ou-cliquer-pour-débuter-l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750904" flipH="1">
            <a:off x="5454400" y="-272017"/>
            <a:ext cx="944206" cy="1812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https://upload.wikimedia.org/wikipedia/commons/thumb/b/b5/Vertumnus_%C3%A5rstidernas_gud_m%C3%A5lad_av_Giuseppe_Arcimboldo_1591_-_Skoklosters_slott_-_91503.tiff/lossy-page1-800px-Vertumnus_%C3%A5rstidernas_gud_m%C3%A5lad_av_Giuseppe_Arcimboldo_1591_-_Skoklosters_slott_-_91503.ti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5904656" cy="7321774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5940152" y="5373216"/>
            <a:ext cx="3203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Giuseppe Arcimboldo, </a:t>
            </a:r>
          </a:p>
          <a:p>
            <a:r>
              <a:rPr lang="fr-FR" sz="2400" dirty="0" smtClean="0">
                <a:solidFill>
                  <a:schemeClr val="bg1"/>
                </a:solidFill>
              </a:rPr>
              <a:t>1590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r="25581" b="3213"/>
          <a:stretch>
            <a:fillRect/>
          </a:stretch>
        </p:blipFill>
        <p:spPr bwMode="auto">
          <a:xfrm>
            <a:off x="0" y="0"/>
            <a:ext cx="9144019" cy="685800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683568" y="116632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 smtClean="0">
                <a:solidFill>
                  <a:schemeClr val="bg1"/>
                </a:solidFill>
              </a:rPr>
              <a:t> Liturgie cosmique</a:t>
            </a:r>
            <a:endParaRPr lang="fr-FR" sz="7200" b="1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835696" y="1774552"/>
            <a:ext cx="68407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</a:rPr>
              <a:t>I –  Le livre de la nature</a:t>
            </a:r>
          </a:p>
          <a:p>
            <a:r>
              <a:rPr lang="fr-FR" sz="3600" b="1" dirty="0" smtClean="0">
                <a:solidFill>
                  <a:schemeClr val="bg1"/>
                </a:solidFill>
              </a:rPr>
              <a:t>	</a:t>
            </a:r>
            <a:r>
              <a:rPr lang="fr-FR" sz="2800" b="1" dirty="0" smtClean="0">
                <a:solidFill>
                  <a:schemeClr val="bg1"/>
                </a:solidFill>
              </a:rPr>
              <a:t>heureuse frugalité</a:t>
            </a:r>
          </a:p>
          <a:p>
            <a:r>
              <a:rPr lang="fr-FR" sz="2800" b="1" dirty="0" smtClean="0">
                <a:solidFill>
                  <a:schemeClr val="bg1"/>
                </a:solidFill>
              </a:rPr>
              <a:t>	jouir du monde</a:t>
            </a:r>
          </a:p>
          <a:p>
            <a:r>
              <a:rPr lang="fr-FR" sz="2800" b="1" dirty="0" smtClean="0">
                <a:solidFill>
                  <a:schemeClr val="bg1"/>
                </a:solidFill>
              </a:rPr>
              <a:t>	Isaac de l’Etoile</a:t>
            </a:r>
            <a:endParaRPr lang="fr-FR" sz="3600" b="1" dirty="0" smtClean="0">
              <a:solidFill>
                <a:schemeClr val="bg1"/>
              </a:solidFill>
            </a:endParaRPr>
          </a:p>
          <a:p>
            <a:r>
              <a:rPr lang="fr-FR" sz="3600" b="1" dirty="0" smtClean="0">
                <a:solidFill>
                  <a:schemeClr val="bg1"/>
                </a:solidFill>
              </a:rPr>
              <a:t>II – Cosmos et liturgie</a:t>
            </a:r>
          </a:p>
          <a:p>
            <a:r>
              <a:rPr lang="fr-FR" sz="3600" b="1" dirty="0">
                <a:solidFill>
                  <a:schemeClr val="bg1"/>
                </a:solidFill>
              </a:rPr>
              <a:t>	</a:t>
            </a:r>
            <a:r>
              <a:rPr lang="fr-FR" sz="2800" b="1" dirty="0" smtClean="0">
                <a:solidFill>
                  <a:schemeClr val="bg1"/>
                </a:solidFill>
              </a:rPr>
              <a:t>l’universel gémissement</a:t>
            </a:r>
          </a:p>
          <a:p>
            <a:r>
              <a:rPr lang="fr-FR" sz="2800" b="1" dirty="0">
                <a:solidFill>
                  <a:schemeClr val="bg1"/>
                </a:solidFill>
              </a:rPr>
              <a:t>	</a:t>
            </a:r>
            <a:r>
              <a:rPr lang="fr-FR" sz="2800" b="1" dirty="0" smtClean="0">
                <a:solidFill>
                  <a:schemeClr val="bg1"/>
                </a:solidFill>
              </a:rPr>
              <a:t>la joie du monde</a:t>
            </a:r>
          </a:p>
          <a:p>
            <a:r>
              <a:rPr lang="fr-FR" sz="2800" b="1" dirty="0">
                <a:solidFill>
                  <a:schemeClr val="bg1"/>
                </a:solidFill>
              </a:rPr>
              <a:t>	</a:t>
            </a:r>
            <a:r>
              <a:rPr lang="fr-FR" sz="2800" b="1" dirty="0" smtClean="0">
                <a:solidFill>
                  <a:schemeClr val="bg1"/>
                </a:solidFill>
              </a:rPr>
              <a:t>la manifestation des fils de </a:t>
            </a:r>
            <a:r>
              <a:rPr lang="fr-FR" sz="2800" b="1" dirty="0" smtClean="0">
                <a:solidFill>
                  <a:schemeClr val="bg1"/>
                </a:solidFill>
              </a:rPr>
              <a:t>Dieu</a:t>
            </a:r>
            <a:endParaRPr lang="fr-FR" sz="2800" b="1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1340768"/>
            <a:ext cx="2044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6" name="Flèche droite 5"/>
          <p:cNvSpPr/>
          <p:nvPr/>
        </p:nvSpPr>
        <p:spPr>
          <a:xfrm>
            <a:off x="0" y="1916832"/>
            <a:ext cx="1619672" cy="484632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s://cdn.static01.nicematin.com/media/npo/mobile_1440w/2019/12/3136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83"/>
            <a:ext cx="9144000" cy="68604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s://cdn.static01.nicematin.com/media/npo/mobile_1440w/2019/12/313634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2483"/>
            <a:ext cx="9144000" cy="6860483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827584" y="188640"/>
            <a:ext cx="792088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solidFill>
                  <a:srgbClr val="FF0000"/>
                </a:solidFill>
              </a:rPr>
              <a:t>Heureuse frugalité</a:t>
            </a:r>
            <a:r>
              <a:rPr lang="fr-FR" sz="5400" b="1" dirty="0" smtClean="0"/>
              <a:t>	</a:t>
            </a:r>
          </a:p>
          <a:p>
            <a:r>
              <a:rPr lang="fr-FR" sz="5400" b="1" dirty="0" smtClean="0"/>
              <a:t>      Saint Bernard</a:t>
            </a:r>
          </a:p>
          <a:p>
            <a:r>
              <a:rPr lang="fr-FR" sz="5400" b="1" dirty="0" smtClean="0"/>
              <a:t>	Saint François</a:t>
            </a:r>
          </a:p>
          <a:p>
            <a:r>
              <a:rPr lang="fr-FR" sz="5400" b="1" dirty="0" smtClean="0">
                <a:solidFill>
                  <a:srgbClr val="FF0000"/>
                </a:solidFill>
              </a:rPr>
              <a:t>Jouir du monde</a:t>
            </a:r>
          </a:p>
          <a:p>
            <a:r>
              <a:rPr lang="fr-FR" sz="5400" b="1" dirty="0" smtClean="0"/>
              <a:t>	Hildegarde </a:t>
            </a:r>
            <a:r>
              <a:rPr lang="fr-FR" sz="5400" b="1" dirty="0" err="1" smtClean="0"/>
              <a:t>von</a:t>
            </a:r>
            <a:r>
              <a:rPr lang="fr-FR" sz="5400" b="1" dirty="0" smtClean="0"/>
              <a:t> Bingen</a:t>
            </a:r>
          </a:p>
          <a:p>
            <a:r>
              <a:rPr lang="fr-FR" sz="5400" b="1" dirty="0" smtClean="0"/>
              <a:t>	Saint Bonaventure</a:t>
            </a:r>
          </a:p>
          <a:p>
            <a:r>
              <a:rPr lang="fr-FR" sz="5400" b="1" dirty="0" smtClean="0"/>
              <a:t>  </a:t>
            </a:r>
            <a:r>
              <a:rPr lang="fr-FR" sz="6600" b="1" dirty="0" smtClean="0">
                <a:solidFill>
                  <a:srgbClr val="FF0000"/>
                </a:solidFill>
              </a:rPr>
              <a:t>+</a:t>
            </a:r>
            <a:r>
              <a:rPr lang="fr-FR" sz="5400" b="1" dirty="0" smtClean="0"/>
              <a:t>  Isaac de l’Etoile</a:t>
            </a:r>
          </a:p>
          <a:p>
            <a:endParaRPr lang="fr-FR" dirty="0"/>
          </a:p>
        </p:txBody>
      </p:sp>
      <p:sp>
        <p:nvSpPr>
          <p:cNvPr id="4" name="Accolade ouvrante 3"/>
          <p:cNvSpPr/>
          <p:nvPr/>
        </p:nvSpPr>
        <p:spPr>
          <a:xfrm>
            <a:off x="1331640" y="1268760"/>
            <a:ext cx="371472" cy="1296144"/>
          </a:xfrm>
          <a:prstGeom prst="leftBrac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ccolade ouvrante 4"/>
          <p:cNvSpPr/>
          <p:nvPr/>
        </p:nvSpPr>
        <p:spPr>
          <a:xfrm>
            <a:off x="1320208" y="3717032"/>
            <a:ext cx="371472" cy="1296144"/>
          </a:xfrm>
          <a:prstGeom prst="leftBrac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Résultat de recherche d'images pour &quot;saint bernard de citeaux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-211775"/>
            <a:ext cx="6336704" cy="7069775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251520" y="476672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Saint Bernard de Clairvaux</a:t>
            </a:r>
          </a:p>
          <a:p>
            <a:r>
              <a:rPr lang="fr-FR" sz="2400" b="1" dirty="0" smtClean="0">
                <a:solidFill>
                  <a:schemeClr val="bg1"/>
                </a:solidFill>
              </a:rPr>
              <a:t>1090-1153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Résultat de recherche d'images pour &quot;marais de louisian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56792" y="0"/>
            <a:ext cx="12191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https://upload.wikimedia.org/wikipedia/commons/8/8c/Lucien_B%C3%A9gule_-_L%27abbaye_de_Fontenay_et_l%27architecture_cistercienne_page_01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85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Résultat de recherche d'images pour &quot;Abbaye de fontenay inondé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02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r="25581" b="3213"/>
          <a:stretch>
            <a:fillRect/>
          </a:stretch>
        </p:blipFill>
        <p:spPr bwMode="auto">
          <a:xfrm>
            <a:off x="0" y="0"/>
            <a:ext cx="9144019" cy="685800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683568" y="332656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 smtClean="0">
                <a:solidFill>
                  <a:schemeClr val="bg1"/>
                </a:solidFill>
              </a:rPr>
              <a:t> Liturgie cosmique</a:t>
            </a:r>
            <a:endParaRPr lang="fr-FR" sz="7200" b="1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691680" y="2636912"/>
            <a:ext cx="684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I –  Le livre de la nature</a:t>
            </a:r>
          </a:p>
          <a:p>
            <a:r>
              <a:rPr lang="fr-FR" sz="4000" b="1" dirty="0" smtClean="0">
                <a:solidFill>
                  <a:schemeClr val="bg1"/>
                </a:solidFill>
              </a:rPr>
              <a:t>II – Cosmos et liturgie</a:t>
            </a:r>
          </a:p>
          <a:p>
            <a:r>
              <a:rPr lang="fr-FR" sz="4000" b="1" dirty="0">
                <a:solidFill>
                  <a:schemeClr val="bg1"/>
                </a:solidFill>
              </a:rPr>
              <a:t>	</a:t>
            </a:r>
            <a:endParaRPr lang="fr-FR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Résultat de recherche d'images pour &quot;la vallée de l'abbaye de fontenay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"/>
            <a:ext cx="1027064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atrimoine.blog.pelerin.info/wp-content/uploads/2013/05/Abbaye_fontenay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"/>
            <a:ext cx="10363200" cy="6891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 descr="Image associé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00608" y="-171400"/>
            <a:ext cx="10683794" cy="70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Résultat de recherche d'images pour &quot;saint françois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8655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6444208" y="3429000"/>
            <a:ext cx="2699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</a:rPr>
              <a:t>1181-1226</a:t>
            </a:r>
            <a:endParaRPr lang="fr-F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Résultat de recherche d'images pour &quot;saint françois, sacri monti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560" y="0"/>
            <a:ext cx="978001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Résultat de recherche d'images pour &quot;des franciscains et la natur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61503"/>
            <a:ext cx="9396536" cy="7019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Résultat de recherche d'images pour &quot;saint françois, sacri monti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029245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Résultat de recherche d'images pour &quot;saint françois nu devant l'évêqu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337580" cy="5589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r="25581" b="3213"/>
          <a:stretch>
            <a:fillRect/>
          </a:stretch>
        </p:blipFill>
        <p:spPr bwMode="auto">
          <a:xfrm>
            <a:off x="0" y="0"/>
            <a:ext cx="9144019" cy="685800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683568" y="116632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 smtClean="0">
                <a:solidFill>
                  <a:schemeClr val="bg1"/>
                </a:solidFill>
              </a:rPr>
              <a:t> Liturgie cosmique</a:t>
            </a:r>
            <a:endParaRPr lang="fr-FR" sz="7200" b="1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835696" y="1774552"/>
            <a:ext cx="68407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</a:rPr>
              <a:t>I –  Le livre de la nature</a:t>
            </a:r>
          </a:p>
          <a:p>
            <a:r>
              <a:rPr lang="fr-FR" sz="3600" b="1" dirty="0" smtClean="0">
                <a:solidFill>
                  <a:schemeClr val="bg1"/>
                </a:solidFill>
              </a:rPr>
              <a:t>	</a:t>
            </a:r>
            <a:r>
              <a:rPr lang="fr-FR" sz="2800" b="1" dirty="0" smtClean="0">
                <a:solidFill>
                  <a:schemeClr val="bg1"/>
                </a:solidFill>
              </a:rPr>
              <a:t>heureuse frugalité</a:t>
            </a:r>
          </a:p>
          <a:p>
            <a:r>
              <a:rPr lang="fr-FR" sz="2800" b="1" dirty="0" smtClean="0">
                <a:solidFill>
                  <a:schemeClr val="bg1"/>
                </a:solidFill>
              </a:rPr>
              <a:t>	jouir du monde</a:t>
            </a:r>
          </a:p>
          <a:p>
            <a:r>
              <a:rPr lang="fr-FR" sz="2800" b="1" dirty="0" smtClean="0">
                <a:solidFill>
                  <a:schemeClr val="bg1"/>
                </a:solidFill>
              </a:rPr>
              <a:t>	Isaac de l’Etoile</a:t>
            </a:r>
            <a:endParaRPr lang="fr-FR" sz="3600" b="1" dirty="0" smtClean="0">
              <a:solidFill>
                <a:schemeClr val="bg1"/>
              </a:solidFill>
            </a:endParaRPr>
          </a:p>
          <a:p>
            <a:r>
              <a:rPr lang="fr-FR" sz="3600" b="1" dirty="0" smtClean="0">
                <a:solidFill>
                  <a:schemeClr val="bg1"/>
                </a:solidFill>
              </a:rPr>
              <a:t>II – Cosmos et liturgie</a:t>
            </a:r>
          </a:p>
          <a:p>
            <a:r>
              <a:rPr lang="fr-FR" sz="3600" b="1" dirty="0">
                <a:solidFill>
                  <a:schemeClr val="bg1"/>
                </a:solidFill>
              </a:rPr>
              <a:t>	</a:t>
            </a:r>
            <a:r>
              <a:rPr lang="fr-FR" sz="2800" b="1" dirty="0" smtClean="0">
                <a:solidFill>
                  <a:schemeClr val="bg1"/>
                </a:solidFill>
              </a:rPr>
              <a:t>l’universel gémissement</a:t>
            </a:r>
          </a:p>
          <a:p>
            <a:r>
              <a:rPr lang="fr-FR" sz="2800" b="1" dirty="0">
                <a:solidFill>
                  <a:schemeClr val="bg1"/>
                </a:solidFill>
              </a:rPr>
              <a:t>	</a:t>
            </a:r>
            <a:r>
              <a:rPr lang="fr-FR" sz="2800" b="1" dirty="0" smtClean="0">
                <a:solidFill>
                  <a:schemeClr val="bg1"/>
                </a:solidFill>
              </a:rPr>
              <a:t>la joie du monde</a:t>
            </a:r>
          </a:p>
          <a:p>
            <a:r>
              <a:rPr lang="fr-FR" sz="2800" b="1" dirty="0">
                <a:solidFill>
                  <a:schemeClr val="bg1"/>
                </a:solidFill>
              </a:rPr>
              <a:t>	</a:t>
            </a:r>
            <a:r>
              <a:rPr lang="fr-FR" sz="2800" b="1" dirty="0" smtClean="0">
                <a:solidFill>
                  <a:schemeClr val="bg1"/>
                </a:solidFill>
              </a:rPr>
              <a:t>la manifestation des fils de </a:t>
            </a:r>
            <a:r>
              <a:rPr lang="fr-FR" sz="2800" b="1" dirty="0" smtClean="0">
                <a:solidFill>
                  <a:schemeClr val="bg1"/>
                </a:solidFill>
              </a:rPr>
              <a:t>Dieu</a:t>
            </a:r>
            <a:endParaRPr lang="fr-FR" sz="2800" b="1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1340768"/>
            <a:ext cx="4020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Introduction  en   2 points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s://upload.wikimedia.org/wikipedia/commons/0/06/Univers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7125195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827584" y="548680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err="1" smtClean="0">
                <a:solidFill>
                  <a:schemeClr val="bg1"/>
                </a:solidFill>
              </a:rPr>
              <a:t>Inter-esse</a:t>
            </a:r>
            <a:endParaRPr lang="fr-FR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Résultat de recherche d'images pour &quot;une noria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0"/>
            <a:ext cx="9463980" cy="685800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1043608" y="188640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chemeClr val="bg1"/>
                </a:solidFill>
              </a:rPr>
              <a:t>L’utilité</a:t>
            </a:r>
            <a:endParaRPr lang="fr-FR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jardin des imple moyen ag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47"/>
            <a:ext cx="9144000" cy="6854654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683568" y="548680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chemeClr val="bg1"/>
                </a:solidFill>
              </a:rPr>
              <a:t>Le soin mutuel</a:t>
            </a:r>
            <a:endParaRPr lang="fr-FR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1484784"/>
            <a:ext cx="20162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err="1" smtClean="0"/>
              <a:t>Astro</a:t>
            </a:r>
            <a:endParaRPr lang="fr-FR" sz="6000" b="1" dirty="0" smtClean="0"/>
          </a:p>
          <a:p>
            <a:endParaRPr lang="fr-FR" sz="6000" b="1" dirty="0" smtClean="0"/>
          </a:p>
          <a:p>
            <a:r>
              <a:rPr lang="fr-FR" sz="6000" b="1" dirty="0" smtClean="0"/>
              <a:t>Éco </a:t>
            </a:r>
            <a:endParaRPr lang="fr-FR" sz="36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3635896" y="620688"/>
            <a:ext cx="33843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 smtClean="0"/>
              <a:t>logie</a:t>
            </a:r>
            <a:endParaRPr lang="fr-FR" sz="6000" dirty="0" smtClean="0"/>
          </a:p>
          <a:p>
            <a:endParaRPr lang="fr-FR" sz="6000" dirty="0" smtClean="0"/>
          </a:p>
          <a:p>
            <a:r>
              <a:rPr lang="fr-FR" sz="6000" dirty="0" err="1" smtClean="0"/>
              <a:t>nomie</a:t>
            </a:r>
            <a:endParaRPr lang="fr-FR" sz="6000" dirty="0" smtClean="0"/>
          </a:p>
          <a:p>
            <a:endParaRPr lang="fr-FR" sz="6000" dirty="0" smtClean="0"/>
          </a:p>
          <a:p>
            <a:r>
              <a:rPr lang="fr-FR" sz="6000" dirty="0" err="1" smtClean="0"/>
              <a:t>logie</a:t>
            </a:r>
            <a:endParaRPr lang="fr-FR" sz="6000" dirty="0" smtClean="0"/>
          </a:p>
        </p:txBody>
      </p:sp>
      <p:sp>
        <p:nvSpPr>
          <p:cNvPr id="4" name="Flèche droite 3"/>
          <p:cNvSpPr/>
          <p:nvPr/>
        </p:nvSpPr>
        <p:spPr>
          <a:xfrm rot="19983013">
            <a:off x="2381404" y="1382921"/>
            <a:ext cx="1255454" cy="484632"/>
          </a:xfrm>
          <a:prstGeom prst="rightArrow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/>
          <p:cNvSpPr/>
          <p:nvPr/>
        </p:nvSpPr>
        <p:spPr>
          <a:xfrm rot="2310116">
            <a:off x="2444038" y="2275679"/>
            <a:ext cx="1090762" cy="484632"/>
          </a:xfrm>
          <a:prstGeom prst="rightArrow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 rot="1664775">
            <a:off x="2154759" y="4164316"/>
            <a:ext cx="1422515" cy="484632"/>
          </a:xfrm>
          <a:prstGeom prst="rightArrow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 rot="19983013">
            <a:off x="2080923" y="3163068"/>
            <a:ext cx="1484728" cy="484632"/>
          </a:xfrm>
          <a:prstGeom prst="rightArrow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2015 décemb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-147118"/>
            <a:ext cx="4724400" cy="7248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1484784"/>
            <a:ext cx="20162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err="1" smtClean="0"/>
              <a:t>Astro</a:t>
            </a:r>
            <a:endParaRPr lang="fr-FR" sz="6000" b="1" dirty="0" smtClean="0"/>
          </a:p>
          <a:p>
            <a:endParaRPr lang="fr-FR" sz="6000" b="1" dirty="0" smtClean="0"/>
          </a:p>
          <a:p>
            <a:r>
              <a:rPr lang="fr-FR" sz="6000" b="1" dirty="0" smtClean="0"/>
              <a:t>Éco </a:t>
            </a:r>
            <a:endParaRPr lang="fr-FR" sz="36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3635896" y="620688"/>
            <a:ext cx="33843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 smtClean="0"/>
              <a:t>logie</a:t>
            </a:r>
            <a:endParaRPr lang="fr-FR" sz="6000" dirty="0" smtClean="0"/>
          </a:p>
          <a:p>
            <a:endParaRPr lang="fr-FR" sz="6000" dirty="0" smtClean="0"/>
          </a:p>
          <a:p>
            <a:r>
              <a:rPr lang="fr-FR" sz="6000" dirty="0" err="1" smtClean="0"/>
              <a:t>nomie</a:t>
            </a:r>
            <a:endParaRPr lang="fr-FR" sz="6000" dirty="0" smtClean="0"/>
          </a:p>
          <a:p>
            <a:endParaRPr lang="fr-FR" sz="6000" dirty="0" smtClean="0"/>
          </a:p>
          <a:p>
            <a:r>
              <a:rPr lang="fr-FR" sz="6000" dirty="0" err="1" smtClean="0"/>
              <a:t>logie</a:t>
            </a:r>
            <a:endParaRPr lang="fr-FR" sz="6000" dirty="0" smtClean="0"/>
          </a:p>
        </p:txBody>
      </p:sp>
      <p:sp>
        <p:nvSpPr>
          <p:cNvPr id="4" name="Flèche droite 3"/>
          <p:cNvSpPr/>
          <p:nvPr/>
        </p:nvSpPr>
        <p:spPr>
          <a:xfrm rot="19983013">
            <a:off x="2381404" y="1382921"/>
            <a:ext cx="1255454" cy="484632"/>
          </a:xfrm>
          <a:prstGeom prst="rightArrow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/>
          <p:cNvSpPr/>
          <p:nvPr/>
        </p:nvSpPr>
        <p:spPr>
          <a:xfrm rot="2310116">
            <a:off x="2444038" y="2275679"/>
            <a:ext cx="1090762" cy="484632"/>
          </a:xfrm>
          <a:prstGeom prst="rightArrow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 rot="1664775">
            <a:off x="2154759" y="4164316"/>
            <a:ext cx="1422515" cy="484632"/>
          </a:xfrm>
          <a:prstGeom prst="rightArrow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 rot="19983013">
            <a:off x="2080923" y="3163068"/>
            <a:ext cx="1484728" cy="484632"/>
          </a:xfrm>
          <a:prstGeom prst="rightArrow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5652120" y="1196752"/>
            <a:ext cx="3491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Sujet du monde</a:t>
            </a:r>
          </a:p>
          <a:p>
            <a:endParaRPr lang="fr-FR" sz="3200" dirty="0" smtClean="0"/>
          </a:p>
          <a:p>
            <a:r>
              <a:rPr lang="fr-FR" sz="3200" dirty="0" smtClean="0"/>
              <a:t>Assujettissement</a:t>
            </a:r>
            <a:endParaRPr lang="fr-FR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85</Words>
  <Application>Microsoft Office PowerPoint</Application>
  <PresentationFormat>Affichage à l'écran (4:3)</PresentationFormat>
  <Paragraphs>72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Bernard Klasen</dc:creator>
  <cp:lastModifiedBy>Bernard Klasen</cp:lastModifiedBy>
  <cp:revision>68</cp:revision>
  <dcterms:created xsi:type="dcterms:W3CDTF">2020-05-20T14:19:45Z</dcterms:created>
  <dcterms:modified xsi:type="dcterms:W3CDTF">2020-06-09T09:11:33Z</dcterms:modified>
</cp:coreProperties>
</file>