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391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E31-4624-4821-951F-131A4193BB04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21BC-CE05-48F7-BAD9-D0CFC127D7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E31-4624-4821-951F-131A4193BB04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21BC-CE05-48F7-BAD9-D0CFC127D7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E31-4624-4821-951F-131A4193BB04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21BC-CE05-48F7-BAD9-D0CFC127D7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E31-4624-4821-951F-131A4193BB04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21BC-CE05-48F7-BAD9-D0CFC127D7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E31-4624-4821-951F-131A4193BB04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21BC-CE05-48F7-BAD9-D0CFC127D7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E31-4624-4821-951F-131A4193BB04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21BC-CE05-48F7-BAD9-D0CFC127D7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E31-4624-4821-951F-131A4193BB04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21BC-CE05-48F7-BAD9-D0CFC127D7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E31-4624-4821-951F-131A4193BB04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21BC-CE05-48F7-BAD9-D0CFC127D7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E31-4624-4821-951F-131A4193BB04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21BC-CE05-48F7-BAD9-D0CFC127D7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E31-4624-4821-951F-131A4193BB04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21BC-CE05-48F7-BAD9-D0CFC127D7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0E31-4624-4821-951F-131A4193BB04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21BC-CE05-48F7-BAD9-D0CFC127D7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B0E31-4624-4821-951F-131A4193BB04}" type="datetimeFigureOut">
              <a:rPr lang="fr-FR" smtClean="0"/>
              <a:pPr/>
              <a:t>09/06/2020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621BC-CE05-48F7-BAD9-D0CFC127D7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pinterest.com/pin/301389400040499305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fr/url?sa=i&amp;rct=j&amp;q=&amp;esrc=s&amp;source=images&amp;cd=&amp;cad=rja&amp;uact=8&amp;ved=2ahUKEwiT0dKTg4HgAhWsxIUKHe4CDE0QjRx6BAgBEAU&amp;url=https://lesechos-congobrazza.com/environnement/2644-pointe-noire-une-gigantesque-poubelle-a-ciel-ouvert&amp;psig=AOvVaw0NkxVxUwn64R0MjrAqneym&amp;ust=154823396859841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fr/url?sa=i&amp;rct=j&amp;q=&amp;esrc=s&amp;source=images&amp;cd=&amp;ved=2ahUKEwi6leqL2P_fAhU8gM4BHfXXCCYQjRx6BAgBEAU&amp;url=https://travelarmenia.org/fr/monastere-de-tatev/&amp;psig=AOvVaw0LHJge8HHyngY9mzf3HEQP&amp;ust=1548188046945570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fr/url?sa=i&amp;rct=j&amp;q=&amp;esrc=s&amp;source=images&amp;cd=&amp;ved=2ahUKEwi6leqL2P_fAhU8gM4BHfXXCCYQjRx6BAgBEAU&amp;url=https://travelarmenia.org/fr/monastere-de-tatev/&amp;psig=AOvVaw0LHJge8HHyngY9mzf3HEQP&amp;ust=1548188046945570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fr/url?sa=i&amp;rct=j&amp;q=&amp;esrc=s&amp;source=images&amp;cd=&amp;cad=rja&amp;uact=8&amp;ved=2ahUKEwiSotqn-oDgAhVEbBoKHT1VBwwQjRx6BAgBEAU&amp;url=https://voyagerenphotos.com/2016/12/une-journee-lac-orta/&amp;psig=AOvVaw0xwm828qF5huZNvaxAL8Ps&amp;ust=1548231592557407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fr/url?sa=i&amp;rct=j&amp;q=&amp;esrc=s&amp;source=images&amp;cd=&amp;cad=rja&amp;uact=8&amp;ved=2ahUKEwiSotqn-oDgAhVEbBoKHT1VBwwQjRx6BAgBEAU&amp;url=https://voyagerenphotos.com/2016/12/une-journee-lac-orta/&amp;psig=AOvVaw0xwm828qF5huZNvaxAL8Ps&amp;ust=1548231592557407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fr/url?sa=i&amp;rct=j&amp;q=&amp;esrc=s&amp;source=images&amp;cd=&amp;ved=2ahUKEwjMw6DdyofnAhUS3hoKHTIvAVIQjRx6BAgBEAQ&amp;url=http://francoiscoulaud.over-blog.com/2017/10/nicolas-lavarenne.html&amp;psig=AOvVaw0iXMEgixMEc9-bhWemH7GY&amp;ust=1579245663532376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fr/url?sa=i&amp;url=https://lmj14.piwigo.com/index?/category/19-rapaces&amp;psig=AOvVaw3EnHrKj3yhuhAq5NQX-E2g&amp;ust=1574267149875000&amp;source=images&amp;cd=vfe&amp;ved=0CAIQjRxqFwoTCNDep6nY9uUCFQAAAAAdAAAAABAM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fr/url?sa=i&amp;url=https://fr.sputniknews.com/russie/201809011037918917-russie-tourisme-nouvelle-race-chevaux/&amp;psig=AOvVaw3vekzYz5jN0MVDeuOFTxSw&amp;ust=1574266444285000&amp;source=images&amp;cd=vfe&amp;ved=0CAIQjRxqFwoTCOCViNvV9uUCFQAAAAAdAAAAABAD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fr/url?sa=i&amp;url=https://tkoala.fr/7-Brume-epaisse-sur-une-foret-de-pins-:-un-paysage-de-reve-et-de-belle-1162.htm&amp;psig=AOvVaw1Bpbvv_xKsgRIcZ1-rNWsL&amp;ust=1574265709298000&amp;source=images&amp;cd=vfe&amp;ved=0CAIQjRxqFwoTCNjq__TS9uUCFQAAAAAdAAAAABAU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fr/url?sa=i&amp;rct=j&amp;q=&amp;esrc=s&amp;source=images&amp;cd=&amp;cad=rja&amp;uact=8&amp;ved=2ahUKEwiuvufz1f_fAhUQzIUKHbbWAJMQjRx6BAgBEAU&amp;url=https://www.nicematin.com/environnement/le-saviez-vous-la-cote-dazur-est-un-des-meilleurs-spots-pour-admirer-les-etoiles-238223&amp;psig=AOvVaw1AoTulQTLqEfniXF1Y4eWP&amp;ust=1548187345211357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fr/url?sa=i&amp;url=https://lmj14.piwigo.com/index?/category/19-rapaces&amp;psig=AOvVaw3EnHrKj3yhuhAq5NQX-E2g&amp;ust=1574267149875000&amp;source=images&amp;cd=vfe&amp;ved=0CAIQjRxqFwoTCNDep6nY9uUCFQAAAAAdAAAAABAM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fr/url?sa=i&amp;url=http://istanbulenphotos.canalblog.com/archives/2011/05/30/21263892.html&amp;psig=AOvVaw37ksa3kuNL_ZnuUl4EZnqC&amp;ust=1574264527385000&amp;source=images&amp;cd=vfe&amp;ved=0CAIQjRxqFwoTCMi53MPO9uUCFQAAAAAdAAAAABAm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fr/url?sa=i&amp;url=http://bluesy.eklablog.com/saint-sauveur-in-chora-istanbul-a114041632&amp;psig=AOvVaw0e1abR6pdHTc_jMrx0f5xl&amp;ust=1574413731914000&amp;source=images&amp;cd=vfe&amp;ved=0CAIQjRxqFwoTCPjKj676-uUCFQAAAAAdAAAAABAD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fr/url?sa=i&amp;url=http://eric.hurtebis.chez-alice.fr/constant.htm&amp;psig=AOvVaw2y1MbWoooAdrLq4V-CxTN5&amp;ust=1574264433029000&amp;source=images&amp;cd=vfe&amp;ved=0CAIQjRxqFwoTCKCci5TO9uUCFQAAAAAdAAAAABA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s://www.google.fr/url?sa=i&amp;url=https://www.lavoixmedias.fr/2018/08/31/atlas-eco/fleche/&amp;psig=AOvVaw1_ToXkcZDCJzoS7w63Qhzu&amp;ust=1574413462819000&amp;source=images&amp;cd=vfe&amp;ved=0CAIQjRxqFwoTCKCOiLT5-uUCFQAAAAAdAAAAABA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fr/url?sa=i&amp;url=https://commons.wikimedia.org/wiki/File:Saint-Sauveur_in_Chora_-_Christ_Pantocrator.jpg&amp;psig=AOvVaw1TgL69ahHRuTpL8TDZr0Ul&amp;ust=1574264266012000&amp;source=images&amp;cd=vfe&amp;ved=0CAIQjRxqFwoTCLDl0MbN9uUCFQAAAAAdAAAAABAJ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fr/url?sa=i&amp;rct=j&amp;q=&amp;esrc=s&amp;source=images&amp;cd=&amp;cad=rja&amp;uact=8&amp;ved=2ahUKEwjd-f2LhunfAhURzIUKHUCIDYIQjRx6BAgBEAU&amp;url=https://www.itinera-magica.com/points-vue-mont-saint-michel/&amp;psig=AOvVaw2BinYgJ1Qd2gtSSRYDMKay&amp;ust=1547410097484215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google.fr/url?sa=i&amp;rct=j&amp;q=&amp;esrc=s&amp;source=images&amp;cd=&amp;cad=rja&amp;uact=8&amp;ved=2ahUKEwjd-f2LhunfAhURzIUKHUCIDYIQjRx6BAgBEAU&amp;url=https://www.itinera-magica.com/points-vue-mont-saint-michel/&amp;psig=AOvVaw2BinYgJ1Qd2gtSSRYDMKay&amp;ust=1547410097484215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google.fr/url?sa=i&amp;url=https://www.boursedirect.fr/fr/actualites/categorie/arts-culture-et-spectacles/le-pretre-a-la-madeleine-entre-dans-la-lumiere-johnny-afp-450d474c53d423eca616a7c88531290efbbd9fab&amp;psig=AOvVaw3Gf3yrcrfUa21jTg1lXSM0&amp;ust=1574258713549000&amp;source=images&amp;cd=vfe&amp;ved=0CAIQjRxqFwoTCIii3oC59uUCFQAAAAAdAAAAABAP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fr/url?sa=i&amp;url=http://leslusignanetmelusine.fr/index.php/31-la-cite&amp;psig=AOvVaw33v6gBxL3ajH2hTbISQwcv&amp;ust=1574259750592000&amp;source=images&amp;cd=vfe&amp;ved=0CAIQjRxqFwoTCJD2ndu89uUCFQAAAAAdAAAAABAZ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fr/url?sa=i&amp;url=https://www.flickr.com/photos/art_roman_p/4902792808&amp;psig=AOvVaw1DqgZOae3nuDpSmoEUCrGu&amp;ust=1574438789893000&amp;source=images&amp;cd=vfe&amp;ved=0CAIQjRxqFwoTCOiNwODX--UCFQAAAAAdAAAAABAQ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fr/url?sa=i&amp;rct=j&amp;q=&amp;esrc=s&amp;source=images&amp;cd=&amp;cad=rja&amp;uact=8&amp;ved=2ahUKEwjZ3aDEh__fAhVPOBoKHYyoCK4QjRx6BAgBEAU&amp;url=https://www.istockphoto.com/fr/photos/steppe&amp;psig=AOvVaw1JZjJLSrEFPjU1Nt20hkf7&amp;ust=1548166387511573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google.fr/url?sa=i&amp;url=https://sl.wikipedia.org/wiki/Ljubezen&amp;psig=AOvVaw2IwdWikqFjyF0k2TucC-8x&amp;ust=1574260233595000&amp;source=images&amp;cd=vfe&amp;ved=0CAIQjRxqFwoTCPjDmcG-9uUCFQAAAAAdAAAAABAM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fr/url?sa=i&amp;url=http://www.rezo-bazar.com/tag/france%202%20%20nord%20normandie/2&amp;psig=AOvVaw12iTkZchj_f1NqBUWj1gg1&amp;ust=1574260419508000&amp;source=images&amp;cd=vfe&amp;ved=0CAIQjRxqFwoTCLDxwqC_9uUCFQAAAAAdAAAAABAO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google.fr/url?sa=i&amp;url=https://fleursquichantent.com/2019/05/13/du-visible-a-linvisible/&amp;psig=AOvVaw2htalU67gujXGW69rlMfgT&amp;ust=1574268877563000&amp;source=images&amp;cd=vfe&amp;ved=0CAIQjRxqFwoTCOiK_eTe9uUCFQAAAAAdAAAAABAP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google.fr/url?sa=i&amp;url=https://www.istockphoto.com/fr/photo/pain-rompu-sur-une-planche-de-bois-gm970416022-264406712&amp;psig=AOvVaw1YM4xC-zQ5EqzaMKjQzk4s&amp;ust=1574265316353000&amp;source=images&amp;cd=vfe&amp;ved=0CAIQjRxqFwoTCNC_6rnR9uUCFQAAAAAdAAAAABAa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google.fr/url?sa=i&amp;url=https://www.20minutes.fr/planete/diaporama-3853-vendanges-beaujolais-grain-raisin-verre-vin&amp;psig=AOvVaw2lgWPIN5dTTzw3JDcc80LF&amp;ust=1574265406341000&amp;source=images&amp;cd=vfe&amp;ved=0CAIQjRxqFwoTCKjrt-fR9uUCFQAAAAAdAAAAABA3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fr/url?sa=i&amp;rct=j&amp;q=&amp;esrc=s&amp;source=images&amp;cd=&amp;cad=rja&amp;uact=8&amp;ved=2ahUKEwi7jKOv0__fAhWMzYUKHfbaC7kQjRx6BAgBEAU&amp;url=http://www.hikingonthemoon.com/en/mongolia-travel-steppes-photography/&amp;psig=AOvVaw3p8bCT_fmVDCpQvZjZMbrP&amp;ust=154818677777730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fr/url?sa=i&amp;rct=j&amp;q=&amp;esrc=s&amp;source=images&amp;cd=&amp;cad=rja&amp;uact=8&amp;ved=2ahUKEwi4i5340v_fAhVDQBoKHYtRA0YQjRx6BAgBEAU&amp;url=http://chercheursdebible19.blogspot.com/2018/03/daniel-cantique-des-trois-jeunes-gens.html&amp;psig=AOvVaw1DwvptHuzvmZniaJP0oAz5&amp;ust=154818662601508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fr/url?sa=i&amp;rct=j&amp;q=&amp;esrc=s&amp;source=images&amp;cd=&amp;cad=rja&amp;uact=8&amp;ved=2ahUKEwiK6emU1f_fAhWJyIUKHeh3B0gQjRx6BAgBEAU&amp;url=https://www.topsante.com/medecines-douces/phytotherapie/camomille/gemmotherapie-se-soigner-avec-les-bourgeons-617273&amp;psig=AOvVaw3mH-neUJ5oyiuTY-YTTr_q&amp;ust=154818722951061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fr/url?sa=i&amp;rct=j&amp;q=&amp;esrc=s&amp;source=images&amp;cd=&amp;cad=rja&amp;uact=8&amp;ved=2ahUKEwiZlqqs84DgAhUIhRoKHcfOAvkQjRx6BAgBEAU&amp;url=https://institut-iliade.com/symbolique-du-cerf-roi-de-la-foret/&amp;psig=AOvVaw3LQurByrwYK5Dk3-Iuafu2&amp;ust=154822916784423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r="25581" b="3213"/>
          <a:stretch>
            <a:fillRect/>
          </a:stretch>
        </p:blipFill>
        <p:spPr bwMode="auto">
          <a:xfrm>
            <a:off x="0" y="0"/>
            <a:ext cx="9144019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83568" y="33265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bg1"/>
                </a:solidFill>
              </a:rPr>
              <a:t> Liturgie cosmique</a:t>
            </a:r>
            <a:endParaRPr lang="fr-FR" sz="72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91680" y="2636912"/>
            <a:ext cx="6840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I –  Le livre de la nature</a:t>
            </a:r>
          </a:p>
          <a:p>
            <a:r>
              <a:rPr lang="fr-FR" sz="4000" b="1" dirty="0" smtClean="0">
                <a:solidFill>
                  <a:schemeClr val="bg1"/>
                </a:solidFill>
              </a:rPr>
              <a:t>II – Cosmos et liturgie</a:t>
            </a:r>
          </a:p>
          <a:p>
            <a:r>
              <a:rPr lang="fr-FR" sz="4000" b="1" dirty="0">
                <a:solidFill>
                  <a:schemeClr val="bg1"/>
                </a:solidFill>
              </a:rPr>
              <a:t>	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ZoneTexte 1"/>
          <p:cNvSpPr txBox="1"/>
          <p:nvPr/>
        </p:nvSpPr>
        <p:spPr>
          <a:xfrm>
            <a:off x="5940152" y="404664"/>
            <a:ext cx="2880320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/>
              <a:t>Qu’as-tu fait ? Ecoute le sang de ton frère crier vers moi </a:t>
            </a:r>
          </a:p>
          <a:p>
            <a:pPr algn="r"/>
            <a:r>
              <a:rPr lang="fr-FR" sz="3600" b="1" dirty="0" smtClean="0"/>
              <a:t>de la terre.. </a:t>
            </a:r>
          </a:p>
        </p:txBody>
      </p:sp>
      <p:pic>
        <p:nvPicPr>
          <p:cNvPr id="39938" name="Picture 2" descr="https://orthodoxchurchquotes.files.wordpress.com/2014/10/cain-and-a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05500" cy="7316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Résultat de recherche d'images pour &quot;le déluge, louvr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214721" cy="587727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115616" y="62373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Carrache, le déluge, 1616, Louvre 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Résultat de recherche d'images pour &quot;poubelle à ciel ouvert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6075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0" name="Picture 8" descr="Noah, a man of the soil, proceeded to plant a vineyard. New Living Translation After the flood, Noah began to cultivate the ground, and he planted a vineyard.- Decani Monasteri, Serbia"/>
          <p:cNvPicPr>
            <a:picLocks noChangeAspect="1" noChangeArrowheads="1"/>
          </p:cNvPicPr>
          <p:nvPr/>
        </p:nvPicPr>
        <p:blipFill>
          <a:blip r:embed="rId2" cstate="print"/>
          <a:srcRect t="24192" r="12850" b="23445"/>
          <a:stretch>
            <a:fillRect/>
          </a:stretch>
        </p:blipFill>
        <p:spPr bwMode="auto">
          <a:xfrm>
            <a:off x="0" y="0"/>
            <a:ext cx="6840760" cy="685800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876256" y="692696"/>
            <a:ext cx="20162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bg1"/>
                </a:solidFill>
              </a:rPr>
              <a:t>Noé récolte les fruits de la vigne qu’il a plantée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Résultat de recherche d'images pour &quot;monastère de Tatev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5855" r="8360"/>
          <a:stretch>
            <a:fillRect/>
          </a:stretch>
        </p:blipFill>
        <p:spPr bwMode="auto">
          <a:xfrm>
            <a:off x="0" y="0"/>
            <a:ext cx="9918730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7668344" y="69269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Tatev</a:t>
            </a:r>
            <a:r>
              <a:rPr lang="fr-FR" sz="2400" b="1" dirty="0" smtClean="0"/>
              <a:t>, IX°</a:t>
            </a:r>
            <a:endParaRPr lang="fr-FR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Résultat de recherche d'images pour &quot;monastère de Tatev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5855" r="8360"/>
          <a:stretch>
            <a:fillRect/>
          </a:stretch>
        </p:blipFill>
        <p:spPr bwMode="auto">
          <a:xfrm>
            <a:off x="0" y="0"/>
            <a:ext cx="9918730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788024" y="69269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/>
              <a:t>Exhaussement</a:t>
            </a:r>
            <a:endParaRPr lang="fr-FR" sz="4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Résultat de recherche d'images pour &quot;lac d'Ort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8880" y="0"/>
            <a:ext cx="102928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Résultat de recherche d'images pour &quot;lac d'Orta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8880" y="0"/>
            <a:ext cx="10292880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139952" y="69269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/>
              <a:t>Exaucement</a:t>
            </a:r>
            <a:endParaRPr lang="fr-FR" sz="4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r="25581" b="3213"/>
          <a:stretch>
            <a:fillRect/>
          </a:stretch>
        </p:blipFill>
        <p:spPr bwMode="auto">
          <a:xfrm>
            <a:off x="0" y="0"/>
            <a:ext cx="9144019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83568" y="11663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bg1"/>
                </a:solidFill>
              </a:rPr>
              <a:t> Liturgie cosmique</a:t>
            </a:r>
            <a:endParaRPr lang="fr-FR" sz="72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35696" y="1774552"/>
            <a:ext cx="6840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I –  Le livre de la nature</a:t>
            </a:r>
          </a:p>
          <a:p>
            <a:r>
              <a:rPr lang="fr-FR" sz="3600" b="1" dirty="0" smtClean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</a:rPr>
              <a:t>heureuse frugalité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	jouir du monde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	Isaac de l’Etoile</a:t>
            </a:r>
            <a:endParaRPr lang="fr-FR" sz="3600" b="1" dirty="0" smtClean="0">
              <a:solidFill>
                <a:schemeClr val="bg1"/>
              </a:solidFill>
            </a:endParaRPr>
          </a:p>
          <a:p>
            <a:r>
              <a:rPr lang="fr-FR" sz="3600" b="1" dirty="0" smtClean="0">
                <a:solidFill>
                  <a:schemeClr val="bg1"/>
                </a:solidFill>
              </a:rPr>
              <a:t>II – Cosmos et liturgie</a:t>
            </a:r>
          </a:p>
          <a:p>
            <a:r>
              <a:rPr lang="fr-FR" sz="3600" b="1" dirty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</a:rPr>
              <a:t>l’universel gémissement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</a:rPr>
              <a:t>la joie du monde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</a:rPr>
              <a:t>la manifestation des fils de Dieu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1340768"/>
            <a:ext cx="204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0" y="4816576"/>
            <a:ext cx="2483768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r="25581" b="3213"/>
          <a:stretch>
            <a:fillRect/>
          </a:stretch>
        </p:blipFill>
        <p:spPr bwMode="auto">
          <a:xfrm>
            <a:off x="0" y="0"/>
            <a:ext cx="9144019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11560" y="332656"/>
            <a:ext cx="51125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B – La joie du monde</a:t>
            </a: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i="1" dirty="0" err="1" smtClean="0">
                <a:solidFill>
                  <a:schemeClr val="bg1"/>
                </a:solidFill>
              </a:rPr>
              <a:t>Kaléo</a:t>
            </a:r>
            <a:r>
              <a:rPr lang="fr-FR" sz="3600" i="1" dirty="0" smtClean="0">
                <a:solidFill>
                  <a:schemeClr val="bg1"/>
                </a:solidFill>
              </a:rPr>
              <a:t> / </a:t>
            </a:r>
            <a:r>
              <a:rPr lang="fr-FR" sz="3600" i="1" dirty="0" err="1" smtClean="0">
                <a:solidFill>
                  <a:schemeClr val="bg1"/>
                </a:solidFill>
              </a:rPr>
              <a:t>kalon</a:t>
            </a:r>
            <a:endParaRPr lang="fr-FR" sz="3600" i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bg1"/>
                </a:solidFill>
              </a:rPr>
              <a:t> les bords du monde</a:t>
            </a: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bg1"/>
                </a:solidFill>
              </a:rPr>
              <a:t> les invités aux Noces</a:t>
            </a:r>
          </a:p>
          <a:p>
            <a:pPr>
              <a:buFontTx/>
              <a:buChar char="-"/>
            </a:pPr>
            <a:endParaRPr lang="fr-F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ésultat de recherche d'images pour &quot;Nicolas Lavarenn, guetteur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0841"/>
          <a:stretch>
            <a:fillRect/>
          </a:stretch>
        </p:blipFill>
        <p:spPr bwMode="auto">
          <a:xfrm>
            <a:off x="-180528" y="0"/>
            <a:ext cx="7104984" cy="6858000"/>
          </a:xfrm>
          <a:prstGeom prst="rect">
            <a:avLst/>
          </a:prstGeom>
          <a:noFill/>
        </p:spPr>
      </p:pic>
      <p:pic>
        <p:nvPicPr>
          <p:cNvPr id="3" name="Picture 2" descr="Résultat de recherche d'images pour &quot;Nicolas Lavarenn, guetteur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75823"/>
          <a:stretch>
            <a:fillRect/>
          </a:stretch>
        </p:blipFill>
        <p:spPr bwMode="auto">
          <a:xfrm>
            <a:off x="6660232" y="0"/>
            <a:ext cx="2483768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635896" y="609329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Nicolas </a:t>
            </a:r>
            <a:r>
              <a:rPr lang="fr-FR" sz="2000" dirty="0" err="1" smtClean="0">
                <a:solidFill>
                  <a:schemeClr val="bg1"/>
                </a:solidFill>
              </a:rPr>
              <a:t>Lavarenne</a:t>
            </a:r>
            <a:r>
              <a:rPr lang="fr-FR" sz="2000" dirty="0" smtClean="0">
                <a:solidFill>
                  <a:schemeClr val="bg1"/>
                </a:solidFill>
              </a:rPr>
              <a:t>, Guetteur, 1991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72000" y="1700808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/>
              <a:t>Guetteur</a:t>
            </a:r>
          </a:p>
          <a:p>
            <a:r>
              <a:rPr lang="fr-FR" sz="7200" dirty="0" smtClean="0"/>
              <a:t>Gardien</a:t>
            </a:r>
          </a:p>
          <a:p>
            <a:r>
              <a:rPr lang="fr-FR" sz="7200" dirty="0" smtClean="0"/>
              <a:t>Pontife</a:t>
            </a:r>
            <a:endParaRPr lang="fr-FR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Résultat de recherche d'images pour &quot;photographie de rapaces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7476" b="9547"/>
          <a:stretch>
            <a:fillRect/>
          </a:stretch>
        </p:blipFill>
        <p:spPr bwMode="auto">
          <a:xfrm>
            <a:off x="-540568" y="0"/>
            <a:ext cx="10516441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475656" y="2852936"/>
            <a:ext cx="1574277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4000" b="1" dirty="0" smtClean="0"/>
              <a:t>καλέω</a:t>
            </a:r>
            <a:endParaRPr lang="fr-FR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403648" y="1772816"/>
            <a:ext cx="1580946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4400" b="1" dirty="0" err="1" smtClean="0"/>
              <a:t>καλὸς</a:t>
            </a:r>
            <a:endParaRPr lang="fr-FR" sz="4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5157192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/>
              <a:t> </a:t>
            </a:r>
            <a:r>
              <a:rPr lang="fr-FR" sz="6000" b="1" u="sng" dirty="0" smtClean="0"/>
              <a:t>La voix de la beauté</a:t>
            </a:r>
            <a:endParaRPr lang="fr-FR" sz="2800" b="1" u="sng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Résultat de recherche d'images pour &quot;photos chevaux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21377"/>
          <a:stretch>
            <a:fillRect/>
          </a:stretch>
        </p:blipFill>
        <p:spPr bwMode="auto">
          <a:xfrm>
            <a:off x="-108520" y="491390"/>
            <a:ext cx="9252520" cy="6366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Résultat de recherche d'images pour &quot;brume en forêt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286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Résultat de recherche d'images pour &quot;ciel étoilé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2741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atic.dezeen.com/uploads/2015/01/Cardedeu-by-EMC-Arquitectura_dezeen_784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33204" cy="688086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95536" y="558924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Résultat de recherche d'images pour &quot;photographie de rapaces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7476" b="9547"/>
          <a:stretch>
            <a:fillRect/>
          </a:stretch>
        </p:blipFill>
        <p:spPr bwMode="auto">
          <a:xfrm>
            <a:off x="-540568" y="0"/>
            <a:ext cx="10516441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475656" y="2852936"/>
            <a:ext cx="1574277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l-GR" sz="4000" b="1" dirty="0" smtClean="0"/>
              <a:t>καλέω</a:t>
            </a:r>
            <a:endParaRPr lang="fr-FR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403648" y="1772816"/>
            <a:ext cx="1580946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sz="4400" b="1" dirty="0" err="1" smtClean="0"/>
              <a:t>καλὸς</a:t>
            </a:r>
            <a:endParaRPr lang="fr-FR" sz="4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5157192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/>
              <a:t> </a:t>
            </a:r>
            <a:r>
              <a:rPr lang="fr-FR" sz="6000" b="1" u="sng" dirty="0" smtClean="0"/>
              <a:t>La voix de la beauté</a:t>
            </a:r>
            <a:endParaRPr lang="fr-FR" sz="2800" b="1" u="sng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r="25581" b="3213"/>
          <a:stretch>
            <a:fillRect/>
          </a:stretch>
        </p:blipFill>
        <p:spPr bwMode="auto">
          <a:xfrm>
            <a:off x="0" y="0"/>
            <a:ext cx="9144019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691680" y="0"/>
            <a:ext cx="60486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fr-FR" sz="3600" dirty="0" smtClean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B – La liturgie du cosmos</a:t>
            </a: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Kaléo</a:t>
            </a:r>
            <a:r>
              <a:rPr lang="fr-FR" sz="3600" dirty="0" smtClean="0">
                <a:solidFill>
                  <a:schemeClr val="bg1"/>
                </a:solidFill>
              </a:rPr>
              <a:t> / </a:t>
            </a:r>
            <a:r>
              <a:rPr lang="fr-FR" sz="3600" dirty="0" err="1" smtClean="0">
                <a:solidFill>
                  <a:schemeClr val="bg1"/>
                </a:solidFill>
              </a:rPr>
              <a:t>kalon</a:t>
            </a:r>
            <a:endParaRPr lang="fr-FR" sz="3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bg1"/>
                </a:solidFill>
              </a:rPr>
              <a:t> les bords du monde</a:t>
            </a: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bg1"/>
                </a:solidFill>
              </a:rPr>
              <a:t> les invités aux Noces</a:t>
            </a:r>
          </a:p>
          <a:p>
            <a:pPr>
              <a:buFontTx/>
              <a:buChar char="-"/>
            </a:pP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0" y="1844824"/>
            <a:ext cx="154766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Résultat de recherche d'images pour &quot;église saint sauveur in chora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8900" b="32754"/>
          <a:stretch>
            <a:fillRect/>
          </a:stretch>
        </p:blipFill>
        <p:spPr bwMode="auto">
          <a:xfrm>
            <a:off x="0" y="0"/>
            <a:ext cx="94863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Résultat de recherche d'images pour &quot;saint sauveur in chora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Résultat de recherche d'images pour &quot;plan de constantinople au XIV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259" y="0"/>
            <a:ext cx="6821383" cy="674136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860032" y="0"/>
            <a:ext cx="273630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148064" y="33265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IV</a:t>
            </a:r>
            <a:r>
              <a:rPr lang="fr-FR" sz="2800" b="1" baseline="30000" dirty="0" smtClean="0"/>
              <a:t>e	</a:t>
            </a:r>
            <a:r>
              <a:rPr lang="fr-FR" sz="2800" b="1" dirty="0" smtClean="0"/>
              <a:t>      V</a:t>
            </a:r>
            <a:r>
              <a:rPr lang="fr-FR" sz="2800" b="1" baseline="30000" dirty="0" smtClean="0"/>
              <a:t>e</a:t>
            </a:r>
            <a:endParaRPr lang="fr-FR" sz="2800" b="1" baseline="30000" dirty="0"/>
          </a:p>
        </p:txBody>
      </p:sp>
      <p:pic>
        <p:nvPicPr>
          <p:cNvPr id="139268" name="Picture 4" descr="Résultat de recherche d'images pour &quot;dessin de flèche&quot;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71457">
            <a:off x="4988046" y="521849"/>
            <a:ext cx="2194540" cy="2641148"/>
          </a:xfrm>
          <a:prstGeom prst="rect">
            <a:avLst/>
          </a:prstGeom>
          <a:noFill/>
        </p:spPr>
      </p:pic>
      <p:pic>
        <p:nvPicPr>
          <p:cNvPr id="7" name="Picture 4" descr="Résultat de recherche d'images pour &quot;dessin de flèche&quot;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78536" flipV="1">
            <a:off x="3484088" y="-538701"/>
            <a:ext cx="1560091" cy="1877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r="25581" b="3213"/>
          <a:stretch>
            <a:fillRect/>
          </a:stretch>
        </p:blipFill>
        <p:spPr bwMode="auto">
          <a:xfrm>
            <a:off x="0" y="0"/>
            <a:ext cx="9144019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83568" y="11663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chemeClr val="bg1"/>
                </a:solidFill>
              </a:rPr>
              <a:t> Liturgie cosmique</a:t>
            </a:r>
            <a:endParaRPr lang="fr-FR" sz="72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835696" y="1774552"/>
            <a:ext cx="6840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</a:rPr>
              <a:t>I –  Le livre de la nature</a:t>
            </a:r>
          </a:p>
          <a:p>
            <a:r>
              <a:rPr lang="fr-FR" sz="3600" b="1" dirty="0" smtClean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</a:rPr>
              <a:t>heureuse frugalité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	jouir du monde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	Isaac de l’Etoile</a:t>
            </a:r>
            <a:endParaRPr lang="fr-FR" sz="3600" b="1" dirty="0" smtClean="0">
              <a:solidFill>
                <a:schemeClr val="bg1"/>
              </a:solidFill>
            </a:endParaRPr>
          </a:p>
          <a:p>
            <a:r>
              <a:rPr lang="fr-FR" sz="3600" b="1" dirty="0" smtClean="0">
                <a:solidFill>
                  <a:schemeClr val="bg1"/>
                </a:solidFill>
              </a:rPr>
              <a:t>II – Cosmos et liturgie</a:t>
            </a:r>
          </a:p>
          <a:p>
            <a:r>
              <a:rPr lang="fr-FR" sz="3600" b="1" dirty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</a:rPr>
              <a:t>l’universel gémissement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</a:rPr>
              <a:t>la joie du monde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	</a:t>
            </a:r>
            <a:r>
              <a:rPr lang="fr-FR" sz="2800" b="1" dirty="0" smtClean="0">
                <a:solidFill>
                  <a:schemeClr val="bg1"/>
                </a:solidFill>
              </a:rPr>
              <a:t>la manifestation des fils de Dieu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1340768"/>
            <a:ext cx="204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0" y="3789040"/>
            <a:ext cx="1619672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Résultat de recherche d'images pour &quot;le Christ in chora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5137"/>
          <a:stretch>
            <a:fillRect/>
          </a:stretch>
        </p:blipFill>
        <p:spPr bwMode="auto">
          <a:xfrm>
            <a:off x="611560" y="-210116"/>
            <a:ext cx="7631560" cy="7239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le mont saint Michel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20185"/>
          <a:stretch>
            <a:fillRect/>
          </a:stretch>
        </p:blipFill>
        <p:spPr bwMode="auto">
          <a:xfrm>
            <a:off x="-324544" y="1"/>
            <a:ext cx="94685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le mont saint Michel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20185"/>
          <a:stretch>
            <a:fillRect/>
          </a:stretch>
        </p:blipFill>
        <p:spPr bwMode="auto">
          <a:xfrm>
            <a:off x="-324544" y="1"/>
            <a:ext cx="9468544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683568" y="1052736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Lutte, vigilance</a:t>
            </a:r>
            <a:endParaRPr lang="fr-FR" sz="4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/>
          <a:srcRect r="25581" b="3213"/>
          <a:stretch>
            <a:fillRect/>
          </a:stretch>
        </p:blipFill>
        <p:spPr bwMode="auto">
          <a:xfrm>
            <a:off x="0" y="0"/>
            <a:ext cx="9144019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691680" y="0"/>
            <a:ext cx="64087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fr-FR" sz="3600" dirty="0" smtClean="0">
              <a:solidFill>
                <a:schemeClr val="bg1"/>
              </a:solidFill>
            </a:endParaRPr>
          </a:p>
          <a:p>
            <a:r>
              <a:rPr lang="fr-FR" sz="4000" b="1" dirty="0" smtClean="0">
                <a:solidFill>
                  <a:schemeClr val="bg1"/>
                </a:solidFill>
              </a:rPr>
              <a:t>B – La liturgie du cosmos</a:t>
            </a: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bg1"/>
                </a:solidFill>
              </a:rPr>
              <a:t> </a:t>
            </a:r>
            <a:r>
              <a:rPr lang="fr-FR" sz="3600" dirty="0" err="1" smtClean="0">
                <a:solidFill>
                  <a:schemeClr val="bg1"/>
                </a:solidFill>
              </a:rPr>
              <a:t>Kaléo</a:t>
            </a:r>
            <a:r>
              <a:rPr lang="fr-FR" sz="3600" dirty="0" smtClean="0">
                <a:solidFill>
                  <a:schemeClr val="bg1"/>
                </a:solidFill>
              </a:rPr>
              <a:t> / </a:t>
            </a:r>
            <a:r>
              <a:rPr lang="fr-FR" sz="3600" dirty="0" err="1" smtClean="0">
                <a:solidFill>
                  <a:schemeClr val="bg1"/>
                </a:solidFill>
              </a:rPr>
              <a:t>kalon</a:t>
            </a:r>
            <a:endParaRPr lang="fr-FR" sz="3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bg1"/>
                </a:solidFill>
              </a:rPr>
              <a:t> les bords du monde</a:t>
            </a:r>
          </a:p>
          <a:p>
            <a:pPr>
              <a:buFontTx/>
              <a:buChar char="-"/>
            </a:pPr>
            <a:r>
              <a:rPr lang="fr-FR" sz="3600" dirty="0" smtClean="0">
                <a:solidFill>
                  <a:schemeClr val="bg1"/>
                </a:solidFill>
              </a:rPr>
              <a:t> les invités aux Noces</a:t>
            </a:r>
          </a:p>
          <a:p>
            <a:pPr>
              <a:buFontTx/>
              <a:buChar char="-"/>
            </a:pP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0" y="2420888"/>
            <a:ext cx="1547664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Résultat de recherche d'images pour &quot;foule dans l'église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9584"/>
          <a:stretch>
            <a:fillRect/>
          </a:stretch>
        </p:blipFill>
        <p:spPr bwMode="auto">
          <a:xfrm>
            <a:off x="-575534" y="0"/>
            <a:ext cx="98270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Résultat de recherche d'images pour &quot;bestiaire roman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0290" y="980728"/>
            <a:ext cx="9294290" cy="587727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67544" y="40466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Lusignan</a:t>
            </a:r>
            <a:endParaRPr lang="fr-FR" sz="3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https://peach.pagesperso-orange.fr/romanes/images/lusigna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54483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AutoShape 2" descr="Résultat de recherche d'images pour &quot;église romane de Lusignan&quot;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8180" name="AutoShape 4" descr="Résultat de recherche d'images pour &quot;église romane de Lusignan&quot;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8182" name="Picture 6" descr="Eglise Notre-Dame et Saint-Junien de Lusignan | par kristobal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https://upload.wikimedia.org/wikipedia/commons/thumb/e/e3/CapitelS10.JPG/1280px-CapitelS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4873"/>
            <a:ext cx="9316921" cy="7232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https://upload.wikimedia.org/wikipedia/commons/thumb/1/15/Metz_Cath%C3%A9drale_Portail_de_la_Vierge_291109_14.jpg/1280px-Metz_Cath%C3%A9drale_Portail_de_la_Vierge_291109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6" y="0"/>
            <a:ext cx="9132714" cy="6872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ésultat de recherche d'images pour &quot;steppes désolé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76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Résultat de recherche d'images pour &quot;pélican sculpté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49675" cy="6858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67544" y="548680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Freimauer</a:t>
            </a:r>
            <a:r>
              <a:rPr lang="fr-FR" sz="2400" b="1" dirty="0" smtClean="0">
                <a:solidFill>
                  <a:schemeClr val="bg1"/>
                </a:solidFill>
              </a:rPr>
              <a:t>, 1425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Résultat de recherche d'images pour &quot;les travaux des champ, sculpture romane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242" r="3032"/>
          <a:stretch>
            <a:fillRect/>
          </a:stretch>
        </p:blipFill>
        <p:spPr bwMode="auto">
          <a:xfrm>
            <a:off x="0" y="0"/>
            <a:ext cx="9198700" cy="685800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6300192" y="33265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bg1"/>
                </a:solidFill>
              </a:rPr>
              <a:t>Amiens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© TRISTAN LAFRANCHIS/AKG-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91027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8" name="Picture 4" descr="Résultat de recherche d'images pour &quot;fleurs en liturgie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3608"/>
          <a:stretch>
            <a:fillRect/>
          </a:stretch>
        </p:blipFill>
        <p:spPr bwMode="auto">
          <a:xfrm>
            <a:off x="3419872" y="0"/>
            <a:ext cx="5240288" cy="6901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Résultat de recherche d'images pour &quot;rompre une miche de pain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029711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Résultat de recherche d'images pour &quot;des vendanges&quot;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63488"/>
            <a:ext cx="9144000" cy="609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ernard Klasen\Documents\cours\Cours ISTA\04 cours divers\objets du culte\VIII° siècle, Nüremberg.jpg"/>
          <p:cNvPicPr>
            <a:picLocks noChangeAspect="1" noChangeArrowheads="1"/>
          </p:cNvPicPr>
          <p:nvPr/>
        </p:nvPicPr>
        <p:blipFill>
          <a:blip r:embed="rId2" cstate="print"/>
          <a:srcRect r="96103"/>
          <a:stretch>
            <a:fillRect/>
          </a:stretch>
        </p:blipFill>
        <p:spPr bwMode="auto">
          <a:xfrm>
            <a:off x="0" y="-603448"/>
            <a:ext cx="3203848" cy="8001000"/>
          </a:xfrm>
          <a:prstGeom prst="rect">
            <a:avLst/>
          </a:prstGeom>
          <a:noFill/>
        </p:spPr>
      </p:pic>
      <p:pic>
        <p:nvPicPr>
          <p:cNvPr id="4" name="Picture 2" descr="C:\Users\Bernard Klasen\Documents\cours\Cours ISTA\04 cours divers\objets du culte\VIII° siècle, Nürembe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860" y="-459432"/>
            <a:ext cx="6454140" cy="800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Résultat de recherche d'images pour &quot;paysages de stepp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6154" b="4851"/>
          <a:stretch>
            <a:fillRect/>
          </a:stretch>
        </p:blipFill>
        <p:spPr bwMode="auto">
          <a:xfrm>
            <a:off x="0" y="0"/>
            <a:ext cx="9144000" cy="6876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ésultat de recherche d'images pour &quot;cantique de Daniel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593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Résultat de recherche d'images pour &quot;bourgeon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2811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https://upload.wikimedia.org/wikipedia/commons/thumb/9/97/Fleur_de_givre_L.jpg/1920px-Fleur_de_givre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908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24949"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171</Words>
  <Application>Microsoft Office PowerPoint</Application>
  <PresentationFormat>Affichage à l'écran (4:3)</PresentationFormat>
  <Paragraphs>60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Bernard Klasen</dc:creator>
  <cp:lastModifiedBy>Bernard Klasen</cp:lastModifiedBy>
  <cp:revision>12</cp:revision>
  <dcterms:created xsi:type="dcterms:W3CDTF">2020-06-08T20:15:26Z</dcterms:created>
  <dcterms:modified xsi:type="dcterms:W3CDTF">2020-06-09T09:18:58Z</dcterms:modified>
</cp:coreProperties>
</file>