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91E3-E9AF-4D75-B353-25B3EBBE692B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12BCF-6D24-4FA7-BF08-896BEE1B16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fr/url?sa=i&amp;rct=j&amp;q=&amp;esrc=s&amp;source=images&amp;cd=&amp;cad=rja&amp;uact=8&amp;ved=2ahUKEwj_85GKnoHgAhUny4UKHffVCmkQjRx6BAgBEAU&amp;url=https://bourgognemedievale.com/departement-et-pays/saone-et-loire/pays-chalonnais-entre-grosne-mont-saint-vincent/saint-gengoux-national/&amp;psig=AOvVaw0fGw2Di7owM3V9uh5T2io4&amp;ust=1548241087367559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fr/url?sa=i&amp;rct=j&amp;q=&amp;esrc=s&amp;source=images&amp;cd=&amp;cad=rja&amp;uact=8&amp;ved=2ahUKEwiI0YCLn4HgAhVRrxoKHfalCtsQjRx6BAgBEAU&amp;url=http://histoire-geo-ensemble.overblog.com/2016/09/sainte-sophie-de-constantinople.html&amp;psig=AOvVaw2djicBBvO5G8_HcPDpBwpM&amp;ust=1548241472020117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fr/url?sa=i&amp;url=http://tanukiwo.free.fr/piwigo/picture.php?/938/category/45&amp;psig=AOvVaw0rx6_v96JRqgGhpNkEdPEl&amp;ust=1574442728159000&amp;source=images&amp;cd=vfe&amp;ved=0CAIQjRxqFwoTCLC2h7Hm--UCFQAAAAAdAAAAABAD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fr/url?sa=i&amp;rct=j&amp;q=&amp;esrc=s&amp;source=images&amp;cd=&amp;cad=rja&amp;uact=8&amp;ved=2ahUKEwitv9G7n4HgAhVNzhoKHdldA3kQjRx6BAgBEAU&amp;url=http://www.legrandtour.fr/fr/module/99999648/137/extrait-sainte-sophie&amp;psig=AOvVaw2djicBBvO5G8_HcPDpBwpM&amp;ust=1548241472020117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fr/url?sa=i&amp;rct=j&amp;q=&amp;esrc=s&amp;source=images&amp;cd=&amp;cad=rja&amp;uact=8&amp;ved=2ahUKEwi9xP68yYHgAhVOnRoKHfayApYQjRx6BAgBEAU&amp;url=https://www.pinterest.com/pin/283304632788762900/&amp;psig=AOvVaw1JT3nszNhyh_54HBqeBpYC&amp;ust=1548252761738422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fr/url?sa=i&amp;rct=j&amp;q=&amp;esrc=s&amp;source=images&amp;cd=&amp;cad=rja&amp;uact=8&amp;ved=2ahUKEwju_tHT-YDgAhWMxYUKHXTmCIsQjRx6BAgBEAU&amp;url=https://car-tours.ch/fr/tours/du-salzkammergut-au-val-de-ziller/&amp;psig=AOvVaw1GOaeg84AF5IH3SfoIV3ol&amp;ust=1548231303002555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fr/url?sa=i&amp;rct=j&amp;q=&amp;esrc=s&amp;source=images&amp;cd=&amp;cad=rja&amp;uact=8&amp;ved=2ahUKEwju_tHT-YDgAhWMxYUKHXTmCIsQjRx6BAgBEAU&amp;url=https://car-tours.ch/fr/tours/du-salzkammergut-au-val-de-ziller/&amp;psig=AOvVaw1GOaeg84AF5IH3SfoIV3ol&amp;ust=1548231303002555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fr/url?sa=i&amp;url=https://www.la-croix.com/France/A-Lourdes-precarite-coeur-pelerinage-Assomption-2019-08-15-1301041186&amp;psig=AOvVaw1LwNyjt6Lq99ZscSV3fiv7&amp;ust=1574446743334000&amp;source=images&amp;cd=vfe&amp;ved=0CAIQjRxqFwoTCKjumav1--UCFQAAAAAdAAAAABAJ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fr/url?sa=i&amp;rct=j&amp;q=&amp;esrc=s&amp;source=images&amp;cd=&amp;cad=rja&amp;uact=8&amp;ved=2ahUKEwiajvrf1IHgAhUDxxoKHbw5C7AQjRx6BAgBEAU&amp;url=https://www.patrimoine-histoire.fr/Patrimoine/Saintes/Saintes-Saint-Eutrope-la-crypte.htm&amp;psig=AOvVaw1DcOpkGPsohx-wUZKsHMmA&amp;ust=1548255871390082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fr/url?sa=i&amp;rct=j&amp;q=&amp;esrc=s&amp;source=images&amp;cd=&amp;ved=2ahUKEwjC08763IHgAhVMxYUKHYfTB7cQjRx6BAgBEAU&amp;url=https://www.parisinfo.com/musee-monument-paris/71479/Basilique-cathedrale-de-Saint-Denis&amp;psig=AOvVaw1ukQijghceJy6ErM2qO6oT&amp;ust=154825806856140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fr/url?sa=i&amp;rct=j&amp;q=&amp;esrc=s&amp;source=images&amp;cd=&amp;cad=rja&amp;uact=8&amp;ved=2ahUKEwiv9Pe71YHgAhUHnRoKHXpxB5YQjRx6BAgBEAU&amp;url=http://www.google.fr/url?sa=i&amp;rct=j&amp;q=&amp;esrc=s&amp;source=images&amp;cd=&amp;ved=&amp;url=http://www.didieralexandre-photographe.com/patrimoine-breton/reflets-de-vitraux-2/&amp;psig=AOvVaw2PDlVqXtlq_uAQRWRvE9dD&amp;ust=1548256035768980&amp;psig=AOvVaw2PDlVqXtlq_uAQRWRvE9dD&amp;ust=1548256035768980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fr/url?sa=i&amp;rct=j&amp;q=&amp;esrc=s&amp;source=images&amp;cd=&amp;cad=rja&amp;uact=8&amp;ved=2ahUKEwjapcej24HgAhUJaBoKHWLRCr0QjRx6BAgBEAU&amp;url=https://www.mondeasie.com/voyages-sur-mesure/voyages-ouzbekistan/voyage-ouzbekistan-iran.html&amp;psig=AOvVaw0uCa4eacBcZVNXrFI32ukB&amp;ust=1548257617701797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fr/url?sa=i&amp;rct=j&amp;q=&amp;esrc=s&amp;source=images&amp;cd=&amp;cad=rja&amp;uact=8&amp;ved=2ahUKEwjXr5742IHgAhUEXRoKHUbsC7oQjRx6BAgBEAU&amp;url=https://gerardmatricali.wordpress.com/tag/brighton/&amp;psig=AOvVaw0w6rp_Jt63ePnHYY8LLhvU&amp;ust=1548256997068311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fr/url?sa=i&amp;rct=j&amp;q=&amp;esrc=s&amp;source=images&amp;cd=&amp;cad=rja&amp;uact=8&amp;ved=2ahUKEwjyiomm2YHgAhULQRoKHWVkDhwQjRx6BAgBEAU&amp;url=http://patrimoines.iledefrance.fr/file/52&amp;psig=AOvVaw1X2XOfoRKowzxW_LFEGuD7&amp;ust=1548257098474938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fr/url?sa=i&amp;rct=j&amp;q=&amp;esrc=s&amp;source=images&amp;cd=&amp;cad=rja&amp;uact=8&amp;ved=2ahUKEwj_--ma3oHgAhVRCxoKHSzWA4sQjRx6BAgBEAU&amp;url=https://www.flickr.com/photos/jschiemann/23748987561/&amp;psig=AOvVaw0x8Q_hbzKqd2SEXbplQJw_&amp;ust=1548258325638949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r="25581" b="3213"/>
          <a:stretch>
            <a:fillRect/>
          </a:stretch>
        </p:blipFill>
        <p:spPr bwMode="auto">
          <a:xfrm>
            <a:off x="0" y="0"/>
            <a:ext cx="914401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11663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>
                <a:solidFill>
                  <a:schemeClr val="bg1"/>
                </a:solidFill>
              </a:rPr>
              <a:t> Liturgie cosmique</a:t>
            </a:r>
            <a:endParaRPr lang="fr-FR" sz="72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35696" y="1774552"/>
            <a:ext cx="68407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I –  Le livre de la nature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heureuse frugalité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	jouir du monde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	Isaac de l’Etoile</a:t>
            </a:r>
            <a:endParaRPr lang="fr-FR" sz="3600" b="1" dirty="0" smtClean="0">
              <a:solidFill>
                <a:schemeClr val="bg1"/>
              </a:solidFill>
            </a:endParaRPr>
          </a:p>
          <a:p>
            <a:r>
              <a:rPr lang="fr-FR" sz="3600" b="1" dirty="0" smtClean="0">
                <a:solidFill>
                  <a:schemeClr val="bg1"/>
                </a:solidFill>
              </a:rPr>
              <a:t>II – Cosmos et liturgie</a:t>
            </a:r>
          </a:p>
          <a:p>
            <a:r>
              <a:rPr lang="fr-FR" sz="3600" b="1" dirty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l’universel gémissement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la joie du monde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la manifestation des fils de Dieu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1340768"/>
            <a:ext cx="2044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0" y="5229200"/>
            <a:ext cx="2483768" cy="4846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91040" cy="7193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716"/>
            <a:ext cx="5840456" cy="6844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Bernard Klasen\Documents\cours\Cours ISTA\03 la liturgie dans son espace\04 Temps\06.jpg"/>
          <p:cNvPicPr>
            <a:picLocks noChangeAspect="1" noChangeArrowheads="1"/>
          </p:cNvPicPr>
          <p:nvPr/>
        </p:nvPicPr>
        <p:blipFill>
          <a:blip r:embed="rId2" cstate="print"/>
          <a:srcRect l="2105"/>
          <a:stretch>
            <a:fillRect/>
          </a:stretch>
        </p:blipFill>
        <p:spPr bwMode="auto">
          <a:xfrm>
            <a:off x="2339752" y="0"/>
            <a:ext cx="45625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667250" cy="692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r="25581" b="3213"/>
          <a:stretch>
            <a:fillRect/>
          </a:stretch>
        </p:blipFill>
        <p:spPr bwMode="auto">
          <a:xfrm>
            <a:off x="0" y="0"/>
            <a:ext cx="9144019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79512" y="188640"/>
            <a:ext cx="89644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b="1" dirty="0" smtClean="0">
                <a:solidFill>
                  <a:schemeClr val="bg1"/>
                </a:solidFill>
              </a:rPr>
              <a:t>C – La manifestation des fils de Dieu</a:t>
            </a:r>
          </a:p>
          <a:p>
            <a:endParaRPr lang="fr-FR" sz="4400" b="1" dirty="0" smtClean="0">
              <a:solidFill>
                <a:schemeClr val="bg1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	Calendriers cosmiques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Architecture cosmique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S’accorder au Ciel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Transfigurer la matière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</a:t>
            </a:r>
          </a:p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		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3861048"/>
            <a:ext cx="1331640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r="25581" b="3213"/>
          <a:stretch>
            <a:fillRect/>
          </a:stretch>
        </p:blipFill>
        <p:spPr bwMode="auto">
          <a:xfrm>
            <a:off x="0" y="0"/>
            <a:ext cx="91440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Résultat de recherche d'images pour &quot;une coupole roma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928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hevet de l'abbatiale Saint-Austremoine"/>
          <p:cNvPicPr>
            <a:picLocks noChangeAspect="1" noChangeArrowheads="1"/>
          </p:cNvPicPr>
          <p:nvPr/>
        </p:nvPicPr>
        <p:blipFill>
          <a:blip r:embed="rId2" cstate="print"/>
          <a:srcRect l="26040" t="17003"/>
          <a:stretch>
            <a:fillRect/>
          </a:stretch>
        </p:blipFill>
        <p:spPr bwMode="auto">
          <a:xfrm>
            <a:off x="0" y="0"/>
            <a:ext cx="918127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ésultat de recherche d'images pour &quot;sainte sophie de constantinop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2427"/>
            <a:ext cx="9396536" cy="7050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Résultat de recherche d'images pour &quot;coupole de sainte sophie&quot;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r="25581" b="3213"/>
          <a:stretch>
            <a:fillRect/>
          </a:stretch>
        </p:blipFill>
        <p:spPr bwMode="auto">
          <a:xfrm>
            <a:off x="0" y="0"/>
            <a:ext cx="9144019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79512" y="188640"/>
            <a:ext cx="89644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b="1" dirty="0" smtClean="0">
                <a:solidFill>
                  <a:schemeClr val="bg1"/>
                </a:solidFill>
              </a:rPr>
              <a:t>C – La manifestation des fils de Dieu</a:t>
            </a:r>
          </a:p>
          <a:p>
            <a:endParaRPr lang="fr-FR" sz="4400" b="1" dirty="0" smtClean="0">
              <a:solidFill>
                <a:schemeClr val="bg1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Calendriers cosmiques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Architecture cosmique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S’accorder au Ciel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Transfigurer la matière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</a:t>
            </a:r>
          </a:p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		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3900"/>
          <a:stretch>
            <a:fillRect/>
          </a:stretch>
        </p:blipFill>
        <p:spPr bwMode="auto">
          <a:xfrm>
            <a:off x="0" y="-202673"/>
            <a:ext cx="9187413" cy="7060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upload.wikimedia.org/wikipedia/commons/8/85/Naboth_Capella.JPG"/>
          <p:cNvPicPr>
            <a:picLocks noChangeAspect="1" noChangeArrowheads="1"/>
          </p:cNvPicPr>
          <p:nvPr/>
        </p:nvPicPr>
        <p:blipFill>
          <a:blip r:embed="rId2" cstate="print"/>
          <a:srcRect t="13716" b="27747"/>
          <a:stretch>
            <a:fillRect/>
          </a:stretch>
        </p:blipFill>
        <p:spPr bwMode="auto">
          <a:xfrm>
            <a:off x="-553379" y="0"/>
            <a:ext cx="103099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upload.wikimedia.org/wikipedia/commons/thumb/0/07/Basilica_di_San_Giorgio_Maggiore_%28Venice%29.jpg/1280px-Basilica_di_San_Giorgio_Maggiore_%28Venice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677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860032" y="62068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San Giorgio </a:t>
            </a:r>
            <a:r>
              <a:rPr lang="fr-FR" sz="2000" dirty="0" err="1" smtClean="0"/>
              <a:t>Maggiore</a:t>
            </a:r>
            <a:r>
              <a:rPr lang="fr-FR" sz="2000" dirty="0" smtClean="0"/>
              <a:t>, 1566-1580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upload.wikimedia.org/wikipedia/commons/thumb/7/76/Nave_-_San_Giorgio_Maggiore_-_Venice_2016_%282%29.jpg/1280px-Nave_-_San_Giorgio_Maggiore_-_Venice_2016_%282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9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Résultat de recherche d'images pour &quot;palladio, veni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00600" cy="709133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436096" y="692696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Basilique du Rédempteur, 1577-1590</a:t>
            </a:r>
          </a:p>
          <a:p>
            <a:r>
              <a:rPr lang="fr-FR" sz="2400" dirty="0" smtClean="0"/>
              <a:t>Palladio meurt en 1580</a:t>
            </a:r>
            <a:endParaRPr lang="fr-FR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upload.wikimedia.org/wikipedia/commons/thumb/9/95/Chiesa_del_Redentore_%28Venice%29_Interior.jpg/1280px-Chiesa_del_Redentore_%28Venice%29_Interi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022" y="0"/>
            <a:ext cx="92840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r="25581" b="3213"/>
          <a:stretch>
            <a:fillRect/>
          </a:stretch>
        </p:blipFill>
        <p:spPr bwMode="auto">
          <a:xfrm>
            <a:off x="0" y="0"/>
            <a:ext cx="9144019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79512" y="188640"/>
            <a:ext cx="89644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b="1" dirty="0" smtClean="0">
                <a:solidFill>
                  <a:schemeClr val="bg1"/>
                </a:solidFill>
              </a:rPr>
              <a:t>C – La manifestation des fils de Dieu</a:t>
            </a:r>
          </a:p>
          <a:p>
            <a:endParaRPr lang="fr-FR" sz="4400" b="1" dirty="0" smtClean="0">
              <a:solidFill>
                <a:schemeClr val="bg1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	Calendriers cosmiques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Architecture cosmique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S’accorder au Ciel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Transfigurer la matière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</a:t>
            </a:r>
          </a:p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		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4509120"/>
            <a:ext cx="1331640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ésultat de recherche d'images pour &quot;lac de Konigse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45232" y="0"/>
            <a:ext cx="11089232" cy="693077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907704" y="616530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Königssee</a:t>
            </a:r>
            <a:r>
              <a:rPr lang="fr-FR" sz="2400" b="1" dirty="0" smtClean="0">
                <a:solidFill>
                  <a:schemeClr val="bg1"/>
                </a:solidFill>
              </a:rPr>
              <a:t>, St </a:t>
            </a:r>
            <a:r>
              <a:rPr lang="fr-FR" sz="2400" b="1" dirty="0" err="1" smtClean="0">
                <a:solidFill>
                  <a:schemeClr val="bg1"/>
                </a:solidFill>
              </a:rPr>
              <a:t>Bartholome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ésultat de recherche d'images pour &quot;lac de Konigse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45232" y="0"/>
            <a:ext cx="11089232" cy="693077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619672" y="587727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Accords, répons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C:\Users\Bernard Klasen\Pictures\allemagne\Köln\Böhn\Christi aufenstehung\IMG_1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0"/>
            <a:ext cx="51435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119675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</a:rPr>
              <a:t>Chisti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Auferstehung</a:t>
            </a:r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Gottfried Böhm, </a:t>
            </a:r>
            <a:r>
              <a:rPr lang="fr-FR" sz="2400" dirty="0" err="1" smtClean="0">
                <a:solidFill>
                  <a:schemeClr val="bg1"/>
                </a:solidFill>
              </a:rPr>
              <a:t>Köln</a:t>
            </a:r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1970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recherche au cœur de la réussite - De la source aux produits ..."/>
          <p:cNvPicPr>
            <a:picLocks noChangeAspect="1" noChangeArrowheads="1"/>
          </p:cNvPicPr>
          <p:nvPr/>
        </p:nvPicPr>
        <p:blipFill>
          <a:blip r:embed="rId2" cstate="print"/>
          <a:srcRect l="16134" r="9385"/>
          <a:stretch>
            <a:fillRect/>
          </a:stretch>
        </p:blipFill>
        <p:spPr bwMode="auto">
          <a:xfrm>
            <a:off x="0" y="-47733"/>
            <a:ext cx="9144000" cy="69057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des foules basilique souterraine de Lourdes&quot;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7954" cy="61653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623731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Lourdes, basilique souterraine, Eugène Freyssinet et Pierre </a:t>
            </a:r>
            <a:r>
              <a:rPr lang="fr-FR" dirty="0" err="1" smtClean="0">
                <a:solidFill>
                  <a:schemeClr val="bg1"/>
                </a:solidFill>
              </a:rPr>
              <a:t>Vago</a:t>
            </a:r>
            <a:r>
              <a:rPr lang="fr-FR" dirty="0" smtClean="0">
                <a:solidFill>
                  <a:schemeClr val="bg1"/>
                </a:solidFill>
              </a:rPr>
              <a:t>, 1957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ésultat de recherche d'images pour &quot;crypte roma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575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Résultat de recherche d'images pour &quot;cathédrale de saint deni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65"/>
            <a:ext cx="10692680" cy="6873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Résultat de recherche d'images pour &quot;reflet de vitrau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928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Résultat de recherche d'images pour &quot;ouzbekistan mosqué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8779" r="236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664"/>
            <a:ext cx="10332640" cy="6877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Résultat de recherche d'images pour &quot;gottfried Böhm, Maria Königin, Köl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2811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Bernard Klasen\Documents\cours\Cours ISTA\03 la liturgie dans son espace\04 Temps\04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9996"/>
            <a:ext cx="9144000" cy="57580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26064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</a:rPr>
              <a:t>Les calendriers cosmiques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Bernard Klasen\Documents\cours\Cours ISTA\03 la liturgie dans son espace\04 Temps\05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7105628" cy="6921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Nazca. Le Colib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6876256" cy="68762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76256" y="404664"/>
            <a:ext cx="2267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Nazca, </a:t>
            </a:r>
          </a:p>
          <a:p>
            <a:r>
              <a:rPr lang="fr-FR" sz="2800" b="1" dirty="0" err="1" smtClean="0">
                <a:solidFill>
                  <a:schemeClr val="bg1"/>
                </a:solidFill>
              </a:rPr>
              <a:t>Pèrou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69296" cy="6912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r="25581" b="3213"/>
          <a:stretch>
            <a:fillRect/>
          </a:stretch>
        </p:blipFill>
        <p:spPr bwMode="auto">
          <a:xfrm>
            <a:off x="0" y="0"/>
            <a:ext cx="9144019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79512" y="188640"/>
            <a:ext cx="89644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b="1" dirty="0" smtClean="0">
                <a:solidFill>
                  <a:schemeClr val="bg1"/>
                </a:solidFill>
              </a:rPr>
              <a:t>C – La manifestation des fils de Dieu</a:t>
            </a:r>
          </a:p>
          <a:p>
            <a:endParaRPr lang="fr-FR" sz="4400" b="1" dirty="0" smtClean="0">
              <a:solidFill>
                <a:schemeClr val="bg1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	Calendriers cosmiques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Architecture cosmique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S’accorder au Ciel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	Transfigurer la matière</a:t>
            </a:r>
          </a:p>
          <a:p>
            <a:r>
              <a:rPr lang="fr-FR" sz="4400" dirty="0" smtClean="0">
                <a:solidFill>
                  <a:srgbClr val="FFFF00"/>
                </a:solidFill>
              </a:rPr>
              <a:t>	</a:t>
            </a:r>
          </a:p>
          <a:p>
            <a:endParaRPr lang="fr-FR" sz="4400" dirty="0" smtClean="0">
              <a:solidFill>
                <a:srgbClr val="FFFF00"/>
              </a:solidFill>
            </a:endParaRPr>
          </a:p>
          <a:p>
            <a:r>
              <a:rPr lang="fr-FR" sz="4400" dirty="0" smtClean="0">
                <a:solidFill>
                  <a:srgbClr val="FFFF00"/>
                </a:solidFill>
              </a:rPr>
              <a:t>			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3140968"/>
            <a:ext cx="1331640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" y="-7"/>
            <a:ext cx="9144975" cy="6099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89</Words>
  <Application>Microsoft Office PowerPoint</Application>
  <PresentationFormat>Affichage à l'écran (4:3)</PresentationFormat>
  <Paragraphs>62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3</cp:revision>
  <dcterms:created xsi:type="dcterms:W3CDTF">2020-06-09T09:13:01Z</dcterms:created>
  <dcterms:modified xsi:type="dcterms:W3CDTF">2020-06-09T13:41:29Z</dcterms:modified>
</cp:coreProperties>
</file>