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83" r:id="rId3"/>
    <p:sldId id="284" r:id="rId4"/>
    <p:sldId id="307" r:id="rId5"/>
    <p:sldId id="308" r:id="rId6"/>
    <p:sldId id="305" r:id="rId7"/>
    <p:sldId id="285" r:id="rId8"/>
    <p:sldId id="309" r:id="rId9"/>
    <p:sldId id="310" r:id="rId10"/>
    <p:sldId id="286" r:id="rId11"/>
    <p:sldId id="311" r:id="rId12"/>
    <p:sldId id="312" r:id="rId13"/>
    <p:sldId id="295" r:id="rId14"/>
    <p:sldId id="297" r:id="rId15"/>
    <p:sldId id="298" r:id="rId16"/>
    <p:sldId id="288" r:id="rId17"/>
    <p:sldId id="289" r:id="rId18"/>
    <p:sldId id="290" r:id="rId19"/>
    <p:sldId id="291" r:id="rId20"/>
    <p:sldId id="292" r:id="rId21"/>
    <p:sldId id="293" r:id="rId22"/>
    <p:sldId id="294" r:id="rId23"/>
    <p:sldId id="299" r:id="rId24"/>
    <p:sldId id="300" r:id="rId25"/>
    <p:sldId id="301" r:id="rId26"/>
    <p:sldId id="302" r:id="rId27"/>
    <p:sldId id="303" r:id="rId28"/>
    <p:sldId id="30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8"/>
    <p:restoredTop sz="94558"/>
  </p:normalViewPr>
  <p:slideViewPr>
    <p:cSldViewPr snapToGrid="0" snapToObjects="1">
      <p:cViewPr varScale="1">
        <p:scale>
          <a:sx n="109" d="100"/>
          <a:sy n="109" d="100"/>
        </p:scale>
        <p:origin x="216" y="44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7A3C75-E1FB-0F40-A1AC-D85B1377AAEF}" type="datetimeFigureOut">
              <a:rPr lang="fr-FR" smtClean="0"/>
              <a:t>01/11/2020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73FF54-7EFF-F84A-97D4-50C430FB618B}" type="slidenum">
              <a:rPr lang="fr-FR" smtClean="0"/>
              <a:t>‹N°›</a:t>
            </a:fld>
            <a:endParaRPr lang="fr-FR"/>
          </a:p>
        </p:txBody>
      </p:sp>
    </p:spTree>
    <p:extLst>
      <p:ext uri="{BB962C8B-B14F-4D97-AF65-F5344CB8AC3E}">
        <p14:creationId xmlns:p14="http://schemas.microsoft.com/office/powerpoint/2010/main" val="2234731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a:t>Cliquez et modifiez le titre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11/1/20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fr-FR"/>
              <a:t>Cliquez et modifiez le titre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11/1/20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Cliquez et modifiez le titre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a:t>Cliquez et modifiez le titre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a:t>Cliquez et modifiez le titre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a:t>Cliquez et modifiez le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a:t>Cliquez et modifiez le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11/1/20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lepoint.fr/societe/quand-la-communaute-juive-a-peur-pour-ses-enfants-06-04-2018-2208533_23.php"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692296C6-28F7-4BD7-9EFB-22A268E3D4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5662246" y="1480929"/>
            <a:ext cx="6083666" cy="3254321"/>
          </a:xfrm>
        </p:spPr>
        <p:txBody>
          <a:bodyPr>
            <a:noAutofit/>
          </a:bodyPr>
          <a:lstStyle/>
          <a:p>
            <a:pPr algn="l"/>
            <a:r>
              <a:rPr lang="fr-FR" sz="5000" dirty="0"/>
              <a:t>Cours 3- La foi: une affirmation ou une question?</a:t>
            </a:r>
          </a:p>
        </p:txBody>
      </p:sp>
      <p:sp>
        <p:nvSpPr>
          <p:cNvPr id="3" name="Sous-titre 2"/>
          <p:cNvSpPr>
            <a:spLocks noGrp="1"/>
          </p:cNvSpPr>
          <p:nvPr>
            <p:ph type="subTitle" idx="1"/>
          </p:nvPr>
        </p:nvSpPr>
        <p:spPr>
          <a:xfrm>
            <a:off x="5954486" y="4804850"/>
            <a:ext cx="5791424" cy="1086237"/>
          </a:xfrm>
        </p:spPr>
        <p:txBody>
          <a:bodyPr>
            <a:normAutofit/>
          </a:bodyPr>
          <a:lstStyle/>
          <a:p>
            <a:pPr algn="l">
              <a:spcAft>
                <a:spcPts val="600"/>
              </a:spcAft>
            </a:pPr>
            <a:r>
              <a:rPr lang="fr-FR" dirty="0"/>
              <a:t>2 novembre 2020</a:t>
            </a:r>
          </a:p>
          <a:p>
            <a:pPr algn="l">
              <a:spcAft>
                <a:spcPts val="600"/>
              </a:spcAft>
            </a:pPr>
            <a:r>
              <a:rPr lang="fr-FR" dirty="0"/>
              <a:t>Marc Fassier</a:t>
            </a:r>
          </a:p>
        </p:txBody>
      </p:sp>
      <p:sp>
        <p:nvSpPr>
          <p:cNvPr id="137" name="Freeform 6">
            <a:extLst>
              <a:ext uri="{FF2B5EF4-FFF2-40B4-BE49-F238E27FC236}">
                <a16:creationId xmlns:a16="http://schemas.microsoft.com/office/drawing/2014/main" id="{CBB17300-EE76-409B-97FE-4836C5093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39" name="Freeform 6">
            <a:extLst>
              <a:ext uri="{FF2B5EF4-FFF2-40B4-BE49-F238E27FC236}">
                <a16:creationId xmlns:a16="http://schemas.microsoft.com/office/drawing/2014/main" id="{AEABCDF0-66B8-40A9-98EB-B6837EF18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1026" name="Picture 2">
            <a:extLst>
              <a:ext uri="{FF2B5EF4-FFF2-40B4-BE49-F238E27FC236}">
                <a16:creationId xmlns:a16="http://schemas.microsoft.com/office/drawing/2014/main" id="{AD2C9A30-9087-7D45-ABCD-A3191587AE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80173" y="2267955"/>
            <a:ext cx="3267942" cy="231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225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9CB5220-612C-4B44-AD8D-555C173008C7}"/>
              </a:ext>
            </a:extLst>
          </p:cNvPr>
          <p:cNvSpPr txBox="1"/>
          <p:nvPr/>
        </p:nvSpPr>
        <p:spPr>
          <a:xfrm>
            <a:off x="1195754" y="375138"/>
            <a:ext cx="10527323" cy="830997"/>
          </a:xfrm>
          <a:prstGeom prst="rect">
            <a:avLst/>
          </a:prstGeom>
          <a:noFill/>
        </p:spPr>
        <p:txBody>
          <a:bodyPr wrap="square" rtlCol="0">
            <a:spAutoFit/>
          </a:bodyPr>
          <a:lstStyle/>
          <a:p>
            <a:r>
              <a:rPr lang="fr-FR" sz="2400" b="1" dirty="0"/>
              <a:t>2/ Croire vraiment </a:t>
            </a:r>
          </a:p>
          <a:p>
            <a:r>
              <a:rPr lang="fr-FR" sz="2400" b="1" dirty="0">
                <a:solidFill>
                  <a:srgbClr val="FF0000"/>
                </a:solidFill>
              </a:rPr>
              <a:t>	a. à la croisée d’un acte humain et d’un acte divin</a:t>
            </a:r>
          </a:p>
        </p:txBody>
      </p:sp>
      <p:pic>
        <p:nvPicPr>
          <p:cNvPr id="11" name="Image 10">
            <a:extLst>
              <a:ext uri="{FF2B5EF4-FFF2-40B4-BE49-F238E27FC236}">
                <a16:creationId xmlns:a16="http://schemas.microsoft.com/office/drawing/2014/main" id="{90BF2EA7-7F71-5A42-8AC1-23BFF6338F32}"/>
              </a:ext>
            </a:extLst>
          </p:cNvPr>
          <p:cNvPicPr>
            <a:picLocks noChangeAspect="1"/>
          </p:cNvPicPr>
          <p:nvPr/>
        </p:nvPicPr>
        <p:blipFill>
          <a:blip r:embed="rId2"/>
          <a:stretch>
            <a:fillRect/>
          </a:stretch>
        </p:blipFill>
        <p:spPr>
          <a:xfrm>
            <a:off x="1020513" y="2176272"/>
            <a:ext cx="10891919" cy="2688336"/>
          </a:xfrm>
          <a:prstGeom prst="rect">
            <a:avLst/>
          </a:prstGeom>
        </p:spPr>
      </p:pic>
    </p:spTree>
    <p:extLst>
      <p:ext uri="{BB962C8B-B14F-4D97-AF65-F5344CB8AC3E}">
        <p14:creationId xmlns:p14="http://schemas.microsoft.com/office/powerpoint/2010/main" val="3690008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F9B3040-58A9-284F-8312-B6AF45D1559B}"/>
              </a:ext>
            </a:extLst>
          </p:cNvPr>
          <p:cNvPicPr>
            <a:picLocks noChangeAspect="1"/>
          </p:cNvPicPr>
          <p:nvPr/>
        </p:nvPicPr>
        <p:blipFill>
          <a:blip r:embed="rId2"/>
          <a:stretch>
            <a:fillRect/>
          </a:stretch>
        </p:blipFill>
        <p:spPr>
          <a:xfrm>
            <a:off x="1174277" y="163426"/>
            <a:ext cx="9843446" cy="6531147"/>
          </a:xfrm>
          <a:prstGeom prst="rect">
            <a:avLst/>
          </a:prstGeom>
        </p:spPr>
      </p:pic>
    </p:spTree>
    <p:extLst>
      <p:ext uri="{BB962C8B-B14F-4D97-AF65-F5344CB8AC3E}">
        <p14:creationId xmlns:p14="http://schemas.microsoft.com/office/powerpoint/2010/main" val="1746153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6B8406CF-F2DC-F24F-9D17-26CB6CAE98F9}"/>
              </a:ext>
            </a:extLst>
          </p:cNvPr>
          <p:cNvSpPr>
            <a:spLocks noGrp="1"/>
          </p:cNvSpPr>
          <p:nvPr>
            <p:ph type="title"/>
          </p:nvPr>
        </p:nvSpPr>
        <p:spPr>
          <a:xfrm>
            <a:off x="1371600" y="685800"/>
            <a:ext cx="9601200" cy="1485900"/>
          </a:xfrm>
        </p:spPr>
        <p:txBody>
          <a:bodyPr/>
          <a:lstStyle/>
          <a:p>
            <a:r>
              <a:rPr lang="fr-FR" dirty="0"/>
              <a:t>Proposition d’une reformulation de l’acte de foi</a:t>
            </a:r>
          </a:p>
        </p:txBody>
      </p:sp>
      <p:sp>
        <p:nvSpPr>
          <p:cNvPr id="5" name="Espace réservé du contenu 2">
            <a:extLst>
              <a:ext uri="{FF2B5EF4-FFF2-40B4-BE49-F238E27FC236}">
                <a16:creationId xmlns:a16="http://schemas.microsoft.com/office/drawing/2014/main" id="{160BC414-65CB-7249-823A-B2DDFDFA0E01}"/>
              </a:ext>
            </a:extLst>
          </p:cNvPr>
          <p:cNvSpPr>
            <a:spLocks noGrp="1"/>
          </p:cNvSpPr>
          <p:nvPr>
            <p:ph idx="1"/>
          </p:nvPr>
        </p:nvSpPr>
        <p:spPr>
          <a:xfrm>
            <a:off x="1371600" y="2286000"/>
            <a:ext cx="9601200" cy="3581400"/>
          </a:xfrm>
        </p:spPr>
        <p:txBody>
          <a:bodyPr>
            <a:normAutofit/>
          </a:bodyPr>
          <a:lstStyle/>
          <a:p>
            <a:pPr marL="0" lvl="0" indent="0" algn="ctr">
              <a:buNone/>
            </a:pPr>
            <a:r>
              <a:rPr lang="fr-FR" sz="6000" dirty="0"/>
              <a:t>« oser maintenir ouverte la question de Dieu comme décisive pour l’existence »</a:t>
            </a:r>
          </a:p>
          <a:p>
            <a:endParaRPr lang="fr-FR" dirty="0"/>
          </a:p>
        </p:txBody>
      </p:sp>
      <p:sp>
        <p:nvSpPr>
          <p:cNvPr id="6" name="Ellipse 5">
            <a:extLst>
              <a:ext uri="{FF2B5EF4-FFF2-40B4-BE49-F238E27FC236}">
                <a16:creationId xmlns:a16="http://schemas.microsoft.com/office/drawing/2014/main" id="{EA36A06C-42A7-CD42-BFD6-CC81E6A88818}"/>
              </a:ext>
            </a:extLst>
          </p:cNvPr>
          <p:cNvSpPr/>
          <p:nvPr/>
        </p:nvSpPr>
        <p:spPr>
          <a:xfrm>
            <a:off x="2267712" y="2414016"/>
            <a:ext cx="1554480" cy="768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a:extLst>
              <a:ext uri="{FF2B5EF4-FFF2-40B4-BE49-F238E27FC236}">
                <a16:creationId xmlns:a16="http://schemas.microsoft.com/office/drawing/2014/main" id="{EB1B7858-52F4-C548-B965-6C1215212498}"/>
              </a:ext>
            </a:extLst>
          </p:cNvPr>
          <p:cNvCxnSpPr/>
          <p:nvPr/>
        </p:nvCxnSpPr>
        <p:spPr>
          <a:xfrm>
            <a:off x="4005072" y="3182112"/>
            <a:ext cx="5650992"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36FFAD9A-A04E-5044-B4FE-ED215BA2091F}"/>
              </a:ext>
            </a:extLst>
          </p:cNvPr>
          <p:cNvSpPr/>
          <p:nvPr/>
        </p:nvSpPr>
        <p:spPr>
          <a:xfrm>
            <a:off x="1956816" y="3328416"/>
            <a:ext cx="5797296" cy="7315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a16="http://schemas.microsoft.com/office/drawing/2014/main" id="{2567495B-58A3-434E-ABA7-FE429ACB089D}"/>
              </a:ext>
            </a:extLst>
          </p:cNvPr>
          <p:cNvCxnSpPr/>
          <p:nvPr/>
        </p:nvCxnSpPr>
        <p:spPr>
          <a:xfrm>
            <a:off x="1956816" y="4846320"/>
            <a:ext cx="2633472" cy="0"/>
          </a:xfrm>
          <a:prstGeom prst="line">
            <a:avLst/>
          </a:prstGeom>
          <a:ln>
            <a:solidFill>
              <a:srgbClr val="FF0000"/>
            </a:solidFill>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709500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0E55B6E-08BA-8E42-BA8A-27ED1799B691}"/>
              </a:ext>
            </a:extLst>
          </p:cNvPr>
          <p:cNvSpPr txBox="1"/>
          <p:nvPr/>
        </p:nvSpPr>
        <p:spPr>
          <a:xfrm>
            <a:off x="1195754" y="375138"/>
            <a:ext cx="10527323" cy="1200329"/>
          </a:xfrm>
          <a:prstGeom prst="rect">
            <a:avLst/>
          </a:prstGeom>
          <a:noFill/>
        </p:spPr>
        <p:txBody>
          <a:bodyPr wrap="square" rtlCol="0">
            <a:spAutoFit/>
          </a:bodyPr>
          <a:lstStyle/>
          <a:p>
            <a:r>
              <a:rPr lang="fr-FR" sz="2400" b="1" dirty="0"/>
              <a:t>2/ Croire vraiment </a:t>
            </a:r>
          </a:p>
          <a:p>
            <a:r>
              <a:rPr lang="fr-FR" sz="2400" b="1" dirty="0">
                <a:solidFill>
                  <a:srgbClr val="FF0000"/>
                </a:solidFill>
              </a:rPr>
              <a:t>	</a:t>
            </a:r>
            <a:r>
              <a:rPr lang="fr-FR" sz="2400" b="1" dirty="0"/>
              <a:t>a. à la croisée d’un acte humain et d’un acte divin</a:t>
            </a:r>
          </a:p>
          <a:p>
            <a:r>
              <a:rPr lang="fr-FR" sz="2400" b="1" dirty="0">
                <a:solidFill>
                  <a:srgbClr val="FF0000"/>
                </a:solidFill>
              </a:rPr>
              <a:t>	b. La Révélation comme fondement de l’acte de foi</a:t>
            </a:r>
          </a:p>
        </p:txBody>
      </p:sp>
      <p:pic>
        <p:nvPicPr>
          <p:cNvPr id="8194" name="Picture 2" descr="Appel de Lévi et repas avec les publicains et pécheurs">
            <a:extLst>
              <a:ext uri="{FF2B5EF4-FFF2-40B4-BE49-F238E27FC236}">
                <a16:creationId xmlns:a16="http://schemas.microsoft.com/office/drawing/2014/main" id="{C7AF4C1A-1282-3546-96A5-F84284D42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7771" y="1575467"/>
            <a:ext cx="5036457" cy="4633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351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83F05CC-616B-C640-8FB4-913C363438A6}"/>
              </a:ext>
            </a:extLst>
          </p:cNvPr>
          <p:cNvSpPr txBox="1"/>
          <p:nvPr/>
        </p:nvSpPr>
        <p:spPr>
          <a:xfrm>
            <a:off x="1195754" y="375138"/>
            <a:ext cx="10527323" cy="830997"/>
          </a:xfrm>
          <a:prstGeom prst="rect">
            <a:avLst/>
          </a:prstGeom>
          <a:noFill/>
        </p:spPr>
        <p:txBody>
          <a:bodyPr wrap="square" rtlCol="0">
            <a:spAutoFit/>
          </a:bodyPr>
          <a:lstStyle/>
          <a:p>
            <a:r>
              <a:rPr lang="fr-FR" sz="2400" b="1" dirty="0"/>
              <a:t>2/ Prendre au sérieux la triple question de Dieu </a:t>
            </a:r>
          </a:p>
          <a:p>
            <a:r>
              <a:rPr lang="fr-FR" sz="2400" b="1" dirty="0">
                <a:solidFill>
                  <a:srgbClr val="FF0000"/>
                </a:solidFill>
              </a:rPr>
              <a:t>	a. « Pour vous qui suis-je ? »</a:t>
            </a:r>
          </a:p>
        </p:txBody>
      </p:sp>
    </p:spTree>
    <p:extLst>
      <p:ext uri="{BB962C8B-B14F-4D97-AF65-F5344CB8AC3E}">
        <p14:creationId xmlns:p14="http://schemas.microsoft.com/office/powerpoint/2010/main" val="3232721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B06547CB-A8F6-934B-85E3-0FFF0426E5D1}"/>
              </a:ext>
            </a:extLst>
          </p:cNvPr>
          <p:cNvSpPr>
            <a:spLocks noGrp="1"/>
          </p:cNvSpPr>
          <p:nvPr>
            <p:ph idx="1"/>
          </p:nvPr>
        </p:nvSpPr>
        <p:spPr>
          <a:xfrm>
            <a:off x="1371600" y="2547257"/>
            <a:ext cx="9601200" cy="3320143"/>
          </a:xfrm>
        </p:spPr>
        <p:txBody>
          <a:bodyPr/>
          <a:lstStyle/>
          <a:p>
            <a:pPr marL="384048" lvl="1">
              <a:spcBef>
                <a:spcPts val="1000"/>
              </a:spcBef>
              <a:buFont typeface="Franklin Gothic Book" panose="020B0503020102020204" pitchFamily="34" charset="0"/>
              <a:buChar char="■"/>
            </a:pPr>
            <a:r>
              <a:rPr lang="fr-FR" sz="2800" b="1" dirty="0"/>
              <a:t>Identités floues et crise des héritages</a:t>
            </a:r>
            <a:endParaRPr lang="fr-FR" sz="2800" dirty="0"/>
          </a:p>
          <a:p>
            <a:pPr marL="384048" lvl="1">
              <a:spcBef>
                <a:spcPts val="1000"/>
              </a:spcBef>
              <a:buFont typeface="Franklin Gothic Book" panose="020B0503020102020204" pitchFamily="34" charset="0"/>
              <a:buChar char="■"/>
            </a:pPr>
            <a:r>
              <a:rPr lang="fr-FR" sz="2800" b="1" dirty="0"/>
              <a:t>Incertitudes et imprévisibilité</a:t>
            </a:r>
            <a:endParaRPr lang="fr-FR" sz="2800" dirty="0"/>
          </a:p>
          <a:p>
            <a:pPr marL="384048" lvl="2">
              <a:spcBef>
                <a:spcPts val="1000"/>
              </a:spcBef>
            </a:pPr>
            <a:r>
              <a:rPr lang="fr-FR" sz="2800" b="1" dirty="0"/>
              <a:t>Renversement du rapport humain / technologie</a:t>
            </a:r>
          </a:p>
          <a:p>
            <a:pPr marL="384048" lvl="2">
              <a:spcBef>
                <a:spcPts val="1000"/>
              </a:spcBef>
            </a:pPr>
            <a:r>
              <a:rPr lang="fr-FR" sz="2800" b="1" dirty="0"/>
              <a:t>Crises institutionnelles et sujet fatigué </a:t>
            </a:r>
          </a:p>
          <a:p>
            <a:pPr marL="384048" lvl="2">
              <a:spcBef>
                <a:spcPts val="1000"/>
              </a:spcBef>
            </a:pPr>
            <a:endParaRPr lang="fr-FR" dirty="0"/>
          </a:p>
          <a:p>
            <a:pPr marL="384048" lvl="2">
              <a:spcBef>
                <a:spcPts val="1000"/>
              </a:spcBef>
            </a:pPr>
            <a:endParaRPr lang="fr-FR" dirty="0"/>
          </a:p>
        </p:txBody>
      </p:sp>
    </p:spTree>
    <p:extLst>
      <p:ext uri="{BB962C8B-B14F-4D97-AF65-F5344CB8AC3E}">
        <p14:creationId xmlns:p14="http://schemas.microsoft.com/office/powerpoint/2010/main" val="1549801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D5FDB5-61F0-0746-8DCF-4FB6B938CDDE}"/>
              </a:ext>
            </a:extLst>
          </p:cNvPr>
          <p:cNvSpPr>
            <a:spLocks noGrp="1"/>
          </p:cNvSpPr>
          <p:nvPr>
            <p:ph type="title"/>
          </p:nvPr>
        </p:nvSpPr>
        <p:spPr>
          <a:xfrm>
            <a:off x="1371600" y="685800"/>
            <a:ext cx="9601200" cy="816429"/>
          </a:xfrm>
        </p:spPr>
        <p:txBody>
          <a:bodyPr/>
          <a:lstStyle/>
          <a:p>
            <a:r>
              <a:rPr lang="fr-FR" dirty="0"/>
              <a:t>Définir la sécularisation</a:t>
            </a:r>
          </a:p>
        </p:txBody>
      </p:sp>
      <p:pic>
        <p:nvPicPr>
          <p:cNvPr id="4" name="Image 3">
            <a:extLst>
              <a:ext uri="{FF2B5EF4-FFF2-40B4-BE49-F238E27FC236}">
                <a16:creationId xmlns:a16="http://schemas.microsoft.com/office/drawing/2014/main" id="{07562016-54BD-C448-B40D-C78D29C3238D}"/>
              </a:ext>
            </a:extLst>
          </p:cNvPr>
          <p:cNvPicPr>
            <a:picLocks noChangeAspect="1"/>
          </p:cNvPicPr>
          <p:nvPr/>
        </p:nvPicPr>
        <p:blipFill>
          <a:blip r:embed="rId2"/>
          <a:stretch>
            <a:fillRect/>
          </a:stretch>
        </p:blipFill>
        <p:spPr>
          <a:xfrm rot="21157448">
            <a:off x="1048573" y="2129284"/>
            <a:ext cx="4272023" cy="2836890"/>
          </a:xfrm>
          <a:prstGeom prst="rect">
            <a:avLst/>
          </a:prstGeom>
        </p:spPr>
      </p:pic>
      <p:pic>
        <p:nvPicPr>
          <p:cNvPr id="5" name="Image 4">
            <a:extLst>
              <a:ext uri="{FF2B5EF4-FFF2-40B4-BE49-F238E27FC236}">
                <a16:creationId xmlns:a16="http://schemas.microsoft.com/office/drawing/2014/main" id="{9961CD88-E01E-7D43-BDEE-7AD6D750566B}"/>
              </a:ext>
            </a:extLst>
          </p:cNvPr>
          <p:cNvPicPr>
            <a:picLocks noChangeAspect="1"/>
          </p:cNvPicPr>
          <p:nvPr/>
        </p:nvPicPr>
        <p:blipFill>
          <a:blip r:embed="rId3"/>
          <a:stretch>
            <a:fillRect/>
          </a:stretch>
        </p:blipFill>
        <p:spPr>
          <a:xfrm rot="360318">
            <a:off x="7249803" y="1640793"/>
            <a:ext cx="3775543" cy="2455364"/>
          </a:xfrm>
          <a:prstGeom prst="rect">
            <a:avLst/>
          </a:prstGeom>
        </p:spPr>
      </p:pic>
      <p:pic>
        <p:nvPicPr>
          <p:cNvPr id="6" name="Image 5">
            <a:extLst>
              <a:ext uri="{FF2B5EF4-FFF2-40B4-BE49-F238E27FC236}">
                <a16:creationId xmlns:a16="http://schemas.microsoft.com/office/drawing/2014/main" id="{B82A8C15-2530-EC41-A827-49427E05DA72}"/>
              </a:ext>
            </a:extLst>
          </p:cNvPr>
          <p:cNvPicPr>
            <a:picLocks noChangeAspect="1"/>
          </p:cNvPicPr>
          <p:nvPr/>
        </p:nvPicPr>
        <p:blipFill>
          <a:blip r:embed="rId4"/>
          <a:stretch>
            <a:fillRect/>
          </a:stretch>
        </p:blipFill>
        <p:spPr>
          <a:xfrm rot="210108">
            <a:off x="5771212" y="4286920"/>
            <a:ext cx="3560997" cy="2371680"/>
          </a:xfrm>
          <a:prstGeom prst="rect">
            <a:avLst/>
          </a:prstGeom>
        </p:spPr>
      </p:pic>
    </p:spTree>
    <p:extLst>
      <p:ext uri="{BB962C8B-B14F-4D97-AF65-F5344CB8AC3E}">
        <p14:creationId xmlns:p14="http://schemas.microsoft.com/office/powerpoint/2010/main" val="539381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946 : naissance du modèle social français | Contrepoints">
            <a:extLst>
              <a:ext uri="{FF2B5EF4-FFF2-40B4-BE49-F238E27FC236}">
                <a16:creationId xmlns:a16="http://schemas.microsoft.com/office/drawing/2014/main" id="{805B6B50-CB2A-D945-835C-F0B154A376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99809">
            <a:off x="1535233" y="1828799"/>
            <a:ext cx="3439759" cy="29005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mazon.fr - La Crise de l'Etat-providence - Pierre Rosanvallon - Livres">
            <a:extLst>
              <a:ext uri="{FF2B5EF4-FFF2-40B4-BE49-F238E27FC236}">
                <a16:creationId xmlns:a16="http://schemas.microsoft.com/office/drawing/2014/main" id="{C2584D8B-939B-0845-842C-7F60A3ED2D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4543" y="1221697"/>
            <a:ext cx="2489835"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017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317E88-C259-D34E-B0E3-B109323A8626}"/>
              </a:ext>
            </a:extLst>
          </p:cNvPr>
          <p:cNvSpPr>
            <a:spLocks noGrp="1"/>
          </p:cNvSpPr>
          <p:nvPr>
            <p:ph type="title"/>
          </p:nvPr>
        </p:nvSpPr>
        <p:spPr>
          <a:xfrm>
            <a:off x="1371600" y="685800"/>
            <a:ext cx="9601200" cy="816429"/>
          </a:xfrm>
        </p:spPr>
        <p:txBody>
          <a:bodyPr/>
          <a:lstStyle/>
          <a:p>
            <a:r>
              <a:rPr lang="fr-FR" dirty="0"/>
              <a:t>Le principe de laïcité</a:t>
            </a:r>
          </a:p>
        </p:txBody>
      </p:sp>
      <p:sp>
        <p:nvSpPr>
          <p:cNvPr id="4" name="Espace réservé du contenu 2">
            <a:extLst>
              <a:ext uri="{FF2B5EF4-FFF2-40B4-BE49-F238E27FC236}">
                <a16:creationId xmlns:a16="http://schemas.microsoft.com/office/drawing/2014/main" id="{27BA7FC6-D07F-754E-B082-DAEAA254DC8B}"/>
              </a:ext>
            </a:extLst>
          </p:cNvPr>
          <p:cNvSpPr>
            <a:spLocks noGrp="1"/>
          </p:cNvSpPr>
          <p:nvPr>
            <p:ph idx="1"/>
          </p:nvPr>
        </p:nvSpPr>
        <p:spPr>
          <a:xfrm>
            <a:off x="1371600" y="2285999"/>
            <a:ext cx="9601200" cy="3673930"/>
          </a:xfrm>
        </p:spPr>
        <p:txBody>
          <a:bodyPr/>
          <a:lstStyle/>
          <a:p>
            <a:pPr algn="just"/>
            <a:r>
              <a:rPr lang="fr-FR" sz="2400" dirty="0"/>
              <a:t>Se méfier des formules simples pour la définir, du type : « la séparation de l’Eglise et de l’Etat », « la neutralité de l’Etat », « la distinction entre sphère publique et sphère privée ». </a:t>
            </a:r>
          </a:p>
          <a:p>
            <a:pPr marL="0" indent="0" algn="just">
              <a:buNone/>
            </a:pPr>
            <a:endParaRPr lang="fr-FR" sz="2400" dirty="0"/>
          </a:p>
          <a:p>
            <a:pPr marL="0" indent="0" algn="just">
              <a:buNone/>
            </a:pPr>
            <a:r>
              <a:rPr lang="fr-FR" sz="2400" dirty="0"/>
              <a:t>C’est vrai mais ça ne suffit pas pour définir la laïcité ! </a:t>
            </a:r>
          </a:p>
        </p:txBody>
      </p:sp>
    </p:spTree>
    <p:extLst>
      <p:ext uri="{BB962C8B-B14F-4D97-AF65-F5344CB8AC3E}">
        <p14:creationId xmlns:p14="http://schemas.microsoft.com/office/powerpoint/2010/main" val="3160610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3B5D5F-24FB-9945-A919-40B38AA3DB35}"/>
              </a:ext>
            </a:extLst>
          </p:cNvPr>
          <p:cNvSpPr>
            <a:spLocks noGrp="1"/>
          </p:cNvSpPr>
          <p:nvPr>
            <p:ph type="title"/>
          </p:nvPr>
        </p:nvSpPr>
        <p:spPr>
          <a:xfrm>
            <a:off x="1371600" y="685800"/>
            <a:ext cx="9601200" cy="914400"/>
          </a:xfrm>
        </p:spPr>
        <p:txBody>
          <a:bodyPr/>
          <a:lstStyle/>
          <a:p>
            <a:r>
              <a:rPr lang="fr-FR" dirty="0"/>
              <a:t>Définir la religion</a:t>
            </a:r>
          </a:p>
        </p:txBody>
      </p:sp>
      <p:pic>
        <p:nvPicPr>
          <p:cNvPr id="5122" name="Picture 2" descr="Islam — Wikipédia">
            <a:extLst>
              <a:ext uri="{FF2B5EF4-FFF2-40B4-BE49-F238E27FC236}">
                <a16:creationId xmlns:a16="http://schemas.microsoft.com/office/drawing/2014/main" id="{40CF94D0-EF96-9B46-9EA1-F15E769663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02188">
            <a:off x="1028700" y="1781854"/>
            <a:ext cx="32893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7D5E337E-56C6-614B-BF72-F1339E83E2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3374" y="1600200"/>
            <a:ext cx="3003397" cy="200226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L'économie dans le judaïsme, entre narrations et prescriptions | Slate.fr">
            <a:extLst>
              <a:ext uri="{FF2B5EF4-FFF2-40B4-BE49-F238E27FC236}">
                <a16:creationId xmlns:a16="http://schemas.microsoft.com/office/drawing/2014/main" id="{FD158E3B-20B9-184E-A3BD-C44C3B58EA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6749" y="4427308"/>
            <a:ext cx="4070901" cy="200841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Sexe, drogue et luxe : quand les moines bouddhistes dérapent">
            <a:extLst>
              <a:ext uri="{FF2B5EF4-FFF2-40B4-BE49-F238E27FC236}">
                <a16:creationId xmlns:a16="http://schemas.microsoft.com/office/drawing/2014/main" id="{59849DC4-DBA7-4746-AC3A-2BEB6F913A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0908" y="2756350"/>
            <a:ext cx="3573828" cy="2008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118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26ED8C-7856-4A4F-B6D0-EB11B804A46E}"/>
              </a:ext>
            </a:extLst>
          </p:cNvPr>
          <p:cNvSpPr>
            <a:spLocks noGrp="1"/>
          </p:cNvSpPr>
          <p:nvPr>
            <p:ph type="title"/>
          </p:nvPr>
        </p:nvSpPr>
        <p:spPr>
          <a:xfrm>
            <a:off x="914400" y="685800"/>
            <a:ext cx="10902461" cy="979714"/>
          </a:xfrm>
        </p:spPr>
        <p:txBody>
          <a:bodyPr>
            <a:normAutofit/>
          </a:bodyPr>
          <a:lstStyle/>
          <a:p>
            <a:pPr algn="ctr"/>
            <a:r>
              <a:rPr lang="fr-FR" dirty="0"/>
              <a:t>Introduction: la crise, une chance pour la foi?   </a:t>
            </a:r>
          </a:p>
        </p:txBody>
      </p:sp>
      <p:pic>
        <p:nvPicPr>
          <p:cNvPr id="1026" name="Picture 2" descr="Exil des Hébreux à Babylone - Vikidia, l'encyclopédie des 8-13 ans">
            <a:extLst>
              <a:ext uri="{FF2B5EF4-FFF2-40B4-BE49-F238E27FC236}">
                <a16:creationId xmlns:a16="http://schemas.microsoft.com/office/drawing/2014/main" id="{B962AABD-8814-ED43-970C-C6B3495F98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568" y="1930601"/>
            <a:ext cx="5896123" cy="391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544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28 questions existentielles qui sont sans réponse...">
            <a:extLst>
              <a:ext uri="{FF2B5EF4-FFF2-40B4-BE49-F238E27FC236}">
                <a16:creationId xmlns:a16="http://schemas.microsoft.com/office/drawing/2014/main" id="{A5CABDBB-ECFA-4E4B-A432-EC81EB052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370" y="1278186"/>
            <a:ext cx="6114143" cy="4027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002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CA6EC764-3C58-F240-8982-D70F54AC500C}"/>
              </a:ext>
            </a:extLst>
          </p:cNvPr>
          <p:cNvSpPr>
            <a:spLocks noGrp="1"/>
          </p:cNvSpPr>
          <p:nvPr>
            <p:ph idx="1"/>
          </p:nvPr>
        </p:nvSpPr>
        <p:spPr>
          <a:xfrm>
            <a:off x="1371600" y="1099457"/>
            <a:ext cx="9601200" cy="4767943"/>
          </a:xfrm>
        </p:spPr>
        <p:txBody>
          <a:bodyPr/>
          <a:lstStyle/>
          <a:p>
            <a:pPr marL="0" indent="0">
              <a:buNone/>
            </a:pPr>
            <a:r>
              <a:rPr lang="fr-FR" sz="2800" dirty="0"/>
              <a:t>Si on va du côté de l’étymologie du terme « religion »</a:t>
            </a:r>
          </a:p>
          <a:p>
            <a:pPr marL="0" indent="0">
              <a:buNone/>
            </a:pPr>
            <a:endParaRPr lang="fr-FR" sz="2800" dirty="0"/>
          </a:p>
          <a:p>
            <a:pPr marL="0" indent="0">
              <a:buNone/>
            </a:pPr>
            <a:endParaRPr lang="fr-FR" sz="2800" dirty="0"/>
          </a:p>
          <a:p>
            <a:r>
              <a:rPr lang="fr-FR" sz="2800" i="1" dirty="0" err="1"/>
              <a:t>religare</a:t>
            </a:r>
            <a:r>
              <a:rPr lang="fr-FR" sz="2800" i="1" dirty="0"/>
              <a:t> </a:t>
            </a:r>
            <a:r>
              <a:rPr lang="fr-FR" sz="2800" dirty="0"/>
              <a:t>= relier, être relié </a:t>
            </a:r>
          </a:p>
          <a:p>
            <a:r>
              <a:rPr lang="fr-FR" sz="2800" i="1" dirty="0" err="1"/>
              <a:t>relegere</a:t>
            </a:r>
            <a:r>
              <a:rPr lang="fr-FR" sz="2800" i="1" dirty="0"/>
              <a:t> </a:t>
            </a:r>
            <a:r>
              <a:rPr lang="fr-FR" sz="2800" dirty="0"/>
              <a:t>= lire à nouveau, se tourner à nouveau vers</a:t>
            </a:r>
          </a:p>
          <a:p>
            <a:r>
              <a:rPr lang="fr-FR" sz="2800" i="1" dirty="0" err="1"/>
              <a:t>religari</a:t>
            </a:r>
            <a:r>
              <a:rPr lang="fr-FR" sz="2800" i="1" dirty="0"/>
              <a:t> </a:t>
            </a:r>
            <a:r>
              <a:rPr lang="fr-FR" sz="2800" dirty="0"/>
              <a:t>= être lié, se lier </a:t>
            </a:r>
          </a:p>
          <a:p>
            <a:r>
              <a:rPr lang="fr-FR" sz="2800" i="1" dirty="0" err="1"/>
              <a:t>religere</a:t>
            </a:r>
            <a:r>
              <a:rPr lang="fr-FR" sz="2800" i="1" dirty="0"/>
              <a:t> </a:t>
            </a:r>
            <a:r>
              <a:rPr lang="fr-FR" sz="2800" dirty="0"/>
              <a:t>= choisir à nouveau. </a:t>
            </a:r>
          </a:p>
          <a:p>
            <a:endParaRPr lang="fr-FR" dirty="0"/>
          </a:p>
        </p:txBody>
      </p:sp>
    </p:spTree>
    <p:extLst>
      <p:ext uri="{BB962C8B-B14F-4D97-AF65-F5344CB8AC3E}">
        <p14:creationId xmlns:p14="http://schemas.microsoft.com/office/powerpoint/2010/main" val="376580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876C59-BA07-064B-AA3B-4AAA51F16D4C}"/>
              </a:ext>
            </a:extLst>
          </p:cNvPr>
          <p:cNvSpPr>
            <a:spLocks noGrp="1"/>
          </p:cNvSpPr>
          <p:nvPr>
            <p:ph type="title"/>
          </p:nvPr>
        </p:nvSpPr>
        <p:spPr/>
        <p:txBody>
          <a:bodyPr/>
          <a:lstStyle/>
          <a:p>
            <a:r>
              <a:rPr lang="fr-FR" dirty="0"/>
              <a:t>Le </a:t>
            </a:r>
            <a:r>
              <a:rPr lang="fr-FR" dirty="0" err="1"/>
              <a:t>postsécularisme</a:t>
            </a:r>
            <a:r>
              <a:rPr lang="fr-FR" dirty="0"/>
              <a:t>: retour du religieux?</a:t>
            </a:r>
          </a:p>
        </p:txBody>
      </p:sp>
      <p:sp>
        <p:nvSpPr>
          <p:cNvPr id="3" name="Espace réservé du contenu 2">
            <a:extLst>
              <a:ext uri="{FF2B5EF4-FFF2-40B4-BE49-F238E27FC236}">
                <a16:creationId xmlns:a16="http://schemas.microsoft.com/office/drawing/2014/main" id="{A9BDA742-99FE-104D-A2B6-C7256C439E7D}"/>
              </a:ext>
            </a:extLst>
          </p:cNvPr>
          <p:cNvSpPr>
            <a:spLocks noGrp="1"/>
          </p:cNvSpPr>
          <p:nvPr>
            <p:ph idx="1"/>
          </p:nvPr>
        </p:nvSpPr>
        <p:spPr>
          <a:xfrm>
            <a:off x="1371600" y="1524000"/>
            <a:ext cx="9601200" cy="4489938"/>
          </a:xfrm>
        </p:spPr>
        <p:txBody>
          <a:bodyPr>
            <a:normAutofit lnSpcReduction="10000"/>
          </a:bodyPr>
          <a:lstStyle/>
          <a:p>
            <a:pPr marL="0" indent="0" algn="just">
              <a:buNone/>
            </a:pPr>
            <a:r>
              <a:rPr lang="fr-FR" dirty="0"/>
              <a:t>Jean-Marc </a:t>
            </a:r>
            <a:r>
              <a:rPr lang="fr-FR" cap="all" dirty="0"/>
              <a:t>Ferry</a:t>
            </a:r>
            <a:r>
              <a:rPr lang="fr-FR" dirty="0"/>
              <a:t>, </a:t>
            </a:r>
            <a:r>
              <a:rPr lang="fr-FR" i="1" dirty="0"/>
              <a:t>La Raison et la Foi, </a:t>
            </a:r>
            <a:r>
              <a:rPr lang="fr-FR" dirty="0"/>
              <a:t>Paris, Pocket, 2016, p. 49 : « On dira  "</a:t>
            </a:r>
            <a:r>
              <a:rPr lang="fr-FR" i="1" dirty="0"/>
              <a:t>post-séculière</a:t>
            </a:r>
            <a:r>
              <a:rPr lang="fr-FR" dirty="0"/>
              <a:t>" une société qui, sur une base séculière, engage un dépassement du caractère privé de la religion en direction d’une société radicalement ouverte ». Cf. Jürgen </a:t>
            </a:r>
            <a:r>
              <a:rPr lang="fr-FR" cap="all" dirty="0"/>
              <a:t>Habermas</a:t>
            </a:r>
            <a:r>
              <a:rPr lang="fr-FR" dirty="0"/>
              <a:t>, « Qu’est-ce qu’une société « post-séculière » ? », </a:t>
            </a:r>
            <a:r>
              <a:rPr lang="fr-FR" i="1" dirty="0"/>
              <a:t>Le Débat, </a:t>
            </a:r>
            <a:r>
              <a:rPr lang="fr-FR" dirty="0"/>
              <a:t>152/5 (2008), p. 4-15. Habermas distingue trois phénomènes associés à la post-sécularité : 1/ La perte de la certitude d’une causalité entre avancée dans la modernité et perte de la signification personnelle et publique de la religion ; 2/ le renforcement de la place des groupes religieux comme communautés d’interprétation du sens de la vie publique alors que la sécularité semblait aller de pair avec un renforcement de la dimension privée de la vie religieuse ; 3/ l’impact de l’immigration sur l’accueil dans des pays sécularisés de communautés religieuses à forte vitalité, provoquant en écho un renforcement des communautés autochtones. La notion de post-sécularité vient interroger le rapport entre le droit positif à la liberté religieuse et la nécessité d’un accord raisonnable dans un monde aux visions du bien différenciées. Elle vient questionner les bases sur lesquelles le paradigme libéral semblait être parvenu à un consensus qui s’avère au final provisoire. </a:t>
            </a:r>
          </a:p>
        </p:txBody>
      </p:sp>
    </p:spTree>
    <p:extLst>
      <p:ext uri="{BB962C8B-B14F-4D97-AF65-F5344CB8AC3E}">
        <p14:creationId xmlns:p14="http://schemas.microsoft.com/office/powerpoint/2010/main" val="2708019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3C062E3-818D-924E-B0D6-2EC5D946663E}"/>
              </a:ext>
            </a:extLst>
          </p:cNvPr>
          <p:cNvPicPr>
            <a:picLocks noChangeAspect="1"/>
          </p:cNvPicPr>
          <p:nvPr/>
        </p:nvPicPr>
        <p:blipFill>
          <a:blip r:embed="rId2"/>
          <a:stretch>
            <a:fillRect/>
          </a:stretch>
        </p:blipFill>
        <p:spPr>
          <a:xfrm>
            <a:off x="1428750" y="654050"/>
            <a:ext cx="9334500" cy="5549900"/>
          </a:xfrm>
          <a:prstGeom prst="rect">
            <a:avLst/>
          </a:prstGeom>
        </p:spPr>
      </p:pic>
    </p:spTree>
    <p:extLst>
      <p:ext uri="{BB962C8B-B14F-4D97-AF65-F5344CB8AC3E}">
        <p14:creationId xmlns:p14="http://schemas.microsoft.com/office/powerpoint/2010/main" val="4158184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6E65FBD-B511-BA44-B99B-49D6C08F9026}"/>
              </a:ext>
            </a:extLst>
          </p:cNvPr>
          <p:cNvPicPr>
            <a:picLocks noChangeAspect="1"/>
          </p:cNvPicPr>
          <p:nvPr/>
        </p:nvPicPr>
        <p:blipFill>
          <a:blip r:embed="rId2"/>
          <a:stretch>
            <a:fillRect/>
          </a:stretch>
        </p:blipFill>
        <p:spPr>
          <a:xfrm>
            <a:off x="1828800" y="239127"/>
            <a:ext cx="8978900" cy="6379745"/>
          </a:xfrm>
          <a:prstGeom prst="rect">
            <a:avLst/>
          </a:prstGeom>
        </p:spPr>
      </p:pic>
    </p:spTree>
    <p:extLst>
      <p:ext uri="{BB962C8B-B14F-4D97-AF65-F5344CB8AC3E}">
        <p14:creationId xmlns:p14="http://schemas.microsoft.com/office/powerpoint/2010/main" val="3206075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B417052D-83EA-6F42-8EEB-48B0CF9E8E68}"/>
              </a:ext>
            </a:extLst>
          </p:cNvPr>
          <p:cNvPicPr>
            <a:picLocks noGrp="1" noChangeAspect="1"/>
          </p:cNvPicPr>
          <p:nvPr>
            <p:ph idx="1"/>
          </p:nvPr>
        </p:nvPicPr>
        <p:blipFill>
          <a:blip r:embed="rId2"/>
          <a:stretch>
            <a:fillRect/>
          </a:stretch>
        </p:blipFill>
        <p:spPr>
          <a:xfrm>
            <a:off x="2139042" y="397933"/>
            <a:ext cx="8654144" cy="6062133"/>
          </a:xfrm>
        </p:spPr>
      </p:pic>
    </p:spTree>
    <p:extLst>
      <p:ext uri="{BB962C8B-B14F-4D97-AF65-F5344CB8AC3E}">
        <p14:creationId xmlns:p14="http://schemas.microsoft.com/office/powerpoint/2010/main" val="1123495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4A085DD-36E4-274D-96B5-40A786A3477A}"/>
              </a:ext>
            </a:extLst>
          </p:cNvPr>
          <p:cNvSpPr>
            <a:spLocks noGrp="1"/>
          </p:cNvSpPr>
          <p:nvPr>
            <p:ph idx="1"/>
          </p:nvPr>
        </p:nvSpPr>
        <p:spPr>
          <a:xfrm>
            <a:off x="1371600" y="304801"/>
            <a:ext cx="9601200" cy="5562600"/>
          </a:xfrm>
        </p:spPr>
        <p:txBody>
          <a:bodyPr>
            <a:normAutofit lnSpcReduction="10000"/>
          </a:bodyPr>
          <a:lstStyle/>
          <a:p>
            <a:r>
              <a:rPr lang="fr-FR" dirty="0"/>
              <a:t>7 % des personnes interrogées seulement se rendent à la messe au moins une fois par mois, contre 9 % en 2008</a:t>
            </a:r>
          </a:p>
          <a:p>
            <a:r>
              <a:rPr lang="fr-FR" dirty="0"/>
              <a:t>les catholiques pratiquants représentent moins de 3 % des 18-29 ans contre 16 % chez les 70 ans et plus</a:t>
            </a:r>
          </a:p>
          <a:p>
            <a:r>
              <a:rPr lang="fr-FR" dirty="0"/>
              <a:t>en 1981, on comptait encore 70 % de catholiques en France, dont 17 % de pratiquants réguliers, et 41 % de non-pratiquants.</a:t>
            </a:r>
          </a:p>
          <a:p>
            <a:r>
              <a:rPr lang="fr-FR" dirty="0"/>
              <a:t>autant de musulmans que de catholiques chez les 18-29 ans</a:t>
            </a:r>
          </a:p>
          <a:p>
            <a:r>
              <a:rPr lang="fr-FR" dirty="0"/>
              <a:t>la proportion des personnes pratiquant une « autre religion » a triplé en quarante ans, passant de 3 à 10 % de la population adulte. Les minorités religieuses installées depuis longtemps en France (</a:t>
            </a:r>
            <a:r>
              <a:rPr lang="fr-FR" u="sng" dirty="0">
                <a:hlinkClick r:id="rId2">
                  <a:extLst>
                    <a:ext uri="{A12FA001-AC4F-418D-AE19-62706E023703}">
                      <ahyp:hlinkClr xmlns:ahyp="http://schemas.microsoft.com/office/drawing/2018/hyperlinkcolor" val="tx"/>
                    </a:ext>
                  </a:extLst>
                </a:hlinkClick>
              </a:rPr>
              <a:t>judaïsme </a:t>
            </a:r>
            <a:r>
              <a:rPr lang="fr-FR" dirty="0"/>
              <a:t>et protestantisme) régressent, en revanche, les églises évangéliques croissent et comptent 1,6 % de la population française parmi leurs fidèles.</a:t>
            </a:r>
          </a:p>
          <a:p>
            <a:r>
              <a:rPr lang="fr-FR" dirty="0"/>
              <a:t>La plus grosse minorité religieuse est, sans surprise, l'islam, avec 6 % des personnes interrogées</a:t>
            </a:r>
          </a:p>
          <a:p>
            <a:r>
              <a:rPr lang="fr-FR" dirty="0"/>
              <a:t>la part des « sans-religion », donc des athées, des agnostiques ou des déistes, est passée de 27 à 58 % de la population française en quarante ans</a:t>
            </a:r>
          </a:p>
          <a:p>
            <a:endParaRPr lang="fr-FR" dirty="0"/>
          </a:p>
        </p:txBody>
      </p:sp>
      <p:pic>
        <p:nvPicPr>
          <p:cNvPr id="1025" name="Picture 1" descr="2314705">
            <a:extLst>
              <a:ext uri="{FF2B5EF4-FFF2-40B4-BE49-F238E27FC236}">
                <a16:creationId xmlns:a16="http://schemas.microsoft.com/office/drawing/2014/main" id="{967C2E52-4E72-B541-AF13-6D63F451F6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998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Yggdrasil - Achat / Vente pas cher">
            <a:extLst>
              <a:ext uri="{FF2B5EF4-FFF2-40B4-BE49-F238E27FC236}">
                <a16:creationId xmlns:a16="http://schemas.microsoft.com/office/drawing/2014/main" id="{89576057-7A2B-C141-9BCA-57C7E21A0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00" y="342900"/>
            <a:ext cx="61722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565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3F258AF8-67D5-0B4A-9ED9-2B2377FDE513}"/>
              </a:ext>
            </a:extLst>
          </p:cNvPr>
          <p:cNvSpPr>
            <a:spLocks noGrp="1"/>
          </p:cNvSpPr>
          <p:nvPr>
            <p:ph idx="1"/>
          </p:nvPr>
        </p:nvSpPr>
        <p:spPr>
          <a:xfrm>
            <a:off x="1371600" y="898072"/>
            <a:ext cx="9601200" cy="5502728"/>
          </a:xfrm>
        </p:spPr>
        <p:txBody>
          <a:bodyPr>
            <a:normAutofit/>
          </a:bodyPr>
          <a:lstStyle/>
          <a:p>
            <a:r>
              <a:rPr lang="fr-FR" i="1" dirty="0"/>
              <a:t>La critique du panthéisme</a:t>
            </a:r>
            <a:endParaRPr lang="fr-FR" dirty="0"/>
          </a:p>
          <a:p>
            <a:pPr lvl="1"/>
            <a:r>
              <a:rPr lang="fr-FR" dirty="0"/>
              <a:t>Dieu pose en dehors de lui ce qui n’est pas lui. Le Dieu biblique n’est pas tout et il n’est pas partout. Ceci désenchante le monde. Dieu ne s’exile pas pour autant en dehors du monde, il en est le Seigneur.</a:t>
            </a:r>
          </a:p>
          <a:p>
            <a:r>
              <a:rPr lang="fr-FR" i="1" dirty="0"/>
              <a:t>Le principe théologique de la séparation des pouvoirs</a:t>
            </a:r>
            <a:endParaRPr lang="fr-FR" dirty="0"/>
          </a:p>
          <a:p>
            <a:pPr lvl="1"/>
            <a:r>
              <a:rPr lang="fr-FR" dirty="0"/>
              <a:t>La réalisation de la séparation des pouvoirs dans la démocratie politique n’est pas en son principe contraire à l’Evangile. La conception </a:t>
            </a:r>
            <a:r>
              <a:rPr lang="fr-FR" dirty="0" err="1"/>
              <a:t>Israëlite</a:t>
            </a:r>
            <a:r>
              <a:rPr lang="fr-FR" dirty="0"/>
              <a:t> prépare une histoire séculière en empêchant de confondre un nouvel avènement politique et l’avènement du Royaume(</a:t>
            </a:r>
            <a:r>
              <a:rPr lang="fr-FR" i="1" dirty="0"/>
              <a:t>GS </a:t>
            </a:r>
            <a:r>
              <a:rPr lang="fr-FR" dirty="0"/>
              <a:t>39). </a:t>
            </a:r>
          </a:p>
          <a:p>
            <a:r>
              <a:rPr lang="fr-FR" i="1" dirty="0"/>
              <a:t>Le christianisme n’est pas seul</a:t>
            </a:r>
            <a:endParaRPr lang="fr-FR" dirty="0"/>
          </a:p>
          <a:p>
            <a:pPr lvl="1"/>
            <a:r>
              <a:rPr lang="fr-FR" dirty="0"/>
              <a:t>Le monde moderne n’est pas simplement le fruit du christianisme. Il se constituent même à l’intérieur d’une différence, fruit d’une rencontre entre judaïsme et société grecque. </a:t>
            </a:r>
          </a:p>
          <a:p>
            <a:endParaRPr lang="fr-FR" dirty="0"/>
          </a:p>
        </p:txBody>
      </p:sp>
    </p:spTree>
    <p:extLst>
      <p:ext uri="{BB962C8B-B14F-4D97-AF65-F5344CB8AC3E}">
        <p14:creationId xmlns:p14="http://schemas.microsoft.com/office/powerpoint/2010/main" val="939632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B6BAEAF-2713-864E-BEBA-E89EB38738B0}"/>
              </a:ext>
            </a:extLst>
          </p:cNvPr>
          <p:cNvSpPr txBox="1"/>
          <p:nvPr/>
        </p:nvSpPr>
        <p:spPr>
          <a:xfrm>
            <a:off x="1195754" y="691662"/>
            <a:ext cx="10527323" cy="830997"/>
          </a:xfrm>
          <a:prstGeom prst="rect">
            <a:avLst/>
          </a:prstGeom>
          <a:noFill/>
        </p:spPr>
        <p:txBody>
          <a:bodyPr wrap="square" rtlCol="0">
            <a:spAutoFit/>
          </a:bodyPr>
          <a:lstStyle/>
          <a:p>
            <a:r>
              <a:rPr lang="fr-FR" sz="2400" b="1" dirty="0"/>
              <a:t>1/ Habiter et relire la crise </a:t>
            </a:r>
          </a:p>
          <a:p>
            <a:pPr lvl="1"/>
            <a:r>
              <a:rPr lang="fr-FR" sz="2400" b="1" dirty="0">
                <a:solidFill>
                  <a:srgbClr val="FF0000"/>
                </a:solidFill>
              </a:rPr>
              <a:t>a/ </a:t>
            </a:r>
            <a:r>
              <a:rPr lang="fr-FR" sz="2400" b="1" u="sng" dirty="0">
                <a:solidFill>
                  <a:srgbClr val="FF0000"/>
                </a:solidFill>
              </a:rPr>
              <a:t>Introspection</a:t>
            </a:r>
            <a:r>
              <a:rPr lang="fr-FR" sz="2400" b="1" dirty="0">
                <a:solidFill>
                  <a:srgbClr val="FF0000"/>
                </a:solidFill>
              </a:rPr>
              <a:t>, rétrospection, prospection </a:t>
            </a:r>
          </a:p>
        </p:txBody>
      </p:sp>
      <p:pic>
        <p:nvPicPr>
          <p:cNvPr id="2050" name="Picture 2" descr="Nabuchodonosor (605 av. J.-C. - 562 av. J.-C.) - Grandeur de l'empire  néo-babylonien - Herodote.net">
            <a:extLst>
              <a:ext uri="{FF2B5EF4-FFF2-40B4-BE49-F238E27FC236}">
                <a16:creationId xmlns:a16="http://schemas.microsoft.com/office/drawing/2014/main" id="{5142A651-CC46-7944-894A-1BBE14BBD9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955" y="1759276"/>
            <a:ext cx="5436122" cy="44070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es déportations des Judéens à Babylone | Sociétés humaines du  Proche-Orient ancien">
            <a:extLst>
              <a:ext uri="{FF2B5EF4-FFF2-40B4-BE49-F238E27FC236}">
                <a16:creationId xmlns:a16="http://schemas.microsoft.com/office/drawing/2014/main" id="{AD2DC069-6761-944B-859D-8C8778CFD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453" y="1759275"/>
            <a:ext cx="4622791" cy="4407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891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8BA6EF4-BDA7-B340-B46B-BBE699063B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396630"/>
            <a:ext cx="5080000" cy="38608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abylone et ses secrets">
            <a:extLst>
              <a:ext uri="{FF2B5EF4-FFF2-40B4-BE49-F238E27FC236}">
                <a16:creationId xmlns:a16="http://schemas.microsoft.com/office/drawing/2014/main" id="{51F8A7C2-BF59-FD42-B5C0-8943A717A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699" y="396630"/>
            <a:ext cx="5513756" cy="275687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ébucadnetsar exécute la condamnation de Dieu sur Jérusalem - Le livre de  l' Apocalypse expliqué verset par verset">
            <a:extLst>
              <a:ext uri="{FF2B5EF4-FFF2-40B4-BE49-F238E27FC236}">
                <a16:creationId xmlns:a16="http://schemas.microsoft.com/office/drawing/2014/main" id="{A35C066A-88A0-E949-872E-B448EA24E5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9642" y="3716843"/>
            <a:ext cx="3869871" cy="2902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864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saume 137, “Au bord des fleuve de Babylone” - biblique.fr">
            <a:extLst>
              <a:ext uri="{FF2B5EF4-FFF2-40B4-BE49-F238E27FC236}">
                <a16:creationId xmlns:a16="http://schemas.microsoft.com/office/drawing/2014/main" id="{06DD65D5-165F-5B49-9031-2811355F50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685" y="739821"/>
            <a:ext cx="7852009" cy="5448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160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CA29C35F-7A30-0140-B063-889BBD814CA2}"/>
              </a:ext>
            </a:extLst>
          </p:cNvPr>
          <p:cNvSpPr txBox="1"/>
          <p:nvPr/>
        </p:nvSpPr>
        <p:spPr>
          <a:xfrm>
            <a:off x="1195754" y="691662"/>
            <a:ext cx="10527323" cy="830997"/>
          </a:xfrm>
          <a:prstGeom prst="rect">
            <a:avLst/>
          </a:prstGeom>
          <a:noFill/>
        </p:spPr>
        <p:txBody>
          <a:bodyPr wrap="square" rtlCol="0">
            <a:spAutoFit/>
          </a:bodyPr>
          <a:lstStyle/>
          <a:p>
            <a:r>
              <a:rPr lang="fr-FR" sz="2400" b="1" dirty="0"/>
              <a:t>1/ Habiter et relire la crise </a:t>
            </a:r>
          </a:p>
          <a:p>
            <a:pPr lvl="1"/>
            <a:r>
              <a:rPr lang="fr-FR" sz="2400" b="1" dirty="0">
                <a:solidFill>
                  <a:srgbClr val="FF0000"/>
                </a:solidFill>
              </a:rPr>
              <a:t>a/ Introspection, </a:t>
            </a:r>
            <a:r>
              <a:rPr lang="fr-FR" sz="2400" b="1" u="sng" dirty="0">
                <a:solidFill>
                  <a:srgbClr val="FF0000"/>
                </a:solidFill>
              </a:rPr>
              <a:t>rétrospection</a:t>
            </a:r>
            <a:r>
              <a:rPr lang="fr-FR" sz="2400" b="1" dirty="0">
                <a:solidFill>
                  <a:srgbClr val="FF0000"/>
                </a:solidFill>
              </a:rPr>
              <a:t>, prospection </a:t>
            </a:r>
          </a:p>
        </p:txBody>
      </p:sp>
      <p:pic>
        <p:nvPicPr>
          <p:cNvPr id="5122" name="Picture 2" descr="Histoire de la Mésopotamie - Wikiwand">
            <a:extLst>
              <a:ext uri="{FF2B5EF4-FFF2-40B4-BE49-F238E27FC236}">
                <a16:creationId xmlns:a16="http://schemas.microsoft.com/office/drawing/2014/main" id="{7DE49CDB-9FB2-8D4A-A5EC-D698BD69A7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754" y="1812472"/>
            <a:ext cx="3906758" cy="406581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telier d'écriture, “Bible et écriture”">
            <a:extLst>
              <a:ext uri="{FF2B5EF4-FFF2-40B4-BE49-F238E27FC236}">
                <a16:creationId xmlns:a16="http://schemas.microsoft.com/office/drawing/2014/main" id="{5610BF1E-CF61-1C48-9D43-535ACF48AD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7782" y="1812472"/>
            <a:ext cx="5674367" cy="3331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162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834A4F6-B029-C24E-86CC-C5ABDA6A1032}"/>
              </a:ext>
            </a:extLst>
          </p:cNvPr>
          <p:cNvSpPr txBox="1"/>
          <p:nvPr/>
        </p:nvSpPr>
        <p:spPr>
          <a:xfrm>
            <a:off x="1195754" y="691662"/>
            <a:ext cx="10527323" cy="830997"/>
          </a:xfrm>
          <a:prstGeom prst="rect">
            <a:avLst/>
          </a:prstGeom>
          <a:noFill/>
        </p:spPr>
        <p:txBody>
          <a:bodyPr wrap="square" rtlCol="0">
            <a:spAutoFit/>
          </a:bodyPr>
          <a:lstStyle/>
          <a:p>
            <a:r>
              <a:rPr lang="fr-FR" sz="2400" b="1" dirty="0"/>
              <a:t>1/ Habiter et relire la crise </a:t>
            </a:r>
          </a:p>
          <a:p>
            <a:pPr lvl="1"/>
            <a:r>
              <a:rPr lang="fr-FR" sz="2400" b="1" dirty="0">
                <a:solidFill>
                  <a:srgbClr val="FF0000"/>
                </a:solidFill>
              </a:rPr>
              <a:t>a/ Introspection, rétrospection, </a:t>
            </a:r>
            <a:r>
              <a:rPr lang="fr-FR" sz="2400" b="1" u="sng" dirty="0">
                <a:solidFill>
                  <a:srgbClr val="FF0000"/>
                </a:solidFill>
              </a:rPr>
              <a:t>prospection</a:t>
            </a:r>
            <a:r>
              <a:rPr lang="fr-FR" sz="2400" b="1" dirty="0">
                <a:solidFill>
                  <a:srgbClr val="FF0000"/>
                </a:solidFill>
              </a:rPr>
              <a:t> </a:t>
            </a:r>
          </a:p>
        </p:txBody>
      </p:sp>
      <p:pic>
        <p:nvPicPr>
          <p:cNvPr id="6146" name="Picture 2" descr="L'accomplissement des prophéties d'Ézéchiel 36 et d'Ésaïe 35 annoncent le  retour du Messie — L'Observateur Chrétien">
            <a:extLst>
              <a:ext uri="{FF2B5EF4-FFF2-40B4-BE49-F238E27FC236}">
                <a16:creationId xmlns:a16="http://schemas.microsoft.com/office/drawing/2014/main" id="{5F4C2EA0-C41F-B64B-9A8C-3BCC34D789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4655" y="2076624"/>
            <a:ext cx="7002689" cy="408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00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0A4EB3A-055C-DB49-B19D-F3C42D8DC89A}"/>
              </a:ext>
            </a:extLst>
          </p:cNvPr>
          <p:cNvSpPr txBox="1"/>
          <p:nvPr/>
        </p:nvSpPr>
        <p:spPr>
          <a:xfrm>
            <a:off x="1195754" y="691662"/>
            <a:ext cx="10527323" cy="1200329"/>
          </a:xfrm>
          <a:prstGeom prst="rect">
            <a:avLst/>
          </a:prstGeom>
          <a:noFill/>
        </p:spPr>
        <p:txBody>
          <a:bodyPr wrap="square" rtlCol="0">
            <a:spAutoFit/>
          </a:bodyPr>
          <a:lstStyle/>
          <a:p>
            <a:r>
              <a:rPr lang="fr-FR" sz="2400" b="1" dirty="0"/>
              <a:t>1/ Habiter et relire la crise </a:t>
            </a:r>
          </a:p>
          <a:p>
            <a:pPr lvl="1"/>
            <a:r>
              <a:rPr lang="fr-FR" sz="2400" b="1" dirty="0"/>
              <a:t>a/ Introspection, rétrospection, prospection</a:t>
            </a:r>
          </a:p>
          <a:p>
            <a:pPr lvl="1"/>
            <a:r>
              <a:rPr lang="fr-FR" sz="2400" b="1" dirty="0">
                <a:solidFill>
                  <a:srgbClr val="FF0000"/>
                </a:solidFill>
              </a:rPr>
              <a:t>b/ Excursus : comprendre la place et le rôle de l’Ecriture </a:t>
            </a:r>
          </a:p>
        </p:txBody>
      </p:sp>
      <p:pic>
        <p:nvPicPr>
          <p:cNvPr id="5" name="Image 4">
            <a:extLst>
              <a:ext uri="{FF2B5EF4-FFF2-40B4-BE49-F238E27FC236}">
                <a16:creationId xmlns:a16="http://schemas.microsoft.com/office/drawing/2014/main" id="{F526700B-AF7A-3443-A154-9E4DBA9A21B9}"/>
              </a:ext>
            </a:extLst>
          </p:cNvPr>
          <p:cNvPicPr>
            <a:picLocks noChangeAspect="1"/>
          </p:cNvPicPr>
          <p:nvPr/>
        </p:nvPicPr>
        <p:blipFill>
          <a:blip r:embed="rId2"/>
          <a:stretch>
            <a:fillRect/>
          </a:stretch>
        </p:blipFill>
        <p:spPr>
          <a:xfrm flipH="1">
            <a:off x="957937" y="2273769"/>
            <a:ext cx="2838450" cy="1598313"/>
          </a:xfrm>
          <a:prstGeom prst="rect">
            <a:avLst/>
          </a:prstGeom>
        </p:spPr>
      </p:pic>
      <p:sp>
        <p:nvSpPr>
          <p:cNvPr id="6" name="Flèche vers le haut 5">
            <a:extLst>
              <a:ext uri="{FF2B5EF4-FFF2-40B4-BE49-F238E27FC236}">
                <a16:creationId xmlns:a16="http://schemas.microsoft.com/office/drawing/2014/main" id="{7DDE6565-8203-EF44-9DA1-93A290250905}"/>
              </a:ext>
            </a:extLst>
          </p:cNvPr>
          <p:cNvSpPr/>
          <p:nvPr/>
        </p:nvSpPr>
        <p:spPr>
          <a:xfrm rot="5400000">
            <a:off x="4078815" y="2796700"/>
            <a:ext cx="381000" cy="5524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BAB6635B-36E4-234B-A808-3D40BB9CAEC4}"/>
              </a:ext>
            </a:extLst>
          </p:cNvPr>
          <p:cNvPicPr>
            <a:picLocks noChangeAspect="1"/>
          </p:cNvPicPr>
          <p:nvPr/>
        </p:nvPicPr>
        <p:blipFill>
          <a:blip r:embed="rId3"/>
          <a:stretch>
            <a:fillRect/>
          </a:stretch>
        </p:blipFill>
        <p:spPr>
          <a:xfrm>
            <a:off x="4818539" y="2273769"/>
            <a:ext cx="2591859" cy="1598313"/>
          </a:xfrm>
          <a:prstGeom prst="rect">
            <a:avLst/>
          </a:prstGeom>
        </p:spPr>
      </p:pic>
      <p:cxnSp>
        <p:nvCxnSpPr>
          <p:cNvPr id="8" name="Connecteur droit 7">
            <a:extLst>
              <a:ext uri="{FF2B5EF4-FFF2-40B4-BE49-F238E27FC236}">
                <a16:creationId xmlns:a16="http://schemas.microsoft.com/office/drawing/2014/main" id="{BA708712-F636-3D48-9C70-4E83C9D29E62}"/>
              </a:ext>
            </a:extLst>
          </p:cNvPr>
          <p:cNvCxnSpPr>
            <a:cxnSpLocks/>
          </p:cNvCxnSpPr>
          <p:nvPr/>
        </p:nvCxnSpPr>
        <p:spPr>
          <a:xfrm flipV="1">
            <a:off x="7916626" y="2067235"/>
            <a:ext cx="1" cy="201138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Espace réservé du contenu 4">
            <a:extLst>
              <a:ext uri="{FF2B5EF4-FFF2-40B4-BE49-F238E27FC236}">
                <a16:creationId xmlns:a16="http://schemas.microsoft.com/office/drawing/2014/main" id="{0DAB9341-ADF0-0C4E-8188-91CBF56B7CDB}"/>
              </a:ext>
            </a:extLst>
          </p:cNvPr>
          <p:cNvPicPr>
            <a:picLocks noGrp="1" noChangeAspect="1"/>
          </p:cNvPicPr>
          <p:nvPr>
            <p:ph idx="1"/>
          </p:nvPr>
        </p:nvPicPr>
        <p:blipFill>
          <a:blip r:embed="rId4"/>
          <a:stretch>
            <a:fillRect/>
          </a:stretch>
        </p:blipFill>
        <p:spPr>
          <a:xfrm>
            <a:off x="8533542" y="2206552"/>
            <a:ext cx="1395959" cy="1732746"/>
          </a:xfrm>
        </p:spPr>
      </p:pic>
      <p:pic>
        <p:nvPicPr>
          <p:cNvPr id="10" name="Image 9">
            <a:extLst>
              <a:ext uri="{FF2B5EF4-FFF2-40B4-BE49-F238E27FC236}">
                <a16:creationId xmlns:a16="http://schemas.microsoft.com/office/drawing/2014/main" id="{A1120CF1-2A50-CE40-B16D-7A70D24BA14D}"/>
              </a:ext>
            </a:extLst>
          </p:cNvPr>
          <p:cNvPicPr>
            <a:picLocks noChangeAspect="1"/>
          </p:cNvPicPr>
          <p:nvPr/>
        </p:nvPicPr>
        <p:blipFill>
          <a:blip r:embed="rId5"/>
          <a:stretch>
            <a:fillRect/>
          </a:stretch>
        </p:blipFill>
        <p:spPr>
          <a:xfrm>
            <a:off x="10546416" y="1813099"/>
            <a:ext cx="1261839" cy="2126199"/>
          </a:xfrm>
          <a:prstGeom prst="rect">
            <a:avLst/>
          </a:prstGeom>
        </p:spPr>
      </p:pic>
      <p:sp>
        <p:nvSpPr>
          <p:cNvPr id="12" name="Flèche courbée vers la gauche 11">
            <a:extLst>
              <a:ext uri="{FF2B5EF4-FFF2-40B4-BE49-F238E27FC236}">
                <a16:creationId xmlns:a16="http://schemas.microsoft.com/office/drawing/2014/main" id="{5AC72262-C652-5A4B-BC3B-84D5D235685E}"/>
              </a:ext>
            </a:extLst>
          </p:cNvPr>
          <p:cNvSpPr/>
          <p:nvPr/>
        </p:nvSpPr>
        <p:spPr>
          <a:xfrm rot="1619861">
            <a:off x="10285223" y="4180424"/>
            <a:ext cx="835947" cy="1767892"/>
          </a:xfrm>
          <a:prstGeom prst="curvedLeftArrow">
            <a:avLst>
              <a:gd name="adj1" fmla="val 25000"/>
              <a:gd name="adj2" fmla="val 50000"/>
              <a:gd name="adj3" fmla="val 413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3" name="Image 12">
            <a:extLst>
              <a:ext uri="{FF2B5EF4-FFF2-40B4-BE49-F238E27FC236}">
                <a16:creationId xmlns:a16="http://schemas.microsoft.com/office/drawing/2014/main" id="{AF8F3E5E-F732-4C48-857A-DBB6ABD36B0A}"/>
              </a:ext>
            </a:extLst>
          </p:cNvPr>
          <p:cNvPicPr>
            <a:picLocks noChangeAspect="1"/>
          </p:cNvPicPr>
          <p:nvPr/>
        </p:nvPicPr>
        <p:blipFill>
          <a:blip r:embed="rId3"/>
          <a:stretch>
            <a:fillRect/>
          </a:stretch>
        </p:blipFill>
        <p:spPr>
          <a:xfrm>
            <a:off x="6459415" y="4936702"/>
            <a:ext cx="2591859" cy="1598313"/>
          </a:xfrm>
          <a:prstGeom prst="rect">
            <a:avLst/>
          </a:prstGeom>
        </p:spPr>
      </p:pic>
      <p:sp>
        <p:nvSpPr>
          <p:cNvPr id="14" name="Flèche vers le haut 13">
            <a:extLst>
              <a:ext uri="{FF2B5EF4-FFF2-40B4-BE49-F238E27FC236}">
                <a16:creationId xmlns:a16="http://schemas.microsoft.com/office/drawing/2014/main" id="{8FCADFFB-BAA5-504D-84F0-E5FE89A2B538}"/>
              </a:ext>
            </a:extLst>
          </p:cNvPr>
          <p:cNvSpPr/>
          <p:nvPr/>
        </p:nvSpPr>
        <p:spPr>
          <a:xfrm rot="16200000">
            <a:off x="5265861" y="5459633"/>
            <a:ext cx="381000" cy="5524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id="{A8929DA8-C032-CF41-82D1-F27753E6597F}"/>
              </a:ext>
            </a:extLst>
          </p:cNvPr>
          <p:cNvPicPr>
            <a:picLocks noChangeAspect="1"/>
          </p:cNvPicPr>
          <p:nvPr/>
        </p:nvPicPr>
        <p:blipFill>
          <a:blip r:embed="rId6"/>
          <a:stretch>
            <a:fillRect/>
          </a:stretch>
        </p:blipFill>
        <p:spPr>
          <a:xfrm>
            <a:off x="1731189" y="4554544"/>
            <a:ext cx="3009834" cy="1980471"/>
          </a:xfrm>
          <a:prstGeom prst="rect">
            <a:avLst/>
          </a:prstGeom>
        </p:spPr>
      </p:pic>
    </p:spTree>
    <p:extLst>
      <p:ext uri="{BB962C8B-B14F-4D97-AF65-F5344CB8AC3E}">
        <p14:creationId xmlns:p14="http://schemas.microsoft.com/office/powerpoint/2010/main" val="3719360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6781658C-1AE2-734B-835B-6A005D2A25EE}"/>
              </a:ext>
            </a:extLst>
          </p:cNvPr>
          <p:cNvSpPr>
            <a:spLocks noGrp="1"/>
          </p:cNvSpPr>
          <p:nvPr>
            <p:ph idx="1"/>
          </p:nvPr>
        </p:nvSpPr>
        <p:spPr>
          <a:xfrm>
            <a:off x="1418492" y="1231308"/>
            <a:ext cx="9601200" cy="4203492"/>
          </a:xfrm>
        </p:spPr>
        <p:txBody>
          <a:bodyPr/>
          <a:lstStyle/>
          <a:p>
            <a:pPr marL="0" indent="0">
              <a:buNone/>
            </a:pPr>
            <a:r>
              <a:rPr lang="fr-FR" sz="2400" dirty="0"/>
              <a:t>Il nous faudrait plutôt dire que l’Ecriture nous conduit avec assurance vers le salut</a:t>
            </a:r>
          </a:p>
          <a:p>
            <a:pPr marL="0" indent="0">
              <a:buNone/>
            </a:pPr>
            <a:r>
              <a:rPr lang="fr-FR" sz="2400" dirty="0"/>
              <a:t> </a:t>
            </a:r>
            <a:r>
              <a:rPr lang="fr-FR" sz="2400" b="1" dirty="0"/>
              <a:t>2 Tm 3, 16-17 </a:t>
            </a:r>
            <a:r>
              <a:rPr lang="fr-FR" sz="2400" dirty="0"/>
              <a:t>: « Toute Ecriture est inspirée de Dieu et utile pour enseigner, pour réfuter, pour redresser, pour éduquer dans la justice, afin que l’homme de Dieu soit accompli, équipé pour toute œuvre bonne ». </a:t>
            </a:r>
          </a:p>
          <a:p>
            <a:pPr marL="0" indent="0">
              <a:buNone/>
            </a:pPr>
            <a:r>
              <a:rPr lang="fr-FR" sz="2400" b="1" dirty="0" err="1"/>
              <a:t>Jn</a:t>
            </a:r>
            <a:r>
              <a:rPr lang="fr-FR" sz="2400" b="1" dirty="0"/>
              <a:t> 20, 30 </a:t>
            </a:r>
            <a:r>
              <a:rPr lang="fr-FR" sz="2400" dirty="0"/>
              <a:t>: « Jésus a opéré sous les yeux de ses disciples bien d’autres signes qui ne sont pas rapportés dans ce livre. Ceux-ci l’ont été pour que vous croyiez que Jésus est le Christ, le Fils de Dieu, et pour que, en croyant, vous ayez la vie en son nom ». </a:t>
            </a:r>
          </a:p>
          <a:p>
            <a:pPr marL="0" indent="0">
              <a:buNone/>
            </a:pPr>
            <a:endParaRPr lang="fr-FR" dirty="0"/>
          </a:p>
        </p:txBody>
      </p:sp>
    </p:spTree>
    <p:extLst>
      <p:ext uri="{BB962C8B-B14F-4D97-AF65-F5344CB8AC3E}">
        <p14:creationId xmlns:p14="http://schemas.microsoft.com/office/powerpoint/2010/main" val="1069355195"/>
      </p:ext>
    </p:extLst>
  </p:cSld>
  <p:clrMapOvr>
    <a:masterClrMapping/>
  </p:clrMapOvr>
</p:sld>
</file>

<file path=ppt/theme/theme1.xml><?xml version="1.0" encoding="utf-8"?>
<a:theme xmlns:a="http://schemas.openxmlformats.org/drawingml/2006/main" name="Rogner">
  <a:themeElements>
    <a:clrScheme name="Vert jaune">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{A9E229F9-80CE-124C-A314-BEAD1F3F5AAA}tf10001072</Template>
  <TotalTime>1323</TotalTime>
  <Words>979</Words>
  <Application>Microsoft Macintosh PowerPoint</Application>
  <PresentationFormat>Grand écran</PresentationFormat>
  <Paragraphs>57</Paragraphs>
  <Slides>28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28</vt:i4>
      </vt:variant>
    </vt:vector>
  </HeadingPairs>
  <TitlesOfParts>
    <vt:vector size="32" baseType="lpstr">
      <vt:lpstr>Arial</vt:lpstr>
      <vt:lpstr>Calibri</vt:lpstr>
      <vt:lpstr>Franklin Gothic Book</vt:lpstr>
      <vt:lpstr>Rogner</vt:lpstr>
      <vt:lpstr>Cours 3- La foi: une affirmation ou une question?</vt:lpstr>
      <vt:lpstr>Introduction: la crise, une chance pour la foi?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Proposition d’une reformulation de l’acte de foi</vt:lpstr>
      <vt:lpstr>Présentation PowerPoint</vt:lpstr>
      <vt:lpstr>Présentation PowerPoint</vt:lpstr>
      <vt:lpstr>Présentation PowerPoint</vt:lpstr>
      <vt:lpstr>Définir la sécularisation</vt:lpstr>
      <vt:lpstr>Présentation PowerPoint</vt:lpstr>
      <vt:lpstr>Le principe de laïcité</vt:lpstr>
      <vt:lpstr>Définir la religion</vt:lpstr>
      <vt:lpstr>Présentation PowerPoint</vt:lpstr>
      <vt:lpstr>Présentation PowerPoint</vt:lpstr>
      <vt:lpstr>Le postsécularisme: retour du religieux?</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Dieu a la rencontre de l’homme</dc:title>
  <dc:creator>Marc Fassier</dc:creator>
  <cp:lastModifiedBy>Marc Fassier</cp:lastModifiedBy>
  <cp:revision>36</cp:revision>
  <dcterms:created xsi:type="dcterms:W3CDTF">2020-09-30T15:57:52Z</dcterms:created>
  <dcterms:modified xsi:type="dcterms:W3CDTF">2020-11-01T16:27:43Z</dcterms:modified>
</cp:coreProperties>
</file>