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324" r:id="rId4"/>
    <p:sldId id="260" r:id="rId5"/>
    <p:sldId id="325" r:id="rId6"/>
    <p:sldId id="326" r:id="rId7"/>
    <p:sldId id="327" r:id="rId8"/>
    <p:sldId id="265" r:id="rId9"/>
    <p:sldId id="266" r:id="rId10"/>
    <p:sldId id="328" r:id="rId11"/>
    <p:sldId id="268" r:id="rId12"/>
    <p:sldId id="257" r:id="rId13"/>
    <p:sldId id="318" r:id="rId14"/>
    <p:sldId id="263" r:id="rId15"/>
    <p:sldId id="267" r:id="rId16"/>
    <p:sldId id="269" r:id="rId17"/>
    <p:sldId id="285" r:id="rId18"/>
    <p:sldId id="322" r:id="rId19"/>
    <p:sldId id="323" r:id="rId20"/>
    <p:sldId id="321" r:id="rId21"/>
    <p:sldId id="320" r:id="rId22"/>
    <p:sldId id="264" r:id="rId23"/>
    <p:sldId id="286" r:id="rId24"/>
    <p:sldId id="301" r:id="rId25"/>
    <p:sldId id="271" r:id="rId26"/>
    <p:sldId id="287" r:id="rId27"/>
    <p:sldId id="288" r:id="rId28"/>
    <p:sldId id="289" r:id="rId29"/>
    <p:sldId id="290" r:id="rId30"/>
    <p:sldId id="302" r:id="rId31"/>
    <p:sldId id="303" r:id="rId32"/>
    <p:sldId id="291" r:id="rId33"/>
    <p:sldId id="272" r:id="rId34"/>
    <p:sldId id="273" r:id="rId35"/>
    <p:sldId id="274" r:id="rId36"/>
    <p:sldId id="277" r:id="rId37"/>
    <p:sldId id="275" r:id="rId38"/>
    <p:sldId id="292" r:id="rId39"/>
    <p:sldId id="276" r:id="rId40"/>
    <p:sldId id="293" r:id="rId41"/>
    <p:sldId id="296" r:id="rId42"/>
    <p:sldId id="295" r:id="rId43"/>
    <p:sldId id="304" r:id="rId44"/>
    <p:sldId id="305" r:id="rId45"/>
    <p:sldId id="300" r:id="rId46"/>
    <p:sldId id="262" r:id="rId47"/>
    <p:sldId id="297" r:id="rId48"/>
    <p:sldId id="278" r:id="rId49"/>
    <p:sldId id="282" r:id="rId50"/>
    <p:sldId id="313" r:id="rId51"/>
    <p:sldId id="280" r:id="rId52"/>
    <p:sldId id="298" r:id="rId53"/>
    <p:sldId id="299" r:id="rId54"/>
    <p:sldId id="314" r:id="rId55"/>
    <p:sldId id="283" r:id="rId56"/>
    <p:sldId id="315" r:id="rId57"/>
    <p:sldId id="316" r:id="rId58"/>
    <p:sldId id="317" r:id="rId59"/>
    <p:sldId id="307" r:id="rId60"/>
    <p:sldId id="308" r:id="rId61"/>
    <p:sldId id="309" r:id="rId62"/>
    <p:sldId id="310" r:id="rId63"/>
    <p:sldId id="311" r:id="rId64"/>
    <p:sldId id="312" r:id="rId6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29" d="100"/>
          <a:sy n="29" d="100"/>
        </p:scale>
        <p:origin x="96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11/01/2021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11/01/2021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11/01/2021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11/01/2021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11/01/2021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11/01/2021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11/01/2021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11/01/2021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11/01/2021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11/01/2021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11/01/2021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230FB-22F8-45F5-8BEF-A45090E86C39}" type="datetimeFigureOut">
              <a:rPr lang="fr-FR" smtClean="0"/>
              <a:pPr/>
              <a:t>11/01/2021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ved=2ahUKEwiNndiCubLmAhVDxhoKHexmCN8QjRx6BAgBEAQ&amp;url=http://100ans100faits.fr/facts/le-mont-ararat-est-un-symbole-national-pour-le-peuple-armenien/&amp;psig=AOvVaw2SA11h3VISNNrBj5jRm1Ye&amp;ust=1576320339151503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google.fr/url?sa=i&amp;rct=j&amp;q=&amp;esrc=s&amp;source=images&amp;cd=&amp;ved=2ahUKEwiQgZid07LmAhUKyIUKHffPAswQjRx6BAgBEAQ&amp;url=https://blogostelle.blog/2016/04/14/introduction-art-romain/7-dapres-ichtus-basilique-des-catacombes-de-domitille-fin-iie-iiie-siecle-apjc-rome-marsailly-blogostelle/&amp;psig=AOvVaw0GpzSLQLdv5hDInQe-FpIM&amp;ust=1576327374620304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matthieugiralt.toutpoursagloire.com/6-caracteristiques-disciple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google.fr/url?sa=i&amp;rct=j&amp;q=&amp;esrc=s&amp;source=images&amp;cd=&amp;ved=2ahUKEwijo46ht7LmAhUSzhoKHZFDCuYQjRx6BAgBEAQ&amp;url=https://www.mesdepanneurs.fr/blog/qu-est-ce-qui-bloque-votre-serrure&amp;psig=AOvVaw0gEw4Gi-wrdB72luedqLH8&amp;ust=1576319812946761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la-croix.com/Religion/Actualite/Les-revelations-des-manuscrits-de-la-mer-Morte-_NG_-2010-04-12-54981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hyperlink" Target="https://www.google.fr/url?sa=i&amp;rct=j&amp;q=&amp;esrc=s&amp;source=images&amp;cd=&amp;ved=2ahUKEwjg-9KGvbLmAhUJnxQKHT5DDmUQjRx6BAgBEAQ&amp;url=https://www.la-croix.com/Journal/La-Resurrection-Christ-2017-04-14-1100839713&amp;psig=AOvVaw2HJus05d8vmbs-gvxx9gRG&amp;ust=157632141635356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la-croix.com/Religion/Actualite/Les-revelations-des-manuscrits-de-la-mer-Morte-_NG_-2010-04-12-54981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hyperlink" Target="https://www.google.fr/url?sa=i&amp;rct=j&amp;q=&amp;esrc=s&amp;source=images&amp;cd=&amp;ved=2ahUKEwjg-9KGvbLmAhUJnxQKHT5DDmUQjRx6BAgBEAQ&amp;url=https://www.la-croix.com/Journal/La-Resurrection-Christ-2017-04-14-1100839713&amp;psig=AOvVaw2HJus05d8vmbs-gvxx9gRG&amp;ust=1576321416353564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upload.wikimedia.org/wikipedia/commons/d/da/Tiepolo_-_Le_Christ_et_la_femme_adult%C3%A8re.jpg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fr/url?sa=i&amp;rct=j&amp;q=&amp;esrc=s&amp;source=images&amp;cd=&amp;ved=2ahUKEwiHyaCCu7LmAhXrxoUKHYDlBRQQjRx6BAgBEAQ&amp;url=https://www.tatever.am/en/what-to-see-on-the-way&amp;psig=AOvVaw2SA11h3VISNNrBj5jRm1Ye&amp;ust=1576320339151503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google.fr/url?sa=i&amp;url=https://www.flickr.com/photos/34577486@N07/25204485071&amp;psig=AOvVaw1GScEFbkTf6Tj4lF3ZbFMT&amp;ust=1580834744011000&amp;source=images&amp;cd=vfe&amp;ved=0CAIQjRxqFwoTCPCejcHqtecCFQAAAAAdAAAAABAm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google.fr/url?sa=i&amp;rct=j&amp;q=&amp;esrc=s&amp;source=images&amp;cd=&amp;ved=2ahUKEwj8h_Wu9r_mAhXQy4UKHSlSBFAQjRx6BAgBEAQ&amp;url=https://www.pinterest.com/pin/354447433150370170/&amp;psig=AOvVaw1E6Ez9DqqAeq9dZ37YCH4t&amp;ust=1576783320778834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google.fr/url?sa=i&amp;rct=j&amp;q=&amp;esrc=s&amp;source=images&amp;cd=&amp;ved=2ahUKEwiBt5WhgcLmAhUIx4UKHVxOCDcQjRx6BAgBEAQ&amp;url=https://www.pinterest.com.au/pin/442760207101710222/&amp;psig=AOvVaw3qxKkP-4nVFI355yuUoy2r&amp;ust=1576855127884547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la-croix.com/Religion/Actualite/Les-revelations-des-manuscrits-de-la-mer-Morte-_NG_-2010-04-12-54981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hyperlink" Target="https://www.google.fr/url?sa=i&amp;rct=j&amp;q=&amp;esrc=s&amp;source=images&amp;cd=&amp;ved=2ahUKEwjg-9KGvbLmAhUJnxQKHT5DDmUQjRx6BAgBEAQ&amp;url=https://www.la-croix.com/Journal/La-Resurrection-Christ-2017-04-14-1100839713&amp;psig=AOvVaw2HJus05d8vmbs-gvxx9gRG&amp;ust=157632141635356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google.fr/url?sa=i&amp;rct=j&amp;q=&amp;esrc=s&amp;source=images&amp;cd=&amp;cad=rja&amp;uact=8&amp;ved=2ahUKEwji2Zv-hMDmAhXIy4UKHQnZACgQjRx6BAgBEAQ&amp;url=http://foi-orthodoxe.fr/etudes-de-la-bible-genese-chapitre-iii-la-chute-dadam-et-eve/&amp;psig=AOvVaw2Rwk6c-0PrvQ7v7cxI9Qba&amp;ust=1576787293572914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cestmoi.ca/?attachment_id=2721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fr/url?sa=i&amp;rct=j&amp;q=&amp;esrc=s&amp;source=images&amp;cd=&amp;ved=2ahUKEwiziKuMi8LmAhUtAWMBHflOApQQjRx6BAgBEAQ&amp;url=http://www.petitpalais.paris.fr/oeuvre/le-depart-de-l-enfant-prodigue-le-retour-de-l-enfant-prodigue&amp;psig=AOvVaw01ZHtpZSDVtbUxzDtL8LzV&amp;ust=1576857756474274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fr/url?sa=i&amp;rct=j&amp;q=&amp;esrc=s&amp;source=images&amp;cd=&amp;ved=2ahUKEwi_3s2zuLLmAhUErxoKHUM4BnEQjRx6BAgBEAQ&amp;url=http://www.leparisien.fr/hauts-de-seine-92/boulogne-billancourt-92100/boulogne-billancourt-paul-landowski-aura-son-musee-02-07-2017-7104624.php&amp;psig=AOvVaw1zrCKgPO-3dvjkXkGXPlLK&amp;ust=1576319994004829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google.fr/url?sa=i&amp;rct=j&amp;q=&amp;esrc=s&amp;source=images&amp;cd=&amp;cad=rja&amp;uact=8&amp;ved=2ahUKEwiAuJLRtsfmAhXhyIUKHa4gCJIQjRx6BAgBEAQ&amp;url=https://www.leprogres.fr/haute-loire/2015/11/01/les-ancetres-de-blaise-pascal-etaient-seigneurs-du-pertuis&amp;psig=AOvVaw0FRyGCqE5fk0RSvfnIkrq5&amp;ust=1577041158666860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la-croix.com/Religion/Actualite/Les-revelations-des-manuscrits-de-la-mer-Morte-_NG_-2010-04-12-54981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hyperlink" Target="https://www.google.fr/url?sa=i&amp;rct=j&amp;q=&amp;esrc=s&amp;source=images&amp;cd=&amp;ved=2ahUKEwjg-9KGvbLmAhUJnxQKHT5DDmUQjRx6BAgBEAQ&amp;url=https://www.la-croix.com/Journal/La-Resurrection-Christ-2017-04-14-1100839713&amp;psig=AOvVaw2HJus05d8vmbs-gvxx9gRG&amp;ust=1576321416353564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fr/url?sa=i&amp;rct=j&amp;q=&amp;esrc=s&amp;source=images&amp;cd=&amp;ved=2ahUKEwjE_o-SkMLmAhWi0eAKHXzfA8sQjRx6BAgBEAQ&amp;url=http://www.lachristite.eu/archives/2014/04/09/29630141.html&amp;psig=AOvVaw1_vHxkL1OlAlbKD86AFr-4&amp;ust=1576859087556915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google.fr/url?sa=i&amp;rct=j&amp;q=&amp;esrc=s&amp;source=images&amp;cd=&amp;ved=2ahUKEwjcmevSiMDmAhX-D2MBHThtAw4QjRx6BAgBEAQ&amp;url=https://bourgognemedievale.com/departement-et-pays/yonne/pays-avallonnais-suite/vezelay/&amp;psig=AOvVaw3MPZOIXA1Ha7aebr1zovG5&amp;ust=1576788391935951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google.fr/url?sa=i&amp;rct=j&amp;q=&amp;esrc=s&amp;source=images&amp;cd=&amp;ved=2ahUKEwjfnqnsiMDmAhXWA2MBHRe6CPQQjRx6BAgBEAQ&amp;url=https://www.art-roman-conques.fr/&amp;psig=AOvVaw2owPVZF23JMRTb6kvf32l8&amp;ust=1576788440600721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google.fr/url?sa=i&amp;rct=j&amp;q=&amp;esrc=s&amp;source=images&amp;cd=&amp;ved=2ahUKEwjh0Iz8iMDmAhU6DGMBHV5NDg4QjRx6BAgBEAQ&amp;url=http://pedagogie.ac-limoges.fr/hist_geo/spip.php?page=album_zoom_1&amp;id_document=872&amp;effet_galerie=mediabox&amp;avec_diaporama=oui&amp;avec_exif=non&amp;psig=AOvVaw2owPVZF23JMRTb6kvf32l8&amp;ust=1576788440600721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la-croix.com/Religion/Actualite/Les-revelations-des-manuscrits-de-la-mer-Morte-_NG_-2010-04-12-549814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la-croix.com/Religion/Actualite/Les-revelations-des-manuscrits-de-la-mer-Morte-_NG_-2010-04-12-549814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google.fr/url?sa=i&amp;rct=j&amp;q=&amp;esrc=s&amp;source=images&amp;cd=&amp;cad=rja&amp;uact=8&amp;ved=2ahUKEwjk4c64sMLmAhUGWBoKHb8gCbYQjRx6BAgBEAQ&amp;url=https://www.pinterest.com/pin/41236152822109922/&amp;psig=AOvVaw2c7BmPIkt_yaN-x1nV96Qq&amp;ust=1576867666512053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fr/url?sa=i&amp;rct=j&amp;q=&amp;esrc=s&amp;source=images&amp;cd=&amp;ved=2ahUKEwi_3s2zuLLmAhUErxoKHUM4BnEQjRx6BAgBEAQ&amp;url=http://www.leparisien.fr/hauts-de-seine-92/boulogne-billancourt-92100/boulogne-billancourt-paul-landowski-aura-son-musee-02-07-2017-7104624.php&amp;psig=AOvVaw1zrCKgPO-3dvjkXkGXPlLK&amp;ust=1576319994004829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fr.wahooart.com/A55A04/w.nsf/O/BRUE-7YUDEK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cosmovisions.com/$Bapteme.htm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google.fr/url?sa=i&amp;rct=j&amp;q=&amp;esrc=s&amp;source=images&amp;cd=&amp;ved=2ahUKEwiv0Ii81cPmAhUNzhoKHS_LDv0QjRx6BAgBEAQ&amp;url=https://www.researchgate.net/figure/Carte-generale-du-Proche-Orient-et-du-Caucase-avec-les-sites-mentionnes-dans-le-texte-et_fig1_311902461&amp;psig=AOvVaw0mFK6L6pq6bMfL_fsMlipN&amp;ust=1576911970425834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google.fr/url?sa=i&amp;rct=j&amp;q=&amp;esrc=s&amp;source=images&amp;cd=&amp;ved=2ahUKEwiv0Ii81cPmAhUNzhoKHS_LDv0QjRx6BAgBEAQ&amp;url=https://www.researchgate.net/figure/Carte-generale-du-Proche-Orient-et-du-Caucase-avec-les-sites-mentionnes-dans-le-texte-et_fig1_311902461&amp;psig=AOvVaw0mFK6L6pq6bMfL_fsMlipN&amp;ust=1576911970425834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google.fr/url?sa=i&amp;rct=j&amp;q=&amp;esrc=s&amp;source=images&amp;cd=&amp;ved=2ahUKEwiv0Ii81cPmAhUNzhoKHS_LDv0QjRx6BAgBEAQ&amp;url=https://www.researchgate.net/figure/Carte-generale-du-Proche-Orient-et-du-Caucase-avec-les-sites-mentionnes-dans-le-texte-et_fig1_311902461&amp;psig=AOvVaw0mFK6L6pq6bMfL_fsMlipN&amp;ust=1576911970425834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google.fr/url?sa=i&amp;rct=j&amp;q=&amp;esrc=s&amp;source=images&amp;cd=&amp;ved=2ahUKEwjSwMzPuMbmAhXExoUKHYG-AJQQjRx6BAgBEAQ&amp;url=https://www.pinterest.com/pin/484348134907926595/&amp;psig=AOvVaw3aEp85fSMkz0h9zuhvEjli&amp;ust=1577007419921161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google.fr/url?sa=i&amp;rct=j&amp;q=&amp;esrc=s&amp;source=images&amp;cd=&amp;ved=2ahUKEwjvrcbilrPmAhVhzoUKHSK6CIsQjRx6BAgBEAQ&amp;url=http://reflexionchretienne.e-monsite.com/pages/vie-des-saints/aout/saint-barthelemy-nathanael-apotre-et-martyr-vers-l-an-71-fete-le-24-aout.html&amp;psig=AOvVaw2ZOjFrObFksbxd6otvLWl0&amp;ust=1576345420934191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fracademic.com/dic.nsf/frwiki/1632297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la-croix.com/Religion/Actualite/Les-revelations-des-manuscrits-de-la-mer-Morte-_NG_-2010-04-12-549814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la-croix.com/Religion/Actualite/Les-revelations-des-manuscrits-de-la-mer-Morte-_NG_-2010-04-12-54981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hyperlink" Target="https://www.google.fr/url?sa=i&amp;rct=j&amp;q=&amp;esrc=s&amp;source=images&amp;cd=&amp;ved=2ahUKEwjg-9KGvbLmAhUJnxQKHT5DDmUQjRx6BAgBEAQ&amp;url=https://www.la-croix.com/Journal/La-Resurrection-Christ-2017-04-14-1100839713&amp;psig=AOvVaw2HJus05d8vmbs-gvxx9gRG&amp;ust=1576321416353564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google.fr/url?sa=i&amp;rct=j&amp;q=&amp;esrc=s&amp;source=images&amp;cd=&amp;cad=rja&amp;uact=8&amp;ved=2ahUKEwi17bb0xMfmAhVSExoKHTTkCdAQjRx6BAgBEAQ&amp;url=https://no.tripadvisor.com/AttractionProductReview-g293979-d11990932-Masada_and_The_Dead_Sea_Day_Tour_from_Dead_Sea_Hotels-Dead_Sea_Region.html&amp;psig=AOvVaw05y2knVGLwGdCqcmYBkvv6&amp;ust=1577044510386257" TargetMode="Externa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google.fr/url?sa=i&amp;rct=j&amp;q=&amp;esrc=s&amp;source=images&amp;cd=&amp;cad=rja&amp;uact=8&amp;ved=2ahUKEwj52q6q3sPmAhUM3IUKHWo8B74QjRx6BAgBEAQ&amp;url=https://twitter.com/Fall_of_Civ_Pod/status/1122468333067165696&amp;psig=AOvVaw3XVO4pqq01ztKBpMVyO2tX&amp;ust=1576914419846919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google.fr/url?sa=i&amp;rct=j&amp;q=&amp;esrc=s&amp;source=images&amp;cd=&amp;cad=rja&amp;uact=8&amp;ved=2ahUKEwjNke2a38PmAhWy4YUKHbrzBvIQjRx6BAgBEAQ&amp;url=http://www.autour-du-mont-sainte-odile.fr/2016/10/escapade-romaine-dans-les-vosges.html&amp;psig=AOvVaw1pj1LhGWTFbmaAJz13GLf_&amp;ust=1576914624661960" TargetMode="Externa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larousse.fr/encyclopedie/autre-region/Rome_antique/14142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hyperlink" Target="https://www.google.fr/url?sa=i&amp;rct=j&amp;q=&amp;esrc=s&amp;source=images&amp;cd=&amp;ved=2ahUKEwjAsp7U0cTmAhXF5-AKHXFvChkQjRx6BAgBEAQ&amp;url=https://fr.wikipedia.org/wiki/%C3%89conomie_romaine&amp;psig=AOvVaw3lGl0Jn3PeZ8CNsZspQrVP&amp;ust=1576945316566797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google.fr/url?sa=i&amp;rct=j&amp;q=&amp;esrc=s&amp;source=images&amp;cd=&amp;ved=2ahUKEwjg-9KGvbLmAhUJnxQKHT5DDmUQjRx6BAgBEAQ&amp;url=https://www.la-croix.com/Journal/La-Resurrection-Christ-2017-04-14-1100839713&amp;psig=AOvVaw2HJus05d8vmbs-gvxx9gRG&amp;ust=1576321416353564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google.fr/url?sa=i&amp;rct=j&amp;q=&amp;esrc=s&amp;source=images&amp;cd=&amp;cad=rja&amp;uact=8&amp;ved=2ahUKEwjRh4nnycfmAhWi34UKHVNRC3EQjRx6BAgBEAQ&amp;url=https://www.pinterest.fr/pin/604326843722117144/&amp;psig=AOvVaw1YKaVuc4lQsQXa-ky8su2k&amp;ust=1577046213571071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google.fr/url?sa=i&amp;rct=j&amp;q=&amp;esrc=s&amp;source=images&amp;cd=&amp;cad=rja&amp;uact=8&amp;ved=2ahUKEwjp7oeBysfmAhUJWBoKHbyOCOIQjRx6BAgBEAQ&amp;url=https://www.dailymotion.com/video/x9mc7l&amp;psig=AOvVaw1YKaVuc4lQsQXa-ky8su2k&amp;ust=1577046213571071" TargetMode="Externa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rue-des-9-templiers.eklablog.com/17-les-evangelistes-et-le-tetramorphe-a132300444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google.fr/url?sa=i&amp;rct=j&amp;q=&amp;esrc=s&amp;source=images&amp;cd=&amp;cad=rja&amp;uact=8&amp;ved=2ahUKEwjAva_3s5PgAhXxyYUKHXLKDV4QjRx6BAgBEAU&amp;url=https://www.e-venise.com/scuole_venise/scuola_grande_san_rocco_venise_9.htm&amp;psig=AOvVaw19Mqy0hSf1ezoY_RPJyBqM&amp;ust=1548865495662528" TargetMode="Externa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google.fr/url?sa=i&amp;rct=j&amp;q=&amp;esrc=s&amp;source=images&amp;cd=&amp;cad=rja&amp;uact=8&amp;ved=2ahUKEwjH4Lbgs5PgAhUQyxoKHUr5Cd8QjRx6BAgBEAU&amp;url=http://kerdonis.fr/ZVENK05/&amp;psig=AOvVaw19Mqy0hSf1ezoY_RPJyBqM&amp;ust=1548865495662528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google.fr/url?sa=i&amp;rct=j&amp;q=&amp;esrc=s&amp;source=images&amp;cd=&amp;cad=rja&amp;uact=8&amp;ved=2ahUKEwjs-amfwZPgAhWCz4UKHW_wBvkQjRx6BAgBEAU&amp;url=https://www.e-venise.com/scuole_venise/scuola_grande_san_rocco_venise_9.htm&amp;psig=AOvVaw3WaNul6FioCOwFOWMJOoyt&amp;ust=1548869114911349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fr.depositphotos.com/100035206/stock-photo-apse-mosaic-of-the-theotokos.html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ésultat de recherche d'images pour &quot;ararat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r="112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3568" y="260648"/>
            <a:ext cx="820891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FFFF00"/>
                </a:solidFill>
              </a:rPr>
              <a:t>Le CIF				</a:t>
            </a:r>
            <a:r>
              <a:rPr lang="fr-FR" sz="4000" b="1" dirty="0">
                <a:solidFill>
                  <a:srgbClr val="FFFF00"/>
                </a:solidFill>
              </a:rPr>
              <a:t>Première année </a:t>
            </a:r>
          </a:p>
          <a:p>
            <a:pPr algn="r"/>
            <a:r>
              <a:rPr lang="fr-FR" sz="4000" b="1" dirty="0"/>
              <a:t>Dieu à la rencontre de l’homme</a:t>
            </a:r>
          </a:p>
          <a:p>
            <a:r>
              <a:rPr lang="fr-FR" sz="4000" b="1" dirty="0">
                <a:solidFill>
                  <a:srgbClr val="FFFF00"/>
                </a:solidFill>
              </a:rPr>
              <a:t>					</a:t>
            </a:r>
            <a:r>
              <a:rPr lang="fr-FR" sz="4000" b="1" dirty="0"/>
              <a:t>Révélation</a:t>
            </a:r>
          </a:p>
          <a:p>
            <a:r>
              <a:rPr lang="fr-FR" sz="4000" b="1" dirty="0"/>
              <a:t>					Christologie</a:t>
            </a:r>
          </a:p>
          <a:p>
            <a:r>
              <a:rPr lang="fr-FR" sz="4000" b="1" dirty="0"/>
              <a:t>					Anthropologie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332656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 		Sauveur</a:t>
            </a:r>
            <a:endParaRPr lang="fr-FR" sz="4000" b="1" dirty="0"/>
          </a:p>
        </p:txBody>
      </p:sp>
      <p:pic>
        <p:nvPicPr>
          <p:cNvPr id="21506" name="Picture 2" descr="Résultat de recherche d'images pour &quot;Ichtus, image ancienn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1200" t="15996" r="10400" b="16592"/>
          <a:stretch>
            <a:fillRect/>
          </a:stretch>
        </p:blipFill>
        <p:spPr bwMode="auto">
          <a:xfrm>
            <a:off x="-108520" y="1148992"/>
            <a:ext cx="9289032" cy="5592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ésultat de recherche d'images pour &quot;jésus enseign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3650" y="-459432"/>
            <a:ext cx="6610350" cy="7400926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395536" y="332656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Ch.VII -  Le Notre P</a:t>
            </a:r>
            <a:r>
              <a:rPr lang="fr-FR" sz="4000" dirty="0">
                <a:ea typeface="Calibri" pitchFamily="34" charset="0"/>
                <a:cs typeface="Times New Roman" pitchFamily="18" charset="0"/>
              </a:rPr>
              <a:t>è</a:t>
            </a:r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</a:t>
            </a:r>
            <a:endParaRPr lang="fr-FR" sz="40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Résultat de recherche d'images pour &quot;commande à double serrur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5536" y="332656"/>
            <a:ext cx="756084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b="1" dirty="0">
                <a:solidFill>
                  <a:srgbClr val="FFFF00"/>
                </a:solidFill>
              </a:rPr>
              <a:t>Ouverture</a:t>
            </a:r>
          </a:p>
          <a:p>
            <a:endParaRPr lang="fr-FR" sz="8800" b="1" dirty="0">
              <a:solidFill>
                <a:srgbClr val="FFFF00"/>
              </a:solidFill>
            </a:endParaRPr>
          </a:p>
          <a:p>
            <a:r>
              <a:rPr lang="fr-FR" sz="8800" b="1" dirty="0">
                <a:solidFill>
                  <a:srgbClr val="FFFF00"/>
                </a:solidFill>
              </a:rPr>
              <a:t> </a:t>
            </a:r>
          </a:p>
          <a:p>
            <a:r>
              <a:rPr lang="fr-FR" sz="8800" b="1" dirty="0">
                <a:solidFill>
                  <a:srgbClr val="FFFF00"/>
                </a:solidFill>
              </a:rPr>
              <a:t>à double clefs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ésultat de recherche d'images pour &quot;rouleaux de la torah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87838">
            <a:off x="-144992" y="-686495"/>
            <a:ext cx="5842156" cy="3096344"/>
          </a:xfrm>
          <a:prstGeom prst="rect">
            <a:avLst/>
          </a:prstGeom>
          <a:noFill/>
        </p:spPr>
      </p:pic>
      <p:pic>
        <p:nvPicPr>
          <p:cNvPr id="17412" name="Picture 4" descr="Résultat de recherche d'images pour &quot;résurrection du christ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6032" t="2549" r="7512"/>
          <a:stretch>
            <a:fillRect/>
          </a:stretch>
        </p:blipFill>
        <p:spPr bwMode="auto">
          <a:xfrm>
            <a:off x="6444208" y="1774562"/>
            <a:ext cx="2472380" cy="575889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07504" y="2924944"/>
            <a:ext cx="8424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800" b="1" dirty="0"/>
              <a:t> Nous cherchons à comprendre, à connaît</a:t>
            </a:r>
            <a:r>
              <a:rPr lang="fr-FR" sz="2800" b="1" dirty="0">
                <a:solidFill>
                  <a:schemeClr val="bg1"/>
                </a:solidFill>
              </a:rPr>
              <a:t>re</a:t>
            </a:r>
          </a:p>
          <a:p>
            <a:r>
              <a:rPr lang="fr-FR" sz="2400" dirty="0"/>
              <a:t>-</a:t>
            </a:r>
            <a:r>
              <a:rPr lang="fr-FR" sz="2800" b="1" dirty="0"/>
              <a:t> Première clef : l’accomplissement des Écr</a:t>
            </a:r>
            <a:r>
              <a:rPr lang="fr-FR" sz="2800" b="1" dirty="0">
                <a:solidFill>
                  <a:schemeClr val="bg1"/>
                </a:solidFill>
              </a:rPr>
              <a:t>itures</a:t>
            </a:r>
          </a:p>
          <a:p>
            <a:pPr>
              <a:buFontTx/>
              <a:buChar char="-"/>
            </a:pPr>
            <a:r>
              <a:rPr lang="fr-FR" sz="2800" b="1" dirty="0"/>
              <a:t> Lorsque les temps furent accomplis</a:t>
            </a:r>
          </a:p>
          <a:p>
            <a:pPr>
              <a:buFontTx/>
              <a:buChar char="-"/>
            </a:pPr>
            <a:r>
              <a:rPr lang="fr-FR" sz="2800" b="1" dirty="0"/>
              <a:t> Seconde clef : La Résurrection à la source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ésultat de recherche d'images pour &quot;rouleaux de la torah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87838">
            <a:off x="-144992" y="-686495"/>
            <a:ext cx="5842156" cy="3096344"/>
          </a:xfrm>
          <a:prstGeom prst="rect">
            <a:avLst/>
          </a:prstGeom>
          <a:noFill/>
        </p:spPr>
      </p:pic>
      <p:pic>
        <p:nvPicPr>
          <p:cNvPr id="17412" name="Picture 4" descr="Résultat de recherche d'images pour &quot;résurrection du christ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6032" t="2549" r="7512"/>
          <a:stretch>
            <a:fillRect/>
          </a:stretch>
        </p:blipFill>
        <p:spPr bwMode="auto">
          <a:xfrm>
            <a:off x="6444208" y="1774562"/>
            <a:ext cx="2472380" cy="575889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07504" y="2924944"/>
            <a:ext cx="842493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800" b="1" dirty="0"/>
              <a:t> Nous cherchons à comprendre, à connaît</a:t>
            </a:r>
            <a:r>
              <a:rPr lang="fr-FR" sz="2800" b="1" dirty="0">
                <a:solidFill>
                  <a:schemeClr val="bg1"/>
                </a:solidFill>
              </a:rPr>
              <a:t>re</a:t>
            </a:r>
          </a:p>
          <a:p>
            <a:r>
              <a:rPr lang="fr-FR" sz="2400" dirty="0"/>
              <a:t>	L’énigmatique Jésus</a:t>
            </a:r>
          </a:p>
          <a:p>
            <a:r>
              <a:rPr lang="fr-FR" sz="2400" dirty="0"/>
              <a:t>	c’est Dieu qui, le premier nous cherche</a:t>
            </a:r>
          </a:p>
          <a:p>
            <a:r>
              <a:rPr lang="fr-FR" sz="2400" dirty="0"/>
              <a:t>	insaisissable</a:t>
            </a:r>
            <a:endParaRPr lang="fr-FR" sz="28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fr-FR" sz="2800" b="1" dirty="0"/>
              <a:t> Première clef : l’accomplissement des Écr</a:t>
            </a:r>
            <a:r>
              <a:rPr lang="fr-FR" sz="2800" b="1" dirty="0">
                <a:solidFill>
                  <a:schemeClr val="bg1"/>
                </a:solidFill>
              </a:rPr>
              <a:t>itures</a:t>
            </a:r>
          </a:p>
          <a:p>
            <a:pPr>
              <a:buFontTx/>
              <a:buChar char="-"/>
            </a:pPr>
            <a:r>
              <a:rPr lang="fr-FR" sz="2800" b="1" dirty="0"/>
              <a:t> Lorsque les temps furent accomplis</a:t>
            </a:r>
          </a:p>
          <a:p>
            <a:pPr>
              <a:buFontTx/>
              <a:buChar char="-"/>
            </a:pPr>
            <a:r>
              <a:rPr lang="fr-FR" sz="2800" b="1" dirty="0"/>
              <a:t> Seconde clef : La Résurrection à la source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516216" y="1052736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Georges de La Tour, </a:t>
            </a:r>
          </a:p>
          <a:p>
            <a:r>
              <a:rPr lang="fr-FR" dirty="0">
                <a:solidFill>
                  <a:schemeClr val="bg1"/>
                </a:solidFill>
              </a:rPr>
              <a:t>1640, Louvre</a:t>
            </a:r>
          </a:p>
        </p:txBody>
      </p:sp>
      <p:pic>
        <p:nvPicPr>
          <p:cNvPr id="23556" name="Picture 4" descr="La Tou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868143" cy="69046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a Tour.jpg"/>
          <p:cNvPicPr>
            <a:picLocks noChangeAspect="1" noChangeArrowheads="1"/>
          </p:cNvPicPr>
          <p:nvPr/>
        </p:nvPicPr>
        <p:blipFill>
          <a:blip r:embed="rId2" cstate="print"/>
          <a:srcRect l="33737" b="59724"/>
          <a:stretch>
            <a:fillRect/>
          </a:stretch>
        </p:blipFill>
        <p:spPr bwMode="auto">
          <a:xfrm>
            <a:off x="0" y="0"/>
            <a:ext cx="958919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La Tou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868143" cy="69046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ichier:Tiepolo - Le Christ et la femme adultèr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280732" cy="566124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18864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1753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Le Christ et la femme adultère (Giovanni Domenico Tiepolo 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855" cy="5877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7901"/>
          <a:stretch/>
        </p:blipFill>
        <p:spPr bwMode="auto">
          <a:xfrm>
            <a:off x="0" y="0"/>
            <a:ext cx="9468544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3568" y="260648"/>
            <a:ext cx="928903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/>
              <a:t>Le CIF</a:t>
            </a:r>
            <a:r>
              <a:rPr lang="fr-FR" sz="5400" b="1" dirty="0">
                <a:solidFill>
                  <a:srgbClr val="FFFF00"/>
                </a:solidFill>
              </a:rPr>
              <a:t>				</a:t>
            </a:r>
            <a:r>
              <a:rPr lang="fr-FR" sz="4000" b="1" dirty="0"/>
              <a:t>Seconde année        	l’homme à la rencontre de Dieu </a:t>
            </a:r>
          </a:p>
          <a:p>
            <a:r>
              <a:rPr lang="fr-FR" sz="4000" b="1" dirty="0">
                <a:solidFill>
                  <a:srgbClr val="FFFF00"/>
                </a:solidFill>
              </a:rPr>
              <a:t>						</a:t>
            </a:r>
          </a:p>
          <a:p>
            <a:r>
              <a:rPr lang="fr-FR" sz="4000" b="1" dirty="0">
                <a:solidFill>
                  <a:srgbClr val="FFFF00"/>
                </a:solidFill>
              </a:rPr>
              <a:t>					</a:t>
            </a:r>
            <a:r>
              <a:rPr lang="fr-FR" sz="4000" b="1" dirty="0"/>
              <a:t>L’Eglise</a:t>
            </a:r>
          </a:p>
          <a:p>
            <a:r>
              <a:rPr lang="fr-FR" sz="4000" b="1" dirty="0"/>
              <a:t>					Les sacrements</a:t>
            </a:r>
          </a:p>
          <a:p>
            <a:r>
              <a:rPr lang="fr-FR" sz="4000" b="1" dirty="0"/>
              <a:t>					La morale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Résultat de recherche d'images pour &quot;la femme adultère peinture, louvre&quot;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125" y="188640"/>
            <a:ext cx="9163124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hrist et la femme adultère, 1751 - Giandomenico Tiepo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28390"/>
            <a:ext cx="8676456" cy="682961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683568" y="11663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1751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jesus synagogue nazareth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144000" cy="60849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3568" y="6021288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James Tissot, 1894</a:t>
            </a:r>
          </a:p>
        </p:txBody>
      </p:sp>
      <p:pic>
        <p:nvPicPr>
          <p:cNvPr id="1026" name="Picture 2" descr="Résultat de recherche d'images pour &quot;james Tissot, jésus devant pilat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5217" y="0"/>
            <a:ext cx="10237660" cy="5949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ésultat de recherche d'images pour &quot;rouleaux de la torah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87838">
            <a:off x="-144992" y="-686495"/>
            <a:ext cx="5842156" cy="3096344"/>
          </a:xfrm>
          <a:prstGeom prst="rect">
            <a:avLst/>
          </a:prstGeom>
          <a:noFill/>
        </p:spPr>
      </p:pic>
      <p:pic>
        <p:nvPicPr>
          <p:cNvPr id="17412" name="Picture 4" descr="Résultat de recherche d'images pour &quot;résurrection du christ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6032" t="2549" r="7512"/>
          <a:stretch>
            <a:fillRect/>
          </a:stretch>
        </p:blipFill>
        <p:spPr bwMode="auto">
          <a:xfrm>
            <a:off x="6444208" y="1774562"/>
            <a:ext cx="2472380" cy="575889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07504" y="2924944"/>
            <a:ext cx="842493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800" b="1" dirty="0"/>
              <a:t> Nous cherchons à comprendre, à connaît</a:t>
            </a:r>
            <a:r>
              <a:rPr lang="fr-FR" sz="2800" b="1" dirty="0">
                <a:solidFill>
                  <a:schemeClr val="bg1"/>
                </a:solidFill>
              </a:rPr>
              <a:t>re</a:t>
            </a:r>
          </a:p>
          <a:p>
            <a:r>
              <a:rPr lang="fr-FR" sz="2400" dirty="0"/>
              <a:t>	L’énigmatique Jésus</a:t>
            </a:r>
          </a:p>
          <a:p>
            <a:r>
              <a:rPr lang="fr-FR" sz="2400" dirty="0"/>
              <a:t>	c’est Dieu qui, le premier nous cherche</a:t>
            </a:r>
          </a:p>
          <a:p>
            <a:r>
              <a:rPr lang="fr-FR" sz="2400" dirty="0"/>
              <a:t>	insaisissable</a:t>
            </a:r>
            <a:endParaRPr lang="fr-FR" sz="28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fr-FR" sz="2800" b="1" dirty="0"/>
              <a:t> Première clef : l’accomplissement des Écr</a:t>
            </a:r>
            <a:r>
              <a:rPr lang="fr-FR" sz="2800" b="1" dirty="0">
                <a:solidFill>
                  <a:schemeClr val="bg1"/>
                </a:solidFill>
              </a:rPr>
              <a:t>itures</a:t>
            </a:r>
          </a:p>
          <a:p>
            <a:pPr>
              <a:buFontTx/>
              <a:buChar char="-"/>
            </a:pPr>
            <a:r>
              <a:rPr lang="fr-FR" sz="2800" b="1" dirty="0"/>
              <a:t> Lorsque les temps furent accomplis</a:t>
            </a:r>
          </a:p>
          <a:p>
            <a:pPr>
              <a:buFontTx/>
              <a:buChar char="-"/>
            </a:pPr>
            <a:r>
              <a:rPr lang="fr-FR" sz="2800" b="1" dirty="0"/>
              <a:t> Seconde clef : La Résurrection à la source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0" y="3861048"/>
            <a:ext cx="978408" cy="216024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ésultat de recherche d'images pour &quot;dieu dans le jardin d'ede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9296356" cy="52292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619672" y="260648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Dieu en quête de l’homme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Le retour du fils prodigu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964"/>
            <a:ext cx="9144000" cy="678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2.bp.blogspot.com/-suMF9s83uq8/WhKafcO32dI/AAAAAAAAiEk/ELS_zP7q-gwKgnMd52pHml0-6f9-ELfUwCLcBGAs/s1600/z-dess-Tissot_Enfant-Prodigue-nantes%2Bc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681228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648866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retour du fils prodigue, Tissot, Nantes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 descr="Résultat de recherche d'images pour &quot;le départ du fils prodigue, peintur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17475" y="-700088"/>
            <a:ext cx="3114675" cy="1466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6" name="Picture 2" descr="Le Fils prodigue de James Tissot (1836-1902) au musée d'Orsay – Peintres  méconnus du XIXème siècle : une autre histoire de l'art">
            <a:extLst>
              <a:ext uri="{FF2B5EF4-FFF2-40B4-BE49-F238E27FC236}">
                <a16:creationId xmlns:a16="http://schemas.microsoft.com/office/drawing/2014/main" id="{C2C9A04D-AB44-4B80-BA61-0E3D3A133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9" y="15806"/>
            <a:ext cx="9039636" cy="603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D4CA581-07C5-4205-8CC4-FE36FBA20DFE}"/>
              </a:ext>
            </a:extLst>
          </p:cNvPr>
          <p:cNvSpPr txBox="1"/>
          <p:nvPr/>
        </p:nvSpPr>
        <p:spPr>
          <a:xfrm>
            <a:off x="755576" y="6165304"/>
            <a:ext cx="2476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1880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2.bp.blogspot.com/-suMF9s83uq8/WhKafcO32dI/AAAAAAAAiEk/ELS_zP7q-gwKgnMd52pHml0-6f9-ELfUwCLcBGAs/s1600/z-dess-Tissot_Enfant-Prodigue-nantes%2Bc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681228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648866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retour du fils prodigue, Tissot, Nantes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ésultat de recherche d'images pour &quot;christ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1560" y="332656"/>
            <a:ext cx="7488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Dieu à la rencontre de l’homme</a:t>
            </a:r>
          </a:p>
          <a:p>
            <a:r>
              <a:rPr lang="fr-FR" sz="3200" b="1" dirty="0"/>
              <a:t>Jésus-Christ, vrai Dieu, vrai homme</a:t>
            </a:r>
            <a:endParaRPr lang="fr-FR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blaise pascal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04676" cy="696887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076056" y="404664"/>
            <a:ext cx="38164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Tu ne me chercherais pas si tu ne m’avais déjà trouvé!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932040" y="6093296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Blaise Pascal, 1623-1662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ésultat de recherche d'images pour &quot;rouleaux de la torah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87838">
            <a:off x="-144992" y="-686495"/>
            <a:ext cx="5842156" cy="3096344"/>
          </a:xfrm>
          <a:prstGeom prst="rect">
            <a:avLst/>
          </a:prstGeom>
          <a:noFill/>
        </p:spPr>
      </p:pic>
      <p:pic>
        <p:nvPicPr>
          <p:cNvPr id="17412" name="Picture 4" descr="Résultat de recherche d'images pour &quot;résurrection du christ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6032" t="2549" r="7512"/>
          <a:stretch>
            <a:fillRect/>
          </a:stretch>
        </p:blipFill>
        <p:spPr bwMode="auto">
          <a:xfrm>
            <a:off x="6444208" y="1774562"/>
            <a:ext cx="2472380" cy="575889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07504" y="2924944"/>
            <a:ext cx="842493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800" b="1" dirty="0"/>
              <a:t> Nous cherchons à comprendre, à connaît</a:t>
            </a:r>
            <a:r>
              <a:rPr lang="fr-FR" sz="2800" b="1" dirty="0">
                <a:solidFill>
                  <a:schemeClr val="bg1"/>
                </a:solidFill>
              </a:rPr>
              <a:t>re</a:t>
            </a:r>
          </a:p>
          <a:p>
            <a:r>
              <a:rPr lang="fr-FR" sz="2400" dirty="0"/>
              <a:t>	L’énigmatique Jésus</a:t>
            </a:r>
          </a:p>
          <a:p>
            <a:r>
              <a:rPr lang="fr-FR" sz="2400" dirty="0"/>
              <a:t>	c’est Dieu qui, le premier nous cherche</a:t>
            </a:r>
          </a:p>
          <a:p>
            <a:r>
              <a:rPr lang="fr-FR" sz="2400" dirty="0"/>
              <a:t>	insaisissable</a:t>
            </a:r>
            <a:endParaRPr lang="fr-FR" sz="28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fr-FR" sz="2800" b="1" dirty="0"/>
              <a:t> Première clef : l’accomplissement des Écr</a:t>
            </a:r>
            <a:r>
              <a:rPr lang="fr-FR" sz="2800" b="1" dirty="0">
                <a:solidFill>
                  <a:schemeClr val="bg1"/>
                </a:solidFill>
              </a:rPr>
              <a:t>itures</a:t>
            </a:r>
          </a:p>
          <a:p>
            <a:pPr>
              <a:buFontTx/>
              <a:buChar char="-"/>
            </a:pPr>
            <a:r>
              <a:rPr lang="fr-FR" sz="2800" b="1" dirty="0"/>
              <a:t> Lorsque les temps furent accomplis</a:t>
            </a:r>
          </a:p>
          <a:p>
            <a:pPr>
              <a:buFontTx/>
              <a:buChar char="-"/>
            </a:pPr>
            <a:r>
              <a:rPr lang="fr-FR" sz="2800" b="1" dirty="0"/>
              <a:t> Seconde clef : La Résurrection à la source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0" y="4221088"/>
            <a:ext cx="978408" cy="216024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0"/>
            <a:ext cx="6768752" cy="690653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5157192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Giotto, 1304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Padoue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ésultat de recherche d'images pour &quot;le tympan de vezelay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552" y="0"/>
            <a:ext cx="1031800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ésultat de recherche d'images pour &quot;le tympan de conque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4874" r="4115"/>
          <a:stretch>
            <a:fillRect/>
          </a:stretch>
        </p:blipFill>
        <p:spPr bwMode="auto">
          <a:xfrm>
            <a:off x="-1" y="0"/>
            <a:ext cx="9184113" cy="6525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0"/>
            <a:ext cx="5553075" cy="7400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ésultat de recherche d'images pour &quot;rouleaux de la torah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87838">
            <a:off x="323568" y="-38422"/>
            <a:ext cx="5842156" cy="309634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403648" y="3645024"/>
            <a:ext cx="75608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800" b="1" dirty="0"/>
              <a:t> Nous cherchons à comprendre, à connaître</a:t>
            </a:r>
          </a:p>
          <a:p>
            <a:pPr>
              <a:buFontTx/>
              <a:buChar char="-"/>
            </a:pPr>
            <a:r>
              <a:rPr lang="fr-FR" sz="2800" b="1" dirty="0"/>
              <a:t> Première clef : l’accomplissement des Écritures</a:t>
            </a:r>
          </a:p>
          <a:p>
            <a:r>
              <a:rPr lang="fr-FR" sz="2800" b="1" dirty="0"/>
              <a:t>	3 idées + 1 image</a:t>
            </a:r>
          </a:p>
          <a:p>
            <a:pPr>
              <a:buFontTx/>
              <a:buChar char="-"/>
            </a:pPr>
            <a:r>
              <a:rPr lang="fr-FR" sz="2800" b="1" dirty="0"/>
              <a:t> Lorsque les temps furent accomplis</a:t>
            </a:r>
          </a:p>
          <a:p>
            <a:pPr>
              <a:buFontTx/>
              <a:buChar char="-"/>
            </a:pPr>
            <a:r>
              <a:rPr lang="fr-FR" sz="2800" b="1" dirty="0"/>
              <a:t> Seconde clef : La Résurrection à la source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0" y="4221088"/>
            <a:ext cx="1187624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ésultat de recherche d'images pour &quot;rouleaux de la torah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87838">
            <a:off x="240643" y="-103257"/>
            <a:ext cx="10204704" cy="54084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"/>
            <a:ext cx="9251939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6021288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Turner, 1834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upload.wikimedia.org/wikipedia/commons/thumb/2/2b/Folio_82r_-_Job_Mocked_by_His_Friends.jpg/800px-Folio_82r_-_Job_Mocked_by_His_Friends.jpg"/>
          <p:cNvPicPr>
            <a:picLocks noChangeAspect="1" noChangeArrowheads="1"/>
          </p:cNvPicPr>
          <p:nvPr/>
        </p:nvPicPr>
        <p:blipFill>
          <a:blip r:embed="rId2" cstate="print"/>
          <a:srcRect t="15535" b="28245"/>
          <a:stretch>
            <a:fillRect/>
          </a:stretch>
        </p:blipFill>
        <p:spPr bwMode="auto">
          <a:xfrm>
            <a:off x="1" y="-201234"/>
            <a:ext cx="9144000" cy="73026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christ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/>
          </a:blip>
          <a:srcRect l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51520" y="548680"/>
            <a:ext cx="8712968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Une ouverture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 clefs</a:t>
            </a:r>
            <a:r>
              <a:rPr kumimoji="0" lang="fr-FR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Historicit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Verbe s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 fait chair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IV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Les querelles christologiques des premiers si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cles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sacrifice de la Croix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Sauveur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Notre P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648152" cy="700517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40466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Tiepolo, 1750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-27277"/>
            <a:ext cx="5472608" cy="688527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9512" y="90872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Véronèse,  1580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Résultat de recherche d'images pour &quot;carte du croissant fertil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42418"/>
            <a:ext cx="9144000" cy="79004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Résultat de recherche d'images pour &quot;carte du croissant fertil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42418"/>
            <a:ext cx="9144000" cy="7900418"/>
          </a:xfrm>
          <a:prstGeom prst="rect">
            <a:avLst/>
          </a:prstGeom>
          <a:noFill/>
        </p:spPr>
      </p:pic>
      <p:sp>
        <p:nvSpPr>
          <p:cNvPr id="5" name="Forme libre 4"/>
          <p:cNvSpPr/>
          <p:nvPr/>
        </p:nvSpPr>
        <p:spPr>
          <a:xfrm>
            <a:off x="1558977" y="2803161"/>
            <a:ext cx="4407108" cy="2533337"/>
          </a:xfrm>
          <a:custGeom>
            <a:avLst/>
            <a:gdLst>
              <a:gd name="connsiteX0" fmla="*/ 4407108 w 4407108"/>
              <a:gd name="connsiteY0" fmla="*/ 1903750 h 2533337"/>
              <a:gd name="connsiteX1" fmla="*/ 4287187 w 4407108"/>
              <a:gd name="connsiteY1" fmla="*/ 1738859 h 2533337"/>
              <a:gd name="connsiteX2" fmla="*/ 4257207 w 4407108"/>
              <a:gd name="connsiteY2" fmla="*/ 1708878 h 2533337"/>
              <a:gd name="connsiteX3" fmla="*/ 4182256 w 4407108"/>
              <a:gd name="connsiteY3" fmla="*/ 1558977 h 2533337"/>
              <a:gd name="connsiteX4" fmla="*/ 4092315 w 4407108"/>
              <a:gd name="connsiteY4" fmla="*/ 1469036 h 2533337"/>
              <a:gd name="connsiteX5" fmla="*/ 4017364 w 4407108"/>
              <a:gd name="connsiteY5" fmla="*/ 1334124 h 2533337"/>
              <a:gd name="connsiteX6" fmla="*/ 3942413 w 4407108"/>
              <a:gd name="connsiteY6" fmla="*/ 1259173 h 2533337"/>
              <a:gd name="connsiteX7" fmla="*/ 3912433 w 4407108"/>
              <a:gd name="connsiteY7" fmla="*/ 1199213 h 2533337"/>
              <a:gd name="connsiteX8" fmla="*/ 3852472 w 4407108"/>
              <a:gd name="connsiteY8" fmla="*/ 1139252 h 2533337"/>
              <a:gd name="connsiteX9" fmla="*/ 3792512 w 4407108"/>
              <a:gd name="connsiteY9" fmla="*/ 1064301 h 2533337"/>
              <a:gd name="connsiteX10" fmla="*/ 3762531 w 4407108"/>
              <a:gd name="connsiteY10" fmla="*/ 1019331 h 2533337"/>
              <a:gd name="connsiteX11" fmla="*/ 3687580 w 4407108"/>
              <a:gd name="connsiteY11" fmla="*/ 944380 h 2533337"/>
              <a:gd name="connsiteX12" fmla="*/ 3642610 w 4407108"/>
              <a:gd name="connsiteY12" fmla="*/ 899409 h 2533337"/>
              <a:gd name="connsiteX13" fmla="*/ 3522689 w 4407108"/>
              <a:gd name="connsiteY13" fmla="*/ 779488 h 2533337"/>
              <a:gd name="connsiteX14" fmla="*/ 3477718 w 4407108"/>
              <a:gd name="connsiteY14" fmla="*/ 719528 h 2533337"/>
              <a:gd name="connsiteX15" fmla="*/ 3447738 w 4407108"/>
              <a:gd name="connsiteY15" fmla="*/ 674557 h 2533337"/>
              <a:gd name="connsiteX16" fmla="*/ 3402767 w 4407108"/>
              <a:gd name="connsiteY16" fmla="*/ 644577 h 2533337"/>
              <a:gd name="connsiteX17" fmla="*/ 3372787 w 4407108"/>
              <a:gd name="connsiteY17" fmla="*/ 614596 h 2533337"/>
              <a:gd name="connsiteX18" fmla="*/ 3282846 w 4407108"/>
              <a:gd name="connsiteY18" fmla="*/ 554636 h 2533337"/>
              <a:gd name="connsiteX19" fmla="*/ 3117954 w 4407108"/>
              <a:gd name="connsiteY19" fmla="*/ 434714 h 2533337"/>
              <a:gd name="connsiteX20" fmla="*/ 3057993 w 4407108"/>
              <a:gd name="connsiteY20" fmla="*/ 404734 h 2533337"/>
              <a:gd name="connsiteX21" fmla="*/ 2893102 w 4407108"/>
              <a:gd name="connsiteY21" fmla="*/ 314793 h 2533337"/>
              <a:gd name="connsiteX22" fmla="*/ 2773180 w 4407108"/>
              <a:gd name="connsiteY22" fmla="*/ 254832 h 2533337"/>
              <a:gd name="connsiteX23" fmla="*/ 2638269 w 4407108"/>
              <a:gd name="connsiteY23" fmla="*/ 179882 h 2533337"/>
              <a:gd name="connsiteX24" fmla="*/ 2593298 w 4407108"/>
              <a:gd name="connsiteY24" fmla="*/ 164891 h 2533337"/>
              <a:gd name="connsiteX25" fmla="*/ 2488367 w 4407108"/>
              <a:gd name="connsiteY25" fmla="*/ 119921 h 2533337"/>
              <a:gd name="connsiteX26" fmla="*/ 2413416 w 4407108"/>
              <a:gd name="connsiteY26" fmla="*/ 104931 h 2533337"/>
              <a:gd name="connsiteX27" fmla="*/ 2323475 w 4407108"/>
              <a:gd name="connsiteY27" fmla="*/ 74950 h 2533337"/>
              <a:gd name="connsiteX28" fmla="*/ 2203554 w 4407108"/>
              <a:gd name="connsiteY28" fmla="*/ 59960 h 2533337"/>
              <a:gd name="connsiteX29" fmla="*/ 2143593 w 4407108"/>
              <a:gd name="connsiteY29" fmla="*/ 44970 h 2533337"/>
              <a:gd name="connsiteX30" fmla="*/ 2068643 w 4407108"/>
              <a:gd name="connsiteY30" fmla="*/ 14990 h 2533337"/>
              <a:gd name="connsiteX31" fmla="*/ 1933731 w 4407108"/>
              <a:gd name="connsiteY31" fmla="*/ 0 h 2533337"/>
              <a:gd name="connsiteX32" fmla="*/ 1514007 w 4407108"/>
              <a:gd name="connsiteY32" fmla="*/ 14990 h 2533337"/>
              <a:gd name="connsiteX33" fmla="*/ 1469036 w 4407108"/>
              <a:gd name="connsiteY33" fmla="*/ 29980 h 2533337"/>
              <a:gd name="connsiteX34" fmla="*/ 1394085 w 4407108"/>
              <a:gd name="connsiteY34" fmla="*/ 44970 h 2533337"/>
              <a:gd name="connsiteX35" fmla="*/ 1349115 w 4407108"/>
              <a:gd name="connsiteY35" fmla="*/ 59960 h 2533337"/>
              <a:gd name="connsiteX36" fmla="*/ 1244184 w 4407108"/>
              <a:gd name="connsiteY36" fmla="*/ 89941 h 2533337"/>
              <a:gd name="connsiteX37" fmla="*/ 1199213 w 4407108"/>
              <a:gd name="connsiteY37" fmla="*/ 134911 h 2533337"/>
              <a:gd name="connsiteX38" fmla="*/ 1154243 w 4407108"/>
              <a:gd name="connsiteY38" fmla="*/ 149901 h 2533337"/>
              <a:gd name="connsiteX39" fmla="*/ 1064302 w 4407108"/>
              <a:gd name="connsiteY39" fmla="*/ 239842 h 2533337"/>
              <a:gd name="connsiteX40" fmla="*/ 1034321 w 4407108"/>
              <a:gd name="connsiteY40" fmla="*/ 269823 h 2533337"/>
              <a:gd name="connsiteX41" fmla="*/ 944380 w 4407108"/>
              <a:gd name="connsiteY41" fmla="*/ 344773 h 2533337"/>
              <a:gd name="connsiteX42" fmla="*/ 899410 w 4407108"/>
              <a:gd name="connsiteY42" fmla="*/ 434714 h 2533337"/>
              <a:gd name="connsiteX43" fmla="*/ 869430 w 4407108"/>
              <a:gd name="connsiteY43" fmla="*/ 464695 h 2533337"/>
              <a:gd name="connsiteX44" fmla="*/ 824459 w 4407108"/>
              <a:gd name="connsiteY44" fmla="*/ 554636 h 2533337"/>
              <a:gd name="connsiteX45" fmla="*/ 794479 w 4407108"/>
              <a:gd name="connsiteY45" fmla="*/ 644577 h 2533337"/>
              <a:gd name="connsiteX46" fmla="*/ 779489 w 4407108"/>
              <a:gd name="connsiteY46" fmla="*/ 689547 h 2533337"/>
              <a:gd name="connsiteX47" fmla="*/ 764498 w 4407108"/>
              <a:gd name="connsiteY47" fmla="*/ 734518 h 2533337"/>
              <a:gd name="connsiteX48" fmla="*/ 734518 w 4407108"/>
              <a:gd name="connsiteY48" fmla="*/ 794478 h 2533337"/>
              <a:gd name="connsiteX49" fmla="*/ 689548 w 4407108"/>
              <a:gd name="connsiteY49" fmla="*/ 899409 h 2533337"/>
              <a:gd name="connsiteX50" fmla="*/ 659567 w 4407108"/>
              <a:gd name="connsiteY50" fmla="*/ 929390 h 2533337"/>
              <a:gd name="connsiteX51" fmla="*/ 629587 w 4407108"/>
              <a:gd name="connsiteY51" fmla="*/ 1019331 h 2533337"/>
              <a:gd name="connsiteX52" fmla="*/ 614597 w 4407108"/>
              <a:gd name="connsiteY52" fmla="*/ 1064301 h 2533337"/>
              <a:gd name="connsiteX53" fmla="*/ 584616 w 4407108"/>
              <a:gd name="connsiteY53" fmla="*/ 1109272 h 2533337"/>
              <a:gd name="connsiteX54" fmla="*/ 539646 w 4407108"/>
              <a:gd name="connsiteY54" fmla="*/ 1199213 h 2533337"/>
              <a:gd name="connsiteX55" fmla="*/ 494675 w 4407108"/>
              <a:gd name="connsiteY55" fmla="*/ 1289154 h 2533337"/>
              <a:gd name="connsiteX56" fmla="*/ 479685 w 4407108"/>
              <a:gd name="connsiteY56" fmla="*/ 1334124 h 2533337"/>
              <a:gd name="connsiteX57" fmla="*/ 449705 w 4407108"/>
              <a:gd name="connsiteY57" fmla="*/ 1364105 h 2533337"/>
              <a:gd name="connsiteX58" fmla="*/ 419725 w 4407108"/>
              <a:gd name="connsiteY58" fmla="*/ 1409075 h 2533337"/>
              <a:gd name="connsiteX59" fmla="*/ 404734 w 4407108"/>
              <a:gd name="connsiteY59" fmla="*/ 1454046 h 2533337"/>
              <a:gd name="connsiteX60" fmla="*/ 329784 w 4407108"/>
              <a:gd name="connsiteY60" fmla="*/ 1543987 h 2533337"/>
              <a:gd name="connsiteX61" fmla="*/ 299803 w 4407108"/>
              <a:gd name="connsiteY61" fmla="*/ 1588957 h 2533337"/>
              <a:gd name="connsiteX62" fmla="*/ 239843 w 4407108"/>
              <a:gd name="connsiteY62" fmla="*/ 1693888 h 2533337"/>
              <a:gd name="connsiteX63" fmla="*/ 194872 w 4407108"/>
              <a:gd name="connsiteY63" fmla="*/ 1783829 h 2533337"/>
              <a:gd name="connsiteX64" fmla="*/ 149902 w 4407108"/>
              <a:gd name="connsiteY64" fmla="*/ 1933731 h 2533337"/>
              <a:gd name="connsiteX65" fmla="*/ 119921 w 4407108"/>
              <a:gd name="connsiteY65" fmla="*/ 2023672 h 2533337"/>
              <a:gd name="connsiteX66" fmla="*/ 89941 w 4407108"/>
              <a:gd name="connsiteY66" fmla="*/ 2068642 h 2533337"/>
              <a:gd name="connsiteX67" fmla="*/ 59961 w 4407108"/>
              <a:gd name="connsiteY67" fmla="*/ 2218544 h 2533337"/>
              <a:gd name="connsiteX68" fmla="*/ 44971 w 4407108"/>
              <a:gd name="connsiteY68" fmla="*/ 2263514 h 2533337"/>
              <a:gd name="connsiteX69" fmla="*/ 29980 w 4407108"/>
              <a:gd name="connsiteY69" fmla="*/ 2353455 h 2533337"/>
              <a:gd name="connsiteX70" fmla="*/ 14990 w 4407108"/>
              <a:gd name="connsiteY70" fmla="*/ 2488367 h 2533337"/>
              <a:gd name="connsiteX71" fmla="*/ 0 w 4407108"/>
              <a:gd name="connsiteY71" fmla="*/ 2533337 h 25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407108" h="2533337">
                <a:moveTo>
                  <a:pt x="4407108" y="1903750"/>
                </a:moveTo>
                <a:cubicBezTo>
                  <a:pt x="4361519" y="1835366"/>
                  <a:pt x="4354357" y="1822822"/>
                  <a:pt x="4287187" y="1738859"/>
                </a:cubicBezTo>
                <a:cubicBezTo>
                  <a:pt x="4278358" y="1727823"/>
                  <a:pt x="4264328" y="1721086"/>
                  <a:pt x="4257207" y="1708878"/>
                </a:cubicBezTo>
                <a:cubicBezTo>
                  <a:pt x="4229058" y="1660623"/>
                  <a:pt x="4221758" y="1598479"/>
                  <a:pt x="4182256" y="1558977"/>
                </a:cubicBezTo>
                <a:cubicBezTo>
                  <a:pt x="4152276" y="1528997"/>
                  <a:pt x="4111276" y="1506958"/>
                  <a:pt x="4092315" y="1469036"/>
                </a:cubicBezTo>
                <a:cubicBezTo>
                  <a:pt x="4073367" y="1431140"/>
                  <a:pt x="4042458" y="1365491"/>
                  <a:pt x="4017364" y="1334124"/>
                </a:cubicBezTo>
                <a:cubicBezTo>
                  <a:pt x="3995292" y="1306534"/>
                  <a:pt x="3958214" y="1290775"/>
                  <a:pt x="3942413" y="1259173"/>
                </a:cubicBezTo>
                <a:cubicBezTo>
                  <a:pt x="3932420" y="1239186"/>
                  <a:pt x="3925840" y="1217090"/>
                  <a:pt x="3912433" y="1199213"/>
                </a:cubicBezTo>
                <a:cubicBezTo>
                  <a:pt x="3895473" y="1176600"/>
                  <a:pt x="3868151" y="1162771"/>
                  <a:pt x="3852472" y="1139252"/>
                </a:cubicBezTo>
                <a:cubicBezTo>
                  <a:pt x="3760206" y="1000854"/>
                  <a:pt x="3877943" y="1171089"/>
                  <a:pt x="3792512" y="1064301"/>
                </a:cubicBezTo>
                <a:cubicBezTo>
                  <a:pt x="3781258" y="1050233"/>
                  <a:pt x="3774395" y="1032889"/>
                  <a:pt x="3762531" y="1019331"/>
                </a:cubicBezTo>
                <a:cubicBezTo>
                  <a:pt x="3739264" y="992741"/>
                  <a:pt x="3712564" y="969364"/>
                  <a:pt x="3687580" y="944380"/>
                </a:cubicBezTo>
                <a:lnTo>
                  <a:pt x="3642610" y="899409"/>
                </a:lnTo>
                <a:lnTo>
                  <a:pt x="3522689" y="779488"/>
                </a:lnTo>
                <a:cubicBezTo>
                  <a:pt x="3507699" y="759501"/>
                  <a:pt x="3492239" y="739858"/>
                  <a:pt x="3477718" y="719528"/>
                </a:cubicBezTo>
                <a:cubicBezTo>
                  <a:pt x="3467246" y="704868"/>
                  <a:pt x="3460477" y="687296"/>
                  <a:pt x="3447738" y="674557"/>
                </a:cubicBezTo>
                <a:cubicBezTo>
                  <a:pt x="3434999" y="661818"/>
                  <a:pt x="3416835" y="655832"/>
                  <a:pt x="3402767" y="644577"/>
                </a:cubicBezTo>
                <a:cubicBezTo>
                  <a:pt x="3391731" y="635748"/>
                  <a:pt x="3384093" y="623076"/>
                  <a:pt x="3372787" y="614596"/>
                </a:cubicBezTo>
                <a:cubicBezTo>
                  <a:pt x="3343962" y="592977"/>
                  <a:pt x="3308324" y="580115"/>
                  <a:pt x="3282846" y="554636"/>
                </a:cubicBezTo>
                <a:cubicBezTo>
                  <a:pt x="3227433" y="499221"/>
                  <a:pt x="3215737" y="483605"/>
                  <a:pt x="3117954" y="434714"/>
                </a:cubicBezTo>
                <a:cubicBezTo>
                  <a:pt x="3097967" y="424721"/>
                  <a:pt x="3076846" y="416731"/>
                  <a:pt x="3057993" y="404734"/>
                </a:cubicBezTo>
                <a:cubicBezTo>
                  <a:pt x="2911753" y="311672"/>
                  <a:pt x="3006526" y="343149"/>
                  <a:pt x="2893102" y="314793"/>
                </a:cubicBezTo>
                <a:cubicBezTo>
                  <a:pt x="2809960" y="231654"/>
                  <a:pt x="2945432" y="358183"/>
                  <a:pt x="2773180" y="254832"/>
                </a:cubicBezTo>
                <a:cubicBezTo>
                  <a:pt x="2725794" y="226400"/>
                  <a:pt x="2688452" y="201389"/>
                  <a:pt x="2638269" y="179882"/>
                </a:cubicBezTo>
                <a:cubicBezTo>
                  <a:pt x="2623745" y="173658"/>
                  <a:pt x="2607822" y="171115"/>
                  <a:pt x="2593298" y="164891"/>
                </a:cubicBezTo>
                <a:cubicBezTo>
                  <a:pt x="2533237" y="139150"/>
                  <a:pt x="2544615" y="133983"/>
                  <a:pt x="2488367" y="119921"/>
                </a:cubicBezTo>
                <a:cubicBezTo>
                  <a:pt x="2463649" y="113742"/>
                  <a:pt x="2437997" y="111635"/>
                  <a:pt x="2413416" y="104931"/>
                </a:cubicBezTo>
                <a:cubicBezTo>
                  <a:pt x="2382927" y="96616"/>
                  <a:pt x="2354833" y="78870"/>
                  <a:pt x="2323475" y="74950"/>
                </a:cubicBezTo>
                <a:cubicBezTo>
                  <a:pt x="2283501" y="69953"/>
                  <a:pt x="2243291" y="66583"/>
                  <a:pt x="2203554" y="59960"/>
                </a:cubicBezTo>
                <a:cubicBezTo>
                  <a:pt x="2183232" y="56573"/>
                  <a:pt x="2163138" y="51485"/>
                  <a:pt x="2143593" y="44970"/>
                </a:cubicBezTo>
                <a:cubicBezTo>
                  <a:pt x="2118066" y="36461"/>
                  <a:pt x="2094954" y="20628"/>
                  <a:pt x="2068643" y="14990"/>
                </a:cubicBezTo>
                <a:cubicBezTo>
                  <a:pt x="2024400" y="5509"/>
                  <a:pt x="1978702" y="4997"/>
                  <a:pt x="1933731" y="0"/>
                </a:cubicBezTo>
                <a:cubicBezTo>
                  <a:pt x="1793823" y="4997"/>
                  <a:pt x="1653714" y="5977"/>
                  <a:pt x="1514007" y="14990"/>
                </a:cubicBezTo>
                <a:cubicBezTo>
                  <a:pt x="1498239" y="16007"/>
                  <a:pt x="1484365" y="26148"/>
                  <a:pt x="1469036" y="29980"/>
                </a:cubicBezTo>
                <a:cubicBezTo>
                  <a:pt x="1444318" y="36159"/>
                  <a:pt x="1418803" y="38791"/>
                  <a:pt x="1394085" y="44970"/>
                </a:cubicBezTo>
                <a:cubicBezTo>
                  <a:pt x="1378756" y="48802"/>
                  <a:pt x="1364308" y="55619"/>
                  <a:pt x="1349115" y="59960"/>
                </a:cubicBezTo>
                <a:cubicBezTo>
                  <a:pt x="1217384" y="97597"/>
                  <a:pt x="1351986" y="54005"/>
                  <a:pt x="1244184" y="89941"/>
                </a:cubicBezTo>
                <a:cubicBezTo>
                  <a:pt x="1229194" y="104931"/>
                  <a:pt x="1216852" y="123152"/>
                  <a:pt x="1199213" y="134911"/>
                </a:cubicBezTo>
                <a:cubicBezTo>
                  <a:pt x="1186066" y="143676"/>
                  <a:pt x="1166715" y="140200"/>
                  <a:pt x="1154243" y="149901"/>
                </a:cubicBezTo>
                <a:cubicBezTo>
                  <a:pt x="1120776" y="175931"/>
                  <a:pt x="1094282" y="209862"/>
                  <a:pt x="1064302" y="239842"/>
                </a:cubicBezTo>
                <a:cubicBezTo>
                  <a:pt x="1054308" y="249836"/>
                  <a:pt x="1046081" y="261983"/>
                  <a:pt x="1034321" y="269823"/>
                </a:cubicBezTo>
                <a:cubicBezTo>
                  <a:pt x="990105" y="299300"/>
                  <a:pt x="980447" y="301493"/>
                  <a:pt x="944380" y="344773"/>
                </a:cubicBezTo>
                <a:cubicBezTo>
                  <a:pt x="863157" y="442241"/>
                  <a:pt x="957353" y="338141"/>
                  <a:pt x="899410" y="434714"/>
                </a:cubicBezTo>
                <a:cubicBezTo>
                  <a:pt x="892139" y="446833"/>
                  <a:pt x="879423" y="454701"/>
                  <a:pt x="869430" y="464695"/>
                </a:cubicBezTo>
                <a:cubicBezTo>
                  <a:pt x="814750" y="628724"/>
                  <a:pt x="901960" y="380255"/>
                  <a:pt x="824459" y="554636"/>
                </a:cubicBezTo>
                <a:cubicBezTo>
                  <a:pt x="811624" y="583514"/>
                  <a:pt x="804472" y="614597"/>
                  <a:pt x="794479" y="644577"/>
                </a:cubicBezTo>
                <a:lnTo>
                  <a:pt x="779489" y="689547"/>
                </a:lnTo>
                <a:cubicBezTo>
                  <a:pt x="774492" y="704537"/>
                  <a:pt x="771565" y="720385"/>
                  <a:pt x="764498" y="734518"/>
                </a:cubicBezTo>
                <a:cubicBezTo>
                  <a:pt x="754505" y="754505"/>
                  <a:pt x="743320" y="773939"/>
                  <a:pt x="734518" y="794478"/>
                </a:cubicBezTo>
                <a:cubicBezTo>
                  <a:pt x="710534" y="850442"/>
                  <a:pt x="729321" y="839750"/>
                  <a:pt x="689548" y="899409"/>
                </a:cubicBezTo>
                <a:cubicBezTo>
                  <a:pt x="681708" y="911168"/>
                  <a:pt x="669561" y="919396"/>
                  <a:pt x="659567" y="929390"/>
                </a:cubicBezTo>
                <a:lnTo>
                  <a:pt x="629587" y="1019331"/>
                </a:lnTo>
                <a:cubicBezTo>
                  <a:pt x="624590" y="1034321"/>
                  <a:pt x="623362" y="1051154"/>
                  <a:pt x="614597" y="1064301"/>
                </a:cubicBezTo>
                <a:lnTo>
                  <a:pt x="584616" y="1109272"/>
                </a:lnTo>
                <a:cubicBezTo>
                  <a:pt x="546938" y="1222305"/>
                  <a:pt x="597763" y="1082978"/>
                  <a:pt x="539646" y="1199213"/>
                </a:cubicBezTo>
                <a:cubicBezTo>
                  <a:pt x="477588" y="1323329"/>
                  <a:pt x="580591" y="1160281"/>
                  <a:pt x="494675" y="1289154"/>
                </a:cubicBezTo>
                <a:cubicBezTo>
                  <a:pt x="489678" y="1304144"/>
                  <a:pt x="487814" y="1320575"/>
                  <a:pt x="479685" y="1334124"/>
                </a:cubicBezTo>
                <a:cubicBezTo>
                  <a:pt x="472414" y="1346243"/>
                  <a:pt x="458534" y="1353069"/>
                  <a:pt x="449705" y="1364105"/>
                </a:cubicBezTo>
                <a:cubicBezTo>
                  <a:pt x="438451" y="1378173"/>
                  <a:pt x="427782" y="1392961"/>
                  <a:pt x="419725" y="1409075"/>
                </a:cubicBezTo>
                <a:cubicBezTo>
                  <a:pt x="412658" y="1423208"/>
                  <a:pt x="411801" y="1439913"/>
                  <a:pt x="404734" y="1454046"/>
                </a:cubicBezTo>
                <a:cubicBezTo>
                  <a:pt x="376822" y="1509870"/>
                  <a:pt x="371222" y="1494261"/>
                  <a:pt x="329784" y="1543987"/>
                </a:cubicBezTo>
                <a:cubicBezTo>
                  <a:pt x="318250" y="1557827"/>
                  <a:pt x="309797" y="1573967"/>
                  <a:pt x="299803" y="1588957"/>
                </a:cubicBezTo>
                <a:cubicBezTo>
                  <a:pt x="253954" y="1726506"/>
                  <a:pt x="330593" y="1512386"/>
                  <a:pt x="239843" y="1693888"/>
                </a:cubicBezTo>
                <a:cubicBezTo>
                  <a:pt x="184591" y="1804393"/>
                  <a:pt x="264689" y="1714014"/>
                  <a:pt x="194872" y="1783829"/>
                </a:cubicBezTo>
                <a:cubicBezTo>
                  <a:pt x="172218" y="1874447"/>
                  <a:pt x="186396" y="1824247"/>
                  <a:pt x="149902" y="1933731"/>
                </a:cubicBezTo>
                <a:cubicBezTo>
                  <a:pt x="149901" y="1933735"/>
                  <a:pt x="119923" y="2023669"/>
                  <a:pt x="119921" y="2023672"/>
                </a:cubicBezTo>
                <a:lnTo>
                  <a:pt x="89941" y="2068642"/>
                </a:lnTo>
                <a:cubicBezTo>
                  <a:pt x="56075" y="2170243"/>
                  <a:pt x="94411" y="2046294"/>
                  <a:pt x="59961" y="2218544"/>
                </a:cubicBezTo>
                <a:cubicBezTo>
                  <a:pt x="56862" y="2234038"/>
                  <a:pt x="48399" y="2248089"/>
                  <a:pt x="44971" y="2263514"/>
                </a:cubicBezTo>
                <a:cubicBezTo>
                  <a:pt x="38377" y="2293184"/>
                  <a:pt x="33997" y="2323328"/>
                  <a:pt x="29980" y="2353455"/>
                </a:cubicBezTo>
                <a:cubicBezTo>
                  <a:pt x="24000" y="2398305"/>
                  <a:pt x="22429" y="2443735"/>
                  <a:pt x="14990" y="2488367"/>
                </a:cubicBezTo>
                <a:cubicBezTo>
                  <a:pt x="12392" y="2503953"/>
                  <a:pt x="0" y="2533337"/>
                  <a:pt x="0" y="2533337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Résultat de recherche d'images pour &quot;carte du croissant fertil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42418"/>
            <a:ext cx="9144000" cy="7900418"/>
          </a:xfrm>
          <a:prstGeom prst="rect">
            <a:avLst/>
          </a:prstGeom>
          <a:noFill/>
        </p:spPr>
      </p:pic>
      <p:sp>
        <p:nvSpPr>
          <p:cNvPr id="5" name="Forme libre 4"/>
          <p:cNvSpPr/>
          <p:nvPr/>
        </p:nvSpPr>
        <p:spPr>
          <a:xfrm>
            <a:off x="1558977" y="2803161"/>
            <a:ext cx="4407108" cy="2533337"/>
          </a:xfrm>
          <a:custGeom>
            <a:avLst/>
            <a:gdLst>
              <a:gd name="connsiteX0" fmla="*/ 4407108 w 4407108"/>
              <a:gd name="connsiteY0" fmla="*/ 1903750 h 2533337"/>
              <a:gd name="connsiteX1" fmla="*/ 4287187 w 4407108"/>
              <a:gd name="connsiteY1" fmla="*/ 1738859 h 2533337"/>
              <a:gd name="connsiteX2" fmla="*/ 4257207 w 4407108"/>
              <a:gd name="connsiteY2" fmla="*/ 1708878 h 2533337"/>
              <a:gd name="connsiteX3" fmla="*/ 4182256 w 4407108"/>
              <a:gd name="connsiteY3" fmla="*/ 1558977 h 2533337"/>
              <a:gd name="connsiteX4" fmla="*/ 4092315 w 4407108"/>
              <a:gd name="connsiteY4" fmla="*/ 1469036 h 2533337"/>
              <a:gd name="connsiteX5" fmla="*/ 4017364 w 4407108"/>
              <a:gd name="connsiteY5" fmla="*/ 1334124 h 2533337"/>
              <a:gd name="connsiteX6" fmla="*/ 3942413 w 4407108"/>
              <a:gd name="connsiteY6" fmla="*/ 1259173 h 2533337"/>
              <a:gd name="connsiteX7" fmla="*/ 3912433 w 4407108"/>
              <a:gd name="connsiteY7" fmla="*/ 1199213 h 2533337"/>
              <a:gd name="connsiteX8" fmla="*/ 3852472 w 4407108"/>
              <a:gd name="connsiteY8" fmla="*/ 1139252 h 2533337"/>
              <a:gd name="connsiteX9" fmla="*/ 3792512 w 4407108"/>
              <a:gd name="connsiteY9" fmla="*/ 1064301 h 2533337"/>
              <a:gd name="connsiteX10" fmla="*/ 3762531 w 4407108"/>
              <a:gd name="connsiteY10" fmla="*/ 1019331 h 2533337"/>
              <a:gd name="connsiteX11" fmla="*/ 3687580 w 4407108"/>
              <a:gd name="connsiteY11" fmla="*/ 944380 h 2533337"/>
              <a:gd name="connsiteX12" fmla="*/ 3642610 w 4407108"/>
              <a:gd name="connsiteY12" fmla="*/ 899409 h 2533337"/>
              <a:gd name="connsiteX13" fmla="*/ 3522689 w 4407108"/>
              <a:gd name="connsiteY13" fmla="*/ 779488 h 2533337"/>
              <a:gd name="connsiteX14" fmla="*/ 3477718 w 4407108"/>
              <a:gd name="connsiteY14" fmla="*/ 719528 h 2533337"/>
              <a:gd name="connsiteX15" fmla="*/ 3447738 w 4407108"/>
              <a:gd name="connsiteY15" fmla="*/ 674557 h 2533337"/>
              <a:gd name="connsiteX16" fmla="*/ 3402767 w 4407108"/>
              <a:gd name="connsiteY16" fmla="*/ 644577 h 2533337"/>
              <a:gd name="connsiteX17" fmla="*/ 3372787 w 4407108"/>
              <a:gd name="connsiteY17" fmla="*/ 614596 h 2533337"/>
              <a:gd name="connsiteX18" fmla="*/ 3282846 w 4407108"/>
              <a:gd name="connsiteY18" fmla="*/ 554636 h 2533337"/>
              <a:gd name="connsiteX19" fmla="*/ 3117954 w 4407108"/>
              <a:gd name="connsiteY19" fmla="*/ 434714 h 2533337"/>
              <a:gd name="connsiteX20" fmla="*/ 3057993 w 4407108"/>
              <a:gd name="connsiteY20" fmla="*/ 404734 h 2533337"/>
              <a:gd name="connsiteX21" fmla="*/ 2893102 w 4407108"/>
              <a:gd name="connsiteY21" fmla="*/ 314793 h 2533337"/>
              <a:gd name="connsiteX22" fmla="*/ 2773180 w 4407108"/>
              <a:gd name="connsiteY22" fmla="*/ 254832 h 2533337"/>
              <a:gd name="connsiteX23" fmla="*/ 2638269 w 4407108"/>
              <a:gd name="connsiteY23" fmla="*/ 179882 h 2533337"/>
              <a:gd name="connsiteX24" fmla="*/ 2593298 w 4407108"/>
              <a:gd name="connsiteY24" fmla="*/ 164891 h 2533337"/>
              <a:gd name="connsiteX25" fmla="*/ 2488367 w 4407108"/>
              <a:gd name="connsiteY25" fmla="*/ 119921 h 2533337"/>
              <a:gd name="connsiteX26" fmla="*/ 2413416 w 4407108"/>
              <a:gd name="connsiteY26" fmla="*/ 104931 h 2533337"/>
              <a:gd name="connsiteX27" fmla="*/ 2323475 w 4407108"/>
              <a:gd name="connsiteY27" fmla="*/ 74950 h 2533337"/>
              <a:gd name="connsiteX28" fmla="*/ 2203554 w 4407108"/>
              <a:gd name="connsiteY28" fmla="*/ 59960 h 2533337"/>
              <a:gd name="connsiteX29" fmla="*/ 2143593 w 4407108"/>
              <a:gd name="connsiteY29" fmla="*/ 44970 h 2533337"/>
              <a:gd name="connsiteX30" fmla="*/ 2068643 w 4407108"/>
              <a:gd name="connsiteY30" fmla="*/ 14990 h 2533337"/>
              <a:gd name="connsiteX31" fmla="*/ 1933731 w 4407108"/>
              <a:gd name="connsiteY31" fmla="*/ 0 h 2533337"/>
              <a:gd name="connsiteX32" fmla="*/ 1514007 w 4407108"/>
              <a:gd name="connsiteY32" fmla="*/ 14990 h 2533337"/>
              <a:gd name="connsiteX33" fmla="*/ 1469036 w 4407108"/>
              <a:gd name="connsiteY33" fmla="*/ 29980 h 2533337"/>
              <a:gd name="connsiteX34" fmla="*/ 1394085 w 4407108"/>
              <a:gd name="connsiteY34" fmla="*/ 44970 h 2533337"/>
              <a:gd name="connsiteX35" fmla="*/ 1349115 w 4407108"/>
              <a:gd name="connsiteY35" fmla="*/ 59960 h 2533337"/>
              <a:gd name="connsiteX36" fmla="*/ 1244184 w 4407108"/>
              <a:gd name="connsiteY36" fmla="*/ 89941 h 2533337"/>
              <a:gd name="connsiteX37" fmla="*/ 1199213 w 4407108"/>
              <a:gd name="connsiteY37" fmla="*/ 134911 h 2533337"/>
              <a:gd name="connsiteX38" fmla="*/ 1154243 w 4407108"/>
              <a:gd name="connsiteY38" fmla="*/ 149901 h 2533337"/>
              <a:gd name="connsiteX39" fmla="*/ 1064302 w 4407108"/>
              <a:gd name="connsiteY39" fmla="*/ 239842 h 2533337"/>
              <a:gd name="connsiteX40" fmla="*/ 1034321 w 4407108"/>
              <a:gd name="connsiteY40" fmla="*/ 269823 h 2533337"/>
              <a:gd name="connsiteX41" fmla="*/ 944380 w 4407108"/>
              <a:gd name="connsiteY41" fmla="*/ 344773 h 2533337"/>
              <a:gd name="connsiteX42" fmla="*/ 899410 w 4407108"/>
              <a:gd name="connsiteY42" fmla="*/ 434714 h 2533337"/>
              <a:gd name="connsiteX43" fmla="*/ 869430 w 4407108"/>
              <a:gd name="connsiteY43" fmla="*/ 464695 h 2533337"/>
              <a:gd name="connsiteX44" fmla="*/ 824459 w 4407108"/>
              <a:gd name="connsiteY44" fmla="*/ 554636 h 2533337"/>
              <a:gd name="connsiteX45" fmla="*/ 794479 w 4407108"/>
              <a:gd name="connsiteY45" fmla="*/ 644577 h 2533337"/>
              <a:gd name="connsiteX46" fmla="*/ 779489 w 4407108"/>
              <a:gd name="connsiteY46" fmla="*/ 689547 h 2533337"/>
              <a:gd name="connsiteX47" fmla="*/ 764498 w 4407108"/>
              <a:gd name="connsiteY47" fmla="*/ 734518 h 2533337"/>
              <a:gd name="connsiteX48" fmla="*/ 734518 w 4407108"/>
              <a:gd name="connsiteY48" fmla="*/ 794478 h 2533337"/>
              <a:gd name="connsiteX49" fmla="*/ 689548 w 4407108"/>
              <a:gd name="connsiteY49" fmla="*/ 899409 h 2533337"/>
              <a:gd name="connsiteX50" fmla="*/ 659567 w 4407108"/>
              <a:gd name="connsiteY50" fmla="*/ 929390 h 2533337"/>
              <a:gd name="connsiteX51" fmla="*/ 629587 w 4407108"/>
              <a:gd name="connsiteY51" fmla="*/ 1019331 h 2533337"/>
              <a:gd name="connsiteX52" fmla="*/ 614597 w 4407108"/>
              <a:gd name="connsiteY52" fmla="*/ 1064301 h 2533337"/>
              <a:gd name="connsiteX53" fmla="*/ 584616 w 4407108"/>
              <a:gd name="connsiteY53" fmla="*/ 1109272 h 2533337"/>
              <a:gd name="connsiteX54" fmla="*/ 539646 w 4407108"/>
              <a:gd name="connsiteY54" fmla="*/ 1199213 h 2533337"/>
              <a:gd name="connsiteX55" fmla="*/ 494675 w 4407108"/>
              <a:gd name="connsiteY55" fmla="*/ 1289154 h 2533337"/>
              <a:gd name="connsiteX56" fmla="*/ 479685 w 4407108"/>
              <a:gd name="connsiteY56" fmla="*/ 1334124 h 2533337"/>
              <a:gd name="connsiteX57" fmla="*/ 449705 w 4407108"/>
              <a:gd name="connsiteY57" fmla="*/ 1364105 h 2533337"/>
              <a:gd name="connsiteX58" fmla="*/ 419725 w 4407108"/>
              <a:gd name="connsiteY58" fmla="*/ 1409075 h 2533337"/>
              <a:gd name="connsiteX59" fmla="*/ 404734 w 4407108"/>
              <a:gd name="connsiteY59" fmla="*/ 1454046 h 2533337"/>
              <a:gd name="connsiteX60" fmla="*/ 329784 w 4407108"/>
              <a:gd name="connsiteY60" fmla="*/ 1543987 h 2533337"/>
              <a:gd name="connsiteX61" fmla="*/ 299803 w 4407108"/>
              <a:gd name="connsiteY61" fmla="*/ 1588957 h 2533337"/>
              <a:gd name="connsiteX62" fmla="*/ 239843 w 4407108"/>
              <a:gd name="connsiteY62" fmla="*/ 1693888 h 2533337"/>
              <a:gd name="connsiteX63" fmla="*/ 194872 w 4407108"/>
              <a:gd name="connsiteY63" fmla="*/ 1783829 h 2533337"/>
              <a:gd name="connsiteX64" fmla="*/ 149902 w 4407108"/>
              <a:gd name="connsiteY64" fmla="*/ 1933731 h 2533337"/>
              <a:gd name="connsiteX65" fmla="*/ 119921 w 4407108"/>
              <a:gd name="connsiteY65" fmla="*/ 2023672 h 2533337"/>
              <a:gd name="connsiteX66" fmla="*/ 89941 w 4407108"/>
              <a:gd name="connsiteY66" fmla="*/ 2068642 h 2533337"/>
              <a:gd name="connsiteX67" fmla="*/ 59961 w 4407108"/>
              <a:gd name="connsiteY67" fmla="*/ 2218544 h 2533337"/>
              <a:gd name="connsiteX68" fmla="*/ 44971 w 4407108"/>
              <a:gd name="connsiteY68" fmla="*/ 2263514 h 2533337"/>
              <a:gd name="connsiteX69" fmla="*/ 29980 w 4407108"/>
              <a:gd name="connsiteY69" fmla="*/ 2353455 h 2533337"/>
              <a:gd name="connsiteX70" fmla="*/ 14990 w 4407108"/>
              <a:gd name="connsiteY70" fmla="*/ 2488367 h 2533337"/>
              <a:gd name="connsiteX71" fmla="*/ 0 w 4407108"/>
              <a:gd name="connsiteY71" fmla="*/ 2533337 h 25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407108" h="2533337">
                <a:moveTo>
                  <a:pt x="4407108" y="1903750"/>
                </a:moveTo>
                <a:cubicBezTo>
                  <a:pt x="4361519" y="1835366"/>
                  <a:pt x="4354357" y="1822822"/>
                  <a:pt x="4287187" y="1738859"/>
                </a:cubicBezTo>
                <a:cubicBezTo>
                  <a:pt x="4278358" y="1727823"/>
                  <a:pt x="4264328" y="1721086"/>
                  <a:pt x="4257207" y="1708878"/>
                </a:cubicBezTo>
                <a:cubicBezTo>
                  <a:pt x="4229058" y="1660623"/>
                  <a:pt x="4221758" y="1598479"/>
                  <a:pt x="4182256" y="1558977"/>
                </a:cubicBezTo>
                <a:cubicBezTo>
                  <a:pt x="4152276" y="1528997"/>
                  <a:pt x="4111276" y="1506958"/>
                  <a:pt x="4092315" y="1469036"/>
                </a:cubicBezTo>
                <a:cubicBezTo>
                  <a:pt x="4073367" y="1431140"/>
                  <a:pt x="4042458" y="1365491"/>
                  <a:pt x="4017364" y="1334124"/>
                </a:cubicBezTo>
                <a:cubicBezTo>
                  <a:pt x="3995292" y="1306534"/>
                  <a:pt x="3958214" y="1290775"/>
                  <a:pt x="3942413" y="1259173"/>
                </a:cubicBezTo>
                <a:cubicBezTo>
                  <a:pt x="3932420" y="1239186"/>
                  <a:pt x="3925840" y="1217090"/>
                  <a:pt x="3912433" y="1199213"/>
                </a:cubicBezTo>
                <a:cubicBezTo>
                  <a:pt x="3895473" y="1176600"/>
                  <a:pt x="3868151" y="1162771"/>
                  <a:pt x="3852472" y="1139252"/>
                </a:cubicBezTo>
                <a:cubicBezTo>
                  <a:pt x="3760206" y="1000854"/>
                  <a:pt x="3877943" y="1171089"/>
                  <a:pt x="3792512" y="1064301"/>
                </a:cubicBezTo>
                <a:cubicBezTo>
                  <a:pt x="3781258" y="1050233"/>
                  <a:pt x="3774395" y="1032889"/>
                  <a:pt x="3762531" y="1019331"/>
                </a:cubicBezTo>
                <a:cubicBezTo>
                  <a:pt x="3739264" y="992741"/>
                  <a:pt x="3712564" y="969364"/>
                  <a:pt x="3687580" y="944380"/>
                </a:cubicBezTo>
                <a:lnTo>
                  <a:pt x="3642610" y="899409"/>
                </a:lnTo>
                <a:lnTo>
                  <a:pt x="3522689" y="779488"/>
                </a:lnTo>
                <a:cubicBezTo>
                  <a:pt x="3507699" y="759501"/>
                  <a:pt x="3492239" y="739858"/>
                  <a:pt x="3477718" y="719528"/>
                </a:cubicBezTo>
                <a:cubicBezTo>
                  <a:pt x="3467246" y="704868"/>
                  <a:pt x="3460477" y="687296"/>
                  <a:pt x="3447738" y="674557"/>
                </a:cubicBezTo>
                <a:cubicBezTo>
                  <a:pt x="3434999" y="661818"/>
                  <a:pt x="3416835" y="655832"/>
                  <a:pt x="3402767" y="644577"/>
                </a:cubicBezTo>
                <a:cubicBezTo>
                  <a:pt x="3391731" y="635748"/>
                  <a:pt x="3384093" y="623076"/>
                  <a:pt x="3372787" y="614596"/>
                </a:cubicBezTo>
                <a:cubicBezTo>
                  <a:pt x="3343962" y="592977"/>
                  <a:pt x="3308324" y="580115"/>
                  <a:pt x="3282846" y="554636"/>
                </a:cubicBezTo>
                <a:cubicBezTo>
                  <a:pt x="3227433" y="499221"/>
                  <a:pt x="3215737" y="483605"/>
                  <a:pt x="3117954" y="434714"/>
                </a:cubicBezTo>
                <a:cubicBezTo>
                  <a:pt x="3097967" y="424721"/>
                  <a:pt x="3076846" y="416731"/>
                  <a:pt x="3057993" y="404734"/>
                </a:cubicBezTo>
                <a:cubicBezTo>
                  <a:pt x="2911753" y="311672"/>
                  <a:pt x="3006526" y="343149"/>
                  <a:pt x="2893102" y="314793"/>
                </a:cubicBezTo>
                <a:cubicBezTo>
                  <a:pt x="2809960" y="231654"/>
                  <a:pt x="2945432" y="358183"/>
                  <a:pt x="2773180" y="254832"/>
                </a:cubicBezTo>
                <a:cubicBezTo>
                  <a:pt x="2725794" y="226400"/>
                  <a:pt x="2688452" y="201389"/>
                  <a:pt x="2638269" y="179882"/>
                </a:cubicBezTo>
                <a:cubicBezTo>
                  <a:pt x="2623745" y="173658"/>
                  <a:pt x="2607822" y="171115"/>
                  <a:pt x="2593298" y="164891"/>
                </a:cubicBezTo>
                <a:cubicBezTo>
                  <a:pt x="2533237" y="139150"/>
                  <a:pt x="2544615" y="133983"/>
                  <a:pt x="2488367" y="119921"/>
                </a:cubicBezTo>
                <a:cubicBezTo>
                  <a:pt x="2463649" y="113742"/>
                  <a:pt x="2437997" y="111635"/>
                  <a:pt x="2413416" y="104931"/>
                </a:cubicBezTo>
                <a:cubicBezTo>
                  <a:pt x="2382927" y="96616"/>
                  <a:pt x="2354833" y="78870"/>
                  <a:pt x="2323475" y="74950"/>
                </a:cubicBezTo>
                <a:cubicBezTo>
                  <a:pt x="2283501" y="69953"/>
                  <a:pt x="2243291" y="66583"/>
                  <a:pt x="2203554" y="59960"/>
                </a:cubicBezTo>
                <a:cubicBezTo>
                  <a:pt x="2183232" y="56573"/>
                  <a:pt x="2163138" y="51485"/>
                  <a:pt x="2143593" y="44970"/>
                </a:cubicBezTo>
                <a:cubicBezTo>
                  <a:pt x="2118066" y="36461"/>
                  <a:pt x="2094954" y="20628"/>
                  <a:pt x="2068643" y="14990"/>
                </a:cubicBezTo>
                <a:cubicBezTo>
                  <a:pt x="2024400" y="5509"/>
                  <a:pt x="1978702" y="4997"/>
                  <a:pt x="1933731" y="0"/>
                </a:cubicBezTo>
                <a:cubicBezTo>
                  <a:pt x="1793823" y="4997"/>
                  <a:pt x="1653714" y="5977"/>
                  <a:pt x="1514007" y="14990"/>
                </a:cubicBezTo>
                <a:cubicBezTo>
                  <a:pt x="1498239" y="16007"/>
                  <a:pt x="1484365" y="26148"/>
                  <a:pt x="1469036" y="29980"/>
                </a:cubicBezTo>
                <a:cubicBezTo>
                  <a:pt x="1444318" y="36159"/>
                  <a:pt x="1418803" y="38791"/>
                  <a:pt x="1394085" y="44970"/>
                </a:cubicBezTo>
                <a:cubicBezTo>
                  <a:pt x="1378756" y="48802"/>
                  <a:pt x="1364308" y="55619"/>
                  <a:pt x="1349115" y="59960"/>
                </a:cubicBezTo>
                <a:cubicBezTo>
                  <a:pt x="1217384" y="97597"/>
                  <a:pt x="1351986" y="54005"/>
                  <a:pt x="1244184" y="89941"/>
                </a:cubicBezTo>
                <a:cubicBezTo>
                  <a:pt x="1229194" y="104931"/>
                  <a:pt x="1216852" y="123152"/>
                  <a:pt x="1199213" y="134911"/>
                </a:cubicBezTo>
                <a:cubicBezTo>
                  <a:pt x="1186066" y="143676"/>
                  <a:pt x="1166715" y="140200"/>
                  <a:pt x="1154243" y="149901"/>
                </a:cubicBezTo>
                <a:cubicBezTo>
                  <a:pt x="1120776" y="175931"/>
                  <a:pt x="1094282" y="209862"/>
                  <a:pt x="1064302" y="239842"/>
                </a:cubicBezTo>
                <a:cubicBezTo>
                  <a:pt x="1054308" y="249836"/>
                  <a:pt x="1046081" y="261983"/>
                  <a:pt x="1034321" y="269823"/>
                </a:cubicBezTo>
                <a:cubicBezTo>
                  <a:pt x="990105" y="299300"/>
                  <a:pt x="980447" y="301493"/>
                  <a:pt x="944380" y="344773"/>
                </a:cubicBezTo>
                <a:cubicBezTo>
                  <a:pt x="863157" y="442241"/>
                  <a:pt x="957353" y="338141"/>
                  <a:pt x="899410" y="434714"/>
                </a:cubicBezTo>
                <a:cubicBezTo>
                  <a:pt x="892139" y="446833"/>
                  <a:pt x="879423" y="454701"/>
                  <a:pt x="869430" y="464695"/>
                </a:cubicBezTo>
                <a:cubicBezTo>
                  <a:pt x="814750" y="628724"/>
                  <a:pt x="901960" y="380255"/>
                  <a:pt x="824459" y="554636"/>
                </a:cubicBezTo>
                <a:cubicBezTo>
                  <a:pt x="811624" y="583514"/>
                  <a:pt x="804472" y="614597"/>
                  <a:pt x="794479" y="644577"/>
                </a:cubicBezTo>
                <a:lnTo>
                  <a:pt x="779489" y="689547"/>
                </a:lnTo>
                <a:cubicBezTo>
                  <a:pt x="774492" y="704537"/>
                  <a:pt x="771565" y="720385"/>
                  <a:pt x="764498" y="734518"/>
                </a:cubicBezTo>
                <a:cubicBezTo>
                  <a:pt x="754505" y="754505"/>
                  <a:pt x="743320" y="773939"/>
                  <a:pt x="734518" y="794478"/>
                </a:cubicBezTo>
                <a:cubicBezTo>
                  <a:pt x="710534" y="850442"/>
                  <a:pt x="729321" y="839750"/>
                  <a:pt x="689548" y="899409"/>
                </a:cubicBezTo>
                <a:cubicBezTo>
                  <a:pt x="681708" y="911168"/>
                  <a:pt x="669561" y="919396"/>
                  <a:pt x="659567" y="929390"/>
                </a:cubicBezTo>
                <a:lnTo>
                  <a:pt x="629587" y="1019331"/>
                </a:lnTo>
                <a:cubicBezTo>
                  <a:pt x="624590" y="1034321"/>
                  <a:pt x="623362" y="1051154"/>
                  <a:pt x="614597" y="1064301"/>
                </a:cubicBezTo>
                <a:lnTo>
                  <a:pt x="584616" y="1109272"/>
                </a:lnTo>
                <a:cubicBezTo>
                  <a:pt x="546938" y="1222305"/>
                  <a:pt x="597763" y="1082978"/>
                  <a:pt x="539646" y="1199213"/>
                </a:cubicBezTo>
                <a:cubicBezTo>
                  <a:pt x="477588" y="1323329"/>
                  <a:pt x="580591" y="1160281"/>
                  <a:pt x="494675" y="1289154"/>
                </a:cubicBezTo>
                <a:cubicBezTo>
                  <a:pt x="489678" y="1304144"/>
                  <a:pt x="487814" y="1320575"/>
                  <a:pt x="479685" y="1334124"/>
                </a:cubicBezTo>
                <a:cubicBezTo>
                  <a:pt x="472414" y="1346243"/>
                  <a:pt x="458534" y="1353069"/>
                  <a:pt x="449705" y="1364105"/>
                </a:cubicBezTo>
                <a:cubicBezTo>
                  <a:pt x="438451" y="1378173"/>
                  <a:pt x="427782" y="1392961"/>
                  <a:pt x="419725" y="1409075"/>
                </a:cubicBezTo>
                <a:cubicBezTo>
                  <a:pt x="412658" y="1423208"/>
                  <a:pt x="411801" y="1439913"/>
                  <a:pt x="404734" y="1454046"/>
                </a:cubicBezTo>
                <a:cubicBezTo>
                  <a:pt x="376822" y="1509870"/>
                  <a:pt x="371222" y="1494261"/>
                  <a:pt x="329784" y="1543987"/>
                </a:cubicBezTo>
                <a:cubicBezTo>
                  <a:pt x="318250" y="1557827"/>
                  <a:pt x="309797" y="1573967"/>
                  <a:pt x="299803" y="1588957"/>
                </a:cubicBezTo>
                <a:cubicBezTo>
                  <a:pt x="253954" y="1726506"/>
                  <a:pt x="330593" y="1512386"/>
                  <a:pt x="239843" y="1693888"/>
                </a:cubicBezTo>
                <a:cubicBezTo>
                  <a:pt x="184591" y="1804393"/>
                  <a:pt x="264689" y="1714014"/>
                  <a:pt x="194872" y="1783829"/>
                </a:cubicBezTo>
                <a:cubicBezTo>
                  <a:pt x="172218" y="1874447"/>
                  <a:pt x="186396" y="1824247"/>
                  <a:pt x="149902" y="1933731"/>
                </a:cubicBezTo>
                <a:cubicBezTo>
                  <a:pt x="149901" y="1933735"/>
                  <a:pt x="119923" y="2023669"/>
                  <a:pt x="119921" y="2023672"/>
                </a:cubicBezTo>
                <a:lnTo>
                  <a:pt x="89941" y="2068642"/>
                </a:lnTo>
                <a:cubicBezTo>
                  <a:pt x="56075" y="2170243"/>
                  <a:pt x="94411" y="2046294"/>
                  <a:pt x="59961" y="2218544"/>
                </a:cubicBezTo>
                <a:cubicBezTo>
                  <a:pt x="56862" y="2234038"/>
                  <a:pt x="48399" y="2248089"/>
                  <a:pt x="44971" y="2263514"/>
                </a:cubicBezTo>
                <a:cubicBezTo>
                  <a:pt x="38377" y="2293184"/>
                  <a:pt x="33997" y="2323328"/>
                  <a:pt x="29980" y="2353455"/>
                </a:cubicBezTo>
                <a:cubicBezTo>
                  <a:pt x="24000" y="2398305"/>
                  <a:pt x="22429" y="2443735"/>
                  <a:pt x="14990" y="2488367"/>
                </a:cubicBezTo>
                <a:cubicBezTo>
                  <a:pt x="12392" y="2503953"/>
                  <a:pt x="0" y="2533337"/>
                  <a:pt x="0" y="2533337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 3"/>
          <p:cNvSpPr/>
          <p:nvPr/>
        </p:nvSpPr>
        <p:spPr>
          <a:xfrm>
            <a:off x="1753849" y="4377128"/>
            <a:ext cx="3942413" cy="839449"/>
          </a:xfrm>
          <a:custGeom>
            <a:avLst/>
            <a:gdLst>
              <a:gd name="connsiteX0" fmla="*/ 3942413 w 3942413"/>
              <a:gd name="connsiteY0" fmla="*/ 314793 h 839449"/>
              <a:gd name="connsiteX1" fmla="*/ 3807502 w 3942413"/>
              <a:gd name="connsiteY1" fmla="*/ 299803 h 839449"/>
              <a:gd name="connsiteX2" fmla="*/ 3657600 w 3942413"/>
              <a:gd name="connsiteY2" fmla="*/ 254833 h 839449"/>
              <a:gd name="connsiteX3" fmla="*/ 3312826 w 3942413"/>
              <a:gd name="connsiteY3" fmla="*/ 179882 h 839449"/>
              <a:gd name="connsiteX4" fmla="*/ 3057994 w 3942413"/>
              <a:gd name="connsiteY4" fmla="*/ 149902 h 839449"/>
              <a:gd name="connsiteX5" fmla="*/ 2953062 w 3942413"/>
              <a:gd name="connsiteY5" fmla="*/ 134911 h 839449"/>
              <a:gd name="connsiteX6" fmla="*/ 2803161 w 3942413"/>
              <a:gd name="connsiteY6" fmla="*/ 119921 h 839449"/>
              <a:gd name="connsiteX7" fmla="*/ 2668249 w 3942413"/>
              <a:gd name="connsiteY7" fmla="*/ 104931 h 839449"/>
              <a:gd name="connsiteX8" fmla="*/ 2473377 w 3942413"/>
              <a:gd name="connsiteY8" fmla="*/ 89941 h 839449"/>
              <a:gd name="connsiteX9" fmla="*/ 2368446 w 3942413"/>
              <a:gd name="connsiteY9" fmla="*/ 74951 h 839449"/>
              <a:gd name="connsiteX10" fmla="*/ 2218544 w 3942413"/>
              <a:gd name="connsiteY10" fmla="*/ 59961 h 839449"/>
              <a:gd name="connsiteX11" fmla="*/ 2143594 w 3942413"/>
              <a:gd name="connsiteY11" fmla="*/ 44970 h 839449"/>
              <a:gd name="connsiteX12" fmla="*/ 2023672 w 3942413"/>
              <a:gd name="connsiteY12" fmla="*/ 14990 h 839449"/>
              <a:gd name="connsiteX13" fmla="*/ 1903751 w 3942413"/>
              <a:gd name="connsiteY13" fmla="*/ 0 h 839449"/>
              <a:gd name="connsiteX14" fmla="*/ 1768840 w 3942413"/>
              <a:gd name="connsiteY14" fmla="*/ 14990 h 839449"/>
              <a:gd name="connsiteX15" fmla="*/ 1708879 w 3942413"/>
              <a:gd name="connsiteY15" fmla="*/ 44970 h 839449"/>
              <a:gd name="connsiteX16" fmla="*/ 1663908 w 3942413"/>
              <a:gd name="connsiteY16" fmla="*/ 59961 h 839449"/>
              <a:gd name="connsiteX17" fmla="*/ 1558977 w 3942413"/>
              <a:gd name="connsiteY17" fmla="*/ 104931 h 839449"/>
              <a:gd name="connsiteX18" fmla="*/ 1454046 w 3942413"/>
              <a:gd name="connsiteY18" fmla="*/ 164892 h 839449"/>
              <a:gd name="connsiteX19" fmla="*/ 1349115 w 3942413"/>
              <a:gd name="connsiteY19" fmla="*/ 194872 h 839449"/>
              <a:gd name="connsiteX20" fmla="*/ 1259174 w 3942413"/>
              <a:gd name="connsiteY20" fmla="*/ 239842 h 839449"/>
              <a:gd name="connsiteX21" fmla="*/ 1214203 w 3942413"/>
              <a:gd name="connsiteY21" fmla="*/ 269823 h 839449"/>
              <a:gd name="connsiteX22" fmla="*/ 1139253 w 3942413"/>
              <a:gd name="connsiteY22" fmla="*/ 299803 h 839449"/>
              <a:gd name="connsiteX23" fmla="*/ 1064302 w 3942413"/>
              <a:gd name="connsiteY23" fmla="*/ 359764 h 839449"/>
              <a:gd name="connsiteX24" fmla="*/ 974361 w 3942413"/>
              <a:gd name="connsiteY24" fmla="*/ 389744 h 839449"/>
              <a:gd name="connsiteX25" fmla="*/ 869430 w 3942413"/>
              <a:gd name="connsiteY25" fmla="*/ 434715 h 839449"/>
              <a:gd name="connsiteX26" fmla="*/ 839449 w 3942413"/>
              <a:gd name="connsiteY26" fmla="*/ 464695 h 839449"/>
              <a:gd name="connsiteX27" fmla="*/ 734518 w 3942413"/>
              <a:gd name="connsiteY27" fmla="*/ 494675 h 839449"/>
              <a:gd name="connsiteX28" fmla="*/ 689548 w 3942413"/>
              <a:gd name="connsiteY28" fmla="*/ 524656 h 839449"/>
              <a:gd name="connsiteX29" fmla="*/ 599607 w 3942413"/>
              <a:gd name="connsiteY29" fmla="*/ 554636 h 839449"/>
              <a:gd name="connsiteX30" fmla="*/ 419725 w 3942413"/>
              <a:gd name="connsiteY30" fmla="*/ 629587 h 839449"/>
              <a:gd name="connsiteX31" fmla="*/ 329784 w 3942413"/>
              <a:gd name="connsiteY31" fmla="*/ 659567 h 839449"/>
              <a:gd name="connsiteX32" fmla="*/ 239843 w 3942413"/>
              <a:gd name="connsiteY32" fmla="*/ 704538 h 839449"/>
              <a:gd name="connsiteX33" fmla="*/ 194872 w 3942413"/>
              <a:gd name="connsiteY33" fmla="*/ 734518 h 839449"/>
              <a:gd name="connsiteX34" fmla="*/ 149902 w 3942413"/>
              <a:gd name="connsiteY34" fmla="*/ 749508 h 839449"/>
              <a:gd name="connsiteX35" fmla="*/ 59961 w 3942413"/>
              <a:gd name="connsiteY35" fmla="*/ 809469 h 839449"/>
              <a:gd name="connsiteX36" fmla="*/ 0 w 3942413"/>
              <a:gd name="connsiteY36" fmla="*/ 839449 h 83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942413" h="839449">
                <a:moveTo>
                  <a:pt x="3942413" y="314793"/>
                </a:moveTo>
                <a:cubicBezTo>
                  <a:pt x="3897443" y="309796"/>
                  <a:pt x="3852223" y="306683"/>
                  <a:pt x="3807502" y="299803"/>
                </a:cubicBezTo>
                <a:cubicBezTo>
                  <a:pt x="3745645" y="290287"/>
                  <a:pt x="3722967" y="271175"/>
                  <a:pt x="3657600" y="254833"/>
                </a:cubicBezTo>
                <a:cubicBezTo>
                  <a:pt x="3539781" y="225378"/>
                  <a:pt x="3436626" y="197568"/>
                  <a:pt x="3312826" y="179882"/>
                </a:cubicBezTo>
                <a:cubicBezTo>
                  <a:pt x="3067008" y="144766"/>
                  <a:pt x="3372636" y="186919"/>
                  <a:pt x="3057994" y="149902"/>
                </a:cubicBezTo>
                <a:cubicBezTo>
                  <a:pt x="3022904" y="145774"/>
                  <a:pt x="2988152" y="139039"/>
                  <a:pt x="2953062" y="134911"/>
                </a:cubicBezTo>
                <a:cubicBezTo>
                  <a:pt x="2903190" y="129044"/>
                  <a:pt x="2853101" y="125178"/>
                  <a:pt x="2803161" y="119921"/>
                </a:cubicBezTo>
                <a:cubicBezTo>
                  <a:pt x="2758162" y="115184"/>
                  <a:pt x="2713311" y="109027"/>
                  <a:pt x="2668249" y="104931"/>
                </a:cubicBezTo>
                <a:cubicBezTo>
                  <a:pt x="2603367" y="99033"/>
                  <a:pt x="2538203" y="96424"/>
                  <a:pt x="2473377" y="89941"/>
                </a:cubicBezTo>
                <a:cubicBezTo>
                  <a:pt x="2438220" y="86425"/>
                  <a:pt x="2403536" y="79079"/>
                  <a:pt x="2368446" y="74951"/>
                </a:cubicBezTo>
                <a:cubicBezTo>
                  <a:pt x="2318573" y="69084"/>
                  <a:pt x="2268511" y="64958"/>
                  <a:pt x="2218544" y="59961"/>
                </a:cubicBezTo>
                <a:cubicBezTo>
                  <a:pt x="2193561" y="54964"/>
                  <a:pt x="2168420" y="50699"/>
                  <a:pt x="2143594" y="44970"/>
                </a:cubicBezTo>
                <a:cubicBezTo>
                  <a:pt x="2103445" y="35705"/>
                  <a:pt x="2064558" y="20101"/>
                  <a:pt x="2023672" y="14990"/>
                </a:cubicBezTo>
                <a:lnTo>
                  <a:pt x="1903751" y="0"/>
                </a:lnTo>
                <a:cubicBezTo>
                  <a:pt x="1858781" y="4997"/>
                  <a:pt x="1812928" y="4816"/>
                  <a:pt x="1768840" y="14990"/>
                </a:cubicBezTo>
                <a:cubicBezTo>
                  <a:pt x="1747066" y="20015"/>
                  <a:pt x="1729418" y="36167"/>
                  <a:pt x="1708879" y="44970"/>
                </a:cubicBezTo>
                <a:cubicBezTo>
                  <a:pt x="1694355" y="51194"/>
                  <a:pt x="1678041" y="52894"/>
                  <a:pt x="1663908" y="59961"/>
                </a:cubicBezTo>
                <a:cubicBezTo>
                  <a:pt x="1560391" y="111720"/>
                  <a:pt x="1683765" y="73735"/>
                  <a:pt x="1558977" y="104931"/>
                </a:cubicBezTo>
                <a:cubicBezTo>
                  <a:pt x="1513815" y="135039"/>
                  <a:pt x="1507297" y="142070"/>
                  <a:pt x="1454046" y="164892"/>
                </a:cubicBezTo>
                <a:cubicBezTo>
                  <a:pt x="1423939" y="177795"/>
                  <a:pt x="1379542" y="187265"/>
                  <a:pt x="1349115" y="194872"/>
                </a:cubicBezTo>
                <a:cubicBezTo>
                  <a:pt x="1220224" y="280798"/>
                  <a:pt x="1383307" y="177775"/>
                  <a:pt x="1259174" y="239842"/>
                </a:cubicBezTo>
                <a:cubicBezTo>
                  <a:pt x="1243060" y="247899"/>
                  <a:pt x="1230317" y="261766"/>
                  <a:pt x="1214203" y="269823"/>
                </a:cubicBezTo>
                <a:cubicBezTo>
                  <a:pt x="1190136" y="281857"/>
                  <a:pt x="1164236" y="289810"/>
                  <a:pt x="1139253" y="299803"/>
                </a:cubicBezTo>
                <a:cubicBezTo>
                  <a:pt x="1114336" y="324719"/>
                  <a:pt x="1098336" y="344638"/>
                  <a:pt x="1064302" y="359764"/>
                </a:cubicBezTo>
                <a:cubicBezTo>
                  <a:pt x="1035424" y="372599"/>
                  <a:pt x="1000656" y="372215"/>
                  <a:pt x="974361" y="389744"/>
                </a:cubicBezTo>
                <a:cubicBezTo>
                  <a:pt x="912248" y="431152"/>
                  <a:pt x="946868" y="415354"/>
                  <a:pt x="869430" y="434715"/>
                </a:cubicBezTo>
                <a:cubicBezTo>
                  <a:pt x="859436" y="444708"/>
                  <a:pt x="851568" y="457424"/>
                  <a:pt x="839449" y="464695"/>
                </a:cubicBezTo>
                <a:cubicBezTo>
                  <a:pt x="824087" y="473912"/>
                  <a:pt x="745719" y="491875"/>
                  <a:pt x="734518" y="494675"/>
                </a:cubicBezTo>
                <a:cubicBezTo>
                  <a:pt x="719528" y="504669"/>
                  <a:pt x="706011" y="517339"/>
                  <a:pt x="689548" y="524656"/>
                </a:cubicBezTo>
                <a:cubicBezTo>
                  <a:pt x="660670" y="537491"/>
                  <a:pt x="625902" y="537107"/>
                  <a:pt x="599607" y="554636"/>
                </a:cubicBezTo>
                <a:cubicBezTo>
                  <a:pt x="515195" y="610910"/>
                  <a:pt x="571726" y="578920"/>
                  <a:pt x="419725" y="629587"/>
                </a:cubicBezTo>
                <a:cubicBezTo>
                  <a:pt x="419724" y="629587"/>
                  <a:pt x="329785" y="659566"/>
                  <a:pt x="329784" y="659567"/>
                </a:cubicBezTo>
                <a:cubicBezTo>
                  <a:pt x="200903" y="745486"/>
                  <a:pt x="363967" y="642475"/>
                  <a:pt x="239843" y="704538"/>
                </a:cubicBezTo>
                <a:cubicBezTo>
                  <a:pt x="223729" y="712595"/>
                  <a:pt x="210986" y="726461"/>
                  <a:pt x="194872" y="734518"/>
                </a:cubicBezTo>
                <a:cubicBezTo>
                  <a:pt x="180739" y="741584"/>
                  <a:pt x="163714" y="741834"/>
                  <a:pt x="149902" y="749508"/>
                </a:cubicBezTo>
                <a:cubicBezTo>
                  <a:pt x="118404" y="767007"/>
                  <a:pt x="94144" y="798075"/>
                  <a:pt x="59961" y="809469"/>
                </a:cubicBezTo>
                <a:cubicBezTo>
                  <a:pt x="8286" y="826694"/>
                  <a:pt x="26163" y="813286"/>
                  <a:pt x="0" y="839449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saint Joseph, arcaba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r="28369"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nathanaël sous le figuier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r="1781"/>
          <a:stretch>
            <a:fillRect/>
          </a:stretch>
        </p:blipFill>
        <p:spPr bwMode="auto">
          <a:xfrm>
            <a:off x="1763688" y="-99392"/>
            <a:ext cx="4968552" cy="7400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Résultat de recherche d'images pour &quot;la transfiguration, théophane le grec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-14399"/>
            <a:ext cx="5040560" cy="689978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76256" y="5085184"/>
            <a:ext cx="2267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Théophane le grec</a:t>
            </a:r>
          </a:p>
          <a:p>
            <a:r>
              <a:rPr lang="fr-FR" sz="2000" b="1" dirty="0">
                <a:solidFill>
                  <a:schemeClr val="bg1"/>
                </a:solidFill>
              </a:rPr>
              <a:t>1408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ésultat de recherche d'images pour &quot;rouleaux de la torah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87838">
            <a:off x="323568" y="-38422"/>
            <a:ext cx="5842156" cy="309634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403648" y="3717032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800" b="1" dirty="0"/>
              <a:t> Nous cherchons à comprendre, à connaître</a:t>
            </a:r>
          </a:p>
          <a:p>
            <a:pPr>
              <a:buFontTx/>
              <a:buChar char="-"/>
            </a:pPr>
            <a:r>
              <a:rPr lang="fr-FR" sz="2800" b="1" dirty="0"/>
              <a:t> Première clef : l’accomplissement des Écritures</a:t>
            </a:r>
          </a:p>
          <a:p>
            <a:pPr>
              <a:buFontTx/>
              <a:buChar char="-"/>
            </a:pPr>
            <a:r>
              <a:rPr lang="fr-FR" sz="2800" b="1" dirty="0"/>
              <a:t> Lorsque les temps furent accomplis</a:t>
            </a:r>
          </a:p>
          <a:p>
            <a:pPr lvl="1"/>
            <a:r>
              <a:rPr lang="fr-FR" sz="2800" b="1" dirty="0"/>
              <a:t>Limon religieux juif</a:t>
            </a:r>
          </a:p>
          <a:p>
            <a:pPr lvl="1"/>
            <a:r>
              <a:rPr lang="fr-FR" sz="2800" b="1" dirty="0"/>
              <a:t>Empire romain</a:t>
            </a:r>
          </a:p>
          <a:p>
            <a:pPr>
              <a:buFontTx/>
              <a:buChar char="-"/>
            </a:pPr>
            <a:r>
              <a:rPr lang="fr-FR" sz="2800" b="1" dirty="0"/>
              <a:t> Seconde clef : La Résurrection à la source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0" y="4725144"/>
            <a:ext cx="1187624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8/89/Enrique_Simonet_-_Flevit_super_illam_1892.jpg/1920px-Enrique_Simonet_-_Flevit_super_illam_1892.jpg"/>
          <p:cNvPicPr>
            <a:picLocks noChangeAspect="1" noChangeArrowheads="1"/>
          </p:cNvPicPr>
          <p:nvPr/>
        </p:nvPicPr>
        <p:blipFill>
          <a:blip r:embed="rId2" cstate="print"/>
          <a:srcRect l="24906"/>
          <a:stretch>
            <a:fillRect/>
          </a:stretch>
        </p:blipFill>
        <p:spPr bwMode="auto">
          <a:xfrm>
            <a:off x="0" y="0"/>
            <a:ext cx="9144000" cy="661539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5536" y="6309320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bg1"/>
                </a:solidFill>
              </a:rPr>
              <a:t>Flevit</a:t>
            </a:r>
            <a:r>
              <a:rPr lang="fr-FR" b="1" i="1" dirty="0">
                <a:solidFill>
                  <a:schemeClr val="bg1"/>
                </a:solidFill>
              </a:rPr>
              <a:t> super </a:t>
            </a:r>
            <a:r>
              <a:rPr lang="fr-FR" b="1" i="1" dirty="0" err="1">
                <a:solidFill>
                  <a:schemeClr val="bg1"/>
                </a:solidFill>
              </a:rPr>
              <a:t>illam</a:t>
            </a:r>
            <a:r>
              <a:rPr lang="fr-FR" b="1" dirty="0">
                <a:solidFill>
                  <a:schemeClr val="bg1"/>
                </a:solidFill>
              </a:rPr>
              <a:t> (Il pleura sur elle), Enrique Simonet,1892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ésultat de recherche d'images pour &quot;rouleaux de la torah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87838">
            <a:off x="3226628" y="1956725"/>
            <a:ext cx="5842156" cy="3096344"/>
          </a:xfrm>
          <a:prstGeom prst="rect">
            <a:avLst/>
          </a:prstGeom>
          <a:noFill/>
        </p:spPr>
      </p:pic>
      <p:pic>
        <p:nvPicPr>
          <p:cNvPr id="17412" name="Picture 4" descr="Résultat de recherche d'images pour &quot;résurrection du christ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6032" t="2549" r="7512"/>
          <a:stretch>
            <a:fillRect/>
          </a:stretch>
        </p:blipFill>
        <p:spPr bwMode="auto">
          <a:xfrm>
            <a:off x="467544" y="692696"/>
            <a:ext cx="2411302" cy="5616624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347864" y="476672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Ch. I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030573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0293431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979712" y="6021288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Timgad, Algérie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ésultat de recherche d'images pour &quot;un port rome antiqu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05090" cy="4404717"/>
          </a:xfrm>
          <a:prstGeom prst="rect">
            <a:avLst/>
          </a:prstGeom>
          <a:noFill/>
        </p:spPr>
      </p:pic>
      <p:pic>
        <p:nvPicPr>
          <p:cNvPr id="54276" name="Picture 4" descr="Résultat de recherche d'images pour &quot;commerce maritime rome antique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4173059"/>
            <a:ext cx="6768752" cy="26849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upload.wikimedia.org/wikipedia/commons/thumb/f/f9/Roman_Empire_in_14_AD.png/1920px-Roman_Empire_in_14_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552" y="-27384"/>
            <a:ext cx="9966302" cy="6885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Résultat de recherche d'images pour &quot;résurrection du christ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6032" t="2549" r="7512" b="42944"/>
          <a:stretch>
            <a:fillRect/>
          </a:stretch>
        </p:blipFill>
        <p:spPr bwMode="auto">
          <a:xfrm>
            <a:off x="4317444" y="620688"/>
            <a:ext cx="4532196" cy="5904656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719064" y="3645024"/>
            <a:ext cx="8424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800" b="1" dirty="0"/>
              <a:t> Nous cherchons à com</a:t>
            </a:r>
            <a:r>
              <a:rPr lang="fr-FR" sz="2800" b="1" dirty="0">
                <a:solidFill>
                  <a:schemeClr val="bg1"/>
                </a:solidFill>
              </a:rPr>
              <a:t>prendre, à connaître</a:t>
            </a:r>
          </a:p>
          <a:p>
            <a:pPr>
              <a:buFontTx/>
              <a:buChar char="-"/>
            </a:pPr>
            <a:r>
              <a:rPr lang="fr-FR" sz="2800" b="1" dirty="0"/>
              <a:t> Première clef : l’accom</a:t>
            </a:r>
            <a:r>
              <a:rPr lang="fr-FR" sz="2800" b="1" dirty="0">
                <a:solidFill>
                  <a:schemeClr val="bg1"/>
                </a:solidFill>
              </a:rPr>
              <a:t>plissement des Écritures</a:t>
            </a:r>
          </a:p>
          <a:p>
            <a:pPr>
              <a:buFontTx/>
              <a:buChar char="-"/>
            </a:pPr>
            <a:r>
              <a:rPr lang="fr-FR" sz="2800" b="1" dirty="0"/>
              <a:t> Lorsque les temps fure</a:t>
            </a:r>
            <a:r>
              <a:rPr lang="fr-FR" sz="2800" b="1" dirty="0">
                <a:solidFill>
                  <a:schemeClr val="bg1"/>
                </a:solidFill>
              </a:rPr>
              <a:t>nt accomplis</a:t>
            </a:r>
          </a:p>
          <a:p>
            <a:pPr>
              <a:buFontTx/>
              <a:buChar char="-"/>
            </a:pPr>
            <a:r>
              <a:rPr lang="fr-FR" sz="2800" b="1" dirty="0"/>
              <a:t> Seconde clef : La Résu</a:t>
            </a:r>
            <a:r>
              <a:rPr lang="fr-FR" sz="2800" b="1" dirty="0">
                <a:solidFill>
                  <a:schemeClr val="bg1"/>
                </a:solidFill>
              </a:rPr>
              <a:t>rrection à la source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-468560" y="5085184"/>
            <a:ext cx="1187624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Résultat de recherche d'images pour &quot;peinture, les compagnons emmaüs arcaba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98756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796136" y="5805264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/>
              <a:t>Arcabas</a:t>
            </a:r>
            <a:endParaRPr lang="fr-FR" sz="28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Résultat de recherche d'images pour &quot;peinture, les compagnons emmaüs arcaba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Bernard Klasen\Pictures\img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6634" y="0"/>
            <a:ext cx="943714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rnard Klasen\Documents\paroisse\Noël\2018\Tintoret 1580.jpg"/>
          <p:cNvPicPr>
            <a:picLocks noChangeAspect="1" noChangeArrowheads="1"/>
          </p:cNvPicPr>
          <p:nvPr/>
        </p:nvPicPr>
        <p:blipFill>
          <a:blip r:embed="rId2" cstate="print"/>
          <a:srcRect l="408"/>
          <a:stretch>
            <a:fillRect/>
          </a:stretch>
        </p:blipFill>
        <p:spPr bwMode="auto">
          <a:xfrm>
            <a:off x="395536" y="0"/>
            <a:ext cx="5495109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56176" y="620688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Tintoret, </a:t>
            </a:r>
          </a:p>
          <a:p>
            <a:r>
              <a:rPr lang="fr-FR" sz="2400" dirty="0" err="1">
                <a:solidFill>
                  <a:schemeClr val="bg1"/>
                </a:solidFill>
              </a:rPr>
              <a:t>scuola</a:t>
            </a:r>
            <a:r>
              <a:rPr lang="fr-FR" sz="2400" dirty="0">
                <a:solidFill>
                  <a:schemeClr val="bg1"/>
                </a:solidFill>
              </a:rPr>
              <a:t> di </a:t>
            </a:r>
            <a:r>
              <a:rPr lang="fr-FR" sz="2400" dirty="0" err="1">
                <a:solidFill>
                  <a:schemeClr val="bg1"/>
                </a:solidFill>
              </a:rPr>
              <a:t>san</a:t>
            </a:r>
            <a:r>
              <a:rPr lang="fr-FR" sz="2400" dirty="0">
                <a:solidFill>
                  <a:schemeClr val="bg1"/>
                </a:solidFill>
              </a:rPr>
              <a:t> Rocco, </a:t>
            </a:r>
          </a:p>
          <a:p>
            <a:r>
              <a:rPr lang="fr-FR" sz="2400" dirty="0">
                <a:solidFill>
                  <a:schemeClr val="bg1"/>
                </a:solidFill>
              </a:rPr>
              <a:t>Venise, 1568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332656"/>
            <a:ext cx="252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 Ch. II</a:t>
            </a:r>
          </a:p>
          <a:p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Historicit</a:t>
            </a:r>
            <a:r>
              <a:rPr lang="fr-FR" sz="4000" dirty="0">
                <a:ea typeface="Calibri" pitchFamily="34" charset="0"/>
                <a:cs typeface="Times New Roman" pitchFamily="18" charset="0"/>
              </a:rPr>
              <a:t>é</a:t>
            </a:r>
            <a:endParaRPr lang="fr-FR" sz="4000" b="1" dirty="0"/>
          </a:p>
        </p:txBody>
      </p:sp>
      <p:pic>
        <p:nvPicPr>
          <p:cNvPr id="18438" name="Picture 6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0"/>
            <a:ext cx="5976664" cy="68696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Résultat de recherche d'images pour &quot;nativité de Tintoret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91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nativité de Tintoret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835" y="0"/>
            <a:ext cx="999879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https://images-e-venise.global.ssl.fastly.net/pics/peinture/tintoret-adoration-des-bergers-scuola-grande-san-rocco-venise-01.jpg?width=1903&amp;dpr=1&amp;quality=85"/>
          <p:cNvPicPr>
            <a:picLocks noChangeAspect="1" noChangeArrowheads="1"/>
          </p:cNvPicPr>
          <p:nvPr/>
        </p:nvPicPr>
        <p:blipFill>
          <a:blip r:embed="rId2" cstate="print"/>
          <a:srcRect l="37348" t="54673"/>
          <a:stretch>
            <a:fillRect/>
          </a:stretch>
        </p:blipFill>
        <p:spPr bwMode="auto">
          <a:xfrm>
            <a:off x="539552" y="-198784"/>
            <a:ext cx="8103421" cy="7056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https://images-e-venise.global.ssl.fastly.net/pics/peinture/tintoret-adoration-des-bergers-scuola-grande-san-rocco-venise-01.jpg?width=1903&amp;dpr=1&amp;quality=85"/>
          <p:cNvPicPr>
            <a:picLocks noChangeAspect="1" noChangeArrowheads="1"/>
          </p:cNvPicPr>
          <p:nvPr/>
        </p:nvPicPr>
        <p:blipFill>
          <a:blip r:embed="rId2" cstate="print"/>
          <a:srcRect t="40549"/>
          <a:stretch>
            <a:fillRect/>
          </a:stretch>
        </p:blipFill>
        <p:spPr bwMode="auto">
          <a:xfrm>
            <a:off x="0" y="0"/>
            <a:ext cx="9156787" cy="6552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Résultat de recherche d'images pour &quot;tintoret, adoration des berger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870"/>
            <a:ext cx="5690220" cy="68541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-315416"/>
            <a:ext cx="5436096" cy="7400926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395536" y="332656"/>
            <a:ext cx="5184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Ch. III</a:t>
            </a:r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 Verbe s</a:t>
            </a:r>
            <a:r>
              <a:rPr lang="fr-FR" sz="4000" dirty="0">
                <a:ea typeface="Calibri" pitchFamily="34" charset="0"/>
                <a:cs typeface="Times New Roman" pitchFamily="18" charset="0"/>
              </a:rPr>
              <a:t>’</a:t>
            </a:r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 fait chair</a:t>
            </a:r>
            <a:endParaRPr lang="fr-FR" sz="40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upload.wikimedia.org/wikipedia/commons/8/8f/ConcilioNicea_SanNicolas_My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95387" cy="5517232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539552" y="0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Ch. IV</a:t>
            </a:r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Les querelles christologiques des premiers si</a:t>
            </a:r>
            <a:r>
              <a:rPr lang="fr-FR" sz="4000" dirty="0">
                <a:ea typeface="Calibri" pitchFamily="34" charset="0"/>
                <a:cs typeface="Times New Roman" pitchFamily="18" charset="0"/>
              </a:rPr>
              <a:t>è</a:t>
            </a:r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cles</a:t>
            </a:r>
            <a:endParaRPr lang="fr-FR" sz="40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332656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Ch. V          </a:t>
            </a:r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 sacrifice de la Croix</a:t>
            </a:r>
            <a:endParaRPr lang="fr-FR" sz="4000" b="1" dirty="0"/>
          </a:p>
        </p:txBody>
      </p:sp>
      <p:pic>
        <p:nvPicPr>
          <p:cNvPr id="22529" name="Picture 1" descr="C:\Users\Bernard Klasen\Documents\C I F\christologie\photos\croix\731px-Crucifixion_from_Santa_Maria_Antiqua[1].jpg"/>
          <p:cNvPicPr>
            <a:picLocks noChangeAspect="1" noChangeArrowheads="1"/>
          </p:cNvPicPr>
          <p:nvPr/>
        </p:nvPicPr>
        <p:blipFill>
          <a:blip r:embed="rId2" cstate="print"/>
          <a:srcRect t="5254" b="8977"/>
          <a:stretch>
            <a:fillRect/>
          </a:stretch>
        </p:blipFill>
        <p:spPr bwMode="auto">
          <a:xfrm>
            <a:off x="2555776" y="980728"/>
            <a:ext cx="4896544" cy="5877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2159</TotalTime>
  <Words>553</Words>
  <Application>Microsoft Office PowerPoint</Application>
  <PresentationFormat>Affichage à l'écran (4:3)</PresentationFormat>
  <Paragraphs>96</Paragraphs>
  <Slides>64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64</vt:i4>
      </vt:variant>
    </vt:vector>
  </HeadingPairs>
  <TitlesOfParts>
    <vt:vector size="68" baseType="lpstr">
      <vt:lpstr>Arial</vt:lpstr>
      <vt:lpstr>Calibri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Bernard Klasen</dc:creator>
  <cp:lastModifiedBy>Bernard Klasen</cp:lastModifiedBy>
  <cp:revision>84</cp:revision>
  <dcterms:created xsi:type="dcterms:W3CDTF">2019-12-13T10:28:03Z</dcterms:created>
  <dcterms:modified xsi:type="dcterms:W3CDTF">2021-01-11T16:33:18Z</dcterms:modified>
</cp:coreProperties>
</file>