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7" r:id="rId4"/>
    <p:sldId id="264" r:id="rId5"/>
    <p:sldId id="360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48" r:id="rId15"/>
    <p:sldId id="369" r:id="rId16"/>
    <p:sldId id="370" r:id="rId17"/>
    <p:sldId id="371" r:id="rId18"/>
    <p:sldId id="349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72" r:id="rId29"/>
    <p:sldId id="271" r:id="rId30"/>
    <p:sldId id="272" r:id="rId31"/>
    <p:sldId id="284" r:id="rId32"/>
    <p:sldId id="281" r:id="rId33"/>
    <p:sldId id="273" r:id="rId34"/>
    <p:sldId id="307" r:id="rId35"/>
    <p:sldId id="308" r:id="rId36"/>
    <p:sldId id="282" r:id="rId37"/>
    <p:sldId id="283" r:id="rId38"/>
    <p:sldId id="296" r:id="rId39"/>
    <p:sldId id="297" r:id="rId40"/>
    <p:sldId id="278" r:id="rId41"/>
    <p:sldId id="298" r:id="rId42"/>
    <p:sldId id="299" r:id="rId43"/>
    <p:sldId id="309" r:id="rId44"/>
    <p:sldId id="261" r:id="rId45"/>
    <p:sldId id="300" r:id="rId46"/>
    <p:sldId id="311" r:id="rId47"/>
    <p:sldId id="310" r:id="rId48"/>
    <p:sldId id="294" r:id="rId49"/>
    <p:sldId id="293" r:id="rId50"/>
    <p:sldId id="313" r:id="rId51"/>
    <p:sldId id="301" r:id="rId52"/>
    <p:sldId id="327" r:id="rId53"/>
    <p:sldId id="302" r:id="rId54"/>
    <p:sldId id="304" r:id="rId55"/>
    <p:sldId id="305" r:id="rId56"/>
    <p:sldId id="279" r:id="rId57"/>
    <p:sldId id="315" r:id="rId58"/>
    <p:sldId id="295" r:id="rId59"/>
    <p:sldId id="317" r:id="rId60"/>
    <p:sldId id="319" r:id="rId61"/>
    <p:sldId id="329" r:id="rId62"/>
    <p:sldId id="328" r:id="rId63"/>
    <p:sldId id="320" r:id="rId64"/>
    <p:sldId id="373" r:id="rId65"/>
    <p:sldId id="330" r:id="rId66"/>
    <p:sldId id="288" r:id="rId67"/>
    <p:sldId id="289" r:id="rId68"/>
    <p:sldId id="342" r:id="rId69"/>
    <p:sldId id="343" r:id="rId70"/>
    <p:sldId id="344" r:id="rId71"/>
    <p:sldId id="345" r:id="rId72"/>
    <p:sldId id="280" r:id="rId73"/>
    <p:sldId id="321" r:id="rId74"/>
    <p:sldId id="290" r:id="rId75"/>
    <p:sldId id="322" r:id="rId76"/>
    <p:sldId id="331" r:id="rId77"/>
    <p:sldId id="341" r:id="rId78"/>
    <p:sldId id="324" r:id="rId79"/>
    <p:sldId id="332" r:id="rId80"/>
    <p:sldId id="292" r:id="rId81"/>
    <p:sldId id="291" r:id="rId82"/>
    <p:sldId id="325" r:id="rId83"/>
    <p:sldId id="326" r:id="rId8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10" autoAdjust="0"/>
  </p:normalViewPr>
  <p:slideViewPr>
    <p:cSldViewPr>
      <p:cViewPr varScale="1">
        <p:scale>
          <a:sx n="60" d="100"/>
          <a:sy n="60" d="100"/>
        </p:scale>
        <p:origin x="-15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7EA97-857B-445A-A859-A353B2717B39}" type="datetimeFigureOut">
              <a:rPr lang="fr-FR" smtClean="0"/>
              <a:pPr/>
              <a:t>18/01/2020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A68D8-380A-4412-A3C9-66A025B54F0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ved=2ahUKEwi_3s2zuLLmAhUErxoKHUM4BnEQjRx6BAgBEAQ&amp;url=http://www.leparisien.fr/hauts-de-seine-92/boulogne-billancourt-92100/boulogne-billancourt-paul-landowski-aura-son-musee-02-07-2017-7104624.php&amp;psig=AOvVaw1zrCKgPO-3dvjkXkGXPlLK&amp;ust=1576319994004829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fr/url?sa=i&amp;rct=j&amp;q=&amp;esrc=s&amp;source=images&amp;cd=&amp;cad=rja&amp;uact=8&amp;ved=2ahUKEwjdrLrNu4PnAhX76eAKHS-6AKsQjRx6BAgBEAQ&amp;url=http://utpictura18.univ-montp3.fr/GenerateurNotice.php?numnotice=A2605&amp;psig=AOvVaw3L_YUyPvYHKrWmpbtILAM9&amp;ust=1579104163228397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rue-des-9-templiers.eklablog.com/17-les-evangelistes-et-le-tetramorphe-a13230044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fr/url?sa=i&amp;rct=j&amp;q=&amp;esrc=s&amp;source=images&amp;cd=&amp;ved=2ahUKEwiZzdbigc7mAhXUDWMBHYDtD8cQjRx6BAgBEAQ&amp;url=https://michaellanglois.fr/fr/tag/le-monde-de-la-bible/page/2/&amp;psig=AOvVaw2McKzM2AKCYkBTE8ehUrOJ&amp;ust=157726757143118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hyperlink" Target="https://www.google.fr/url?sa=i&amp;rct=j&amp;q=&amp;esrc=s&amp;source=images&amp;cd=&amp;cad=rja&amp;uact=8&amp;ved=2ahUKEwiZ1ISigs7mAhW4BGMBHXaTDkYQjRx6BAgBEAQ&amp;url=https://www.laprocure.com/monde-bible-226-babylone-mythique-historique-biblique/9791029606557.html&amp;psig=AOvVaw2McKzM2AKCYkBTE8ehUrOJ&amp;ust=1577267571431184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rue-des-9-templiers.eklablog.com/17-les-evangelistes-et-le-tetramorphe-a132300444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francebleu.fr/infos/culture-loisirs/terre-de-cevennes-hors-serie-conte-et-legende-la-bete-du-gevaudan-1539854269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google.fr/url?sa=i&amp;rct=j&amp;q=&amp;esrc=s&amp;source=images&amp;cd=&amp;ved=2ahUKEwiztsnyn8zmAhWSERQKHa3hBZEQjRx6BAgBEAQ&amp;url=https://imgur.com/t/scary/bTCzjHR&amp;psig=AOvVaw3yqI7af0rLmqHdU2-Nz4fn&amp;ust=1577206682314188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franceinter.fr/emissions/blockbuster/blockbuster-04-juillet-2017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leparatonnerre.fr/2019/05/07/patton-rommel-portraits-croises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google.fr/url?sa=i&amp;rct=j&amp;q=&amp;esrc=s&amp;source=images&amp;cd=&amp;ved=2ahUKEwjb-d-mt4PnAhULoRQKHVQbCykQjRx6BAgBEAQ&amp;url=https://oraweb.net/jesus-libere-lhomme-chassant-demons/&amp;psig=AOvVaw0TNjERl4y1wFlA0sfwY7DX&amp;ust=1579103013740730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fr/url?sa=i&amp;rct=j&amp;q=&amp;esrc=s&amp;source=images&amp;cd=&amp;cad=rja&amp;uact=8&amp;ved=2ahUKEwjWx9CIt4PnAhWizIUKHW9XD5kQjRx6BAgBEAQ&amp;url=https://www.lemonde.fr/sciences/article/2016/02/15/bande-dessinee-anent-les-chants-du-crepuscule_4865765_1650684.html&amp;psig=AOvVaw0IPBJiUyl2sbldFMdhalQk&amp;ust=1579102874212914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fr/url?sa=i&amp;rct=j&amp;q=&amp;esrc=s&amp;source=images&amp;cd=&amp;cad=rja&amp;uact=8&amp;ved=2ahUKEwiAksfag_bmAhVEyoUKHSvzAm0QjRx6BAgBEAQ&amp;url=http://www.google.fr/url?sa=i&amp;rct=j&amp;q=&amp;esrc=s&amp;source=images&amp;cd=&amp;ved=2ahUKEwjc9NbRg_bmAhUhxoUKHZLpAykQjRx6BAgBEAQ&amp;url=http://stmaterne.blogspot.com/2008/02/nostalgie-de-lglise-orthodoxe-russe.html&amp;psig=AOvVaw28nXXIUK3nYuMO4aJdaNHE&amp;ust=1578642344275223&amp;psig=AOvVaw28nXXIUK3nYuMO4aJdaNHE&amp;ust=1578642344275223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tpealzheimer.unblog.fr/2015/02/19/i-les-avancees-scientifiques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rue-des-9-templiers.eklablog.com/17-les-evangelistes-et-le-tetramorphe-a132300444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rue-des-9-templiers.eklablog.com/17-les-evangelistes-et-le-tetramorphe-a132300444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fr/url?sa=i&amp;rct=j&amp;q=&amp;esrc=s&amp;source=images&amp;cd=&amp;ved=2ahUKEwiaiqfN8s3mAhX3DWMBHfinCqkQjRx6BAgBEAQ&amp;url=http://www.ori20cent.com/pages/zoom-mange-5-fruits-et-legumes-par-jour.html&amp;psig=AOvVaw0LSEa5lQ9RPCxiUfiqpcIc&amp;ust=1577263455170532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fr/url?sa=i&amp;rct=j&amp;q=&amp;esrc=s&amp;source=images&amp;cd=&amp;cad=rja&amp;uact=8&amp;ved=0ahUKEwjns-GsvITXAhUCDxoKHQ6dADAQjRwIBw&amp;url=http://ideam-design.fr/actus/raconte-moi-le-design/&amp;psig=AOvVaw101UBtQP7BrmJ-TBkIQhgB&amp;ust=1508769970806912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google.fr/url?sa=i&amp;rct=j&amp;q=&amp;esrc=s&amp;source=images&amp;cd=&amp;cad=rja&amp;uact=8&amp;ved=2ahUKEwj38NO0jfbmAhVgAWMBHfjTBA8QjRx6BAgBEAQ&amp;url=https://livre.fnac.com/a12081699/Philippe-Geluck-Agenda-Le-Chat-2019&amp;psig=AOvVaw3JUP2uw9h9jFXGyVsi_16B&amp;ust=1578645056394343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fr/url?sa=i&amp;rct=j&amp;q=&amp;esrc=s&amp;source=images&amp;cd=&amp;ved=2ahUKEwjlu6-O8_HmAhUScBQKHT1JD5QQjRx6BAgBEAQ&amp;url=https://fr.wikipedia.org/wiki/Judas_Iscariote&amp;psig=AOvVaw0dZi2AWW5KPQOLMWvZP0FW&amp;ust=1578500594236524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fr/url?sa=i&amp;rct=j&amp;q=&amp;esrc=s&amp;source=images&amp;cd=&amp;cad=rja&amp;uact=8&amp;ved=2ahUKEwjQ6PLotszmAhUGCxoKHZxrDOYQjRx6BAgBEAQ&amp;url=http://dartsetfeemere.over-blog.com/2015/03/la-cene-1648-philippe-de-champaigne-1602-1674-lyon.html&amp;psig=AOvVaw3NIs1GHRju38yjcRtcDuPw&amp;ust=1577213100763958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fr/url?sa=i&amp;rct=j&amp;q=&amp;esrc=s&amp;source=images&amp;cd=&amp;ved=2ahUKEwjlu6-O8_HmAhUScBQKHT1JD5QQjRx6BAgBEAQ&amp;url=https://fr.wikipedia.org/wiki/Judas_Iscariote&amp;psig=AOvVaw0dZi2AWW5KPQOLMWvZP0FW&amp;ust=1578500594236524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fr/url?sa=i&amp;rct=j&amp;q=&amp;esrc=s&amp;source=images&amp;cd=&amp;ved=2ahUKEwjlu6-O8_HmAhUScBQKHT1JD5QQjRx6BAgBEAQ&amp;url=https://fr.wikipedia.org/wiki/Judas_Iscariote&amp;psig=AOvVaw0dZi2AWW5KPQOLMWvZP0FW&amp;ust=1578500594236524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rue-des-9-templiers.eklablog.com/17-les-evangelistes-et-le-tetramorphe-a132300444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rue-des-9-templiers.eklablog.com/17-les-evangelistes-et-le-tetramorphe-a132300444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fr/url?sa=i&amp;rct=j&amp;q=&amp;esrc=s&amp;source=images&amp;cd=&amp;ved=2ahUKEwie6uPd9fHmAhVKDGMBHWzKCW0QjRx6BAgBEAQ&amp;url=https://lesyeuxdargus.wordpress.com/2013/11/27/le-mausolee-de-galla-placidia-a-ravenne/&amp;psig=AOvVaw2RYgu7S7lYji-8iip_fKlf&amp;ust=1578501211155559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fr/url?sa=i&amp;rct=j&amp;q=&amp;esrc=s&amp;source=images&amp;cd=&amp;ved=2ahUKEwie6uPd9fHmAhVKDGMBHWzKCW0QjRx6BAgBEAQ&amp;url=https://lesyeuxdargus.wordpress.com/2013/11/27/le-mausolee-de-galla-placidia-a-ravenne/&amp;psig=AOvVaw2RYgu7S7lYji-8iip_fKlf&amp;ust=1578501211155559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fr/url?sa=i&amp;rct=j&amp;q=&amp;esrc=s&amp;source=images&amp;cd=&amp;cad=rja&amp;uact=8&amp;ved=2ahUKEwju45Xij_bmAhUi5eAKHaP4AvkQjRx6BAgBEAQ&amp;url=http://www.google.fr/url?sa=i&amp;rct=j&amp;q=&amp;esrc=s&amp;source=images&amp;cd=&amp;ved=2ahUKEwju45Xij_bmAhUi5eAKHaP4AvkQjRx6BAgBEAQ&amp;url=http://bibliotheque-eclectique.eklablog.com/la-bibliotheque-d-alexandrie-a135682876&amp;psig=AOvVaw2IMe6bVH_Xz3QDBJNADN6T&amp;ust=1578645678661052&amp;psig=AOvVaw2IMe6bVH_Xz3QDBJNADN6T&amp;ust=1578645678661052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fr/url?sa=i&amp;rct=j&amp;q=&amp;esrc=s&amp;source=images&amp;cd=&amp;ved=2ahUKEwiiq83ih87mAhVF4eAKHa-rBpgQjRx6BAgBEAQ&amp;url=http://antikforever.com/Dico/auteurs/flavius_josephe.htm&amp;psig=AOvVaw2LU_4VNZblp1oKTy-h1g_o&amp;ust=1577269176905626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rancetelevisions.fr/l-affaire-neron-autopsie-d-un-mythe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google.fr/url?sa=i&amp;rct=j&amp;q=&amp;esrc=s&amp;source=images&amp;cd=&amp;ved=2ahUKEwjCuOnhkPbmAhUH_BQKHe-ODbAQjRx6BAgBEAQ&amp;url=https://www.leroymerlin.fr/v3/p/produits/papier-peint-vinyle-bibliotheque-antique-beige-e1501823449&amp;psig=AOvVaw2IMe6bVH_Xz3QDBJNADN6T&amp;ust=1578645678661052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fr/url?sa=i&amp;rct=j&amp;q=&amp;esrc=s&amp;source=images&amp;cd=&amp;cad=rja&amp;uact=8&amp;ved=2ahUKEwjv7cKP2c7mAhWLyYUKHe0dBTMQjRx6BAgBEAQ&amp;url=http://www.lavie.fr/religion/catholicisme/le-petit-jesus-inattendu-des-apocryphes-21-12-2016-78713_16.php&amp;psig=AOvVaw11g599vtIt0-EBdaJCsLeb&amp;ust=1577291022638044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fr/url?sa=i&amp;rct=j&amp;q=&amp;esrc=s&amp;source=images&amp;cd=&amp;ved=2ahUKEwj-36aBpszmAhWQxoUKHV1CCjEQjRx6BAgBEAQ&amp;url=https://fr.wikipedia.org/wiki/Fichier:Pieter_Bruegel_der_%C3%84ltere_-_Volksz%C3%A4hlung_zu_Bethlehem.jpg&amp;psig=AOvVaw35s7EMYsHc_ohkpbxxzqna&amp;ust=1577208563685412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fr/url?sa=i&amp;rct=j&amp;q=&amp;esrc=s&amp;source=images&amp;cd=&amp;cad=rja&amp;uact=8&amp;ved=2ahUKEwiF5sXt_PHmAhVMXBoKHUB6BWcQjRx6BAgBEAQ&amp;url=/url?sa=i&amp;rct=j&amp;q=&amp;esrc=s&amp;source=images&amp;cd=&amp;ved=2ahUKEwiF5sXt_PHmAhVMXBoKHUB6BWcQjRx6BAgBEAQ&amp;url=https://mysweetescape.fr/2016/02/29/sagrada-familia/&amp;psig=AOvVaw16MaauxWo71kFNX5WHXI7o&amp;ust=1578503198450137&amp;psig=AOvVaw16MaauxWo71kFNX5WHXI7o&amp;ust=1578503198450137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fr/url?sa=i&amp;rct=j&amp;q=&amp;esrc=s&amp;source=images&amp;cd=&amp;cad=rja&amp;uact=8&amp;ved=2ahUKEwippcG95PjmAhUJHxoKHS1uB-4QjRx6BAgBEAQ&amp;url=http://leerony.over-blog.com/2016/12/les-evangiles-apocryphes.html&amp;psig=AOvVaw2Th6WP0Zfy12EpGXk2KDH_&amp;ust=1578737174439138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cairn.info/l-espace-public-au-moyen-age--9782130573579-page-251.htm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fr/url?sa=i&amp;rct=j&amp;q=&amp;esrc=s&amp;source=images&amp;cd=&amp;ved=2ahUKEwiwnumYg_LmAhXB7eAKHZGdChIQjRx6BAgBEAQ&amp;url=https://www.courrierinternational.com/article/2002/07/04/pelerinage-dans-la-jerusalem-noire&amp;psig=AOvVaw3PRH79KiiDNRIJ6Qve7oKe&amp;ust=1578504811126423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fr/url?sa=i&amp;rct=j&amp;q=&amp;esrc=s&amp;source=images&amp;cd=&amp;ved=2ahUKEwiwnumYg_LmAhXB7eAKHZGdChIQjRx6BAgBEAQ&amp;url=http://siegehublot.com/eglise-8222/&amp;psig=AOvVaw3PRH79KiiDNRIJ6Qve7oKe&amp;ust=1578504811126423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rue-des-9-templiers.eklablog.com/17-les-evangelistes-et-le-tetramorphe-a132300444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sp.depositphotos.com/74201939/stock-photo-pile-of-boxes.html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google.fr/url?sa=i&amp;rct=j&amp;q=&amp;esrc=s&amp;source=images&amp;cd=&amp;cad=rja&amp;uact=8&amp;ved=2ahUKEwjevvz4h87mAhWOAGMBHS7KCOQQjRx6BAgBEAQ&amp;url=https://www.superprof.fr/ressources/scolaire/histoire/cours-hist6/tous-niveaux-hist6/rome-histoire-judeenne.html&amp;psig=AOvVaw2LU_4VNZblp1oKTy-h1g_o&amp;ust=1577269176905626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google.fr/url?sa=i&amp;rct=j&amp;q=&amp;esrc=s&amp;source=images&amp;cd=&amp;cad=rja&amp;uact=8&amp;ved=2ahUKEwjlkd-y5PbmAhV0DGMBHa1tB8gQjRx6BAgBEAQ&amp;url=https://commons.wikimedia.org/wiki/File:Bookshelf_armarium_300_CE_sarcophogus.jpg&amp;psig=AOvVaw0PJIvY3T5RLMwu8EN6m-EH&amp;ust=1578668390741816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fr.m.wikipedia.org/wiki/Fichier:L'adoration_des_bergers_(La_Tour).jpg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google.fr/url?sa=i&amp;rct=j&amp;q=&amp;esrc=s&amp;source=images&amp;cd=&amp;ved=2ahUKEwjU9fDH__bmAhWq3eAKHZMvAh8QjRx6BAgBEAQ&amp;url=https://www.wikiart.org/fr/francesco-hayez/la-destruction-du-temple-de-jerusalem-1867&amp;psig=AOvVaw01TkAMNb8N1dPkTWMfOfYV&amp;ust=1578675725150626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mini-site.louvre.fr/mantegna/acc/xmlfr/section_10_1.html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google.fr/url?sa=i&amp;rct=j&amp;q=&amp;esrc=s&amp;source=images&amp;cd=&amp;ved=2ahUKEwjY2J-r5vjmAhUKyYUKHT4YA2UQjRx6BAgBEAQ&amp;url=https://www.pinterest.com/pin/359795457711553662/&amp;psig=AOvVaw0u3RaduHIB8cnm9IHVHL8_&amp;ust=1578737666697259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classes.bnf.fr/ecritures/grand/e004.htm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fr/url?sa=i&amp;rct=j&amp;q=&amp;esrc=s&amp;source=images&amp;cd=&amp;ved=2ahUKEwja8dirhPfmAhUCDmMBHWhcC5cQjRx6BAgBEAQ&amp;url=https://fr.wikipedia.org/wiki/Les_Noces_de_Cana_(V%C3%A9ron%C3%A8se)&amp;psig=AOvVaw2Aya4GCcZtOhcnV4OHCupp&amp;ust=1578677020892246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fr/url?sa=i&amp;rct=j&amp;q=&amp;esrc=s&amp;source=images&amp;cd=&amp;ved=2ahUKEwja8dirhPfmAhUCDmMBHWhcC5cQjRx6BAgBEAQ&amp;url=https://fr.wikipedia.org/wiki/Les_Noces_de_Cana_(V%C3%A9ron%C3%A8se)&amp;psig=AOvVaw2Aya4GCcZtOhcnV4OHCupp&amp;ust=1578677020892246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fr/url?sa=i&amp;rct=j&amp;q=&amp;esrc=s&amp;source=images&amp;cd=&amp;ved=2ahUKEwja8dirhPfmAhUCDmMBHWhcC5cQjRx6BAgBEAQ&amp;url=https://fr.wikipedia.org/wiki/Les_Noces_de_Cana_(V%C3%A9ron%C3%A8se)&amp;psig=AOvVaw2Aya4GCcZtOhcnV4OHCupp&amp;ust=1578677020892246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parences.net/periodes/peinture-de-genre-hollandaise/loisirs-et-plaisirs-dans-la-peinture-de-genre-hollandaise/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fr/url?sa=i&amp;rct=j&amp;q=&amp;esrc=s&amp;source=images&amp;cd=&amp;ved=2ahUKEwja8dirhPfmAhUCDmMBHWhcC5cQjRx6BAgBEAQ&amp;url=https://fr.wikipedia.org/wiki/Les_Noces_de_Cana_(V%C3%A9ron%C3%A8se)&amp;psig=AOvVaw2Aya4GCcZtOhcnV4OHCupp&amp;ust=1578677020892246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fr/url?sa=i&amp;rct=j&amp;q=&amp;esrc=s&amp;source=images&amp;cd=&amp;ved=2ahUKEwja8dirhPfmAhUCDmMBHWhcC5cQjRx6BAgBEAQ&amp;url=https://fr.wikipedia.org/wiki/Les_Noces_de_Cana_(V%C3%A9ron%C3%A8se)&amp;psig=AOvVaw2Aya4GCcZtOhcnV4OHCupp&amp;ust=1578677020892246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rue-des-9-templiers.eklablog.com/17-les-evangelistes-et-le-tetramorphe-a132300444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rue-des-9-templiers.eklablog.com/17-les-evangelistes-et-le-tetramorphe-a132300444" TargetMode="Externa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google.fr/url?sa=i&amp;rct=j&amp;q=&amp;esrc=s&amp;source=images&amp;cd=&amp;ved=2ahUKEwjI5qO-y_jmAhWx4IUKHaQiBY0QjRx6BAgBEAQ&amp;url=https://picclick.fr/revue-LE-MONDE-DE-LA-BIBLE-192535514655.html&amp;psig=AOvVaw3HAtxaeRUswdyEe1FCy0tX&amp;ust=1578730479468834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google.fr/url?sa=i&amp;rct=j&amp;q=&amp;esrc=s&amp;source=images&amp;cd=&amp;ved=2ahUKEwiMh7D_2_jmAhWMHRQKHd6mDaQQjRx6BAgBEAQ&amp;url=https://it.wahooart.com/@@/9GEQWE-John-William-Waterhouse-Un-malato-bambino-portato-dentro-Antartico-Tempio-di-Esculapio-..&amp;psig=AOvVaw315Qy4VhJNlYLQ9rjP4-7j&amp;ust=1578734872653015" TargetMode="Externa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evangeliser.net/pour-mieux-comprendre-ce-que-signifie-avoir-la-foi-en-jesus/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fr/url?sa=i&amp;rct=j&amp;q=&amp;esrc=s&amp;source=images&amp;cd=&amp;ved=2ahUKEwiip_e9woPnAhXCxIUKHcU6Cx4QjRx6BAgBEAQ&amp;url=http://john1010abundantlife.blogspot.com/2015/02/reflection-ephphathabe-opened.html&amp;psig=AOvVaw3qKGLdSY3NLeo1hqqOTNks&amp;ust=1579105888549591" TargetMode="Externa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google.fr/url?sa=i&amp;rct=j&amp;q=&amp;esrc=s&amp;source=images&amp;cd=&amp;ved=2ahUKEwiKmcX63fjmAhUcAWMBHUuGD_UQjRx6BAgBEAQ&amp;url=https://www.jw.org/fr/biblioth%C3%A8que/livres/j-apprends-en-lisant-la-bible/12/jesus-guerit/&amp;psig=AOvVaw0dijLJ_OWGzpS5mcNXg-Xw&amp;ust=1578735144904834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foicatholique.com/2018/10/miracles-jesus-pas-des-legendes.html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fr.m.wikipedia.org/wiki/Fichier:L'adoration_des_bergers_(La_Tour).jpg" TargetMode="Externa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google.fr/url?sa=i&amp;rct=j&amp;q=&amp;esrc=s&amp;source=images&amp;cd=&amp;ved=2ahUKEwiEtITN2_jmAhXFAWMBHRmlB7EQjRx6BAgBEAQ&amp;url=https://theadspread.com/2015/12/09/le-care-revisite-en-management-bienveillant/&amp;psig=AOvVaw3Nr_NnGcbqaTwLwstV2Dud&amp;ust=1578734674277105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associationdemarie.org/blog/?cat=4&amp;paged=10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chercheursdebible19.blogspot.com/2019/09/luc-512-16-jesus-guerit-un-lepreux.html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nationalgeographic.fr/histoire/2019/01/la-bible-expliquee-qui-etaient-les-rois-mage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17902"/>
            <a:ext cx="87129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4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Verbe s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sacrifice de la Croix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ereBK\Documents\cours\Cours IER\17  cappadoce\02 Egri Tas pierre penchée\4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5226" r="28365"/>
          <a:stretch>
            <a:fillRect/>
          </a:stretch>
        </p:blipFill>
        <p:spPr bwMode="auto">
          <a:xfrm>
            <a:off x="0" y="1268760"/>
            <a:ext cx="9144000" cy="4149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PereBK\Documents\cours\Cours IER\17  cappadoce\02 Egri Tas pierre penchée\39.jpg"/>
          <p:cNvPicPr>
            <a:picLocks noChangeAspect="1" noChangeArrowheads="1"/>
          </p:cNvPicPr>
          <p:nvPr/>
        </p:nvPicPr>
        <p:blipFill>
          <a:blip r:embed="rId2" cstate="print"/>
          <a:srcRect l="14606" b="11182"/>
          <a:stretch>
            <a:fillRect/>
          </a:stretch>
        </p:blipFill>
        <p:spPr bwMode="auto">
          <a:xfrm>
            <a:off x="0" y="2996952"/>
            <a:ext cx="9144000" cy="4104302"/>
          </a:xfrm>
          <a:prstGeom prst="rect">
            <a:avLst/>
          </a:prstGeom>
          <a:noFill/>
        </p:spPr>
      </p:pic>
      <p:pic>
        <p:nvPicPr>
          <p:cNvPr id="2051" name="Picture 3" descr="C:\Users\PereBK\Documents\cours\Cours IER\17  cappadoce\02 Egri Tas pierre penchée\40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15226" r="28365" b="6942"/>
          <a:stretch>
            <a:fillRect/>
          </a:stretch>
        </p:blipFill>
        <p:spPr bwMode="auto">
          <a:xfrm>
            <a:off x="0" y="0"/>
            <a:ext cx="9144000" cy="3861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ereBK\Documents\cours\Cours IER\17  cappadoce\02 Egri Tas pierre penchée\4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5226" r="66265" b="6612"/>
          <a:stretch>
            <a:fillRect/>
          </a:stretch>
        </p:blipFill>
        <p:spPr bwMode="auto">
          <a:xfrm>
            <a:off x="1571603" y="0"/>
            <a:ext cx="531040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Résultat de recherche d'images pour &quot;les rois mages, sculpt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513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 contrast="-40000"/>
          </a:blip>
          <a:srcRect/>
          <a:stretch>
            <a:fillRect/>
          </a:stretch>
        </p:blipFill>
        <p:spPr bwMode="auto">
          <a:xfrm>
            <a:off x="3167336" y="-11628"/>
            <a:ext cx="5976664" cy="68696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33265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Ch. II - Historicité</a:t>
            </a:r>
            <a:endParaRPr lang="fr-FR" sz="36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2420888"/>
            <a:ext cx="60486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 smtClean="0"/>
          </a:p>
          <a:p>
            <a:r>
              <a:rPr lang="fr-FR" sz="3200" b="1" dirty="0" smtClean="0"/>
              <a:t>Que veut dire   « historique » ?</a:t>
            </a:r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connaître le contexte historique</a:t>
            </a:r>
            <a:endParaRPr lang="fr-FR" sz="3200" b="1" dirty="0" smtClean="0"/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exemples de faits réels</a:t>
            </a:r>
            <a:r>
              <a:rPr lang="fr-FR" sz="3200" dirty="0" smtClean="0"/>
              <a:t> </a:t>
            </a:r>
            <a:endParaRPr lang="fr-FR" sz="3200" b="1" dirty="0" smtClean="0"/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ce qui est </a:t>
            </a:r>
            <a:r>
              <a:rPr lang="fr-FR" sz="3200" b="1" dirty="0" smtClean="0"/>
              <a:t>avéré</a:t>
            </a:r>
          </a:p>
          <a:p>
            <a:r>
              <a:rPr lang="fr-FR" sz="3200" b="1" dirty="0" smtClean="0"/>
              <a:t>    raconter</a:t>
            </a:r>
            <a:endParaRPr lang="fr-FR" sz="3200" b="1" dirty="0" smtClean="0"/>
          </a:p>
          <a:p>
            <a:r>
              <a:rPr lang="fr-FR" sz="3200" dirty="0" smtClean="0"/>
              <a:t>	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-324544" y="4149080"/>
            <a:ext cx="97840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aleteiafrench.files.wordpress.com/2018/06/pierre-de-pilate.jpg?quality=100&amp;strip=all&amp;w=7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0917" y="0"/>
            <a:ext cx="10294917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56176" y="1628800"/>
            <a:ext cx="24482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Ce </a:t>
            </a:r>
            <a:r>
              <a:rPr lang="fr-FR" sz="2800" dirty="0" err="1" smtClean="0">
                <a:solidFill>
                  <a:schemeClr val="bg1"/>
                </a:solidFill>
              </a:rPr>
              <a:t>tiberieum</a:t>
            </a:r>
            <a:endParaRPr lang="fr-FR" sz="2800" dirty="0" smtClean="0">
              <a:solidFill>
                <a:schemeClr val="bg1"/>
              </a:solidFill>
            </a:endParaRPr>
          </a:p>
          <a:p>
            <a:endParaRPr lang="fr-FR" sz="1600" dirty="0" smtClean="0">
              <a:solidFill>
                <a:schemeClr val="bg1"/>
              </a:solidFill>
            </a:endParaRPr>
          </a:p>
          <a:p>
            <a:r>
              <a:rPr lang="fr-FR" sz="2800" dirty="0" err="1" smtClean="0">
                <a:solidFill>
                  <a:schemeClr val="bg1"/>
                </a:solidFill>
              </a:rPr>
              <a:t>Pontius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pilate</a:t>
            </a:r>
            <a:endParaRPr lang="fr-FR" sz="2800" dirty="0" smtClean="0">
              <a:solidFill>
                <a:schemeClr val="bg1"/>
              </a:solidFill>
            </a:endParaRPr>
          </a:p>
          <a:p>
            <a:endParaRPr lang="fr-FR" sz="1400" dirty="0" smtClean="0">
              <a:solidFill>
                <a:schemeClr val="bg1"/>
              </a:solidFill>
            </a:endParaRPr>
          </a:p>
          <a:p>
            <a:r>
              <a:rPr lang="fr-FR" sz="2800" dirty="0" smtClean="0">
                <a:solidFill>
                  <a:schemeClr val="bg1"/>
                </a:solidFill>
              </a:rPr>
              <a:t>a consacré…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ésultat de recherche d'images pour &quot;le monde de la bib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75917">
            <a:off x="4355976" y="980728"/>
            <a:ext cx="3923928" cy="5553538"/>
          </a:xfrm>
          <a:prstGeom prst="rect">
            <a:avLst/>
          </a:prstGeom>
          <a:noFill/>
        </p:spPr>
      </p:pic>
      <p:pic>
        <p:nvPicPr>
          <p:cNvPr id="40964" name="Picture 4" descr="Résultat de recherche d'images pour &quot;le monde de la bibl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83788">
            <a:off x="955287" y="608123"/>
            <a:ext cx="4218702" cy="5653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476672"/>
            <a:ext cx="7200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Nous avons tout intérêt à bien connaître les contextes de la narration.</a:t>
            </a:r>
          </a:p>
          <a:p>
            <a:endParaRPr lang="fr-FR" sz="3600" b="1" dirty="0" smtClean="0"/>
          </a:p>
          <a:p>
            <a:r>
              <a:rPr lang="fr-FR" sz="3600" b="1" dirty="0" smtClean="0"/>
              <a:t>On ya gagne bien plus que de vouloir conserver quelques pieuses ou romantiques images qui risquent de nous faire passer à côté de la vérité des textes.</a:t>
            </a:r>
            <a:endParaRPr lang="fr-FR" sz="36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 contrast="-40000"/>
          </a:blip>
          <a:srcRect/>
          <a:stretch>
            <a:fillRect/>
          </a:stretch>
        </p:blipFill>
        <p:spPr bwMode="auto">
          <a:xfrm>
            <a:off x="3167336" y="-11628"/>
            <a:ext cx="5976664" cy="68696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33265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Ch. II - Historicité</a:t>
            </a:r>
            <a:endParaRPr lang="fr-FR" sz="36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2420888"/>
            <a:ext cx="60486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 smtClean="0"/>
          </a:p>
          <a:p>
            <a:r>
              <a:rPr lang="fr-FR" sz="3200" b="1" dirty="0" smtClean="0"/>
              <a:t>Que veut dire   « historique » ?</a:t>
            </a:r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connaître le contexte historique</a:t>
            </a:r>
            <a:endParaRPr lang="fr-FR" sz="3200" b="1" dirty="0" smtClean="0"/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exemples de faits réels</a:t>
            </a:r>
            <a:r>
              <a:rPr lang="fr-FR" sz="3200" dirty="0" smtClean="0"/>
              <a:t> </a:t>
            </a:r>
            <a:endParaRPr lang="fr-FR" sz="3200" b="1" dirty="0" smtClean="0"/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ce qui est </a:t>
            </a:r>
            <a:r>
              <a:rPr lang="fr-FR" sz="3200" b="1" dirty="0" smtClean="0"/>
              <a:t>avéré</a:t>
            </a:r>
          </a:p>
          <a:p>
            <a:r>
              <a:rPr lang="fr-FR" sz="3200" b="1" dirty="0" smtClean="0"/>
              <a:t>    raconter</a:t>
            </a:r>
            <a:endParaRPr lang="fr-FR" sz="3200" b="1" dirty="0" smtClean="0"/>
          </a:p>
          <a:p>
            <a:r>
              <a:rPr lang="fr-FR" sz="3200" dirty="0" smtClean="0"/>
              <a:t>	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-324544" y="4653136"/>
            <a:ext cx="97840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Ã©sultat de recherche d'images pour &quot;le petit chaperon rouge&quot;"/>
          <p:cNvPicPr>
            <a:picLocks noChangeAspect="1" noChangeArrowheads="1"/>
          </p:cNvPicPr>
          <p:nvPr/>
        </p:nvPicPr>
        <p:blipFill>
          <a:blip r:embed="rId2" cstate="print"/>
          <a:srcRect l="3855" r="2342"/>
          <a:stretch>
            <a:fillRect/>
          </a:stretch>
        </p:blipFill>
        <p:spPr bwMode="auto">
          <a:xfrm>
            <a:off x="2051720" y="-99392"/>
            <a:ext cx="5214974" cy="8001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e-suis-sceptique-par-votre-comporte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620688"/>
            <a:ext cx="5256584" cy="3948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ésultat de recherche d'images pour &quot;la bête du gévauda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0424" r="234"/>
          <a:stretch>
            <a:fillRect/>
          </a:stretch>
        </p:blipFill>
        <p:spPr bwMode="auto">
          <a:xfrm>
            <a:off x="0" y="0"/>
            <a:ext cx="9756576" cy="6916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6435"/>
            <a:ext cx="10404648" cy="6931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harry potte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2616" y="0"/>
            <a:ext cx="1040075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58"/>
            <a:ext cx="9144000" cy="6845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ésultat de recherche d'images pour &quot;le christ chasse un esprit mauvai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0992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657671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Alors toute la population de la région demanda à Jésus de s’éloigner d’eux, car ils étaient en proie d’une grande crainte… Luc 8, 37.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Résultat de recherche d'images pour &quot;animism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328847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premier chrétien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7666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299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 contrast="-40000"/>
          </a:blip>
          <a:srcRect/>
          <a:stretch>
            <a:fillRect/>
          </a:stretch>
        </p:blipFill>
        <p:spPr bwMode="auto">
          <a:xfrm>
            <a:off x="3167336" y="-11628"/>
            <a:ext cx="5976664" cy="68696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33265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Ch. II - Historicité</a:t>
            </a:r>
            <a:endParaRPr lang="fr-FR" sz="36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2420888"/>
            <a:ext cx="60486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 smtClean="0"/>
          </a:p>
          <a:p>
            <a:r>
              <a:rPr lang="fr-FR" sz="3200" b="1" dirty="0" smtClean="0"/>
              <a:t>Que veut dire   « historique » ?</a:t>
            </a:r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connaître le contexte historique</a:t>
            </a:r>
            <a:endParaRPr lang="fr-FR" sz="3200" b="1" dirty="0" smtClean="0"/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exemples de faits réels</a:t>
            </a:r>
            <a:r>
              <a:rPr lang="fr-FR" sz="3200" dirty="0" smtClean="0"/>
              <a:t> </a:t>
            </a:r>
            <a:endParaRPr lang="fr-FR" sz="3200" b="1" dirty="0" smtClean="0"/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ce qui est </a:t>
            </a:r>
            <a:r>
              <a:rPr lang="fr-FR" sz="3200" b="1" dirty="0" smtClean="0"/>
              <a:t>avéré</a:t>
            </a:r>
          </a:p>
          <a:p>
            <a:r>
              <a:rPr lang="fr-FR" sz="3200" b="1" dirty="0" smtClean="0"/>
              <a:t>    raconter</a:t>
            </a:r>
            <a:endParaRPr lang="fr-FR" sz="3200" b="1" dirty="0" smtClean="0"/>
          </a:p>
          <a:p>
            <a:r>
              <a:rPr lang="fr-FR" sz="3200" dirty="0" smtClean="0"/>
              <a:t>	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-324544" y="5085184"/>
            <a:ext cx="97840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tock Photo : Video surveillance cameras on wall looking at street parking a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961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7336" y="-11628"/>
            <a:ext cx="5976664" cy="68696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33265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Ch. II - Historici</a:t>
            </a:r>
            <a:r>
              <a:rPr lang="fr-FR" sz="3600" b="1" dirty="0" smtClean="0">
                <a:solidFill>
                  <a:schemeClr val="bg1"/>
                </a:solidFill>
              </a:rPr>
              <a:t>té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3528" y="2420888"/>
            <a:ext cx="60486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3200" dirty="0" smtClean="0"/>
              <a:t> Que veut dire   </a:t>
            </a:r>
            <a:r>
              <a:rPr lang="fr-FR" sz="3200" dirty="0" smtClean="0">
                <a:solidFill>
                  <a:schemeClr val="bg1"/>
                </a:solidFill>
              </a:rPr>
              <a:t>« historique » ?</a:t>
            </a:r>
          </a:p>
          <a:p>
            <a:pPr>
              <a:buFontTx/>
              <a:buChar char="-"/>
            </a:pPr>
            <a:r>
              <a:rPr lang="fr-FR" sz="3200" dirty="0" smtClean="0"/>
              <a:t> Les sources</a:t>
            </a:r>
          </a:p>
          <a:p>
            <a:pPr>
              <a:buFontTx/>
              <a:buChar char="-"/>
            </a:pPr>
            <a:r>
              <a:rPr lang="fr-FR" sz="3200" dirty="0" smtClean="0"/>
              <a:t> Qui écrit? </a:t>
            </a:r>
          </a:p>
          <a:p>
            <a:pPr>
              <a:buFontTx/>
              <a:buChar char="-"/>
            </a:pPr>
            <a:r>
              <a:rPr lang="fr-FR" sz="3200" dirty="0" smtClean="0"/>
              <a:t> Les miracles</a:t>
            </a:r>
          </a:p>
          <a:p>
            <a:pPr>
              <a:buFontTx/>
              <a:buChar char="-"/>
            </a:pPr>
            <a:endParaRPr lang="fr-F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Viêt-Nam 1967. Le photographe allemand Horst Faas avec deux Leica et un Contarex Super. (AP Photo/Horst Faas collection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79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raconter des salad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635" t="3009" r="2775" b="4523"/>
          <a:stretch>
            <a:fillRect/>
          </a:stretch>
        </p:blipFill>
        <p:spPr bwMode="auto">
          <a:xfrm>
            <a:off x="0" y="0"/>
            <a:ext cx="9361040" cy="6725407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0" y="188640"/>
            <a:ext cx="1907704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ésultat de recherche d'images pour &quot;raconter une histoi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88" y="0"/>
            <a:ext cx="9144788" cy="6858001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259632" y="26064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Raconter c’est fabriquer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api.art.rmngp.fr/v1/images/17/418622?t=1JQDvmcShQYrOBb_Mk0Bq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36526"/>
            <a:ext cx="9268968" cy="69945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33265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Jean-Baptiste Auguste Leloir, Homère Aède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1841, Louvre 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1484784"/>
            <a:ext cx="3168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i="1" dirty="0" smtClean="0"/>
              <a:t>Bios</a:t>
            </a:r>
          </a:p>
          <a:p>
            <a:r>
              <a:rPr lang="fr-FR" sz="7200" b="1" i="1" dirty="0" smtClean="0"/>
              <a:t>Zoé</a:t>
            </a:r>
          </a:p>
          <a:p>
            <a:r>
              <a:rPr lang="fr-FR" sz="7200" b="1" i="1" dirty="0" err="1" smtClean="0"/>
              <a:t>Psuché</a:t>
            </a:r>
            <a:endParaRPr lang="fr-FR" sz="7200" b="1" i="1" dirty="0" smtClean="0"/>
          </a:p>
          <a:p>
            <a:r>
              <a:rPr lang="fr-FR" sz="7200" b="1" i="1" dirty="0" smtClean="0"/>
              <a:t> </a:t>
            </a:r>
            <a:endParaRPr lang="fr-FR" sz="7200" b="1" i="1" dirty="0"/>
          </a:p>
        </p:txBody>
      </p:sp>
      <p:pic>
        <p:nvPicPr>
          <p:cNvPr id="62466" name="Picture 2" descr="Résultat de recherche d'images pour &quot;agenda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6255"/>
          <a:stretch>
            <a:fillRect/>
          </a:stretch>
        </p:blipFill>
        <p:spPr bwMode="auto">
          <a:xfrm>
            <a:off x="4067944" y="0"/>
            <a:ext cx="5743227" cy="6858000"/>
          </a:xfrm>
          <a:prstGeom prst="rect">
            <a:avLst/>
          </a:prstGeom>
          <a:noFill/>
        </p:spPr>
      </p:pic>
      <p:sp>
        <p:nvSpPr>
          <p:cNvPr id="4" name="Flèche droite 3"/>
          <p:cNvSpPr/>
          <p:nvPr/>
        </p:nvSpPr>
        <p:spPr>
          <a:xfrm rot="20137673">
            <a:off x="2216506" y="1465396"/>
            <a:ext cx="2407648" cy="271612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 rot="20268801">
            <a:off x="3112624" y="3618076"/>
            <a:ext cx="3719261" cy="246098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20733792">
            <a:off x="1985895" y="2538341"/>
            <a:ext cx="2100133" cy="31559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api.art.rmngp.fr/v1/images/17/418622?t=1JQDvmcShQYrOBb_Mk0Bqw"/>
          <p:cNvPicPr>
            <a:picLocks noChangeAspect="1" noChangeArrowheads="1"/>
          </p:cNvPicPr>
          <p:nvPr/>
        </p:nvPicPr>
        <p:blipFill>
          <a:blip r:embed="rId2" cstate="print"/>
          <a:srcRect t="25239" r="42511" b="15051"/>
          <a:stretch>
            <a:fillRect/>
          </a:stretch>
        </p:blipFill>
        <p:spPr bwMode="auto">
          <a:xfrm>
            <a:off x="-108520" y="-393975"/>
            <a:ext cx="9252520" cy="7251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764704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Rubens, </a:t>
            </a:r>
          </a:p>
          <a:p>
            <a:r>
              <a:rPr lang="fr-FR" sz="2000" b="1" dirty="0" smtClean="0">
                <a:solidFill>
                  <a:schemeClr val="bg1"/>
                </a:solidFill>
              </a:rPr>
              <a:t>1632, </a:t>
            </a:r>
          </a:p>
          <a:p>
            <a:r>
              <a:rPr lang="fr-FR" sz="2000" b="1" dirty="0" smtClean="0">
                <a:solidFill>
                  <a:schemeClr val="bg1"/>
                </a:solidFill>
              </a:rPr>
              <a:t>Milan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9458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-542926"/>
            <a:ext cx="6096000" cy="7400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ésultat de recherche d'images pour &quot;la cène, Philippe de Champaig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8104"/>
            <a:ext cx="9144000" cy="615461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979712" y="6237312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Philippe de Champaigne, 1648, Louvre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25452" b="4495"/>
          <a:stretch>
            <a:fillRect/>
          </a:stretch>
        </p:blipFill>
        <p:spPr bwMode="auto">
          <a:xfrm>
            <a:off x="539552" y="-10298"/>
            <a:ext cx="8075712" cy="6868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25452" b="4495"/>
          <a:stretch>
            <a:fillRect/>
          </a:stretch>
        </p:blipFill>
        <p:spPr bwMode="auto">
          <a:xfrm>
            <a:off x="539552" y="-10298"/>
            <a:ext cx="8075712" cy="6868298"/>
          </a:xfrm>
          <a:prstGeom prst="rect">
            <a:avLst/>
          </a:prstGeom>
          <a:noFill/>
        </p:spPr>
      </p:pic>
      <p:sp>
        <p:nvSpPr>
          <p:cNvPr id="3" name="Flèche droite 2"/>
          <p:cNvSpPr/>
          <p:nvPr/>
        </p:nvSpPr>
        <p:spPr>
          <a:xfrm rot="18137732">
            <a:off x="-93765" y="2492986"/>
            <a:ext cx="3328051" cy="16475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 contrast="-40000"/>
          </a:blip>
          <a:srcRect/>
          <a:stretch>
            <a:fillRect/>
          </a:stretch>
        </p:blipFill>
        <p:spPr bwMode="auto">
          <a:xfrm>
            <a:off x="3167336" y="-11628"/>
            <a:ext cx="5976664" cy="68696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33265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Ch. II - Historicité</a:t>
            </a:r>
            <a:endParaRPr lang="fr-FR" sz="36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2420888"/>
            <a:ext cx="60486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 smtClean="0"/>
          </a:p>
          <a:p>
            <a:r>
              <a:rPr lang="fr-FR" sz="3200" b="1" dirty="0" smtClean="0"/>
              <a:t>Que veut dire   « historique » ?</a:t>
            </a:r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connaître le contexte historique</a:t>
            </a:r>
            <a:endParaRPr lang="fr-FR" sz="3200" b="1" dirty="0" smtClean="0"/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exemples de faits réels</a:t>
            </a:r>
            <a:r>
              <a:rPr lang="fr-FR" sz="3200" dirty="0" smtClean="0"/>
              <a:t> </a:t>
            </a:r>
            <a:endParaRPr lang="fr-FR" sz="3200" b="1" dirty="0" smtClean="0"/>
          </a:p>
          <a:p>
            <a:r>
              <a:rPr lang="fr-FR" sz="3200" b="1" dirty="0" smtClean="0"/>
              <a:t>    </a:t>
            </a:r>
            <a:r>
              <a:rPr lang="fr-FR" sz="3200" b="1" dirty="0" smtClean="0"/>
              <a:t>ce qui est </a:t>
            </a:r>
            <a:r>
              <a:rPr lang="fr-FR" sz="3200" b="1" dirty="0" smtClean="0"/>
              <a:t>avéré</a:t>
            </a:r>
          </a:p>
          <a:p>
            <a:r>
              <a:rPr lang="fr-FR" sz="3200" b="1" dirty="0" smtClean="0"/>
              <a:t>    raconter</a:t>
            </a:r>
            <a:endParaRPr lang="fr-FR" sz="3200" b="1" dirty="0" smtClean="0"/>
          </a:p>
          <a:p>
            <a:r>
              <a:rPr lang="fr-FR" sz="3200" dirty="0" smtClean="0"/>
              <a:t>	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-294840" y="3645024"/>
            <a:ext cx="97840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7336" y="-11628"/>
            <a:ext cx="5976664" cy="68696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33265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Ch. II - Historici</a:t>
            </a:r>
            <a:r>
              <a:rPr lang="fr-FR" sz="3600" b="1" dirty="0" smtClean="0">
                <a:solidFill>
                  <a:schemeClr val="bg1"/>
                </a:solidFill>
              </a:rPr>
              <a:t>té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9592" y="2420888"/>
            <a:ext cx="54726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3200" dirty="0" smtClean="0"/>
              <a:t> Que veut di</a:t>
            </a:r>
            <a:r>
              <a:rPr lang="fr-FR" sz="3200" dirty="0" smtClean="0">
                <a:solidFill>
                  <a:schemeClr val="bg1"/>
                </a:solidFill>
              </a:rPr>
              <a:t>re</a:t>
            </a:r>
            <a:r>
              <a:rPr lang="fr-FR" sz="3200" dirty="0" smtClean="0"/>
              <a:t>   </a:t>
            </a:r>
            <a:r>
              <a:rPr lang="fr-FR" sz="3200" dirty="0" smtClean="0">
                <a:solidFill>
                  <a:schemeClr val="bg1"/>
                </a:solidFill>
              </a:rPr>
              <a:t>« historique » </a:t>
            </a:r>
          </a:p>
          <a:p>
            <a:pPr>
              <a:buFontTx/>
              <a:buChar char="-"/>
            </a:pPr>
            <a:r>
              <a:rPr lang="fr-FR" sz="3200" dirty="0" smtClean="0"/>
              <a:t> Les sources</a:t>
            </a:r>
          </a:p>
          <a:p>
            <a:pPr>
              <a:buFontTx/>
              <a:buChar char="-"/>
            </a:pPr>
            <a:r>
              <a:rPr lang="fr-FR" sz="3200" dirty="0" smtClean="0"/>
              <a:t> Qui écrit ? </a:t>
            </a:r>
          </a:p>
          <a:p>
            <a:pPr>
              <a:buFontTx/>
              <a:buChar char="-"/>
            </a:pPr>
            <a:r>
              <a:rPr lang="fr-FR" sz="3200" dirty="0" smtClean="0"/>
              <a:t> Les miracles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5" name="Flèche droite 4"/>
          <p:cNvSpPr/>
          <p:nvPr/>
        </p:nvSpPr>
        <p:spPr>
          <a:xfrm>
            <a:off x="-108520" y="3140968"/>
            <a:ext cx="97840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10609385" cy="688538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835696" y="54868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Ravenne, Galla </a:t>
            </a:r>
            <a:r>
              <a:rPr lang="fr-FR" sz="2400" b="1" dirty="0" err="1" smtClean="0">
                <a:solidFill>
                  <a:schemeClr val="bg1"/>
                </a:solidFill>
              </a:rPr>
              <a:t>Placidia</a:t>
            </a:r>
            <a:r>
              <a:rPr lang="fr-FR" sz="2400" b="1" dirty="0" smtClean="0">
                <a:solidFill>
                  <a:schemeClr val="bg1"/>
                </a:solidFill>
              </a:rPr>
              <a:t>, 430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43526" r="59956" b="7321"/>
          <a:stretch>
            <a:fillRect/>
          </a:stretch>
        </p:blipFill>
        <p:spPr bwMode="auto">
          <a:xfrm>
            <a:off x="0" y="-25477"/>
            <a:ext cx="9144000" cy="7284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3516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ésultat de recherche d'images pour &quot;flavius Josep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7411"/>
            <a:ext cx="4273352" cy="6747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339042" cy="5253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André Franquin, Gaston Lagaffe, Le courrier en retard. Dupuis. Fra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6852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Résultat de recherche d'images pour &quot;bibliothèque antiquité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62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ésultat de recherche d'images pour &quot;évangile apocryph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9526" y="0"/>
            <a:ext cx="104695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www.cornucopia.net/library/_made/library/issues/Chora_620_508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-108520" y="-1962101"/>
            <a:ext cx="10764688" cy="8820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898685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39552" y="33265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Pieter </a:t>
            </a:r>
            <a:r>
              <a:rPr lang="fr-FR" sz="2000" b="1" dirty="0" err="1" smtClean="0">
                <a:solidFill>
                  <a:schemeClr val="bg1"/>
                </a:solidFill>
              </a:rPr>
              <a:t>Brueghel</a:t>
            </a:r>
            <a:r>
              <a:rPr lang="fr-FR" sz="2000" b="1" dirty="0" smtClean="0">
                <a:solidFill>
                  <a:schemeClr val="bg1"/>
                </a:solidFill>
              </a:rPr>
              <a:t>, 1566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visite intérieure de la sagrada familia façade de la nativit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203" y="0"/>
            <a:ext cx="1033220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1151" r="153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ésultat de recherche d'images pour &quot;évangiles apocryph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3325"/>
          <a:stretch>
            <a:fillRect/>
          </a:stretch>
        </p:blipFill>
        <p:spPr bwMode="auto">
          <a:xfrm>
            <a:off x="0" y="-1"/>
            <a:ext cx="934819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Résultat de recherche d'images pour &quot;question disputée au moyen 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38548" b="10509"/>
          <a:stretch>
            <a:fillRect/>
          </a:stretch>
        </p:blipFill>
        <p:spPr bwMode="auto">
          <a:xfrm>
            <a:off x="0" y="0"/>
            <a:ext cx="92519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ésultat de recherche d'images pour &quot;un moine éthiopien lit la bib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-202849"/>
            <a:ext cx="4896544" cy="7060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-315416"/>
            <a:ext cx="4905375" cy="7400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7336" y="-11628"/>
            <a:ext cx="5976664" cy="68696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33265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Ch. II - Historici</a:t>
            </a:r>
            <a:r>
              <a:rPr lang="fr-FR" sz="3600" b="1" dirty="0" smtClean="0">
                <a:solidFill>
                  <a:schemeClr val="bg1"/>
                </a:solidFill>
              </a:rPr>
              <a:t>té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9592" y="2420888"/>
            <a:ext cx="54726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3200" dirty="0" smtClean="0"/>
              <a:t> Que veut di</a:t>
            </a:r>
            <a:r>
              <a:rPr lang="fr-FR" sz="3200" dirty="0" smtClean="0">
                <a:solidFill>
                  <a:schemeClr val="bg1"/>
                </a:solidFill>
              </a:rPr>
              <a:t>re</a:t>
            </a:r>
            <a:r>
              <a:rPr lang="fr-FR" sz="3200" dirty="0" smtClean="0"/>
              <a:t>   </a:t>
            </a:r>
            <a:r>
              <a:rPr lang="fr-FR" sz="3200" dirty="0" smtClean="0">
                <a:solidFill>
                  <a:schemeClr val="bg1"/>
                </a:solidFill>
              </a:rPr>
              <a:t>« historique » </a:t>
            </a:r>
          </a:p>
          <a:p>
            <a:pPr>
              <a:buFontTx/>
              <a:buChar char="-"/>
            </a:pPr>
            <a:r>
              <a:rPr lang="fr-FR" sz="3200" dirty="0" smtClean="0"/>
              <a:t> Les sources</a:t>
            </a:r>
          </a:p>
          <a:p>
            <a:pPr>
              <a:buFontTx/>
              <a:buChar char="-"/>
            </a:pPr>
            <a:r>
              <a:rPr lang="fr-FR" sz="3200" dirty="0" smtClean="0"/>
              <a:t> Qui écrit ? </a:t>
            </a:r>
          </a:p>
          <a:p>
            <a:pPr>
              <a:buFontTx/>
              <a:buChar char="-"/>
            </a:pPr>
            <a:r>
              <a:rPr lang="fr-FR" sz="3200" dirty="0" smtClean="0"/>
              <a:t> Les miracles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5" name="Flèche droite 4"/>
          <p:cNvSpPr/>
          <p:nvPr/>
        </p:nvSpPr>
        <p:spPr>
          <a:xfrm>
            <a:off x="-36512" y="3645024"/>
            <a:ext cx="97840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7162800" cy="7162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ésultat de recherche d'images pour &quot;flavius Joseph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22578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-763"/>
            <a:ext cx="6912768" cy="6858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4173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Résultat de recherche d'images pour &quot;francesco Hayez, la destruction du temp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21774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576" y="54868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Francesco </a:t>
            </a:r>
            <a:r>
              <a:rPr lang="fr-FR" b="1" dirty="0" err="1" smtClean="0">
                <a:solidFill>
                  <a:schemeClr val="bg1"/>
                </a:solidFill>
              </a:rPr>
              <a:t>Hayez</a:t>
            </a:r>
            <a:r>
              <a:rPr lang="fr-FR" b="1" dirty="0" smtClean="0">
                <a:solidFill>
                  <a:schemeClr val="bg1"/>
                </a:solidFill>
              </a:rPr>
              <a:t>, 1867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ésultat de recherche d'images pour &quot;l'adoration des mag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076"/>
            <a:ext cx="9144000" cy="701607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87727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Mantegna, 1500, </a:t>
            </a:r>
          </a:p>
          <a:p>
            <a:r>
              <a:rPr lang="fr-FR" sz="2000" b="1" dirty="0" smtClean="0">
                <a:solidFill>
                  <a:schemeClr val="bg1"/>
                </a:solidFill>
              </a:rPr>
              <a:t>Louvre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-116393"/>
            <a:ext cx="5472608" cy="6974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55576" y="61653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Vassil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Polenov</a:t>
            </a:r>
            <a:r>
              <a:rPr lang="fr-FR" dirty="0" smtClean="0">
                <a:solidFill>
                  <a:schemeClr val="bg1"/>
                </a:solidFill>
              </a:rPr>
              <a:t>, 1888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5780" name="Picture 4" descr="Wassilij Dimitriewitsch Polenow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33295" cy="5549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Wassilij Dimitriewitsch Polenow 005.jpg"/>
          <p:cNvPicPr>
            <a:picLocks noChangeAspect="1" noChangeArrowheads="1"/>
          </p:cNvPicPr>
          <p:nvPr/>
        </p:nvPicPr>
        <p:blipFill>
          <a:blip r:embed="rId2" cstate="print"/>
          <a:srcRect l="32102" t="17673" r="13806" b="10959"/>
          <a:stretch>
            <a:fillRect/>
          </a:stretch>
        </p:blipFill>
        <p:spPr bwMode="auto">
          <a:xfrm>
            <a:off x="0" y="0"/>
            <a:ext cx="958532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3534" t="27400" r="18794"/>
          <a:stretch>
            <a:fillRect/>
          </a:stretch>
        </p:blipFill>
        <p:spPr bwMode="auto">
          <a:xfrm>
            <a:off x="2627784" y="-373254"/>
            <a:ext cx="4392488" cy="7231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iego Velázquez 018 (John the Evangelist from Patmos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5251971" cy="698946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458112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Velázquez, </a:t>
            </a:r>
            <a:r>
              <a:rPr lang="fr-FR" sz="2000" b="1" dirty="0" smtClean="0">
                <a:solidFill>
                  <a:schemeClr val="bg1"/>
                </a:solidFill>
              </a:rPr>
              <a:t>1620 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les noces de cana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8977" cy="623731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63813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Paul Véronèse, 1563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les noces de cana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28423" r="36070"/>
          <a:stretch>
            <a:fillRect/>
          </a:stretch>
        </p:blipFill>
        <p:spPr bwMode="auto">
          <a:xfrm>
            <a:off x="0" y="-400472"/>
            <a:ext cx="9540552" cy="725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les noces de cana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50876" r="64538"/>
          <a:stretch>
            <a:fillRect/>
          </a:stretch>
        </p:blipFill>
        <p:spPr bwMode="auto">
          <a:xfrm>
            <a:off x="0" y="-1749532"/>
            <a:ext cx="9144000" cy="8607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auberge médiévale bondé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74629"/>
            <a:ext cx="9144000" cy="723262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99592" y="332656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Adriaen van </a:t>
            </a:r>
            <a:r>
              <a:rPr lang="fr-FR" sz="2000" b="1" dirty="0" err="1" smtClean="0">
                <a:solidFill>
                  <a:schemeClr val="bg1"/>
                </a:solidFill>
              </a:rPr>
              <a:t>Ostade</a:t>
            </a:r>
            <a:r>
              <a:rPr lang="fr-FR" sz="2000" b="1" dirty="0" smtClean="0">
                <a:solidFill>
                  <a:schemeClr val="bg1"/>
                </a:solidFill>
              </a:rPr>
              <a:t>, Dresde, 1665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les noces de cana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8439" t="56130"/>
          <a:stretch>
            <a:fillRect/>
          </a:stretch>
        </p:blipFill>
        <p:spPr bwMode="auto">
          <a:xfrm>
            <a:off x="-382282" y="1"/>
            <a:ext cx="95612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les noces de cana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92396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63813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Paul Véronèse, 1563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7336" y="-11628"/>
            <a:ext cx="5976664" cy="68696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33265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Ch. II - Historici</a:t>
            </a:r>
            <a:r>
              <a:rPr lang="fr-FR" sz="3600" b="1" dirty="0" smtClean="0">
                <a:solidFill>
                  <a:schemeClr val="bg1"/>
                </a:solidFill>
              </a:rPr>
              <a:t>té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9592" y="2420888"/>
            <a:ext cx="54726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3200" dirty="0" smtClean="0"/>
              <a:t> Que veut di</a:t>
            </a:r>
            <a:r>
              <a:rPr lang="fr-FR" sz="3200" dirty="0" smtClean="0">
                <a:solidFill>
                  <a:schemeClr val="bg1"/>
                </a:solidFill>
              </a:rPr>
              <a:t>re</a:t>
            </a:r>
            <a:r>
              <a:rPr lang="fr-FR" sz="3200" dirty="0" smtClean="0"/>
              <a:t>   </a:t>
            </a:r>
            <a:r>
              <a:rPr lang="fr-FR" sz="3200" dirty="0" smtClean="0">
                <a:solidFill>
                  <a:schemeClr val="bg1"/>
                </a:solidFill>
              </a:rPr>
              <a:t>« historique » </a:t>
            </a:r>
          </a:p>
          <a:p>
            <a:pPr>
              <a:buFontTx/>
              <a:buChar char="-"/>
            </a:pPr>
            <a:r>
              <a:rPr lang="fr-FR" sz="3200" dirty="0" smtClean="0"/>
              <a:t> Les sources</a:t>
            </a:r>
          </a:p>
          <a:p>
            <a:pPr>
              <a:buFontTx/>
              <a:buChar char="-"/>
            </a:pPr>
            <a:r>
              <a:rPr lang="fr-FR" sz="3200" dirty="0" smtClean="0"/>
              <a:t> Qui écrit ? </a:t>
            </a:r>
          </a:p>
          <a:p>
            <a:pPr>
              <a:buFontTx/>
              <a:buChar char="-"/>
            </a:pPr>
            <a:r>
              <a:rPr lang="fr-FR" sz="3200" dirty="0" smtClean="0"/>
              <a:t> Les miracles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5" name="Flèche droite 4"/>
          <p:cNvSpPr/>
          <p:nvPr/>
        </p:nvSpPr>
        <p:spPr>
          <a:xfrm>
            <a:off x="-36512" y="4077072"/>
            <a:ext cx="97840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40000" contrast="-40000"/>
          </a:blip>
          <a:srcRect/>
          <a:stretch>
            <a:fillRect/>
          </a:stretch>
        </p:blipFill>
        <p:spPr bwMode="auto">
          <a:xfrm>
            <a:off x="3167336" y="-11628"/>
            <a:ext cx="5976664" cy="68696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33265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Ch. II - Historicité</a:t>
            </a:r>
            <a:endParaRPr lang="fr-FR" sz="36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55576" y="1484784"/>
            <a:ext cx="54726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3200" dirty="0" smtClean="0"/>
              <a:t> Que veut dire   « historique » </a:t>
            </a:r>
          </a:p>
          <a:p>
            <a:pPr>
              <a:buFontTx/>
              <a:buChar char="-"/>
            </a:pPr>
            <a:r>
              <a:rPr lang="fr-FR" sz="3200" dirty="0" smtClean="0"/>
              <a:t> Les sources</a:t>
            </a:r>
          </a:p>
          <a:p>
            <a:pPr>
              <a:buFontTx/>
              <a:buChar char="-"/>
            </a:pPr>
            <a:r>
              <a:rPr lang="fr-FR" sz="3200" dirty="0" smtClean="0"/>
              <a:t> Qui écrit ? </a:t>
            </a:r>
          </a:p>
          <a:p>
            <a:pPr>
              <a:buFontTx/>
              <a:buChar char="-"/>
            </a:pPr>
            <a:r>
              <a:rPr lang="fr-FR" sz="3200" dirty="0" smtClean="0"/>
              <a:t> Les miracles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71600" y="3861048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Des guérisseurs en veux-tu, en voilà…</a:t>
            </a:r>
          </a:p>
          <a:p>
            <a:r>
              <a:rPr lang="fr-FR" sz="3200" b="1" dirty="0" smtClean="0">
                <a:solidFill>
                  <a:srgbClr val="C00000"/>
                </a:solidFill>
              </a:rPr>
              <a:t>Une preuve ?</a:t>
            </a:r>
          </a:p>
          <a:p>
            <a:r>
              <a:rPr lang="fr-FR" sz="3200" b="1" dirty="0" smtClean="0">
                <a:solidFill>
                  <a:srgbClr val="C00000"/>
                </a:solidFill>
              </a:rPr>
              <a:t>Comment comprendre?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395544" y="4077080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395536" y="4542264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611560" y="4542264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>
            <a:spLocks noChangeAspect="1"/>
          </p:cNvSpPr>
          <p:nvPr/>
        </p:nvSpPr>
        <p:spPr>
          <a:xfrm>
            <a:off x="520120" y="5085184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736144" y="5085184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323528" y="5085184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ésultat de recherche d'images pour &quot;le monde de la bible, numéro 76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731" y="0"/>
            <a:ext cx="5297805" cy="6858000"/>
          </a:xfrm>
          <a:prstGeom prst="rect">
            <a:avLst/>
          </a:prstGeom>
          <a:noFill/>
        </p:spPr>
      </p:pic>
      <p:sp>
        <p:nvSpPr>
          <p:cNvPr id="3" name="Ellipse 2"/>
          <p:cNvSpPr>
            <a:spLocks noChangeAspect="1"/>
          </p:cNvSpPr>
          <p:nvPr/>
        </p:nvSpPr>
        <p:spPr>
          <a:xfrm>
            <a:off x="395536" y="40466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9633"/>
            <a:ext cx="9144000" cy="719763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43608" y="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John William Waterhouse, 1895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3583" r="114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232" y="-54770"/>
            <a:ext cx="6912768" cy="6912770"/>
          </a:xfrm>
          <a:prstGeom prst="rect">
            <a:avLst/>
          </a:prstGeom>
          <a:noFill/>
        </p:spPr>
      </p:pic>
      <p:sp>
        <p:nvSpPr>
          <p:cNvPr id="3" name="Ellipse 2"/>
          <p:cNvSpPr>
            <a:spLocks noChangeAspect="1"/>
          </p:cNvSpPr>
          <p:nvPr/>
        </p:nvSpPr>
        <p:spPr>
          <a:xfrm>
            <a:off x="395536" y="40466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>
            <a:spLocks noChangeAspect="1"/>
          </p:cNvSpPr>
          <p:nvPr/>
        </p:nvSpPr>
        <p:spPr>
          <a:xfrm>
            <a:off x="755576" y="40466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552" y="4221088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Les miracles sont-ils des preuves de sa divinité ?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ésultat de recherche d'images pour &quot;jésus guéri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223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Résultat de recherche d'images pour &quot;jésus les guérit tou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246121" cy="5706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4173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4/4a/Ernest_Laurent_J%C3%A9sus_gu%C3%A9rit_le_paralyt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-459432"/>
            <a:ext cx="5868144" cy="756204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5013176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Ernst Laurent, </a:t>
            </a:r>
          </a:p>
          <a:p>
            <a:r>
              <a:rPr lang="fr-FR" sz="2000" b="1" dirty="0" smtClean="0">
                <a:solidFill>
                  <a:schemeClr val="bg1"/>
                </a:solidFill>
              </a:rPr>
              <a:t>1889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Ellipse 3"/>
          <p:cNvSpPr>
            <a:spLocks noChangeAspect="1"/>
          </p:cNvSpPr>
          <p:nvPr/>
        </p:nvSpPr>
        <p:spPr>
          <a:xfrm>
            <a:off x="395536" y="40466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547936" y="55706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>
            <a:spLocks noChangeAspect="1"/>
          </p:cNvSpPr>
          <p:nvPr/>
        </p:nvSpPr>
        <p:spPr>
          <a:xfrm>
            <a:off x="700336" y="40466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le ca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073008" cy="4272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ésultat de recherche d'images pour &quot;tempête apaisée, arcaba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5" y="-531440"/>
            <a:ext cx="9848088" cy="73894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Résultat de recherche d'images pour &quot;jésus guéri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191" t="3307" r="3053" b="3525"/>
          <a:stretch>
            <a:fillRect/>
          </a:stretch>
        </p:blipFill>
        <p:spPr bwMode="auto">
          <a:xfrm>
            <a:off x="0" y="0"/>
            <a:ext cx="9505056" cy="68580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899592" y="764704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Les miracles sont des enseignements</a:t>
            </a:r>
          </a:p>
          <a:p>
            <a:r>
              <a:rPr lang="fr-FR" sz="3600" b="1" dirty="0" smtClean="0">
                <a:solidFill>
                  <a:schemeClr val="bg1"/>
                </a:solidFill>
              </a:rPr>
              <a:t>Les enseignements sont des guérisons.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Résultat de recherche d'images pour &quot;les rois mag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2" y="0"/>
            <a:ext cx="1029937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4075</TotalTime>
  <Words>329</Words>
  <Application>Microsoft Office PowerPoint</Application>
  <PresentationFormat>Affichage à l'écran (4:3)</PresentationFormat>
  <Paragraphs>103</Paragraphs>
  <Slides>83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83</vt:i4>
      </vt:variant>
    </vt:vector>
  </HeadingPairs>
  <TitlesOfParts>
    <vt:vector size="84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Bernard Klasen</cp:lastModifiedBy>
  <cp:revision>358</cp:revision>
  <dcterms:created xsi:type="dcterms:W3CDTF">2019-12-13T14:44:48Z</dcterms:created>
  <dcterms:modified xsi:type="dcterms:W3CDTF">2020-01-18T16:33:41Z</dcterms:modified>
</cp:coreProperties>
</file>