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6" r:id="rId3"/>
    <p:sldId id="275" r:id="rId4"/>
    <p:sldId id="276" r:id="rId5"/>
    <p:sldId id="335" r:id="rId6"/>
    <p:sldId id="269" r:id="rId7"/>
    <p:sldId id="273" r:id="rId8"/>
    <p:sldId id="274" r:id="rId9"/>
    <p:sldId id="338" r:id="rId10"/>
    <p:sldId id="270" r:id="rId11"/>
    <p:sldId id="328" r:id="rId12"/>
    <p:sldId id="271" r:id="rId13"/>
    <p:sldId id="339" r:id="rId14"/>
    <p:sldId id="329" r:id="rId15"/>
    <p:sldId id="272" r:id="rId16"/>
    <p:sldId id="336" r:id="rId17"/>
    <p:sldId id="289" r:id="rId18"/>
    <p:sldId id="285" r:id="rId19"/>
    <p:sldId id="330" r:id="rId20"/>
    <p:sldId id="290" r:id="rId21"/>
    <p:sldId id="294" r:id="rId22"/>
    <p:sldId id="296" r:id="rId23"/>
    <p:sldId id="295" r:id="rId24"/>
    <p:sldId id="297" r:id="rId25"/>
    <p:sldId id="286" r:id="rId26"/>
    <p:sldId id="331" r:id="rId27"/>
    <p:sldId id="303" r:id="rId28"/>
    <p:sldId id="332" r:id="rId29"/>
    <p:sldId id="299" r:id="rId30"/>
    <p:sldId id="306" r:id="rId31"/>
    <p:sldId id="304" r:id="rId32"/>
    <p:sldId id="305" r:id="rId33"/>
    <p:sldId id="301" r:id="rId34"/>
    <p:sldId id="298" r:id="rId35"/>
    <p:sldId id="353" r:id="rId36"/>
    <p:sldId id="354" r:id="rId37"/>
    <p:sldId id="355" r:id="rId38"/>
    <p:sldId id="365" r:id="rId39"/>
    <p:sldId id="366" r:id="rId40"/>
    <p:sldId id="309" r:id="rId41"/>
    <p:sldId id="340" r:id="rId42"/>
    <p:sldId id="357" r:id="rId43"/>
    <p:sldId id="361" r:id="rId44"/>
    <p:sldId id="362" r:id="rId45"/>
    <p:sldId id="351" r:id="rId46"/>
    <p:sldId id="363" r:id="rId47"/>
    <p:sldId id="311" r:id="rId48"/>
    <p:sldId id="312" r:id="rId49"/>
    <p:sldId id="368" r:id="rId50"/>
    <p:sldId id="313" r:id="rId51"/>
    <p:sldId id="314" r:id="rId52"/>
    <p:sldId id="364" r:id="rId53"/>
    <p:sldId id="369" r:id="rId54"/>
    <p:sldId id="370" r:id="rId55"/>
    <p:sldId id="358" r:id="rId56"/>
    <p:sldId id="359" r:id="rId57"/>
    <p:sldId id="360" r:id="rId58"/>
    <p:sldId id="376" r:id="rId59"/>
    <p:sldId id="377" r:id="rId60"/>
    <p:sldId id="374" r:id="rId61"/>
    <p:sldId id="337" r:id="rId62"/>
    <p:sldId id="307" r:id="rId63"/>
    <p:sldId id="291" r:id="rId64"/>
    <p:sldId id="341" r:id="rId65"/>
    <p:sldId id="292" r:id="rId66"/>
    <p:sldId id="386" r:id="rId67"/>
    <p:sldId id="348" r:id="rId68"/>
    <p:sldId id="380" r:id="rId69"/>
    <p:sldId id="387" r:id="rId70"/>
    <p:sldId id="382" r:id="rId71"/>
    <p:sldId id="384" r:id="rId72"/>
    <p:sldId id="383" r:id="rId73"/>
    <p:sldId id="302" r:id="rId74"/>
    <p:sldId id="342" r:id="rId75"/>
    <p:sldId id="378" r:id="rId76"/>
    <p:sldId id="388" r:id="rId77"/>
    <p:sldId id="343" r:id="rId78"/>
    <p:sldId id="367" r:id="rId79"/>
    <p:sldId id="372" r:id="rId80"/>
    <p:sldId id="373" r:id="rId8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86AE-76C3-421A-98D2-82F0755DFCF8}" type="datetimeFigureOut">
              <a:rPr lang="fr-FR" smtClean="0"/>
              <a:pPr/>
              <a:t>06/03/2021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B76F-1AF7-42DB-BC26-FE846FE562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86AE-76C3-421A-98D2-82F0755DFCF8}" type="datetimeFigureOut">
              <a:rPr lang="fr-FR" smtClean="0"/>
              <a:pPr/>
              <a:t>06/03/2021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B76F-1AF7-42DB-BC26-FE846FE562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86AE-76C3-421A-98D2-82F0755DFCF8}" type="datetimeFigureOut">
              <a:rPr lang="fr-FR" smtClean="0"/>
              <a:pPr/>
              <a:t>06/03/2021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B76F-1AF7-42DB-BC26-FE846FE562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86AE-76C3-421A-98D2-82F0755DFCF8}" type="datetimeFigureOut">
              <a:rPr lang="fr-FR" smtClean="0"/>
              <a:pPr/>
              <a:t>06/03/2021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B76F-1AF7-42DB-BC26-FE846FE562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86AE-76C3-421A-98D2-82F0755DFCF8}" type="datetimeFigureOut">
              <a:rPr lang="fr-FR" smtClean="0"/>
              <a:pPr/>
              <a:t>06/03/2021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B76F-1AF7-42DB-BC26-FE846FE562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86AE-76C3-421A-98D2-82F0755DFCF8}" type="datetimeFigureOut">
              <a:rPr lang="fr-FR" smtClean="0"/>
              <a:pPr/>
              <a:t>06/03/2021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B76F-1AF7-42DB-BC26-FE846FE562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86AE-76C3-421A-98D2-82F0755DFCF8}" type="datetimeFigureOut">
              <a:rPr lang="fr-FR" smtClean="0"/>
              <a:pPr/>
              <a:t>06/03/2021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B76F-1AF7-42DB-BC26-FE846FE562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86AE-76C3-421A-98D2-82F0755DFCF8}" type="datetimeFigureOut">
              <a:rPr lang="fr-FR" smtClean="0"/>
              <a:pPr/>
              <a:t>06/03/2021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B76F-1AF7-42DB-BC26-FE846FE562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86AE-76C3-421A-98D2-82F0755DFCF8}" type="datetimeFigureOut">
              <a:rPr lang="fr-FR" smtClean="0"/>
              <a:pPr/>
              <a:t>06/03/2021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B76F-1AF7-42DB-BC26-FE846FE562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86AE-76C3-421A-98D2-82F0755DFCF8}" type="datetimeFigureOut">
              <a:rPr lang="fr-FR" smtClean="0"/>
              <a:pPr/>
              <a:t>06/03/2021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B76F-1AF7-42DB-BC26-FE846FE562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86AE-76C3-421A-98D2-82F0755DFCF8}" type="datetimeFigureOut">
              <a:rPr lang="fr-FR" smtClean="0"/>
              <a:pPr/>
              <a:t>06/03/2021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B76F-1AF7-42DB-BC26-FE846FE562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C86AE-76C3-421A-98D2-82F0755DFCF8}" type="datetimeFigureOut">
              <a:rPr lang="fr-FR" smtClean="0"/>
              <a:pPr/>
              <a:t>06/03/2021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DB76F-1AF7-42DB-BC26-FE846FE562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ved=2ahUKEwi_3s2zuLLmAhUErxoKHUM4BnEQjRx6BAgBEAQ&amp;url=http://www.leparisien.fr/hauts-de-seine-92/boulogne-billancourt-92100/boulogne-billancourt-paul-landowski-aura-son-musee-02-07-2017-7104624.php&amp;psig=AOvVaw1zrCKgPO-3dvjkXkGXPlLK&amp;ust=1576319994004829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google.fr/url?sa=i&amp;url=https://fr.wikipedia.org/wiki/Fichier:Les_compteurs_d'argent_Nancy_3018.jpg&amp;psig=AOvVaw2N7XfFkAH9i2v_6hUL7rn8&amp;ust=1582044799206000&amp;source=images&amp;cd=vfe&amp;ved=0CAIQjRxqFwoTCNi0sqmG2ecCFQAAAAAdAAAAABAD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google.fr/url?sa=i&amp;url=https://commons.wikimedia.org/wiki/File:Gebhard_Fugel_Christus_heilt_Kranke_c1920.jpg&amp;psig=AOvVaw3b9gNHM-eILtPNeUeqoeaz&amp;ust=1582135027130000&amp;source=images&amp;cd=vfe&amp;ved=0CAIQjRxqFwoTCOCAr7rW2-cCFQAAAAAdAAAAABAz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google.fr/url?sa=i&amp;url=https://fr.wikipedia.org/wiki/Fichier:Champaigne_-_Le_Christ_mort_couch%C3%A9_sur_son_linceul.jpg&amp;psig=AOvVaw0kzD4_dtvKJ1NOvlEv26kr&amp;ust=1582045178898000&amp;source=images&amp;cd=vfe&amp;ved=0CAIQjRxqFwoTCMDRjNqH2ecCFQAAAAAdAAAAABAD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google.fr/url?sa=i&amp;url=https://www.doctissimo.fr/psychologie/dictionnaire-des-reves/reve-chute&amp;psig=AOvVaw1NLEiFOCpFXKFKHUNeKeFE&amp;ust=1583086860637000&amp;source=images&amp;cd=vfe&amp;ved=0CAIQjRxqFwoTCNiPx5-w9-cCFQAAAAAdAAAAABA7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google.fr/url?sa=i&amp;url=http://www.francesoir.fr/actualites-societe-lifestyle/les-samaritains-celebrent-la-paque-en-sacrifiant-le-mouton&amp;psig=AOvVaw1L3yw-0LDc0CFVuB-ihLgn&amp;ust=1582045800545000&amp;source=images&amp;cd=vfe&amp;ved=0CAIQjRxqFwoTCLjewYKK2ecCFQAAAAAdAAAAABBV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fr/url?sa=i&amp;url=https://liturgie.catholique.fr/accueil/la-messe/la-liturgie-eucharistique/5402-agneau-de-dieu-fraction-pain/&amp;psig=AOvVaw0_y94cKS2UUCbrzkzuXf3N&amp;ust=1581956766500000&amp;source=images&amp;cd=vfe&amp;ved=0CAIQjRxqFwoTCLCIiLK-1ucCFQAAAAAdAAAAABAv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fr/url?sa=i&amp;url=https://liturgie.catholique.fr/accueil/la-messe/la-liturgie-eucharistique/5402-agneau-de-dieu-fraction-pain/&amp;psig=AOvVaw0_y94cKS2UUCbrzkzuXf3N&amp;ust=1581956766500000&amp;source=images&amp;cd=vfe&amp;ved=0CAIQjRxqFwoTCLCIiLK-1ucCFQAAAAAdAAAAABAv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google.fr/url?sa=i&amp;url=https://fr.wikipedia.org/wiki/Fichier:Chiesa_di_San_Polo_(Venice)_-_VIA_CRUCIS_III_-_Jesus_falls_the_first_time_by_Giandomenico_Tiepolo.jpg&amp;psig=AOvVaw3xFzrEDsHgjDJweGzWaU3a&amp;ust=1582102061805000&amp;source=images&amp;cd=vfe&amp;ved=0CAIQjRxqFwoTCJi5x9Lb2ucCFQAAAAAdAAAAABAT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google.fr/url?sa=i&amp;url=https://www.dailymail.co.uk/news/article-2069864/Paintings-escaped-watery-grave-Titanic-sold-7million.html&amp;psig=AOvVaw3sHgKgAb1SHcHFgiLkVLa5&amp;ust=1582135920872000&amp;source=images&amp;cd=vfe&amp;ved=0CAIQjRxqFwoTCLiFhuDZ2-cCFQAAAAAdAAAAABAV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fr/url?sa=i&amp;url=https://liturgie.catholique.fr/accueil/la-messe/la-liturgie-eucharistique/5402-agneau-de-dieu-fraction-pain/&amp;psig=AOvVaw0_y94cKS2UUCbrzkzuXf3N&amp;ust=1581956766500000&amp;source=images&amp;cd=vfe&amp;ved=0CAIQjRxqFwoTCLCIiLK-1ucCFQAAAAAdAAAAABAv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google.fr/url?sa=i&amp;url=https://bdm.typepad.com/photos/photos_de_loups/image_de_loup_06.html&amp;psig=AOvVaw3hYO6haq5wg5a160q0n4Lh&amp;ust=1582103127440000&amp;source=images&amp;cd=vfe&amp;ved=0CAIQjRxqFwoTCJiSy8nf2ucCFQAAAAAdAAAAABA3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google.fr/url?sa=i&amp;url=https://fr.m.wikipedia.org/wiki/Fichier:Rembrandt_-_The_Incredulity_of_St_Thomas_-_WGA19095.jpg&amp;psig=AOvVaw3Zfgw1bjxzRAUFsbh6J5y_&amp;ust=1582136452889000&amp;source=images&amp;cd=vfe&amp;ved=0CAIQjRxqFwoTCKDKv9zb2-cCFQAAAAAdAAAAABAX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google.fr/url?sa=i&amp;url=http://au-commencement.over-blog.com/article-le-sang-de-la-croix-94603616.html&amp;psig=AOvVaw27GQaAOAgAAClHLVPPigw0&amp;ust=1582104357986000&amp;source=images&amp;cd=vfe&amp;ved=0CAIQjRxqFwoTCPDmrZfk2ucCFQAAAAAdAAAAABAD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google.fr/url?sa=i&amp;url=http://www.opex360.com/2019/08/29/le-service-de-sante-des-armees-lance-un-appel-urgent-aux-donneurs-de-sang/&amp;psig=AOvVaw24YfAsHS9vlM_k5Cudyiga&amp;ust=1582103704272000&amp;source=images&amp;cd=vfe&amp;ved=0CAIQjRxqFwoTCJDwnt_h2ucCFQAAAAAdAAAAABAR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fr/url?sa=i&amp;url=https://liturgie.catholique.fr/accueil/la-messe/la-liturgie-eucharistique/5402-agneau-de-dieu-fraction-pain/&amp;psig=AOvVaw0_y94cKS2UUCbrzkzuXf3N&amp;ust=1581956766500000&amp;source=images&amp;cd=vfe&amp;ved=0CAIQjRxqFwoTCLCIiLK-1ucCFQAAAAAdAAAAABAv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google.fr/url?sa=i&amp;url=https://croire.la-croix.com/Saints/Saint-Anselme-de-Cantorbery&amp;psig=AOvVaw1BWHH2VW-uxEOeBhQJLWxA&amp;ust=1582101732583000&amp;source=images&amp;cd=vfe&amp;ved=0CAIQjRxqFwoTCJDpnLDa2ucCFQAAAAAdAAAAABAI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google.fr/url?sa=i&amp;url=https://angelusnews.com/voices/sunday-readings-for-aug-3-4/&amp;psig=AOvVaw2PboCQnmsm1ljW_TK6iNv2&amp;ust=1582136876478000&amp;source=images&amp;cd=vfe&amp;ved=0CAIQjRxqFwoTCOD5v67d2-cCFQAAAAAdAAAAABAJ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fr/url?sa=i&amp;url=https://liturgie.catholique.fr/accueil/la-messe/la-liturgie-eucharistique/5402-agneau-de-dieu-fraction-pain/&amp;psig=AOvVaw12X_E9cXZjbpmU5NVEu8gj&amp;ust=1582014930579000&amp;source=images&amp;cd=vfe&amp;ved=0CAIQjRxqFwoTCMillIKX2OcCFQAAAAAdAAAAABAq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google.fr/url?sa=i&amp;url=https://arbrealettres.wordpress.com/2015/05/09/jai-trempe-mon-doigt-dans-la-confiture-rene-de-olbadia/&amp;psig=AOvVaw03Q4ql_lBIloD6QQwwvec7&amp;ust=1582127053793000&amp;source=images&amp;cd=vfe&amp;ved=0CAIQjRxqFwoTCKi1i-C42-cCFQAAAAAdAAAAABAD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hyperlink" Target="https://www.google.fr/url?sa=i&amp;url=https://www.pinterest.com/pin/802837071045437287/&amp;psig=AOvVaw0Gnakp_gfCogu9QPu6xnug&amp;ust=1582124983572000&amp;source=images&amp;cd=vfe&amp;ved=0CAIQjRxqFwoTCJjX7pCx2-cCFQAAAAAdAAAAABAv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google.fr/url?sa=i&amp;url=http://leverdoyant.blogspot.com/2011/02/william-blake-saint-jeudi-les-chants-de.html&amp;psig=AOvVaw1RCbBAEJJyoPoGcJjPQk4X&amp;ust=1582126945414000&amp;source=images&amp;cd=vfe&amp;ved=0CAIQjRxqFwoTCOCV17G42-cCFQAAAAAdAAAAABAO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google.fr/url?sa=i&amp;url=http://www.associationdemarie.org/blog/?tag=connaissance&amp;psig=AOvVaw3QML67I_nExLc2gQ3Lu7xS&amp;ust=1582124292014000&amp;source=images&amp;cd=vfe&amp;ved=0CAIQjRxqFwoTCIiOvLeu2-cCFQAAAAAdAAAAABBL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fr/url?sa=i&amp;url=https://liturgie.catholique.fr/accueil/la-messe/la-liturgie-eucharistique/5402-agneau-de-dieu-fraction-pain/&amp;psig=AOvVaw0_y94cKS2UUCbrzkzuXf3N&amp;ust=1581956766500000&amp;source=images&amp;cd=vfe&amp;ved=0CAIQjRxqFwoTCLCIiLK-1ucCFQAAAAAdAAAAABAv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google.fr/url?sa=i&amp;url=https://www.amazon.fr/Sacrifice-Matthieu-Rouill%C3%A9-Dorfeuil/dp/2343058695&amp;psig=AOvVaw11ZVzQ43ROKlYR_WRPEScH&amp;ust=1583311558467000&amp;source=images&amp;cd=vfe&amp;ved=0CAIQjRxqFwoTCOjy_qn1_ecCFQAAAAAdAAAAABAE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hyperlink" Target="https://www.google.fr/url?sa=i&amp;url=https://livre.fnac.com/a4017543/Rene-Girard-La-violence-et-le-sacre&amp;psig=AOvVaw1ie9icYC5jI94YJiV8pzlM&amp;ust=1583312290339000&amp;source=images&amp;cd=vfe&amp;ved=0CAIQjRxqFwoTCNi-8Ib4_ecCFQAAAAAdAAAAABAJ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google.fr/url?sa=i&amp;url=http://sur-la-peinture.com/le-luministe-et-le-coloriste/turner_lointain/&amp;psig=AOvVaw0QUlTL4QcZmN7D6Y_gkn2X&amp;ust=1583319180280000&amp;source=images&amp;cd=vfe&amp;ved=0CAIQjRxqFwoTCPjAxuWR_ucCFQAAAAAdAAAAABAE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google.fr/url?sa=i&amp;url=http://le-petit-sacristain.blogspot.com/2017/03/reflexion-sur-la-flagellation-de-notre-seigneur-jesus-christ.html&amp;psig=AOvVaw1UTdJbMOwf1rpzTnVkWNJe&amp;ust=1582043976296000&amp;source=images&amp;cd=vfe&amp;ved=0CAIQjRxqFwoTCMDtupyD2ecCFQAAAAAdAAAAABAP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google.fr/url?sa=i&amp;url=https://fr.freepik.com/icones-gratuites/courbe-fleche_922314.htm&amp;psig=AOvVaw2kcrtBlYbm76_ZnQavy-uj&amp;ust=1583313799360000&amp;source=images&amp;cd=vfe&amp;ved=0CAIQjRxqFwoTCKjzjtn9_ecCFQAAAAAdAAAAABAD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google.fr/url?sa=i&amp;url=https://www.louvre.fr/oeuvre-notices/plaque-sacrifice-de-cain-et-abel-meurtre-d-abel-et-malediction-de-cain&amp;psig=AOvVaw1zLVhYkpgUYGrwVYkVvU4M&amp;ust=1583071562785000&amp;source=images&amp;cd=vfe&amp;ved=0CAIQjRxqGAoTCNiKo6L39ucCFQAAAAAdAAAAABD1AQ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google.fr/url?sa=i&amp;url=https://fr.freepik.com/icones-gratuites/courbe-fleche_922314.htm&amp;psig=AOvVaw2kcrtBlYbm76_ZnQavy-uj&amp;ust=1583313799360000&amp;source=images&amp;cd=vfe&amp;ved=0CAIQjRxqFwoTCKjzjtn9_ecCFQAAAAAdAAAAABAD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google.fr/url?sa=i&amp;url=https://veggiemoodsite.wordpress.com/2019/04/22/tarte-oignon-plats-dantan/&amp;psig=AOvVaw1HluvUa1det0UK9QFqZqV3&amp;ust=1583314412481000&amp;source=images&amp;cd=vfe&amp;ved=0CAIQjRxqFwoTCICAmf7__ecCFQAAAAAdAAAAABAD" TargetMode="Externa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www.google.fr/url?sa=i&amp;url=https://www.ladepeche.fr/2020/02/02/operation-barkhane-la-france-envoie-600-militaires-en-plus-au-sahel,8704674.php&amp;psig=AOvVaw21Ih6s10YGgJHVwdzRMkIK&amp;ust=1583314787562000&amp;source=images&amp;cd=vfe&amp;ved=0CAIQjRxqFwoTCLC7z7SB_ucCFQAAAAAdAAAAABAa" TargetMode="Externa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google.fr/url?sa=i&amp;url=https://www.masculin.com/forme/10304-pour-maigrir-il-ne-faut-pas-se-priver-de-tout/&amp;psig=AOvVaw09J311uNPRqCPzZaJK42zl&amp;ust=1583169516434000&amp;source=images&amp;cd=vfe&amp;ved=0CAIQjRxqFwoTCJDi5ZXk-ecCFQAAAAAdAAAAABAD" TargetMode="Externa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acoeuretacris.centerblog.net/" TargetMode="Externa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google.fr/url?sa=i&amp;url=http://fardoise.eklablog.com/les-sacrifices-d-enfants-a-carthage-mythe-ou-realite-a144486658&amp;psig=AOvVaw24bltxF3l-mLpiKo2dlLOY&amp;ust=1583170020559000&amp;source=images&amp;cd=vfe&amp;ved=0CAIQjRxqFwoTCODfjIXm-ecCFQAAAAAdAAAAABAz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google.fr/url?sa=i&amp;url=https://flight-report.com/fr/report/6451/EasyJet_EZY4070_Nice_NCE_Paris_ORY&amp;psig=AOvVaw0t5CO61atrgYaC8fuaKt1a&amp;ust=1583400681664000&amp;source=images&amp;cd=vfe&amp;ved=0CAIQjRxqFwoTCNCS5bPBgOgCFQAAAAAdAAAAABAK" TargetMode="Externa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www.cleargospel.org/the-gospel-french-p-8/gospel_french_p_8_condemnation/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google.fr/url?sa=i&amp;url=https://www.nouvelobs.com/societe/20140514.OBS7055/l-esclavage-un-crime-meconnu-mais-repandu-meme-en-france.html&amp;psig=AOvVaw24Xs0tH5_IEP2qs7zHBjWH&amp;ust=1581968532316000&amp;source=images&amp;cd=vfe&amp;ved=0CAIQjRxqFwoTCNiy4p7q1ucCFQAAAAAdAAAAABAK" TargetMode="Externa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google.fr/url?sa=i&amp;url=https://tintinomania.com/tintin-personnages-philippulus-gerard/philippulus-et-tintin&amp;psig=AOvVaw0qjdPxBylB87KDv3YPpjxF&amp;ust=1583400206621000&amp;source=images&amp;cd=vfe&amp;ved=0CAIQjRxqFwoTCIDS8ci_gOgCFQAAAAAdAAAAABAm" TargetMode="Externa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fr/url?sa=i&amp;url=https://liturgie.catholique.fr/accueil/la-messe/la-liturgie-eucharistique/5402-agneau-de-dieu-fraction-pain/&amp;psig=AOvVaw0_y94cKS2UUCbrzkzuXf3N&amp;ust=1581956766500000&amp;source=images&amp;cd=vfe&amp;ved=0CAIQjRxqFwoTCLCIiLK-1ucCFQAAAAAdAAAAABAv" TargetMode="Externa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google.fr/url?sa=i&amp;url=https://heavenawaits.wordpress.com/wings-and-sacrifices-of-the-temple/&amp;psig=AOvVaw3BJv-iaANvtY7ekUNyrMS2&amp;ust=1583092936502000&amp;source=images&amp;cd=vfe&amp;ved=0CAIQjRxqFwoTCLDK1_DG9-cCFQAAAAAdAAAAABA9" TargetMode="Externa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fr/url?sa=i&amp;url=https://liturgie.catholique.fr/accueil/la-messe/la-liturgie-eucharistique/5402-agneau-de-dieu-fraction-pain/&amp;psig=AOvVaw0_y94cKS2UUCbrzkzuXf3N&amp;ust=1581956766500000&amp;source=images&amp;cd=vfe&amp;ved=0CAIQjRxqFwoTCLCIiLK-1ucCFQAAAAAdAAAAABAv" TargetMode="Externa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www.google.fr/url?sa=i&amp;url=https%3A%2F%2Fleblogdephil.com%2F2016%2F05%2F16%2Fmatthias-grunewald-crucifixion%2F&amp;psig=AOvVaw1bDVrpWsnKAT01CsbnX1xJ&amp;ust=1583605502743000&amp;source=images&amp;cd=vfe&amp;ved=0CAIQjRxqFwoTCJD0oK28hugCFQAAAAAdAAAAABAD" TargetMode="Externa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google.fr/url?sa=i&amp;url=https%3A%2F%2Fwww.1st-art-gallery.com%2FGuido-Reni%2FSt-Joseph-With-The-Infant-Jesus-C.-1635.html&amp;psig=AOvVaw3LHivM8KFzFzatURNbLkZk&amp;ust=1583606204602000&amp;source=images&amp;cd=vfe&amp;ved=0CAIQjRxqFwoTCLjXvPy-hugCFQAAAAAdAAAAABAY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google.fr/url?sa=i&amp;url=https%3A%2F%2Fpixabay.com%2Fnl%2Fphotos%2Ftouw-touwen-string-hechten-219867%2F&amp;psig=AOvVaw0NGsZ9tebQwiaDwMfx2B1l&amp;ust=1583603337178000&amp;source=images&amp;cd=vfe&amp;ved=0CAIQjRxqFwoTCLCApaq0hugCFQAAAAAdAAAAABAM" TargetMode="Externa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fr/url?sa=i&amp;url=https://liturgie.catholique.fr/accueil/la-messe/la-liturgie-eucharistique/5402-agneau-de-dieu-fraction-pain/&amp;psig=AOvVaw0_y94cKS2UUCbrzkzuXf3N&amp;ust=1581956766500000&amp;source=images&amp;cd=vfe&amp;ved=0CAIQjRxqFwoTCLCIiLK-1ucCFQAAAAAdAAAAABAv" TargetMode="Externa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google.fr/url?sa=i&amp;url=https%3A%2F%2Fwww.draegerparis.com%2Ffr%2Foffrande-l-hortensia.html&amp;psig=AOvVaw1wPTAjomCpiAwxmUTokcqz&amp;ust=1583606644062000&amp;source=images&amp;cd=vfe&amp;ved=0CAIQjRxqFwoTCJDzvc_AhugCFQAAAAAdAAAAABAU" TargetMode="Externa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google.fr/url?sa=i&amp;url=http://bernardvadon-journaliste.over-blog.com/2018/03/en-ce-temps-pascal-le-sacrifice-du-lieutenant-colonel-arnaud-beltrame-prend-une-resonance-singuliere.html&amp;psig=AOvVaw1L3yw-0LDc0CFVuB-ihLgn&amp;ust=1582045800545000&amp;source=images&amp;cd=vfe&amp;ved=0CAIQjRxqFwoTCLjewYKK2ecCFQAAAAAdAAAAABAr" TargetMode="Externa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www.google.fr/url?sa=i&amp;url=http://en.abouna.org/en/holylands/mother-teresa-miracle-approved-sainthood-set-september&amp;psig=AOvVaw1MTsUNtSe0zWz4SPEOP9sn&amp;ust=1583339558389000&amp;source=images&amp;cd=vfe&amp;ved=0CAIQjRxqFwoTCIirj9Pd_ucCFQAAAAAdAAAAABAJ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google.fr/url?sa=i&amp;url=https://emcitv.com/jacques-vernaud/texte/le-bon-berger-22410.html&amp;psig=AOvVaw2WQeNNamgoU0Lw-WzRJjq5&amp;ust=1582044675044000&amp;source=images&amp;cd=vfe&amp;ved=0CAIQjRxqFwoTCPDVhe6F2ecCFQAAAAAdAAAAABAD" TargetMode="Externa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google.fr/url?sa=i&amp;url=https://www.emsworld.com/news/1223112/tex-community-paramedic-program-serves-homeless&amp;psig=AOvVaw12PC3x5Ri2lJOWezNyKF_I&amp;ust=1583339724282000&amp;source=images&amp;cd=vfe&amp;ved=0CAIQjRxqFwoTCIifoKLe_ucCFQAAAAAdAAAAABAU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google.fr/url?sa=i&amp;url=https://fr.wikipedia.org/wiki/Bon_Pasteur&amp;psig=AOvVaw0a0wB_4ma-cCuP2KZrzGuw&amp;ust=1583086398572000&amp;source=images&amp;cd=vfe&amp;ved=0CAIQjRxqFwoTCMCxiMWu9-cCFQAAAAAdAAAAABAD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christ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bright="40000"/>
          </a:blip>
          <a:srcRect l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51520" y="517902"/>
            <a:ext cx="871296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Une ouverture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double clefs</a:t>
            </a:r>
            <a:r>
              <a:rPr kumimoji="0" lang="fr-FR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II </a:t>
            </a:r>
            <a:r>
              <a:rPr kumimoji="0" lang="fr-FR" sz="2800" i="0" strike="noStrike" cap="none" normalizeH="0" baseline="0" dirty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Historicit</a:t>
            </a:r>
            <a:r>
              <a:rPr kumimoji="0" lang="fr-FR" sz="2800" i="0" strike="noStrike" cap="none" normalizeH="0" baseline="0" dirty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endParaRPr kumimoji="0" lang="fr-FR" sz="1200" i="0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III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 Verbe s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est fait chair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IV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Les querelles christologiques des premiers si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è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cles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200" b="1" i="0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V </a:t>
            </a:r>
            <a:r>
              <a:rPr kumimoji="0" lang="fr-FR" sz="3200" b="1" i="0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3200" b="1" i="0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32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 sacrifice de la Croix</a:t>
            </a:r>
            <a:endParaRPr kumimoji="0" lang="fr-FR" sz="1400" b="1" i="0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VI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Sauveur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VII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 Notre P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è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ésultat de recherche d'images pour &quot;les compteurs d'argent, peintur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22123" b="9695"/>
          <a:stretch>
            <a:fillRect/>
          </a:stretch>
        </p:blipFill>
        <p:spPr bwMode="auto">
          <a:xfrm>
            <a:off x="0" y="-1087680"/>
            <a:ext cx="9144000" cy="7945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Résultat de recherche d'images pour &quot;jésus guérit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5077" y="0"/>
            <a:ext cx="9555607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331640" y="6165304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/>
              <a:t>Gebhard</a:t>
            </a:r>
            <a:r>
              <a:rPr lang="fr-FR" sz="2000" b="1" dirty="0"/>
              <a:t> </a:t>
            </a:r>
            <a:r>
              <a:rPr lang="fr-FR" sz="2000" b="1" dirty="0" err="1"/>
              <a:t>Fugel</a:t>
            </a:r>
            <a:r>
              <a:rPr lang="fr-FR" sz="2000" b="1" dirty="0"/>
              <a:t>, 1920</a:t>
            </a:r>
            <a:endParaRPr lang="fr-FR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55576" y="5589240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Philippe de Champaigne, 1693</a:t>
            </a:r>
          </a:p>
        </p:txBody>
      </p:sp>
      <p:pic>
        <p:nvPicPr>
          <p:cNvPr id="10244" name="Picture 4" descr="Résultat de recherche d'images pour &quot;le christ mort, peinture philippe de champaign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2"/>
            <a:ext cx="9216437" cy="31034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 descr="Résultat de recherche d'images pour &quot;un, dessin de gouffre au sol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56592" y="0"/>
            <a:ext cx="1010807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Image illustrative de l’article Livre de Jérém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6192688" cy="782316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012160" y="476672"/>
            <a:ext cx="2808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chemeClr val="bg1"/>
                </a:solidFill>
              </a:rPr>
              <a:t>Gutave</a:t>
            </a:r>
            <a:r>
              <a:rPr lang="fr-FR" sz="2000" b="1" dirty="0">
                <a:solidFill>
                  <a:schemeClr val="bg1"/>
                </a:solidFill>
              </a:rPr>
              <a:t> Doré,</a:t>
            </a:r>
          </a:p>
          <a:p>
            <a:r>
              <a:rPr lang="fr-FR" sz="2000" b="1" dirty="0">
                <a:solidFill>
                  <a:schemeClr val="bg1"/>
                </a:solidFill>
              </a:rPr>
              <a:t>Jérémie dans la fosse, 1870?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ésultat de recherche d'images pour &quot;sacrifice pascal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1029705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ésultat de recherche d'images pour &quot;agneau de dieu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bright="47000" contrast="-56000"/>
          </a:blip>
          <a:srcRect l="9966" r="6569"/>
          <a:stretch>
            <a:fillRect/>
          </a:stretch>
        </p:blipFill>
        <p:spPr bwMode="auto">
          <a:xfrm>
            <a:off x="-374258" y="-603448"/>
            <a:ext cx="9518258" cy="746144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079104" y="2564904"/>
            <a:ext cx="806489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fr-FR" sz="4400" b="1" dirty="0"/>
              <a:t>Rédemption, quèsaco ?</a:t>
            </a:r>
          </a:p>
          <a:p>
            <a:pPr marL="342900" indent="-342900">
              <a:buAutoNum type="arabicParenR"/>
            </a:pPr>
            <a:r>
              <a:rPr lang="fr-FR" sz="4400" b="1" dirty="0"/>
              <a:t>Trois contaminations</a:t>
            </a:r>
          </a:p>
          <a:p>
            <a:pPr marL="342900" indent="-342900">
              <a:buAutoNum type="arabicParenR"/>
            </a:pPr>
            <a:r>
              <a:rPr lang="fr-FR" sz="4400" b="1" dirty="0"/>
              <a:t>Décontamination </a:t>
            </a:r>
          </a:p>
          <a:p>
            <a:pPr marL="342900" indent="-342900">
              <a:buAutoNum type="arabicParenR"/>
            </a:pPr>
            <a:r>
              <a:rPr lang="fr-FR" sz="4400" b="1" dirty="0"/>
              <a:t>La messe est-elle un sacrifice ?</a:t>
            </a:r>
          </a:p>
          <a:p>
            <a:pPr marL="342900" indent="-342900">
              <a:buAutoNum type="arabicParenR"/>
            </a:pPr>
            <a:r>
              <a:rPr lang="fr-FR" sz="4400" b="1" dirty="0"/>
              <a:t>L’histoire de la croix</a:t>
            </a:r>
          </a:p>
          <a:p>
            <a:pPr marL="342900" indent="-342900">
              <a:buAutoNum type="arabicParenR"/>
            </a:pPr>
            <a:r>
              <a:rPr lang="fr-FR" sz="4400" b="1" dirty="0"/>
              <a:t>Quand la piété bug</a:t>
            </a:r>
          </a:p>
          <a:p>
            <a:endParaRPr lang="fr-FR" dirty="0"/>
          </a:p>
        </p:txBody>
      </p:sp>
      <p:sp>
        <p:nvSpPr>
          <p:cNvPr id="4" name="Flèche droite 3"/>
          <p:cNvSpPr/>
          <p:nvPr/>
        </p:nvSpPr>
        <p:spPr>
          <a:xfrm>
            <a:off x="-324544" y="3356992"/>
            <a:ext cx="1296144" cy="484632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ésultat de recherche d'images pour &quot;agneau de dieu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bright="47000" contrast="-56000"/>
          </a:blip>
          <a:srcRect l="9966" r="6569"/>
          <a:stretch>
            <a:fillRect/>
          </a:stretch>
        </p:blipFill>
        <p:spPr bwMode="auto">
          <a:xfrm>
            <a:off x="-374258" y="-603448"/>
            <a:ext cx="9518258" cy="746144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79512" y="2060848"/>
            <a:ext cx="806489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/>
              <a:t>3 contaminations </a:t>
            </a:r>
          </a:p>
          <a:p>
            <a:r>
              <a:rPr lang="fr-FR" sz="4400" b="1" dirty="0"/>
              <a:t>	le traumatisme de la Passion</a:t>
            </a:r>
          </a:p>
          <a:p>
            <a:r>
              <a:rPr lang="fr-FR" sz="4400" b="1" dirty="0"/>
              <a:t>	le vocabulaire du droit féodal</a:t>
            </a:r>
          </a:p>
          <a:p>
            <a:r>
              <a:rPr lang="fr-FR" sz="4400" b="1" dirty="0"/>
              <a:t>	pratiques sacrificielles</a:t>
            </a:r>
          </a:p>
          <a:p>
            <a:r>
              <a:rPr lang="fr-FR" dirty="0"/>
              <a:t>	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ésultat de recherche d'images pour &quot;chemin de crois, tintoret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23057"/>
          <a:stretch>
            <a:fillRect/>
          </a:stretch>
        </p:blipFill>
        <p:spPr bwMode="auto">
          <a:xfrm>
            <a:off x="0" y="-743228"/>
            <a:ext cx="9144000" cy="760122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076056" y="0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Tiepolo, Venise, 1749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Résultat de recherche d'images pour &quot;le procès de Jésu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0855"/>
          <a:stretch>
            <a:fillRect/>
          </a:stretch>
        </p:blipFill>
        <p:spPr bwMode="auto">
          <a:xfrm>
            <a:off x="0" y="332657"/>
            <a:ext cx="9144000" cy="511256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67544" y="6093296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Chez le grand prêtre Anne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ésultat de recherche d'images pour &quot;agneau de dieu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bright="47000" contrast="-56000"/>
          </a:blip>
          <a:srcRect l="9966" r="6569"/>
          <a:stretch>
            <a:fillRect/>
          </a:stretch>
        </p:blipFill>
        <p:spPr bwMode="auto">
          <a:xfrm>
            <a:off x="-374258" y="-603448"/>
            <a:ext cx="9518258" cy="746144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079104" y="2564904"/>
            <a:ext cx="806489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fr-FR" sz="4400" b="1" dirty="0"/>
              <a:t>Rédemption, quèsaco ?</a:t>
            </a:r>
          </a:p>
          <a:p>
            <a:pPr marL="342900" indent="-342900">
              <a:buAutoNum type="arabicParenR"/>
            </a:pPr>
            <a:r>
              <a:rPr lang="fr-FR" sz="4400" b="1" dirty="0"/>
              <a:t>Trois contaminations</a:t>
            </a:r>
          </a:p>
          <a:p>
            <a:pPr marL="342900" indent="-342900">
              <a:buAutoNum type="arabicParenR"/>
            </a:pPr>
            <a:r>
              <a:rPr lang="fr-FR" sz="4400" b="1" dirty="0"/>
              <a:t>Décontamination </a:t>
            </a:r>
          </a:p>
          <a:p>
            <a:pPr marL="342900" indent="-342900">
              <a:buAutoNum type="arabicParenR"/>
            </a:pPr>
            <a:r>
              <a:rPr lang="fr-FR" sz="4400" b="1" dirty="0"/>
              <a:t>La messe est-elle un sacrifice ?</a:t>
            </a:r>
          </a:p>
          <a:p>
            <a:pPr marL="342900" indent="-342900">
              <a:buAutoNum type="arabicParenR"/>
            </a:pPr>
            <a:r>
              <a:rPr lang="fr-FR" sz="4400" b="1" dirty="0"/>
              <a:t>L’histoire de la croix</a:t>
            </a:r>
          </a:p>
          <a:p>
            <a:pPr marL="342900" indent="-342900">
              <a:buAutoNum type="arabicParenR"/>
            </a:pPr>
            <a:r>
              <a:rPr lang="fr-FR" sz="4400" b="1" dirty="0"/>
              <a:t>Quand la piété bug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Résultat de recherche d'images pour &quot;des loups se battent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9151" y="-441431"/>
            <a:ext cx="10155727" cy="72994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Résultat de recherche d'images pour &quot;rembrandt, incérulité de thomas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035339"/>
            <a:ext cx="9144000" cy="945100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55576" y="40466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Rembrandt, Moscou, 1634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Résultat de recherche d'images pour &quot;le sang de jésus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6803"/>
          <a:stretch>
            <a:fillRect/>
          </a:stretch>
        </p:blipFill>
        <p:spPr bwMode="auto">
          <a:xfrm>
            <a:off x="0" y="0"/>
            <a:ext cx="8820472" cy="6165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Résultat de recherche d'images pour &quot;mon sang versé pour vous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40568" y="0"/>
            <a:ext cx="1040168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ésultat de recherche d'images pour &quot;agneau de dieu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bright="47000" contrast="-56000"/>
          </a:blip>
          <a:srcRect l="9966" r="6569"/>
          <a:stretch>
            <a:fillRect/>
          </a:stretch>
        </p:blipFill>
        <p:spPr bwMode="auto">
          <a:xfrm>
            <a:off x="-374258" y="-603448"/>
            <a:ext cx="9518258" cy="746144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79512" y="2060848"/>
            <a:ext cx="806489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/>
              <a:t>3 contaminations </a:t>
            </a:r>
          </a:p>
          <a:p>
            <a:r>
              <a:rPr lang="fr-FR" sz="4400" b="1" dirty="0"/>
              <a:t>	le traumatisme de la Passion</a:t>
            </a:r>
          </a:p>
          <a:p>
            <a:r>
              <a:rPr lang="fr-FR" sz="4400" b="1" dirty="0"/>
              <a:t>	le vocabulaire du droit féodal</a:t>
            </a:r>
          </a:p>
          <a:p>
            <a:r>
              <a:rPr lang="fr-FR" sz="4400" b="1" dirty="0"/>
              <a:t>	pratiques sacrificielles</a:t>
            </a:r>
          </a:p>
          <a:p>
            <a:r>
              <a:rPr lang="fr-FR" dirty="0"/>
              <a:t>	 </a:t>
            </a:r>
          </a:p>
        </p:txBody>
      </p:sp>
      <p:sp>
        <p:nvSpPr>
          <p:cNvPr id="4" name="Flèche droite 3"/>
          <p:cNvSpPr/>
          <p:nvPr/>
        </p:nvSpPr>
        <p:spPr>
          <a:xfrm>
            <a:off x="-324544" y="3573016"/>
            <a:ext cx="1296144" cy="484632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ésultat de recherche d'images pour &quot;saint anselm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-52445"/>
            <a:ext cx="5040560" cy="691044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644008" y="692696"/>
            <a:ext cx="396044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</a:rPr>
              <a:t>1033-1109</a:t>
            </a:r>
          </a:p>
          <a:p>
            <a:endParaRPr lang="fr-FR" sz="3200" b="1" dirty="0">
              <a:solidFill>
                <a:schemeClr val="bg1"/>
              </a:solidFill>
            </a:endParaRPr>
          </a:p>
          <a:p>
            <a:r>
              <a:rPr lang="fr-FR" sz="3200" b="1" dirty="0" err="1">
                <a:solidFill>
                  <a:schemeClr val="bg1"/>
                </a:solidFill>
              </a:rPr>
              <a:t>Monologion</a:t>
            </a:r>
            <a:r>
              <a:rPr lang="fr-FR" sz="3200" b="1" dirty="0">
                <a:solidFill>
                  <a:schemeClr val="bg1"/>
                </a:solidFill>
              </a:rPr>
              <a:t>, 1075</a:t>
            </a:r>
          </a:p>
          <a:p>
            <a:r>
              <a:rPr lang="fr-FR" sz="3200" b="1" dirty="0" err="1">
                <a:solidFill>
                  <a:schemeClr val="bg1"/>
                </a:solidFill>
              </a:rPr>
              <a:t>Proslogion</a:t>
            </a:r>
            <a:r>
              <a:rPr lang="fr-FR" sz="3200" b="1" dirty="0">
                <a:solidFill>
                  <a:schemeClr val="bg1"/>
                </a:solidFill>
              </a:rPr>
              <a:t>, 1078</a:t>
            </a:r>
          </a:p>
          <a:p>
            <a:r>
              <a:rPr lang="fr-FR" sz="3200" b="1" dirty="0" err="1">
                <a:solidFill>
                  <a:schemeClr val="bg1"/>
                </a:solidFill>
              </a:rPr>
              <a:t>Cur</a:t>
            </a:r>
            <a:r>
              <a:rPr lang="fr-FR" sz="3200" b="1" dirty="0">
                <a:solidFill>
                  <a:schemeClr val="bg1"/>
                </a:solidFill>
              </a:rPr>
              <a:t> Deus homo, 1098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Dieu-le-Pere-tout-Puissa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02356" cy="71014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Pilor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-459432"/>
            <a:ext cx="8964488" cy="8605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Résultat de recherche d'images pour &quot;dieu le Père tron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050" y="0"/>
            <a:ext cx="7899374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51520" y="602128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Pieter de </a:t>
            </a:r>
            <a:r>
              <a:rPr lang="fr-FR" dirty="0" err="1">
                <a:solidFill>
                  <a:schemeClr val="bg1"/>
                </a:solidFill>
              </a:rPr>
              <a:t>Grebber</a:t>
            </a:r>
            <a:r>
              <a:rPr lang="fr-FR" dirty="0">
                <a:solidFill>
                  <a:schemeClr val="bg1"/>
                </a:solidFill>
              </a:rPr>
              <a:t>, 1650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s://upload.wikimedia.org/wikipedia/commons/thumb/5/5c/Michael_Pacher_004.jpg/800px-Michael_Pacher_004.jpg"/>
          <p:cNvPicPr>
            <a:picLocks noChangeAspect="1" noChangeArrowheads="1"/>
          </p:cNvPicPr>
          <p:nvPr/>
        </p:nvPicPr>
        <p:blipFill>
          <a:blip r:embed="rId2" cstate="print"/>
          <a:srcRect t="8857" b="9879"/>
          <a:stretch>
            <a:fillRect/>
          </a:stretch>
        </p:blipFill>
        <p:spPr bwMode="auto">
          <a:xfrm>
            <a:off x="611560" y="0"/>
            <a:ext cx="72771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ésultat de recherche d'images pour &quot;agean de diu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68560" y="0"/>
            <a:ext cx="1048165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Résultat de recherche d'images pour &quot;tremper le doigt dans la confitur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-387424"/>
            <a:ext cx="5400600" cy="80208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Résultat de recherche d'images pour &quot;offusqué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354293"/>
            <a:ext cx="6120680" cy="65037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Résultat de recherche d'images pour &quot;chiffoniers du Cair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31581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Résultat de recherche d'images pour &quot;dieu le père et le fils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0"/>
            <a:ext cx="8172400" cy="71372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ésultat de recherche d'images pour &quot;agneau de dieu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bright="47000" contrast="-56000"/>
          </a:blip>
          <a:srcRect l="9966" r="6569"/>
          <a:stretch>
            <a:fillRect/>
          </a:stretch>
        </p:blipFill>
        <p:spPr bwMode="auto">
          <a:xfrm>
            <a:off x="-374258" y="-603448"/>
            <a:ext cx="9518258" cy="746144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79512" y="2060848"/>
            <a:ext cx="806489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/>
              <a:t>3 contaminations </a:t>
            </a:r>
          </a:p>
          <a:p>
            <a:r>
              <a:rPr lang="fr-FR" sz="4400" b="1" dirty="0"/>
              <a:t>	le traumatisme de la Passion</a:t>
            </a:r>
          </a:p>
          <a:p>
            <a:r>
              <a:rPr lang="fr-FR" sz="4400" b="1" dirty="0"/>
              <a:t>	le vocabulaire du droit féodal</a:t>
            </a:r>
          </a:p>
          <a:p>
            <a:r>
              <a:rPr lang="fr-FR" sz="4400" b="1" dirty="0"/>
              <a:t>	pratiques sacrificielles</a:t>
            </a:r>
          </a:p>
          <a:p>
            <a:r>
              <a:rPr lang="fr-FR" dirty="0"/>
              <a:t>	 </a:t>
            </a:r>
          </a:p>
        </p:txBody>
      </p:sp>
      <p:sp>
        <p:nvSpPr>
          <p:cNvPr id="4" name="Flèche droite 3"/>
          <p:cNvSpPr/>
          <p:nvPr/>
        </p:nvSpPr>
        <p:spPr>
          <a:xfrm>
            <a:off x="-324544" y="4221088"/>
            <a:ext cx="1296144" cy="484632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s.fr.shopping.rakuten.com/photo/12397745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2656"/>
            <a:ext cx="2981081" cy="6184815"/>
          </a:xfrm>
          <a:prstGeom prst="rect">
            <a:avLst/>
          </a:prstGeom>
          <a:noFill/>
        </p:spPr>
      </p:pic>
      <p:pic>
        <p:nvPicPr>
          <p:cNvPr id="1028" name="Picture 4" descr="https://images.fr.shopping.rakuten.com/photo/12133878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12776"/>
            <a:ext cx="3571875" cy="4762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Mathhieurouillé d'orfeuil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197846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987824" y="6093296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2015	</a:t>
            </a:r>
            <a:r>
              <a:rPr lang="fr-FR" sz="3600" dirty="0">
                <a:solidFill>
                  <a:schemeClr val="bg1"/>
                </a:solidFill>
              </a:rPr>
              <a:t>	2011</a:t>
            </a:r>
          </a:p>
        </p:txBody>
      </p:sp>
      <p:pic>
        <p:nvPicPr>
          <p:cNvPr id="1028" name="Picture 4" descr="Résultat de recherche d'images pour &quot;rené girard, livre&quot;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0"/>
            <a:ext cx="3810000" cy="6191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upload.wikimedia.org/wikipedia/commons/9/90/Sacrifice_boar_Louvre_G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2110891"/>
            <a:ext cx="6300192" cy="4747109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395536" y="404664"/>
            <a:ext cx="820891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4400" dirty="0">
                <a:solidFill>
                  <a:schemeClr val="bg1"/>
                </a:solidFill>
              </a:rPr>
              <a:t> Étymologie</a:t>
            </a:r>
          </a:p>
          <a:p>
            <a:pPr>
              <a:buFontTx/>
              <a:buChar char="-"/>
            </a:pPr>
            <a:r>
              <a:rPr lang="fr-FR" sz="4400" dirty="0">
                <a:solidFill>
                  <a:schemeClr val="bg1"/>
                </a:solidFill>
              </a:rPr>
              <a:t> Pratiques païennes/universelles</a:t>
            </a:r>
          </a:p>
          <a:p>
            <a:pPr>
              <a:buFontTx/>
              <a:buChar char="-"/>
            </a:pPr>
            <a:r>
              <a:rPr lang="fr-FR" sz="4400" dirty="0">
                <a:solidFill>
                  <a:schemeClr val="bg1"/>
                </a:solidFill>
              </a:rPr>
              <a:t> Culture juive</a:t>
            </a:r>
          </a:p>
          <a:p>
            <a:pPr>
              <a:buFontTx/>
              <a:buChar char="-"/>
            </a:pP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1520" y="764704"/>
            <a:ext cx="849694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/>
              <a:t>Sacrifier  =  </a:t>
            </a:r>
          </a:p>
          <a:p>
            <a:r>
              <a:rPr lang="fr-FR" sz="4800" b="1" i="1" dirty="0" err="1"/>
              <a:t>Sacer</a:t>
            </a:r>
            <a:r>
              <a:rPr lang="fr-FR" sz="4800" b="1" dirty="0"/>
              <a:t> : sacré + </a:t>
            </a:r>
            <a:r>
              <a:rPr lang="fr-FR" sz="4800" b="1" i="1" dirty="0" err="1"/>
              <a:t>Facere</a:t>
            </a:r>
            <a:r>
              <a:rPr lang="fr-FR" sz="4800" b="1" dirty="0"/>
              <a:t> : faire</a:t>
            </a:r>
          </a:p>
          <a:p>
            <a:endParaRPr lang="fr-FR" sz="4800" b="1" dirty="0"/>
          </a:p>
          <a:p>
            <a:r>
              <a:rPr lang="fr-FR" sz="4800" b="1" i="1" dirty="0" err="1"/>
              <a:t>Sacer</a:t>
            </a:r>
            <a:r>
              <a:rPr lang="fr-FR" sz="4800" b="1" dirty="0"/>
              <a:t> : Coupé, réservé, lointain</a:t>
            </a:r>
          </a:p>
          <a:p>
            <a:endParaRPr lang="fr-FR" sz="2000" b="1" dirty="0"/>
          </a:p>
          <a:p>
            <a:endParaRPr lang="fr-FR" sz="2000" b="1" dirty="0"/>
          </a:p>
          <a:p>
            <a:r>
              <a:rPr lang="fr-FR" sz="4800" b="1" dirty="0"/>
              <a:t>Consacrer  =  </a:t>
            </a:r>
          </a:p>
          <a:p>
            <a:r>
              <a:rPr lang="fr-FR" sz="4800" b="1" i="1" dirty="0"/>
              <a:t>Cum</a:t>
            </a:r>
            <a:r>
              <a:rPr lang="fr-FR" sz="4800" b="1" dirty="0"/>
              <a:t> : avec  </a:t>
            </a:r>
            <a:r>
              <a:rPr lang="fr-FR" sz="4800" b="1" i="1" dirty="0" err="1"/>
              <a:t>sacer</a:t>
            </a:r>
            <a:r>
              <a:rPr lang="fr-FR" sz="4800" b="1" dirty="0"/>
              <a:t>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Résultat de recherche d'images pour &quot;le lointain, peintur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0"/>
            <a:ext cx="9863191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11560" y="692696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Turner, Lointain, 1845, Louvre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ésultat de recherche d'images pour &quot;flagellation du chrit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6717" b="35119"/>
          <a:stretch>
            <a:fillRect/>
          </a:stretch>
        </p:blipFill>
        <p:spPr bwMode="auto">
          <a:xfrm>
            <a:off x="0" y="-27384"/>
            <a:ext cx="9144000" cy="724542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51520" y="5805264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Rubens, 1630 </a:t>
            </a:r>
            <a:r>
              <a:rPr lang="fr-FR" dirty="0">
                <a:solidFill>
                  <a:schemeClr val="bg1"/>
                </a:solidFill>
              </a:rPr>
              <a:t>?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1520" y="1700808"/>
            <a:ext cx="849694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/>
              <a:t>Sacrifier  =  </a:t>
            </a:r>
          </a:p>
          <a:p>
            <a:r>
              <a:rPr lang="fr-FR" sz="4800" b="1" i="1" dirty="0" err="1"/>
              <a:t>Sacer</a:t>
            </a:r>
            <a:r>
              <a:rPr lang="fr-FR" sz="4800" b="1" dirty="0"/>
              <a:t> : sacré + </a:t>
            </a:r>
            <a:r>
              <a:rPr lang="fr-FR" sz="4800" b="1" i="1" dirty="0" err="1"/>
              <a:t>Facere</a:t>
            </a:r>
            <a:r>
              <a:rPr lang="fr-FR" sz="4800" b="1" dirty="0"/>
              <a:t> : faire</a:t>
            </a:r>
          </a:p>
          <a:p>
            <a:endParaRPr lang="fr-FR" sz="2000" b="1" dirty="0"/>
          </a:p>
          <a:p>
            <a:r>
              <a:rPr lang="fr-FR" sz="4800" b="1" dirty="0"/>
              <a:t>Consacrer =  </a:t>
            </a:r>
          </a:p>
          <a:p>
            <a:r>
              <a:rPr lang="fr-FR" sz="4800" b="1" i="1" dirty="0"/>
              <a:t>Cum</a:t>
            </a:r>
            <a:r>
              <a:rPr lang="fr-FR" sz="4800" b="1" dirty="0"/>
              <a:t> : avec  </a:t>
            </a:r>
            <a:r>
              <a:rPr lang="fr-FR" sz="4800" b="1" i="1" dirty="0" err="1"/>
              <a:t>sacer</a:t>
            </a:r>
            <a:r>
              <a:rPr lang="fr-FR" sz="4800" b="1" dirty="0"/>
              <a:t>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283968" y="260648"/>
            <a:ext cx="4680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/>
              <a:t>perdu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499992" y="5301208"/>
            <a:ext cx="51845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/>
              <a:t>rejoindre</a:t>
            </a:r>
          </a:p>
        </p:txBody>
      </p:sp>
      <p:pic>
        <p:nvPicPr>
          <p:cNvPr id="28674" name="Picture 2" descr="Résultat de recherche d'images pour &quot;fléches courbes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502224">
            <a:off x="7485233" y="1084398"/>
            <a:ext cx="1214272" cy="2081288"/>
          </a:xfrm>
          <a:prstGeom prst="rect">
            <a:avLst/>
          </a:prstGeom>
          <a:noFill/>
        </p:spPr>
      </p:pic>
      <p:pic>
        <p:nvPicPr>
          <p:cNvPr id="10" name="Picture 2" descr="Résultat de recherche d'images pour &quot;fléches courbes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829568" flipV="1">
            <a:off x="6204051" y="3212250"/>
            <a:ext cx="1355604" cy="3568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Résultat de recherche d'images pour &quot;sacrific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2721" t="10632" r="47492" b="7274"/>
          <a:stretch>
            <a:fillRect/>
          </a:stretch>
        </p:blipFill>
        <p:spPr bwMode="auto">
          <a:xfrm>
            <a:off x="0" y="-1"/>
            <a:ext cx="9144000" cy="74602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1520" y="1700808"/>
            <a:ext cx="849694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/>
              <a:t>Sacrifier  =  </a:t>
            </a:r>
          </a:p>
          <a:p>
            <a:r>
              <a:rPr lang="fr-FR" sz="4800" b="1" i="1" dirty="0" err="1"/>
              <a:t>Sacer</a:t>
            </a:r>
            <a:r>
              <a:rPr lang="fr-FR" sz="4800" b="1" dirty="0"/>
              <a:t> : sacré + </a:t>
            </a:r>
            <a:r>
              <a:rPr lang="fr-FR" sz="4800" b="1" i="1" dirty="0" err="1"/>
              <a:t>Facere</a:t>
            </a:r>
            <a:r>
              <a:rPr lang="fr-FR" sz="4800" b="1" dirty="0"/>
              <a:t> : faire</a:t>
            </a:r>
          </a:p>
          <a:p>
            <a:endParaRPr lang="fr-FR" sz="2000" b="1" dirty="0"/>
          </a:p>
          <a:p>
            <a:r>
              <a:rPr lang="fr-FR" sz="4800" b="1" dirty="0"/>
              <a:t>Consacrer =  </a:t>
            </a:r>
          </a:p>
          <a:p>
            <a:r>
              <a:rPr lang="fr-FR" sz="4800" b="1" i="1" dirty="0"/>
              <a:t>Cum</a:t>
            </a:r>
            <a:r>
              <a:rPr lang="fr-FR" sz="4800" b="1" dirty="0"/>
              <a:t> : avec  </a:t>
            </a:r>
            <a:r>
              <a:rPr lang="fr-FR" sz="4800" b="1" i="1" dirty="0" err="1"/>
              <a:t>sacer</a:t>
            </a:r>
            <a:r>
              <a:rPr lang="fr-FR" sz="4800" b="1" dirty="0"/>
              <a:t>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283968" y="260648"/>
            <a:ext cx="4680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/>
              <a:t>coupé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499992" y="5301208"/>
            <a:ext cx="51845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/>
              <a:t>réserve</a:t>
            </a:r>
          </a:p>
        </p:txBody>
      </p:sp>
      <p:pic>
        <p:nvPicPr>
          <p:cNvPr id="28674" name="Picture 2" descr="Résultat de recherche d'images pour &quot;fléches courbes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502224">
            <a:off x="7485233" y="1084398"/>
            <a:ext cx="1214272" cy="2081288"/>
          </a:xfrm>
          <a:prstGeom prst="rect">
            <a:avLst/>
          </a:prstGeom>
          <a:noFill/>
        </p:spPr>
      </p:pic>
      <p:pic>
        <p:nvPicPr>
          <p:cNvPr id="10" name="Picture 2" descr="Résultat de recherche d'images pour &quot;fléches courbes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829568" flipV="1">
            <a:off x="6204051" y="3212250"/>
            <a:ext cx="1355604" cy="3568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Résultat de recherche d'images pour &quot;réserver les oignons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8238" y="1556792"/>
            <a:ext cx="9440730" cy="5301209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23528" y="260648"/>
            <a:ext cx="8820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Réserver les oignons :  les mettre à part, faire attendre, pour un autre usage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1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Résultat de recherche d'images pour &quot;des tropes militaires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255684" cy="52292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67544" y="116632"/>
            <a:ext cx="7128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/>
              <a:t>Une partie des troupes est consacrée à cette mission.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se priver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00609" y="1"/>
            <a:ext cx="12191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upload.wikimedia.org/wikipedia/commons/9/90/Sacrifice_boar_Louvre_G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2110891"/>
            <a:ext cx="6300192" cy="4747109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1223120" y="404664"/>
            <a:ext cx="792088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4400" dirty="0">
                <a:solidFill>
                  <a:schemeClr val="bg1"/>
                </a:solidFill>
              </a:rPr>
              <a:t> Étymologie</a:t>
            </a:r>
          </a:p>
          <a:p>
            <a:pPr>
              <a:buFontTx/>
              <a:buChar char="-"/>
            </a:pPr>
            <a:r>
              <a:rPr lang="fr-FR" sz="4400" dirty="0">
                <a:solidFill>
                  <a:schemeClr val="bg1"/>
                </a:solidFill>
              </a:rPr>
              <a:t> Pratiques païennes/universelles</a:t>
            </a:r>
          </a:p>
          <a:p>
            <a:pPr>
              <a:buFontTx/>
              <a:buChar char="-"/>
            </a:pPr>
            <a:r>
              <a:rPr lang="fr-FR" sz="4400" dirty="0">
                <a:solidFill>
                  <a:schemeClr val="bg1"/>
                </a:solidFill>
              </a:rPr>
              <a:t> Culture juive</a:t>
            </a:r>
          </a:p>
          <a:p>
            <a:pPr>
              <a:buFontTx/>
              <a:buChar char="-"/>
            </a:pP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Flèche droite 3"/>
          <p:cNvSpPr/>
          <p:nvPr/>
        </p:nvSpPr>
        <p:spPr>
          <a:xfrm>
            <a:off x="0" y="1268760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uploads0.wikiart.org/images/marc-chagall/the-sacrifice-offered-by-elijah-is-consumed-by-the-fire-from-the-lord-i-kings-xviii-36-38.jpg"/>
          <p:cNvPicPr>
            <a:picLocks noChangeAspect="1" noChangeArrowheads="1"/>
          </p:cNvPicPr>
          <p:nvPr/>
        </p:nvPicPr>
        <p:blipFill>
          <a:blip r:embed="rId2" cstate="print"/>
          <a:srcRect l="5028" r="4472"/>
          <a:stretch>
            <a:fillRect/>
          </a:stretch>
        </p:blipFill>
        <p:spPr bwMode="auto">
          <a:xfrm>
            <a:off x="3848107" y="-243408"/>
            <a:ext cx="5295893" cy="727280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827584" y="908720"/>
            <a:ext cx="24016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solidFill>
                  <a:schemeClr val="bg1"/>
                </a:solidFill>
              </a:rPr>
              <a:t>Pontife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1763688" y="-1151305"/>
            <a:ext cx="7380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4578" name="Picture 2" descr="Image du Blog acoeuretacris.centerblog.net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2837" y="0"/>
            <a:ext cx="8067675" cy="6465665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1331640" y="6525344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Les ambassades auprès du roi, Ur, 2600 av. J.C.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0" y="476672"/>
            <a:ext cx="3635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Troc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Résultat de recherche d'images pour &quot;sacrifice au dieu baal, alix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09595"/>
            <a:ext cx="5616624" cy="7167595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5796136" y="404664"/>
            <a:ext cx="3096344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/>
              <a:t>Le spectre de Carthage, les aventures d’Alix</a:t>
            </a:r>
            <a:r>
              <a:rPr lang="fr-FR" sz="2000" b="1" dirty="0"/>
              <a:t>, Jacques Martin, Casterman 1977</a:t>
            </a:r>
          </a:p>
          <a:p>
            <a:endParaRPr lang="fr-FR" sz="2000" b="1" dirty="0"/>
          </a:p>
          <a:p>
            <a:r>
              <a:rPr lang="fr-FR" sz="2800" b="1" dirty="0"/>
              <a:t>Les récits romains de la conquête de Carthage justifient la destruction de cette ville par l’histoire de ces sacrifices humains à un Dieu assoiffé de sang. Sa colère apaisée, la paix revenait…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Dans cette scène reconstituée, un bourreau chimú attend une jeune victime du sacrifice collectif, à Huanchaquito.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25377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203848" y="332656"/>
            <a:ext cx="5256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Sacrifices humains et animaux</a:t>
            </a:r>
          </a:p>
          <a:p>
            <a:r>
              <a:rPr lang="fr-FR" sz="2400" b="1" dirty="0" err="1">
                <a:solidFill>
                  <a:schemeClr val="bg1"/>
                </a:solidFill>
              </a:rPr>
              <a:t>Chimù</a:t>
            </a:r>
            <a:r>
              <a:rPr lang="fr-FR" sz="2400" b="1" dirty="0">
                <a:solidFill>
                  <a:schemeClr val="bg1"/>
                </a:solidFill>
              </a:rPr>
              <a:t>, Pérou, 1400 av. J.C.</a:t>
            </a:r>
            <a:endParaRPr lang="fr-F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data.fou-de-puzzle.com/grafika.133/william-holman-hunt-le-bouc-emissaire-1854-1000-pieces--puzzle.46079-1.f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4748" y="0"/>
            <a:ext cx="9758748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043608" y="6237312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FF00"/>
                </a:solidFill>
              </a:rPr>
              <a:t>William </a:t>
            </a:r>
            <a:r>
              <a:rPr lang="fr-FR" sz="2000" b="1" dirty="0" err="1">
                <a:solidFill>
                  <a:srgbClr val="FFFF00"/>
                </a:solidFill>
              </a:rPr>
              <a:t>Holman</a:t>
            </a:r>
            <a:r>
              <a:rPr lang="fr-FR" sz="2000" b="1" dirty="0">
                <a:solidFill>
                  <a:srgbClr val="FFFF00"/>
                </a:solidFill>
              </a:rPr>
              <a:t> Hunt : Le Bouc Emissaire, 1854</a:t>
            </a:r>
            <a:endParaRPr lang="fr-FR" sz="2000" dirty="0">
              <a:solidFill>
                <a:srgbClr val="FFFF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83568" y="476672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Catharsis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fr-FR" dirty="0"/>
            </a:br>
            <a:endParaRPr lang="fr-FR" dirty="0"/>
          </a:p>
        </p:txBody>
      </p:sp>
      <p:pic>
        <p:nvPicPr>
          <p:cNvPr id="23554" name="Picture 2" descr="http://www.artaujourdhui.info/Taos/Img/chapeau59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29750" cy="7072313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3635896" y="0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Purification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upload.wikimedia.org/wikipedia/commons/9/90/Sacrifice_boar_Louvre_G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2110891"/>
            <a:ext cx="6300192" cy="4747109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1223120" y="404664"/>
            <a:ext cx="792088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4400" dirty="0">
                <a:solidFill>
                  <a:schemeClr val="bg1"/>
                </a:solidFill>
              </a:rPr>
              <a:t> Étymologie</a:t>
            </a:r>
          </a:p>
          <a:p>
            <a:pPr>
              <a:buFontTx/>
              <a:buChar char="-"/>
            </a:pPr>
            <a:r>
              <a:rPr lang="fr-FR" sz="4400" dirty="0">
                <a:solidFill>
                  <a:schemeClr val="bg1"/>
                </a:solidFill>
              </a:rPr>
              <a:t> Pratiques païennes/universelles</a:t>
            </a:r>
          </a:p>
          <a:p>
            <a:pPr>
              <a:buFontTx/>
              <a:buChar char="-"/>
            </a:pPr>
            <a:r>
              <a:rPr lang="fr-FR" sz="4400" dirty="0">
                <a:solidFill>
                  <a:schemeClr val="bg1"/>
                </a:solidFill>
              </a:rPr>
              <a:t> Culture juive</a:t>
            </a:r>
          </a:p>
          <a:p>
            <a:pPr>
              <a:buFontTx/>
              <a:buChar char="-"/>
            </a:pP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Flèche droite 3"/>
          <p:cNvSpPr/>
          <p:nvPr/>
        </p:nvSpPr>
        <p:spPr>
          <a:xfrm>
            <a:off x="0" y="1864248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6" name="Picture 4" descr="Image illustrative de l’article Offrande de l’om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59782" y="0"/>
            <a:ext cx="10848814" cy="685800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360040" y="260648"/>
            <a:ext cx="5004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Les prémices</a:t>
            </a:r>
          </a:p>
          <a:p>
            <a:r>
              <a:rPr lang="fr-FR" sz="2800" b="1" dirty="0"/>
              <a:t>Célébration du premier Omer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https://www.augustins.org/documents/10180/156407/046-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59432"/>
            <a:ext cx="6162675" cy="762000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6660232" y="4437112"/>
            <a:ext cx="24837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Guy François, 1616</a:t>
            </a:r>
          </a:p>
          <a:p>
            <a:r>
              <a:rPr lang="fr-FR" sz="2800" dirty="0">
                <a:solidFill>
                  <a:schemeClr val="bg1"/>
                </a:solidFill>
              </a:rPr>
              <a:t>Toulouse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ésultat de recherche d'images pour &quot;sacrifice&quot;"/>
          <p:cNvPicPr>
            <a:picLocks noChangeAspect="1" noChangeArrowheads="1"/>
          </p:cNvPicPr>
          <p:nvPr/>
        </p:nvPicPr>
        <p:blipFill>
          <a:blip r:embed="rId2" cstate="print"/>
          <a:srcRect l="3656" t="11084" r="2514" b="10804"/>
          <a:stretch>
            <a:fillRect/>
          </a:stretch>
        </p:blipFill>
        <p:spPr bwMode="auto">
          <a:xfrm>
            <a:off x="611560" y="-819472"/>
            <a:ext cx="5544616" cy="79208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Résultat de recherche d'images pour &quot;repas de la pâques juive, peintur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486441" cy="63242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Résultat de recherche d'images pour &quot;contamination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160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Résultat de recherche d'images pour &quot;trainer des boulets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844824"/>
            <a:ext cx="8145047" cy="39326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Gospel_French_p_8_Condemnation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3585"/>
            <a:ext cx="6100167" cy="68444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ésultat de recherche d'images pour &quot;libération des esclaves, oeuvre d'art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r="30000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BD, prédicateur fou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657945"/>
            <a:ext cx="9121291" cy="75159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ésultat de recherche d'images pour &quot;agneau de dieu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bright="47000" contrast="-56000"/>
          </a:blip>
          <a:srcRect l="9966" r="6569"/>
          <a:stretch>
            <a:fillRect/>
          </a:stretch>
        </p:blipFill>
        <p:spPr bwMode="auto">
          <a:xfrm>
            <a:off x="-374258" y="-603448"/>
            <a:ext cx="9518258" cy="746144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079104" y="548680"/>
            <a:ext cx="806489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fr-FR" sz="4400" b="1" dirty="0"/>
              <a:t>Rédemption, quèsaco ?</a:t>
            </a:r>
          </a:p>
          <a:p>
            <a:pPr marL="342900" indent="-342900">
              <a:buAutoNum type="arabicParenR"/>
            </a:pPr>
            <a:r>
              <a:rPr lang="fr-FR" sz="4400" b="1" dirty="0"/>
              <a:t>Trois contaminations</a:t>
            </a:r>
          </a:p>
          <a:p>
            <a:pPr marL="342900" indent="-342900">
              <a:buAutoNum type="arabicParenR"/>
            </a:pPr>
            <a:r>
              <a:rPr lang="fr-FR" sz="4400" b="1" dirty="0"/>
              <a:t>Décontamination</a:t>
            </a:r>
          </a:p>
          <a:p>
            <a:pPr marL="800100" lvl="1" indent="-342900"/>
            <a:r>
              <a:rPr lang="fr-FR" sz="4400" b="1" dirty="0"/>
              <a:t>	critiques juives</a:t>
            </a:r>
          </a:p>
          <a:p>
            <a:pPr marL="800100" lvl="1" indent="-342900"/>
            <a:r>
              <a:rPr lang="fr-FR" sz="4400" b="1" dirty="0"/>
              <a:t>	l’Agneau de Dieu</a:t>
            </a:r>
          </a:p>
          <a:p>
            <a:pPr marL="800100" lvl="1" indent="-342900"/>
            <a:r>
              <a:rPr lang="fr-FR" sz="4400" b="1" dirty="0"/>
              <a:t>	</a:t>
            </a:r>
            <a:r>
              <a:rPr lang="fr-FR" sz="4400" b="1" dirty="0" err="1"/>
              <a:t>Rm</a:t>
            </a:r>
            <a:r>
              <a:rPr lang="fr-FR" sz="4400" b="1" dirty="0"/>
              <a:t>. 12, 1</a:t>
            </a:r>
          </a:p>
          <a:p>
            <a:endParaRPr lang="fr-FR" dirty="0"/>
          </a:p>
        </p:txBody>
      </p:sp>
      <p:sp>
        <p:nvSpPr>
          <p:cNvPr id="4" name="Flèche droite 3"/>
          <p:cNvSpPr/>
          <p:nvPr/>
        </p:nvSpPr>
        <p:spPr>
          <a:xfrm>
            <a:off x="-324544" y="2060848"/>
            <a:ext cx="1296144" cy="484632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ésultat de recherche d'images pour &quot;sacrifices au temple de jérusalem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217" y="-459432"/>
            <a:ext cx="10320017" cy="77220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www.unique-poster.com/media/kunstdrucke-poster/el-greco-christus-treibt-die-haendler-au-04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0116"/>
            <a:ext cx="9144000" cy="743414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51520" y="332656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Le Greco, Londres, 1600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ésultat de recherche d'images pour &quot;agneau de dieu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bright="47000" contrast="-56000"/>
          </a:blip>
          <a:srcRect l="9966" r="6569"/>
          <a:stretch>
            <a:fillRect/>
          </a:stretch>
        </p:blipFill>
        <p:spPr bwMode="auto">
          <a:xfrm>
            <a:off x="-374258" y="-603448"/>
            <a:ext cx="9518258" cy="746144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079104" y="548680"/>
            <a:ext cx="806489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fr-FR" sz="4400" b="1" dirty="0"/>
              <a:t>Rédemption, quèsaco ?</a:t>
            </a:r>
          </a:p>
          <a:p>
            <a:pPr marL="342900" indent="-342900">
              <a:buAutoNum type="arabicParenR"/>
            </a:pPr>
            <a:r>
              <a:rPr lang="fr-FR" sz="4400" b="1" dirty="0"/>
              <a:t>Trois contaminations</a:t>
            </a:r>
          </a:p>
          <a:p>
            <a:pPr marL="342900" indent="-342900">
              <a:buAutoNum type="arabicParenR"/>
            </a:pPr>
            <a:r>
              <a:rPr lang="fr-FR" sz="4400" b="1" dirty="0"/>
              <a:t> Décontamination</a:t>
            </a:r>
          </a:p>
          <a:p>
            <a:pPr marL="800100" lvl="1" indent="-342900"/>
            <a:r>
              <a:rPr lang="fr-FR" sz="4400" b="1" dirty="0"/>
              <a:t>	critiques juives</a:t>
            </a:r>
          </a:p>
          <a:p>
            <a:pPr marL="800100" lvl="1" indent="-342900"/>
            <a:r>
              <a:rPr lang="fr-FR" sz="4400" b="1" dirty="0"/>
              <a:t>	l’Agneau de Dieu</a:t>
            </a:r>
          </a:p>
          <a:p>
            <a:pPr marL="800100" lvl="1" indent="-342900"/>
            <a:r>
              <a:rPr lang="fr-FR" sz="4400" b="1" dirty="0"/>
              <a:t>	</a:t>
            </a:r>
            <a:r>
              <a:rPr lang="fr-FR" sz="4400" b="1" dirty="0" err="1"/>
              <a:t>Rm</a:t>
            </a:r>
            <a:r>
              <a:rPr lang="fr-FR" sz="4400" b="1" dirty="0"/>
              <a:t>. 12, 1</a:t>
            </a:r>
          </a:p>
          <a:p>
            <a:endParaRPr lang="fr-FR" dirty="0"/>
          </a:p>
        </p:txBody>
      </p:sp>
      <p:sp>
        <p:nvSpPr>
          <p:cNvPr id="4" name="Flèche droite 3"/>
          <p:cNvSpPr/>
          <p:nvPr/>
        </p:nvSpPr>
        <p:spPr>
          <a:xfrm>
            <a:off x="-324544" y="3356992"/>
            <a:ext cx="1944216" cy="484632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Résultat de recherche d'images pour &quot;apparition du résuscité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369183" cy="623731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11560" y="260648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Alexandre </a:t>
            </a:r>
            <a:r>
              <a:rPr lang="fr-FR" sz="2400" b="1" dirty="0" err="1">
                <a:solidFill>
                  <a:schemeClr val="bg1"/>
                </a:solidFill>
              </a:rPr>
              <a:t>Ivanos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Résultat de recherche d'images pour &quot;grunewald, cricifixion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47357" t="25216" r="2244"/>
          <a:stretch>
            <a:fillRect/>
          </a:stretch>
        </p:blipFill>
        <p:spPr bwMode="auto">
          <a:xfrm>
            <a:off x="0" y="-113662"/>
            <a:ext cx="5472608" cy="699904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868144" y="620688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Matthias Grünewald</a:t>
            </a:r>
          </a:p>
          <a:p>
            <a:r>
              <a:rPr lang="fr-FR" sz="2400" dirty="0">
                <a:solidFill>
                  <a:schemeClr val="bg1"/>
                </a:solidFill>
              </a:rPr>
              <a:t>1515</a:t>
            </a:r>
          </a:p>
          <a:p>
            <a:r>
              <a:rPr lang="fr-FR" sz="2400" dirty="0">
                <a:solidFill>
                  <a:schemeClr val="bg1"/>
                </a:solidFill>
              </a:rPr>
              <a:t>Colmar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https://upload.wikimedia.org/wikipedia/commons/b/b7/V%C3%A9zelay_Narthex_Tympan_central_220608_01.jpg"/>
          <p:cNvPicPr>
            <a:picLocks noChangeAspect="1" noChangeArrowheads="1"/>
          </p:cNvPicPr>
          <p:nvPr/>
        </p:nvPicPr>
        <p:blipFill>
          <a:blip r:embed="rId2" cstate="print"/>
          <a:srcRect l="10517" t="12830" r="11904"/>
          <a:stretch>
            <a:fillRect/>
          </a:stretch>
        </p:blipFill>
        <p:spPr bwMode="auto">
          <a:xfrm>
            <a:off x="0" y="0"/>
            <a:ext cx="9144000" cy="68896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 descr="https://upload.wikimedia.org/wikipedia/commons/b/b7/V%C3%A9zelay_Narthex_Tympan_central_220608_01.jpg"/>
          <p:cNvPicPr>
            <a:picLocks noChangeAspect="1" noChangeArrowheads="1"/>
          </p:cNvPicPr>
          <p:nvPr/>
        </p:nvPicPr>
        <p:blipFill>
          <a:blip r:embed="rId2" cstate="print"/>
          <a:srcRect l="25693" t="60862" r="48539" b="15531"/>
          <a:stretch>
            <a:fillRect/>
          </a:stretch>
        </p:blipFill>
        <p:spPr bwMode="auto">
          <a:xfrm>
            <a:off x="0" y="476672"/>
            <a:ext cx="9396536" cy="61704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 descr="Résultat de recherche d'images pour &quot;jésus bébé, peintur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4000" t="6197" b="20063"/>
          <a:stretch>
            <a:fillRect/>
          </a:stretch>
        </p:blipFill>
        <p:spPr bwMode="auto">
          <a:xfrm>
            <a:off x="0" y="-243408"/>
            <a:ext cx="9144000" cy="8568952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6228184" y="332656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Rémi Guido 1635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ulius Schnorr von Carolsfeld- Ruth im Feld des Boa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8172400" cy="6914507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39552" y="260648"/>
            <a:ext cx="3707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Julius </a:t>
            </a:r>
            <a:r>
              <a:rPr lang="fr-FR" sz="2000" b="1" dirty="0" err="1"/>
              <a:t>Schnorr</a:t>
            </a:r>
            <a:r>
              <a:rPr lang="fr-FR" sz="2000" b="1" dirty="0"/>
              <a:t> </a:t>
            </a:r>
            <a:r>
              <a:rPr lang="fr-FR" sz="2000" b="1" dirty="0" err="1"/>
              <a:t>von</a:t>
            </a:r>
            <a:r>
              <a:rPr lang="fr-FR" sz="2000" b="1" dirty="0"/>
              <a:t> </a:t>
            </a:r>
            <a:r>
              <a:rPr lang="fr-FR" sz="2000" b="1" dirty="0" err="1"/>
              <a:t>Carolsfeld</a:t>
            </a:r>
            <a:r>
              <a:rPr lang="fr-FR" sz="2000" b="1" dirty="0"/>
              <a:t>, 1828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 descr="Résultat de recherche d'images pour &quot;noeud de cordes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ttps://upload.wikimedia.org/wikipedia/commons/7/7a/Cabaret_de_l%27Enfer_entran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0718"/>
            <a:ext cx="9144000" cy="71687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s://upload.wikimedia.org/wikipedia/commons/thumb/5/52/Fa%C3%A7ade_des_cabarets_Le_Ciel_et_L%27Enfer%2C_1909.jpg/1280px-Fa%C3%A7ade_des_cabarets_Le_Ciel_et_L%27Enfer%2C_1909.jpg"/>
          <p:cNvPicPr>
            <a:picLocks noChangeAspect="1" noChangeArrowheads="1"/>
          </p:cNvPicPr>
          <p:nvPr/>
        </p:nvPicPr>
        <p:blipFill>
          <a:blip r:embed="rId2" cstate="print"/>
          <a:srcRect l="4211" t="7354" r="14035" b="15441"/>
          <a:stretch>
            <a:fillRect/>
          </a:stretch>
        </p:blipFill>
        <p:spPr bwMode="auto">
          <a:xfrm>
            <a:off x="0" y="0"/>
            <a:ext cx="998635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ésultat de recherche d'images pour &quot;agneau de dieu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576" y="0"/>
            <a:ext cx="1029343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ésultat de recherche d'images pour &quot;agneau de dieu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bright="47000" contrast="-56000"/>
          </a:blip>
          <a:srcRect l="9966" r="6569"/>
          <a:stretch>
            <a:fillRect/>
          </a:stretch>
        </p:blipFill>
        <p:spPr bwMode="auto">
          <a:xfrm>
            <a:off x="-374258" y="-603448"/>
            <a:ext cx="9518258" cy="746144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079104" y="548680"/>
            <a:ext cx="806489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fr-FR" sz="4400" b="1" dirty="0"/>
              <a:t>Rédemption, quèsaco ?</a:t>
            </a:r>
          </a:p>
          <a:p>
            <a:pPr marL="342900" indent="-342900">
              <a:buAutoNum type="arabicParenR"/>
            </a:pPr>
            <a:r>
              <a:rPr lang="fr-FR" sz="4400" b="1" dirty="0"/>
              <a:t>Trois contaminations</a:t>
            </a:r>
          </a:p>
          <a:p>
            <a:pPr marL="342900" indent="-342900">
              <a:buAutoNum type="arabicParenR"/>
            </a:pPr>
            <a:r>
              <a:rPr lang="fr-FR" sz="4400" b="1" dirty="0"/>
              <a:t> Décontamination</a:t>
            </a:r>
          </a:p>
          <a:p>
            <a:pPr marL="800100" lvl="1" indent="-342900"/>
            <a:r>
              <a:rPr lang="fr-FR" sz="4400" b="1" dirty="0"/>
              <a:t>	critiques juives</a:t>
            </a:r>
          </a:p>
          <a:p>
            <a:pPr marL="800100" lvl="1" indent="-342900"/>
            <a:r>
              <a:rPr lang="fr-FR" sz="4400" b="1" dirty="0"/>
              <a:t>	l’Agneau de Dieu</a:t>
            </a:r>
          </a:p>
          <a:p>
            <a:pPr marL="800100" lvl="1" indent="-342900"/>
            <a:r>
              <a:rPr lang="fr-FR" sz="4400" b="1" dirty="0"/>
              <a:t>	</a:t>
            </a:r>
            <a:r>
              <a:rPr lang="fr-FR" sz="4400" b="1" dirty="0" err="1"/>
              <a:t>Rm</a:t>
            </a:r>
            <a:r>
              <a:rPr lang="fr-FR" sz="4400" b="1" dirty="0"/>
              <a:t>. 12, 1</a:t>
            </a:r>
          </a:p>
          <a:p>
            <a:endParaRPr lang="fr-FR" dirty="0"/>
          </a:p>
        </p:txBody>
      </p:sp>
      <p:sp>
        <p:nvSpPr>
          <p:cNvPr id="4" name="Flèche droite 3"/>
          <p:cNvSpPr/>
          <p:nvPr/>
        </p:nvSpPr>
        <p:spPr>
          <a:xfrm>
            <a:off x="-324544" y="4096496"/>
            <a:ext cx="1944216" cy="484632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0"/>
            <a:ext cx="5328592" cy="847030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51520" y="5301208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Jacob Jordaens, 1630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Résultat de recherche d'images pour &quot;offrand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043608"/>
            <a:ext cx="9144000" cy="91440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11560" y="548680"/>
            <a:ext cx="799288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/>
              <a:t>Je vous exhorte donc, frères, par la tendresse de Dieu, </a:t>
            </a:r>
          </a:p>
          <a:p>
            <a:r>
              <a:rPr lang="fr-FR" sz="4400" b="1" dirty="0"/>
              <a:t>à lui offrir votre personne, </a:t>
            </a:r>
          </a:p>
          <a:p>
            <a:r>
              <a:rPr lang="fr-FR" sz="4400" b="1" dirty="0"/>
              <a:t>en sacrifice vivant, saint, </a:t>
            </a:r>
          </a:p>
          <a:p>
            <a:r>
              <a:rPr lang="fr-FR" sz="4400" b="1" dirty="0"/>
              <a:t>capable de plaire à Dieu : </a:t>
            </a:r>
          </a:p>
          <a:p>
            <a:r>
              <a:rPr lang="fr-FR" sz="4400" b="1" dirty="0"/>
              <a:t>c’est là, pour vous, la juste manière de lui rendre un culte.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Résultat de recherche d'images pour &quot;sacrifice pascal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32656"/>
            <a:ext cx="8130490" cy="59046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ZoneTexte 2"/>
          <p:cNvSpPr txBox="1"/>
          <p:nvPr/>
        </p:nvSpPr>
        <p:spPr>
          <a:xfrm>
            <a:off x="467544" y="476672"/>
            <a:ext cx="3312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Arnaud </a:t>
            </a:r>
            <a:r>
              <a:rPr lang="fr-FR" sz="3200" b="1" dirty="0" err="1">
                <a:solidFill>
                  <a:schemeClr val="bg1"/>
                </a:solidFill>
              </a:rPr>
              <a:t>Beltrame</a:t>
            </a:r>
            <a:endParaRPr lang="fr-FR" sz="3200" b="1" dirty="0">
              <a:solidFill>
                <a:schemeClr val="bg1"/>
              </a:solidFill>
            </a:endParaRPr>
          </a:p>
          <a:p>
            <a:r>
              <a:rPr lang="fr-FR" sz="3200" b="1" dirty="0">
                <a:solidFill>
                  <a:schemeClr val="bg1"/>
                </a:solidFill>
              </a:rPr>
              <a:t>23 mars 2018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Résultat de recherche d'images pour &quot;les soeurs de calcutta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0"/>
            <a:ext cx="10270096" cy="6345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Résultat de recherche d'images pour &quot;le bon berger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88640" y="-33871"/>
            <a:ext cx="10332640" cy="68918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Résultat de recherche d'images pour &quot;geste fraternel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16408" y="0"/>
            <a:ext cx="956040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Résultat de recherche d'images pour &quot;bon pasteur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6632" y="-504826"/>
            <a:ext cx="11430000" cy="7362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3351</TotalTime>
  <Words>575</Words>
  <Application>Microsoft Office PowerPoint</Application>
  <PresentationFormat>Affichage à l'écran (4:3)</PresentationFormat>
  <Paragraphs>133</Paragraphs>
  <Slides>80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80</vt:i4>
      </vt:variant>
    </vt:vector>
  </HeadingPairs>
  <TitlesOfParts>
    <vt:vector size="84" baseType="lpstr">
      <vt:lpstr>Arial</vt:lpstr>
      <vt:lpstr>Calibri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Bernard Klasen</dc:creator>
  <cp:lastModifiedBy>Bernard Klasen</cp:lastModifiedBy>
  <cp:revision>263</cp:revision>
  <dcterms:created xsi:type="dcterms:W3CDTF">2020-01-07T15:11:40Z</dcterms:created>
  <dcterms:modified xsi:type="dcterms:W3CDTF">2021-03-06T17:01:17Z</dcterms:modified>
</cp:coreProperties>
</file>