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261" r:id="rId2"/>
    <p:sldId id="274" r:id="rId3"/>
    <p:sldId id="275" r:id="rId4"/>
    <p:sldId id="293" r:id="rId5"/>
    <p:sldId id="276" r:id="rId6"/>
    <p:sldId id="295" r:id="rId7"/>
    <p:sldId id="294" r:id="rId8"/>
    <p:sldId id="277" r:id="rId9"/>
    <p:sldId id="289" r:id="rId10"/>
    <p:sldId id="279" r:id="rId11"/>
    <p:sldId id="291" r:id="rId12"/>
    <p:sldId id="296" r:id="rId13"/>
    <p:sldId id="281" r:id="rId14"/>
    <p:sldId id="297" r:id="rId15"/>
    <p:sldId id="282" r:id="rId16"/>
    <p:sldId id="283" r:id="rId17"/>
    <p:sldId id="288" r:id="rId18"/>
    <p:sldId id="292" r:id="rId19"/>
    <p:sldId id="284" r:id="rId20"/>
    <p:sldId id="285" r:id="rId21"/>
    <p:sldId id="286" r:id="rId22"/>
    <p:sldId id="273" r:id="rId23"/>
    <p:sldId id="268" r:id="rId24"/>
    <p:sldId id="269" r:id="rId25"/>
    <p:sldId id="270" r:id="rId26"/>
    <p:sldId id="271" r:id="rId27"/>
    <p:sldId id="426" r:id="rId28"/>
    <p:sldId id="427" r:id="rId29"/>
    <p:sldId id="306" r:id="rId30"/>
    <p:sldId id="305" r:id="rId31"/>
    <p:sldId id="307" r:id="rId32"/>
    <p:sldId id="304" r:id="rId33"/>
    <p:sldId id="428" r:id="rId34"/>
    <p:sldId id="308" r:id="rId35"/>
    <p:sldId id="429" r:id="rId36"/>
    <p:sldId id="310" r:id="rId37"/>
    <p:sldId id="311" r:id="rId38"/>
    <p:sldId id="312" r:id="rId39"/>
    <p:sldId id="313" r:id="rId40"/>
    <p:sldId id="314" r:id="rId41"/>
    <p:sldId id="303" r:id="rId42"/>
    <p:sldId id="300" r:id="rId43"/>
    <p:sldId id="267" r:id="rId44"/>
    <p:sldId id="315" r:id="rId45"/>
    <p:sldId id="316" r:id="rId46"/>
    <p:sldId id="317" r:id="rId47"/>
    <p:sldId id="323" r:id="rId48"/>
    <p:sldId id="324" r:id="rId49"/>
    <p:sldId id="325" r:id="rId50"/>
    <p:sldId id="320" r:id="rId51"/>
    <p:sldId id="262" r:id="rId52"/>
    <p:sldId id="430" r:id="rId53"/>
    <p:sldId id="431" r:id="rId54"/>
    <p:sldId id="318" r:id="rId55"/>
    <p:sldId id="319" r:id="rId56"/>
    <p:sldId id="301" r:id="rId57"/>
    <p:sldId id="327" r:id="rId58"/>
    <p:sldId id="432" r:id="rId59"/>
    <p:sldId id="438" r:id="rId60"/>
    <p:sldId id="442" r:id="rId61"/>
    <p:sldId id="328" r:id="rId62"/>
    <p:sldId id="339" r:id="rId63"/>
    <p:sldId id="439" r:id="rId64"/>
    <p:sldId id="440" r:id="rId65"/>
    <p:sldId id="434" r:id="rId66"/>
    <p:sldId id="437" r:id="rId67"/>
    <p:sldId id="436" r:id="rId68"/>
    <p:sldId id="333" r:id="rId69"/>
    <p:sldId id="441" r:id="rId70"/>
    <p:sldId id="334" r:id="rId71"/>
    <p:sldId id="330" r:id="rId72"/>
    <p:sldId id="331" r:id="rId73"/>
    <p:sldId id="443" r:id="rId74"/>
    <p:sldId id="444" r:id="rId75"/>
    <p:sldId id="335" r:id="rId76"/>
    <p:sldId id="445" r:id="rId77"/>
    <p:sldId id="447" r:id="rId78"/>
    <p:sldId id="336" r:id="rId79"/>
    <p:sldId id="446" r:id="rId80"/>
    <p:sldId id="337" r:id="rId81"/>
    <p:sldId id="338" r:id="rId82"/>
    <p:sldId id="343" r:id="rId83"/>
    <p:sldId id="321" r:id="rId84"/>
    <p:sldId id="448" r:id="rId85"/>
    <p:sldId id="449" r:id="rId86"/>
    <p:sldId id="450" r:id="rId87"/>
    <p:sldId id="302" r:id="rId88"/>
    <p:sldId id="259" r:id="rId89"/>
    <p:sldId id="329" r:id="rId90"/>
    <p:sldId id="348" r:id="rId91"/>
    <p:sldId id="346" r:id="rId92"/>
    <p:sldId id="347" r:id="rId93"/>
    <p:sldId id="332" r:id="rId94"/>
    <p:sldId id="349" r:id="rId95"/>
    <p:sldId id="340" r:id="rId96"/>
    <p:sldId id="433" r:id="rId97"/>
    <p:sldId id="258" r:id="rId98"/>
    <p:sldId id="298" r:id="rId99"/>
    <p:sldId id="264" r:id="rId100"/>
    <p:sldId id="265" r:id="rId101"/>
    <p:sldId id="345" r:id="rId102"/>
    <p:sldId id="342" r:id="rId103"/>
    <p:sldId id="341" r:id="rId104"/>
    <p:sldId id="451" r:id="rId105"/>
    <p:sldId id="452" r:id="rId106"/>
    <p:sldId id="287" r:id="rId107"/>
    <p:sldId id="355" r:id="rId108"/>
    <p:sldId id="357" r:id="rId109"/>
    <p:sldId id="358" r:id="rId110"/>
    <p:sldId id="359" r:id="rId111"/>
    <p:sldId id="453" r:id="rId112"/>
    <p:sldId id="360" r:id="rId113"/>
    <p:sldId id="361" r:id="rId114"/>
    <p:sldId id="362" r:id="rId115"/>
    <p:sldId id="454" r:id="rId116"/>
    <p:sldId id="455" r:id="rId117"/>
    <p:sldId id="363" r:id="rId118"/>
    <p:sldId id="364" r:id="rId119"/>
    <p:sldId id="365" r:id="rId120"/>
    <p:sldId id="366" r:id="rId121"/>
    <p:sldId id="369" r:id="rId122"/>
    <p:sldId id="370" r:id="rId123"/>
    <p:sldId id="371" r:id="rId124"/>
    <p:sldId id="456" r:id="rId125"/>
    <p:sldId id="458" r:id="rId126"/>
    <p:sldId id="457" r:id="rId127"/>
    <p:sldId id="459" r:id="rId128"/>
    <p:sldId id="372" r:id="rId129"/>
    <p:sldId id="373" r:id="rId130"/>
    <p:sldId id="374" r:id="rId131"/>
    <p:sldId id="375" r:id="rId132"/>
    <p:sldId id="377" r:id="rId133"/>
    <p:sldId id="378" r:id="rId134"/>
    <p:sldId id="384" r:id="rId135"/>
    <p:sldId id="385" r:id="rId136"/>
    <p:sldId id="461" r:id="rId137"/>
    <p:sldId id="386" r:id="rId138"/>
    <p:sldId id="387" r:id="rId139"/>
    <p:sldId id="404" r:id="rId140"/>
    <p:sldId id="405" r:id="rId141"/>
    <p:sldId id="406" r:id="rId142"/>
    <p:sldId id="407" r:id="rId143"/>
    <p:sldId id="408" r:id="rId144"/>
    <p:sldId id="409" r:id="rId145"/>
    <p:sldId id="418" r:id="rId146"/>
    <p:sldId id="419" r:id="rId147"/>
    <p:sldId id="420" r:id="rId148"/>
    <p:sldId id="421" r:id="rId149"/>
    <p:sldId id="422" r:id="rId150"/>
    <p:sldId id="423" r:id="rId151"/>
    <p:sldId id="424" r:id="rId152"/>
    <p:sldId id="425" r:id="rId1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3267" autoAdjust="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18FD-71C7-4683-A9F9-00329A56132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17C0F-9752-4A12-AF3A-AFBCF7FB8FE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15604-20AC-422F-9C83-11630E093B0D}" type="slidenum">
              <a:rPr lang="fr-FR" smtClean="0"/>
              <a:pPr/>
              <a:t>125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F471C-EF41-4C04-97CD-75D774815C0D}" type="datetimeFigureOut">
              <a:rPr lang="fr-FR" smtClean="0"/>
              <a:pPr/>
              <a:t>13/03/2020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8AF7-4F85-4571-8976-63BA5422A5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fr/url?sa=i&amp;url=http://queteperceval.blogspot.com/2015/02/images-de-la-trinite.html&amp;psig=AOvVaw2rwrbfOHItlwqQqfRqvy-K&amp;ust=1583607306137000&amp;source=images&amp;cd=vfe&amp;ved=0CAIQjRxqFwoTCKCA0o_DhugCFQAAAAAdAAAAABBY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google.fr/url?sa=i&amp;url=https://www.flickr.com/photos/lars_simon/15734288388&amp;psig=AOvVaw2P0jq1c-xO6aB0uFZSkoFv&amp;ust=1583751072932000&amp;source=images&amp;cd=vfe&amp;ved=0CAIQjRxqFwoTCMj9-tXaiugCFQAAAAAdAAAAABAx" TargetMode="Externa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google.fr/url?sa=i&amp;url=https://www.pinterest.cl/pin/468022586275504502/&amp;psig=AOvVaw1bFNIDGpOjngZfhO6Jm9o4&amp;ust=1583749598184000&amp;source=images&amp;cd=vfe&amp;ved=0CAIQjRxqFwoTCKim2ZTViugCFQAAAAAdAAAAABAj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google.fr/url?sa=i&amp;url=https%3A%2F%2Fwww.rgbstock.com.br%2Fphoto%2Fmfmn4OO%2F&amp;psig=AOvVaw1jVJ30lysLOi_SuGmmjvL2&amp;ust=1584354443999000&amp;source=images&amp;cd=vfe&amp;ved=0CAIQjRxqFwoTCNiZ3bOinOgCFQAAAAAdAAAAABAq" TargetMode="Externa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google.fr/url?sa=i&amp;url=https%3A%2F%2Fwww.booking.com%2Fhotel%2Fes%2Ffind-apartments.fr.html&amp;psig=AOvVaw2JtBfgujehqLN-Y7FaAT7T&amp;ust=1584367298826000&amp;source=images&amp;cd=vfe&amp;ved=0CAIQjRxqFwoTCLiAz6TSnOgCFQAAAAAdAAAAABAN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google.fr/url?sa=i&amp;url=http%3A%2F%2Fwww.jacqueslanciault.com%2F2014%2F05%2F22%2Fseville-lhopital-los-venerables-spectacle-flamenco-en-soiree%2F&amp;psig=AOvVaw157AU9182xz9EkE5ngpkyW&amp;ust=1584367378412000&amp;source=images&amp;cd=vfe&amp;ved=0CAIQjRxqFwoTCOjlucjSnOgCFQAAAAAdAAAAABAk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google.fr/url?sa=i&amp;rct=j&amp;q=&amp;esrc=s&amp;source=images&amp;cd=&amp;cad=rja&amp;uact=8&amp;ved=2ahUKEwiv2bjsoIzaAhVNbVAKHZeVAMkQjRx6BAgAEAU&amp;url=https://www.oratoire.org/paroisses-et-ecoles/sainte-therese-de-boulogne/&amp;psig=AOvVaw0yV2xvJ4GA4C5Az4nyhyZK&amp;ust=1522231582646839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google.fr/url?sa=i&amp;rct=j&amp;q=&amp;esrc=s&amp;source=images&amp;cd=&amp;cad=rja&amp;uact=8&amp;ved=2ahUKEwjCkOOWoYzaAhXLbVAKHR6DAvMQjRx6BAgAEAU&amp;url=https://www.justacote.com/blois-41000/lieux-de-culte/basilique-notre-dame-de-la-trinite-2663078.htm&amp;psig=AOvVaw2gCuHdw59XJIseaEw6-WvG&amp;ust=1522231704619334" TargetMode="Externa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google.fr/url?sa=i&amp;url=https%3A%2F%2Fliturgie.catholique.fr%2Faccueil%2Fespace-et-acteurs%2Fcelebrer-espace-liturgique%2F299410-dedicace-consecration-eglise%2F&amp;psig=AOvVaw3NLm7HRk5K8cOwmHlyqzxl&amp;ust=1584368063228000&amp;source=images&amp;cd=vfe&amp;ved=0CAIQjRxqFwoTCMD10JLVnOgCFQAAAAAdAAAAABAJ" TargetMode="Externa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google.fr/url?sa=i&amp;url=https%3A%2F%2Fwww.rome-roma.net%2Fbasilique-sainte-sabine%2F&amp;psig=AOvVaw3bQxEl1yKX3tLoV7bCxVw0&amp;ust=1584368891345000&amp;source=images&amp;cd=vfe&amp;ved=0CAIQjRxqFwoTCOjPwZrYnOgCFQAAAAAdAAAAABAD" TargetMode="Externa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url=http://www.mosaicofeden.com/mosaic-theotokos-of-the-sign/hristos-emanuil-medaljon-brasov2-net/&amp;psig=AOvVaw0LPF0RLsMJtYtvT6cXtESm&amp;ust=1583675948987000&amp;source=images&amp;cd=vfe&amp;ved=0CAIQjRxqFwoTCOiS_erCiOgCFQAAAAAdAAAAABBA" TargetMode="Externa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dalbera.perso.sfr.fr/perso_2002/rome_web/st_jean_de_latran/index.htm" TargetMode="Externa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://dalbera.perso.sfr.fr/perso_2002/rome_web/st_jean_de_latran/index.htm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s://www.google.fr/url?sa=i&amp;url=http%3A%2F%2Fchapellematisse.com%2F&amp;psig=AOvVaw031zCauO0Bn1-qRuL7VVDP&amp;ust=1584370041594000&amp;source=images&amp;cd=vfe&amp;ved=0CAIQjRxqFwoTCNjDj8HcnOgCFQAAAAAdAAAAABAD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fr/url?sa=i&amp;url=http://www.lachristite.eu/archives/2016/05/03/33759205.html&amp;psig=AOvVaw2Cbw3LRLi2-jdMB50CymHO&amp;ust=1583401579616000&amp;source=images&amp;cd=vfe&amp;ved=0CAIQjRxqFwoTCKDwtdvEgOgCFQAAAAAdAAAAABAc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fr/url?sa=i&amp;url=https://fr.wikipedia.org/wiki/Fichier:Chora_Anastasis1.jpg&amp;psig=AOvVaw2DIYteGUuHAQbNk4k_F5QV&amp;ust=1583607860349000&amp;source=images&amp;cd=vfe&amp;ved=0CAIQjRxqFwoTCIClzZHFhugCFQAAAAAdAAAAABA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fr/url?sa=i&amp;url=https://hi-in.facebook.com/XUDOANTHANHLINH/photos/c%C3%A1ch-r%C6%B0%E1%BB%9Bc-l%E1%BB%85-nh%C6%B0-th%E1%BA%BF-n%C3%A0o-r%C6%B0%E1%BB%9Bc-l%E1%BB%85-tr%C3%AAn-tay-%C4%91%C6%B0%E1%BB%A3c-ph%E1%BB%95-bi%E1%BA%BFn-r%E1%BB%99ng-r%C3%A3i-sau-c%C3%B4ng-%C4%91%E1%BB%93ng-v/1269518273226021/&amp;psig=AOvVaw0spTbhEygPXR5KgwQthSG3&amp;ust=1583608135872000&amp;source=images&amp;cd=vfe&amp;ved=0CAIQjRxqFwoTCLj0rqDGhugCFQAAAAAdAAAAABA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url=https://www.passionforpaintings.com/en/art-gallery/franz-von-stuck-painter/crucifixion-oil-painting-reproduction&amp;psig=AOvVaw1yLhyJv2XtG0fnqrT00oJH&amp;ust=1582092927928000&amp;source=images&amp;cd=vfe&amp;ved=0CAIQjRxqFwoTCPDw0tO52ucCFQAAAAAdAAAAABA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fr/url?sa=i&amp;url=https://www.petit-patrimoine.com/fiche-petit-patrimoine.php?id_pp=63466_1&amp;psig=AOvVaw0eqvUGODN-TsO9K2gKL1Lv&amp;ust=1582092819321000&amp;source=images&amp;cd=vfe&amp;ved=0CAIQjRxqFwoTCKjx55e52ucCFQAAAAAdAAAAABA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url=https://www.passionforpaintings.com/en/art-gallery/franz-von-stuck-painter/crucifixion-oil-painting-reproduction&amp;psig=AOvVaw1yLhyJv2XtG0fnqrT00oJH&amp;ust=1582092927928000&amp;source=images&amp;cd=vfe&amp;ved=0CAIQjRxqFwoTCPDw0tO52ucCFQAAAAAdAAAAABA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fr/url?sa=i&amp;url=https://www.petit-patrimoine.com/fiche-petit-patrimoine.php?id_pp=63466_1&amp;psig=AOvVaw0eqvUGODN-TsO9K2gKL1Lv&amp;ust=1582092819321000&amp;source=images&amp;cd=vfe&amp;ved=0CAIQjRxqFwoTCKjx55e52ucCFQAAAAAdAAAAABAW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fr/url?sa=i&amp;url=http://www.kicswila.com/article-christ-saint-jean-croix-salavador-dali-emissary-juan-ferreyra-110243564.html&amp;psig=AOvVaw2u527wAmANYuPwfxo6yoBo&amp;ust=1583664053743000&amp;source=images&amp;cd=vfe&amp;ved=0CAIQjRxqFwoTCJiXwr2WiOgCFQAAAAAdAAAAABAh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fr/url?sa=i&amp;url=https://palepolis.com/2013/09/26/naples-chretienne/&amp;psig=AOvVaw123uVl8k2XZYezmvnOd-DB&amp;ust=1583682615832000&amp;source=images&amp;cd=vfe&amp;ved=0CAIQjRxqFwoTCLDO8tHbiOgCFQAAAAAdAAAAABAY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fr/url?sa=i&amp;url=https://www.pinterest.se/pin/301107925070597938/&amp;psig=AOvVaw3JRHf5sWTimJQ50YkgIOAx&amp;ust=1583682013256000&amp;source=images&amp;cd=vfe&amp;ved=0CAIQjRxqFwoTCNDM7LPZiOgCFQAAAAAdAAAAABBk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fr/url?sa=i&amp;url=http://www.gymnasiumkladno.cz/fotof.php?id=1243&amp;psig=AOvVaw2Zz3kniGvki1Oin09aKVk2&amp;ust=1583684187098000&amp;source=images&amp;cd=vfe&amp;ved=0CAIQjRxqFwoTCJDkk73hiOgCFQAAAAAdAAAAABAY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url=https://www.skandorinasdiary.com/en/ravenna-a-sort-of-summer-and-our-world/mausoleo-di-galla-placidia-4/&amp;psig=AOvVaw1EuDbxa7IzDLHdJryeD_6Y&amp;ust=1583681696395000&amp;source=images&amp;cd=vfe&amp;ved=0CAIQjRxqFwoTCIjbw5vYiOgCFQAAAAAdAAAAABAV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fr/url?sa=i&amp;url=http%3A%2F%2Fjfbradu.free.fr%2Fmosaiques%2Fravenne%2Fst-apolli-in-classe%2Fst-apol-in-class.htm&amp;psig=AOvVaw3ejqHphCkuOBtlsKFiB-cD&amp;ust=1584263670216000&amp;source=images&amp;cd=vfe&amp;ved=0CAIQjRxqFwoTCOD74p3QmegCFQAAAAAdAAAAABAi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fr/url?sa=i&amp;url=http://jfbradu.free.fr/mosaiques/ravenne/st-apolli-in-classe/st-apol-in-class.htm&amp;psig=AOvVaw2FVkuRKHm1FkUNzrFPfkwX&amp;ust=1583684367730000&amp;source=images&amp;cd=vfe&amp;ved=0CAIQjRxqFwoTCIjItJLiiOgCFQAAAAAdAAAAABAi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fr/url?sa=i&amp;url=http%3A%2F%2Fpedagogie.ac-limoges.fr%2Fhist_geo%2Fspip.php%3Fpage%3Dalbum_zoom_1%26id_document%3D872%26effet_galerie%3Dmediabox%26avec_diaporama%3Doui%26avec_exif%3Dnon&amp;psig=AOvVaw2FtaSdKguh2zvAY2Sw-ySd&amp;ust=1584264402183000&amp;source=images&amp;cd=vfe&amp;ved=0CAIQjRxqFwoTCMCUwv3SmegCFQAAAAAdAAAAABAJ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fr/url?sa=i&amp;url=http://www.diaph.fr/italie_du_nord/pages/062-Ravenne-Classe-Basilique-Saint-Apollinaire.htm&amp;psig=AOvVaw2FVkuRKHm1FkUNzrFPfkwX&amp;ust=1583684367730000&amp;source=images&amp;cd=vfe&amp;ved=0CAIQjRxqFwoTCIjItJLiiOgCFQAAAAAdAAAAABAs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fr/url?sa=i&amp;url=http://www.turismo.ra.it/fre/D%C3%A9couvrir-le-territoire/Art-et-culture/Patrimoine-de-l'Unesco/Basilique-de-Saint-Apollinaire-in-Classe&amp;psig=AOvVaw2FVkuRKHm1FkUNzrFPfkwX&amp;ust=1583684367730000&amp;source=images&amp;cd=vfe&amp;ved=0CAIQjRxqFwoTCIjItJLiiOgCFQAAAAAdAAAAABAz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fr/url?sa=i&amp;url=https://www.rome-accommodation.net/fr/vacances/guides/monument/eglise-sainte-sabine&amp;psig=AOvVaw0gaZIRGb8r__5c1_vAxQjp&amp;ust=1583685274559000&amp;source=images&amp;cd=vfe&amp;ved=0CAIQjRxqFwoTCPifoMPliOgCFQAAAAAdAAAAABAD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fr/url?sa=i&amp;url=https://www.voyagesenior.cool/rome/epoque-medievale/28-basilique-de-sainte-sabine-a-rome?start=1&amp;psig=AOvVaw0gaZIRGb8r__5c1_vAxQjp&amp;ust=1583685274559000&amp;source=images&amp;cd=vfe&amp;ved=0CAIQjRxqFwoTCPifoMPliOgCFQAAAAAdAAAAABAr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fr/url?sa=i&amp;url=https://imagesbible.com/images/IMA_NT_croix/croix_sabine.htm&amp;psig=AOvVaw0gaZIRGb8r__5c1_vAxQjp&amp;ust=1583685274559000&amp;source=images&amp;cd=vfe&amp;ved=0CAIQjRxqFwoTCPifoMPliOgCFQAAAAAdAAAAABBH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fr/url?sa=i&amp;url=https://www.wga.hu/html/zearly/1/1sculptu/various/5door2.html&amp;psig=AOvVaw3nMJKAXalfmfzn-RDIUlxL&amp;ust=1583681638657000&amp;source=images&amp;cd=vfe&amp;ved=0CAIQjRxqFwoTCMj7p_7XiOgCFQAAAAAdAAAAABAO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fr/url?sa=i&amp;url=http://www.kicswila.com/article-christ-saint-jean-croix-salavador-dali-emissary-juan-ferreyra-110243564.html&amp;psig=AOvVaw2u527wAmANYuPwfxo6yoBo&amp;ust=1583664053743000&amp;source=images&amp;cd=vfe&amp;ved=0CAIQjRxqFwoTCJiXwr2WiOgCFQAAAAAdAAAAABAh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fr/url?sa=i&amp;url=http://jalladeauj.fr/croix-arbredevie/styled-4/styled-6/&amp;psig=AOvVaw1Gn-TIWv280a_Y_olC-J7D&amp;ust=1583686341887000&amp;source=images&amp;cd=vfe&amp;ved=0CAIQjRxqFwoTCJDF88DpiOgCFQAAAAAdAAAAABAI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fr/url?sa=i&amp;url=https://www.holyart.fr/articles-religieux/crucifix/crucifix-en-bois/crucifix-bois-st-damien-differentes-tailles&amp;psig=AOvVaw1m9g1alT0DVLb-zbJHOcy5&amp;ust=1583690776071000&amp;source=images&amp;cd=vfe&amp;ved=0CAIQjRxqFwoTCICAjoT6iOgCFQAAAAAdAAAAABAQ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fr/url?sa=i&amp;url=http://www.gliscritti.it/gallery3/index.php/album_010/destra&amp;psig=AOvVaw1m9g1alT0DVLb-zbJHOcy5&amp;ust=1583690776071000&amp;source=images&amp;cd=vfe&amp;ved=0CAIQjRxqFwoTCICAjoT6iOgCFQAAAAAdAAAAABA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fr/url?sa=i&amp;url=http://www.ecrandenuit.fr/les-archives-du-vendredi-un-christ-roman-au-bourg-de-cherier-milieu-du-12e-siecle.html&amp;psig=AOvVaw2d_2oteYs5wEAPcJpFsKzp&amp;ust=1583687366706000&amp;source=images&amp;cd=vfe&amp;ved=0CAIQjRxqFwoTCPibwq7tiOgCFQAAAAAdAAAAABAx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fr/url?sa=i&amp;url=https%3A%2F%2Fwww.panoramadelart.com%2Fportail-de-l-abbaye-de-saint-pierre-de-moissac&amp;psig=AOvVaw0iatfzKiN-XqSnyll_H5Ze&amp;ust=1584265748366000&amp;source=images&amp;cd=vfe&amp;ved=0CAIQjRxqFwoTCOjG7P7XmegCFQAAAAAdAAAAABAD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fr/url?sa=i&amp;url=https://www.louvre.fr/oeuvre-notices/le-christ-detache-de-la-croix&amp;psig=AOvVaw1Gn-TIWv280a_Y_olC-J7D&amp;ust=1583686341887000&amp;source=images&amp;cd=vfe&amp;ved=0CAIQjRxqFwoTCJDF88DpiOgCFQAAAAAdAAAAABAt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fr/url?sa=i&amp;url=https://art.rmngp.fr/fr/library/artworks/le-christ-decloue-de-la-croix-dit-aussi-christ-courajod_sculpture-technique_erable-bois_dore_polychromie-technique&amp;psig=AOvVaw1Gn-TIWv280a_Y_olC-J7D&amp;ust=1583686341887000&amp;source=images&amp;cd=vfe&amp;ved=0CAIQjRxqFwoTCJDF88DpiOgCFQAAAAAdAAAAABAz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fr/url?sa=i&amp;url=http://www.kicswila.com/article-christ-saint-jean-croix-salavador-dali-emissary-juan-ferreyra-110243564.html&amp;psig=AOvVaw2u527wAmANYuPwfxo6yoBo&amp;ust=1583664053743000&amp;source=images&amp;cd=vfe&amp;ved=0CAIQjRxqFwoTCJiXwr2WiOgCFQAAAAAdAAAAABAh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url=https%3A%2F%2Fwww.flickr.com%2Fphotos%2Fperichorese-icones%2F20710518694&amp;psig=AOvVaw0Dc70oDL6xZ6H-DbalI2MW&amp;ust=1584283884219000&amp;source=images&amp;cd=vfe&amp;ved=0CAIQjRxqFwoTCIid8sObmugCFQAAAAAdAAAAABAP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fr/url?sa=i&amp;url=http://patrimoine.region-bretagne.fr/gertrude-diffusion/dossier/maitre-autel-retable-autel-et-tabernacle-a-dais-d-exposition/5d271289-6250-42fa-9f4e-633d8e4de417/illustration/3&amp;psig=AOvVaw0orcGd1skv1qhWlSSi45Sg&amp;ust=1583664858952000&amp;source=images&amp;cd=vfe&amp;ved=0CAIQjRxqFwoTCKCw9sCZiOgCFQAAAAAdAAAAABAO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fr/url?sa=i&amp;url=https://fpcrichmond.org/announcements/holyweek2019&amp;psig=AOvVaw2iuOIIVJmU7lfxB2ypo4HS&amp;ust=1583750367143000&amp;source=images&amp;cd=vfe&amp;ved=0CAIQjRxqFwoTCIC2-4TYiugCFQAAAAAdAAAAABAK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fr/url?sa=i&amp;url=https://www.repro-tableaux.com/a/fra-angelico/crucifixion-with-st-domin-1.html&amp;psig=AOvVaw3tAV5JszSGNRVmJO1qlJ-m&amp;ust=1583692990825000&amp;source=images&amp;cd=vfe&amp;ved=0CAIQjRxqFwoTCLiDt6aCiegCFQAAAAAdAAAAABAr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fr/url?sa=i&amp;url=https://www.boijmans.nl/collectie/kunstwerken/3223/de-drie-kruisen&amp;psig=AOvVaw2m25aYMjgAnP5e-4fvUtA0&amp;ust=1583746288671000&amp;source=images&amp;cd=vfe&amp;ved=0CAIQjRxqFwoTCPjvievIiug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hyperlink" Target="https://www.google.fr/url?sa=i&amp;url=https://satisfecit-editions.fr/fr/affiches/grand-format/480-gf15-0041-crucifixion-diego-rodriguez-de-silva-velazquez-cristo-crucificado-gf15-0041.html&amp;psig=AOvVaw39cHuu4mqNnscF4CUhBjlT&amp;ust=1583692253090000&amp;source=images&amp;cd=vfe&amp;ved=0CAIQjRxqFwoTCPiD48P_iOgCFQAAAAAdAAAAABAP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fr/url?sa=i&amp;url=http%3A%2F%2Fwww.photos-depot.com%2Fphoto-jpg-22488.htm&amp;psig=AOvVaw2aEBzM1qMlrFW98IwLr7no&amp;ust=1584275460143000&amp;source=images&amp;cd=vfe&amp;ved=0CAIQjRxqFwoTCOCOvJP8megCFQAAAAAdAAAAABBy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google.fr/url?sa=i&amp;url=https%3A%2F%2Fwww.pinterest.com%2Fpin%2F423831014902866311%2F&amp;psig=AOvVaw0KP1aCvdgaa_LHyaj5ciGG&amp;ust=1584288170844000&amp;source=images&amp;cd=vfe&amp;ved=0CAIQjRxqFwoTCND3vMKrmugCFQAAAAAdAAAAABAv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fr/url?sa=i&amp;url=https://www.famillechretienne.fr/eglise/pelerinages-et-rassemblements/aux-sources-premiere-ceremonie-commune-pour-les-etudiants-francais-en-pelerinage-en-terre-sainte-16888&amp;psig=AOvVaw0fSTvQP8C3wgWpg-4hoIQo&amp;ust=1583659227036000&amp;source=images&amp;cd=vfe&amp;ved=0CAIQjRxqFwoTCIi_h8KEiOgCFQAAAAAdAAAAABAZ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fr/url?sa=i&amp;url=https://www.flickr.com/photos/vbalme/29636071872&amp;psig=AOvVaw34LpEbykJ4UfD9OLZWftRA&amp;ust=1583745091476000&amp;source=images&amp;cd=vfe&amp;ved=0CAIQjRxqFwoTCLjRia7EiugCFQAAAAAdAAAAABA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s://www.google.fr/url?sa=i&amp;url=https://www.pinterest.com/mbchan90/jesus-in-art/&amp;psig=AOvVaw34LpEbykJ4UfD9OLZWftRA&amp;ust=1583745091476000&amp;source=images&amp;cd=vfe&amp;ved=0CAIQjRxqFwoTCLjRia7EiugCFQAAAAAdAAAAABAb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google.fr/url?sa=i&amp;url=http://zone47.com/crotos/?&amp;p31=3305213&amp;p170=191748&amp;r=1&amp;psig=AOvVaw3LFogqcbVxt958vgyJFDqG&amp;ust=1583744408825000&amp;source=images&amp;cd=vfe&amp;ved=0CAIQjRxqFwoTCOiv7evBiugCFQAAAAAdAAAAABAO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google.fr/url?sa=i&amp;url=http://zone47.com/crotos/?&amp;p31=3305213&amp;p170=191748&amp;r=1&amp;psig=AOvVaw3LFogqcbVxt958vgyJFDqG&amp;ust=1583744408825000&amp;source=images&amp;cd=vfe&amp;ved=0CAIQjRxqFwoTCOiv7evBiugCFQAAAAAdAAAAABAO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upload.wikimedia.org/wikipedia/commons/a/a3/Lucas_Cranach_-_Crucifixi%C3%B3n_de_Cristo_-_Google_Art_Project.jpg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google.fr/url?sa=i&amp;url=http://zone47.com/crotos/?&amp;p31=3305213&amp;p170=191748&amp;r=1&amp;psig=AOvVaw3LFogqcbVxt958vgyJFDqG&amp;ust=1583744408825000&amp;source=images&amp;cd=vfe&amp;ved=0CAIQjRxqFwoTCOiv7evBiugCFQAAAAAdAAAAABAO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fr/url?sa=i&amp;url=https://www.e-venise.com/scuole_venise/scuola_grande_san_rocco_venise_3.htm&amp;psig=AOvVaw1ANSWPUqwhXw9eVVjyXcfa&amp;ust=1583745845707000&amp;source=images&amp;cd=vfe&amp;ved=0CAIQjRxqFwoTCPCqnpfHiugCFQAAAAAdAAAAABAD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google.fr/url?sa=i&amp;url=https://www.e-venise.com/scuole_venise/scuola_grande_san_rocco_venise_3.htm&amp;psig=AOvVaw1ANSWPUqwhXw9eVVjyXcfa&amp;ust=1583745845707000&amp;source=images&amp;cd=vfe&amp;ved=0CAIQjRxqFwoTCPCqnpfHiugCFQAAAAAdAAAAABAJ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fr/url?sa=i&amp;url=https://cathedralerennescatholique.icodia.info/3patrimoine/saint_etienne_03.html&amp;psig=AOvVaw0aEOb8bd6s10xYHefN0a0S&amp;ust=1583674849974000&amp;source=images&amp;cd=vfe&amp;ved=0CAIQjRxqFwoTCMiOyNu-iOgCFQAAAAAdAAAAABAn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fr/url?sa=i&amp;url=https://www.e-venise.com/scuole_venise/scuola_grande_san_rocco_venise_3.htm&amp;psig=AOvVaw1ANSWPUqwhXw9eVVjyXcfa&amp;ust=1583745845707000&amp;source=images&amp;cd=vfe&amp;ved=0CAIQjRxqFwoTCPCqnpfHiugCFQAAAAAdAAAAABAD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fr/url?sa=i&amp;url=https://www.e-venise.com/scuole_venise/scuola_grande_san_rocco_venise_3.htm&amp;psig=AOvVaw1ANSWPUqwhXw9eVVjyXcfa&amp;ust=1583745845707000&amp;source=images&amp;cd=vfe&amp;ved=0CAIQjRxqFwoTCPCqnpfHiugCFQAAAAAdAAAAABAD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google.fr/url?sa=i&amp;url=https://www.casabuonarroti.it/a-proposito-del-crocifisso-di-santo-spirito/&amp;psig=AOvVaw2uNygErMSd98Meb3yruJyw&amp;ust=1583677032218000&amp;source=images&amp;cd=vfe&amp;ved=0CAIQjRxqGAoTCJiYye3GiOgCFQAAAAAdAAAAABCJAQ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fr/url?sa=i&amp;url=http%3A%2F%2Flionlamb-bowmanville.blogspot.com%2F2017%2F04%2Fthe-crucified-one.html&amp;psig=AOvVaw1u4IAm5-NeK_Io1vvea0NH&amp;ust=1584347886131000&amp;source=images&amp;cd=vfe&amp;ved=0CAIQjRxqFwoTCKDA3YWKnOgCFQAAAAAdAAAAABAg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fr/url?sa=i&amp;url=http%3A%2F%2Flionlamb-bowmanville.blogspot.com%2F2017%2F04%2Fthe-crucified-one.html&amp;psig=AOvVaw1u4IAm5-NeK_Io1vvea0NH&amp;ust=1584347886131000&amp;source=images&amp;cd=vfe&amp;ved=0CAIQjRxqFwoTCKDA3YWKnOgCFQAAAAAdAAAAABAg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fr/url?sa=i&amp;url=http%3A%2F%2Flionlamb-bowmanville.blogspot.com%2F2017%2F04%2Fthe-crucified-one.html&amp;psig=AOvVaw1u4IAm5-NeK_Io1vvea0NH&amp;ust=1584347886131000&amp;source=images&amp;cd=vfe&amp;ved=0CAIQjRxqFwoTCKDA3YWKnOgCFQAAAAAdAAAAABAg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fr/url?sa=i&amp;url=http://www.kicswila.com/article-christ-saint-jean-croix-salavador-dali-emissary-juan-ferreyra-110243564.html&amp;psig=AOvVaw2u527wAmANYuPwfxo6yoBo&amp;ust=1583664053743000&amp;source=images&amp;cd=vfe&amp;ved=0CAIQjRxqFwoTCJiXwr2WiOgCFQAAAAAdAAAAABAh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google.fr/url?sa=i&amp;url=https://cours.cath.ch/cours-5-7-chemin-vers-croix-crucifixion-invectives-mc-1520b-32/&amp;psig=AOvVaw1n6s1GpzMBqONCPYHnTKc8&amp;ust=1583743699380000&amp;source=images&amp;cd=vfe&amp;ved=0CAIQjRxqFwoTCNiy4Jm_iugCFQAAAAAdAAAAABAD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google.fr/url?sa=i&amp;url=https://www.la-croix.com/Journal/Labside-basilique-Saint-Clement-Rome-2018-04-14-1100931502&amp;psig=AOvVaw0QD8kM0PoIbnMb9N3WayQe&amp;ust=1583743903259000&amp;source=images&amp;cd=vfe&amp;ved=0CAIQjRxqFwoTCMjukve_iugCFQAAAAAdAAAAABAD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google.fr/url?sa=i&amp;url=https://www.flickr.com/photos/mazanto/42340550540&amp;psig=AOvVaw1_E0i_n5Vwz_mrOV4_7yVI&amp;ust=1583753651122000&amp;source=images&amp;cd=vfe&amp;ved=0CAIQjRxqFwoTCNDvrZ_kiugCFQAAAAAdAAAAABAm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google.fr/url?sa=i&amp;url=http://lieuxsacres.canalblog.com/archives/rome___san_clemente__italie_/index.html&amp;psig=AOvVaw1_E0i_n5Vwz_mrOV4_7yVI&amp;ust=1583753651122000&amp;source=images&amp;cd=vfe&amp;ved=0CAIQjRxqFwoTCNDvrZ_kiugCFQAAAAAdAAAAABAJ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google.fr/url?sa=i&amp;url=https://lesobservateurs.ch/2014/04/18/vendredi-saint/&amp;psig=AOvVaw1_E0i_n5Vwz_mrOV4_7yVI&amp;ust=1583753651122000&amp;source=images&amp;cd=vfe&amp;ved=0CAIQjRxqFwoTCNDvrZ_kiugCFQAAAAAdAAAAABAh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google.fr/url?sa=i&amp;url=https://www.vitraux-chartres.fr/vitraux/51_vitrail_passion_christ/scene_07.php&amp;psig=AOvVaw02bBP2cQthvGhVirnukVAd&amp;ust=1583746918880000&amp;source=images&amp;cd=vfe&amp;ved=0CAIQjRxqFwoTCLjn1ZnLiugCFQAAAAAdAAAAABAJ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google.fr/url?sa=i&amp;url=https://fr.wikipedia.org/wiki/Fichier:Chartres_-_Vitrail_de_la_Symbolique_de_la_Passion_-4.JPG&amp;psig=AOvVaw379JSI2krISILSjDewL2Yl&amp;ust=1583753829026000&amp;source=images&amp;cd=vfe&amp;ved=0CAIQjRxqFwoTCLC-kP7kiugCFQAAAAAdAAAAABAE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google.fr/url?sa=i&amp;url=http://www.lavieb-aile.com/2019/04/le-calvaire-de-l-enclos-de-lampaul-guimiliau.html&amp;psig=AOvVaw0Od3ryg_OiVovJdq37Te77&amp;ust=1583747748534000&amp;source=images&amp;cd=vfe&amp;ved=0CAIQjRxqFwoTCIj9oKHOiugCFQAAAAAdAAAAABAI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google.fr/url?sa=i&amp;url=https%3A%2F%2Fwww.wdl.org%2Ffr%2Fitem%2F13466%2F&amp;psig=AOvVaw2A-oZmb4lN1chUwWxCTEW_&amp;ust=1584269367072000&amp;source=images&amp;cd=vfe&amp;ved=0CAIQjRxqFwoTCKC7lr3lmegCFQAAAAAdAAAAABAJ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google.fr/url?sa=i&amp;url=https://www.signesdefoi.com/les-croix/croix-sur-mesure-plus/&amp;psig=AOvVaw0lf_3NOvaVOHxJnQweE3OR&amp;ust=1583677877506000&amp;source=images&amp;cd=vfe&amp;ved=0CAIQjRxqFwoTCKDG0vzJiOgCFQAAAAAdAAAAABAD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kumimoji="0" lang="fr-FR" sz="1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357166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Dans la Trinité, le Père et le Fils sont donnés l’un à l’autre </a:t>
            </a:r>
          </a:p>
          <a:p>
            <a:r>
              <a:rPr lang="fr-FR" sz="2800" b="1" dirty="0" smtClean="0"/>
              <a:t>et ce don de l’un à l’autre qui les fait être ce qu’ils sont, c’est l’Esprit.</a:t>
            </a:r>
          </a:p>
          <a:p>
            <a:endParaRPr lang="fr-FR" sz="2800" b="1" dirty="0" smtClean="0"/>
          </a:p>
        </p:txBody>
      </p:sp>
      <p:pic>
        <p:nvPicPr>
          <p:cNvPr id="3" name="Picture 2" descr="Résultat de recherche d'images pour &quot;la trinité pei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54977"/>
            <a:ext cx="6840760" cy="4703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rist céleste bois ancien – Augustin Frison-Ro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675456"/>
            <a:ext cx="5372100" cy="8162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Fritz Cremer, bronze berl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294" y="0"/>
            <a:ext cx="475970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429309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Fritz </a:t>
            </a:r>
            <a:r>
              <a:rPr lang="fr-FR" sz="3200" dirty="0" err="1" smtClean="0">
                <a:solidFill>
                  <a:schemeClr val="bg1"/>
                </a:solidFill>
              </a:rPr>
              <a:t>Cremer</a:t>
            </a:r>
            <a:endParaRPr lang="fr-FR" sz="3200" dirty="0" smtClean="0">
              <a:solidFill>
                <a:schemeClr val="bg1"/>
              </a:solidFill>
            </a:endParaRPr>
          </a:p>
          <a:p>
            <a:r>
              <a:rPr lang="fr-FR" sz="3200" dirty="0" err="1" smtClean="0">
                <a:solidFill>
                  <a:schemeClr val="bg1"/>
                </a:solidFill>
              </a:rPr>
              <a:t>Klosterkirche</a:t>
            </a:r>
            <a:r>
              <a:rPr lang="fr-FR" sz="32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Berlin1983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Résultat de recherche d'images pour &quot;Igor Mitoraj, port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474749" cy="69108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5157192"/>
            <a:ext cx="320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Igor </a:t>
            </a:r>
            <a:r>
              <a:rPr lang="fr-FR" sz="2400" b="1" dirty="0" err="1" smtClean="0">
                <a:solidFill>
                  <a:schemeClr val="bg1"/>
                </a:solidFill>
              </a:rPr>
              <a:t>Mitoraj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2006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Sainte-Marie-des-anges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Igor Mitoraj"/>
          <p:cNvPicPr>
            <a:picLocks noChangeAspect="1" noChangeArrowheads="1"/>
          </p:cNvPicPr>
          <p:nvPr/>
        </p:nvPicPr>
        <p:blipFill>
          <a:blip r:embed="rId2" cstate="print"/>
          <a:srcRect r="2722"/>
          <a:stretch>
            <a:fillRect/>
          </a:stretch>
        </p:blipFill>
        <p:spPr bwMode="auto">
          <a:xfrm>
            <a:off x="611560" y="-459432"/>
            <a:ext cx="5040560" cy="770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s://upload.wikimedia.org/wikipedia/commons/thumb/0/05/Berlin_-_Kaiser_Wilhelm_Memorial_Church_-_inside_2.jpg/1280px-Berlin_-_Kaiser_Wilhelm_Memorial_Church_-_ins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9185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Résultat de recherche d'images pour &quot;Karl Hemmeter, sculp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102613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 smtClean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 Décontamination 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6093296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203531" cy="338437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3933056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- Histoire d’une dévotion</a:t>
            </a:r>
          </a:p>
          <a:p>
            <a:r>
              <a:rPr lang="fr-FR" sz="4400" b="1" dirty="0" smtClean="0"/>
              <a:t>- Croix de consécration</a:t>
            </a:r>
          </a:p>
          <a:p>
            <a:r>
              <a:rPr lang="fr-FR" sz="4400" b="1" dirty="0" smtClean="0"/>
              <a:t>- Quelques exemples</a:t>
            </a:r>
            <a:endParaRPr lang="fr-FR" sz="4400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7200" cy="6968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5" y="0"/>
            <a:ext cx="6796065" cy="6853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620688"/>
            <a:ext cx="8748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Ils  ne sont </a:t>
            </a:r>
          </a:p>
          <a:p>
            <a:r>
              <a:rPr lang="fr-FR" sz="3600" b="1" dirty="0" smtClean="0"/>
              <a:t>ce qu’ils sont</a:t>
            </a:r>
          </a:p>
          <a:p>
            <a:r>
              <a:rPr lang="fr-FR" sz="3600" b="1" dirty="0" smtClean="0"/>
              <a:t> que par le biais</a:t>
            </a:r>
          </a:p>
          <a:p>
            <a:r>
              <a:rPr lang="fr-FR" sz="3600" b="1" dirty="0" smtClean="0"/>
              <a:t> de l’autre.</a:t>
            </a:r>
          </a:p>
          <a:p>
            <a:endParaRPr lang="fr-FR" sz="3600" b="1" dirty="0" smtClean="0"/>
          </a:p>
          <a:p>
            <a:endParaRPr lang="fr-FR" sz="3600" b="1" dirty="0" smtClean="0"/>
          </a:p>
          <a:p>
            <a:r>
              <a:rPr lang="fr-FR" sz="3600" b="1" dirty="0" smtClean="0"/>
              <a:t>Ce : « n’est que par l’autre » c’est l’esprit.</a:t>
            </a:r>
          </a:p>
          <a:p>
            <a:r>
              <a:rPr lang="fr-FR" sz="3600" b="1" dirty="0" smtClean="0"/>
              <a:t>Ce qui fait un père, c’est son fils (ou sa fille)</a:t>
            </a:r>
          </a:p>
          <a:p>
            <a:r>
              <a:rPr lang="fr-FR" sz="3600" b="1" dirty="0" smtClean="0"/>
              <a:t>	Ce qui fait un fils, ce sont ses parents. </a:t>
            </a:r>
          </a:p>
          <a:p>
            <a:endParaRPr lang="fr-FR" sz="3600" b="1" dirty="0" smtClean="0"/>
          </a:p>
        </p:txBody>
      </p:sp>
      <p:pic>
        <p:nvPicPr>
          <p:cNvPr id="3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t="12526" b="8380"/>
          <a:stretch>
            <a:fillRect/>
          </a:stretch>
        </p:blipFill>
        <p:spPr bwMode="auto">
          <a:xfrm>
            <a:off x="4175448" y="0"/>
            <a:ext cx="4968552" cy="3790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9144001" cy="6864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upload.wikimedia.org/wikipedia/commons/thumb/2/2c/Orthodoxe_Kreuzwegsprozession_am_Karfreitag_in_der_Via_Dolorosa.jpg/800px-Orthodoxe_Kreuzwegsprozession_am_Karfreitag_in_der_Via_Dolorosa.jpg"/>
          <p:cNvPicPr>
            <a:picLocks noChangeAspect="1" noChangeArrowheads="1"/>
          </p:cNvPicPr>
          <p:nvPr/>
        </p:nvPicPr>
        <p:blipFill>
          <a:blip r:embed="rId2" cstate="print"/>
          <a:srcRect t="12400" r="-2623"/>
          <a:stretch>
            <a:fillRect/>
          </a:stretch>
        </p:blipFill>
        <p:spPr bwMode="auto">
          <a:xfrm>
            <a:off x="1043608" y="-387424"/>
            <a:ext cx="6984776" cy="7384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266944" cy="7022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asa de pilat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"/>
            <a:ext cx="9192768" cy="6871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pload.wikimedia.org/wikipedia/commons/thumb/f/f7/Casa_de_Pilatos_Sal%C3%B3n_del_Pretorio.jpg/800px-Casa_de_Pilatos_Sal%C3%B3n_del_Preto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80526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C000"/>
                </a:solidFill>
              </a:rPr>
              <a:t>Salon du prétoire</a:t>
            </a:r>
            <a:endParaRPr lang="fr-FR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Résultat de recherche d'images pour &quot;place san cruz à sévil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Résultat de recherche d'images pour &quot;place san cruz à sévil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899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napoleonprisonnier.com/images/lieux/elbe/marciana/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" y="-6"/>
            <a:ext cx="9119616" cy="6839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3"/>
            <a:ext cx="10769600" cy="7161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Bernard Klasen\Pictures\enclos etc\Bretagne été 2006\2006_02_10\IMG_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Résultat de recherche d'images pour &quot;sainte trinité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63688" y="433404"/>
            <a:ext cx="6192688" cy="60025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5576" y="54868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 smtClean="0"/>
              <a:t>L’un n’est ce qu’il est que par l’autre. </a:t>
            </a:r>
          </a:p>
          <a:p>
            <a:r>
              <a:rPr lang="fr-FR" sz="6000" b="1" dirty="0" smtClean="0"/>
              <a:t>Il donne à l’autre d’être ce qu’il est.</a:t>
            </a:r>
          </a:p>
          <a:p>
            <a:r>
              <a:rPr lang="fr-FR" sz="6000" b="1" dirty="0" smtClean="0"/>
              <a:t>C’est cela l’offrande de soi. </a:t>
            </a:r>
            <a:endParaRPr lang="fr-FR" sz="8800" b="1" dirty="0" smtClean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30932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Saint </a:t>
            </a:r>
            <a:r>
              <a:rPr lang="fr-FR" dirty="0" err="1" smtClean="0"/>
              <a:t>Epvre</a:t>
            </a:r>
            <a:r>
              <a:rPr lang="fr-FR" dirty="0" smtClean="0"/>
              <a:t> de </a:t>
            </a:r>
            <a:r>
              <a:rPr lang="fr-FR" dirty="0" err="1" smtClean="0"/>
              <a:t>Krautergersheim</a:t>
            </a:r>
            <a:r>
              <a:rPr lang="fr-FR" dirty="0" smtClean="0"/>
              <a:t>, Alsace, 1880.</a:t>
            </a:r>
            <a:endParaRPr lang="fr-FR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chemin de croix, église sainte thérèse de Boulo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ésultat de recherche d'images pour &quot;chemin de croix, notre dame des trois ave, bloi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11"/>
            <a:ext cx="9144000" cy="6860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257800" cy="70104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067944" y="620688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/>
              <a:t>2</a:t>
            </a:r>
            <a:r>
              <a:rPr lang="fr-FR" sz="7200" dirty="0" smtClean="0"/>
              <a:t> </a:t>
            </a:r>
            <a:r>
              <a:rPr lang="fr-FR" sz="7200" dirty="0" smtClean="0"/>
              <a:t>-   Croix de consécration</a:t>
            </a:r>
            <a:endParaRPr lang="fr-FR" sz="72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Résultat de recherche d'images pour &quot;un évêque consacre les murs d'une égli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177" r="18095"/>
          <a:stretch>
            <a:fillRect/>
          </a:stretch>
        </p:blipFill>
        <p:spPr bwMode="auto">
          <a:xfrm>
            <a:off x="0" y="-1467544"/>
            <a:ext cx="9144000" cy="98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824536" cy="6899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Résultat de recherche d'images pour &quot;basilique sainte sabi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555480" cy="6862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2" y="-2"/>
            <a:ext cx="10756138" cy="7175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0"/>
            <a:ext cx="85725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 smtClean="0"/>
          </a:p>
          <a:p>
            <a:pPr marL="742950" indent="-742950">
              <a:buAutoNum type="arabicPlain" startAt="2"/>
            </a:pPr>
            <a:r>
              <a:rPr lang="fr-FR" sz="3600" b="1" dirty="0" smtClean="0"/>
              <a:t>Depuis l’Incarnation, </a:t>
            </a:r>
          </a:p>
          <a:p>
            <a:pPr marL="742950" indent="-742950"/>
            <a:r>
              <a:rPr lang="fr-FR" sz="3600" b="1" dirty="0" smtClean="0"/>
              <a:t>	le Fils a pris notre humanité.</a:t>
            </a:r>
          </a:p>
          <a:p>
            <a:r>
              <a:rPr lang="fr-FR" sz="3600" b="1" dirty="0" smtClean="0"/>
              <a:t>        Il l’entraine donc avec lui dans ce don 	</a:t>
            </a:r>
          </a:p>
          <a:p>
            <a:r>
              <a:rPr lang="fr-FR" sz="3600" b="1" dirty="0" smtClean="0"/>
              <a:t>						de lui-même </a:t>
            </a:r>
          </a:p>
          <a:p>
            <a:r>
              <a:rPr lang="fr-FR" sz="3600" b="1" dirty="0" smtClean="0"/>
              <a:t>						au Père.</a:t>
            </a:r>
          </a:p>
          <a:p>
            <a:endParaRPr lang="fr-FR" sz="2400" b="1" dirty="0" smtClean="0"/>
          </a:p>
          <a:p>
            <a:endParaRPr lang="fr-FR" b="1" dirty="0" smtClean="0"/>
          </a:p>
        </p:txBody>
      </p:sp>
      <p:pic>
        <p:nvPicPr>
          <p:cNvPr id="4" name="Picture 4" descr="Résultat de recherche d'images pour &quot;le christ emmanue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953" b="15837"/>
          <a:stretch>
            <a:fillRect/>
          </a:stretch>
        </p:blipFill>
        <p:spPr bwMode="auto">
          <a:xfrm>
            <a:off x="1" y="2116306"/>
            <a:ext cx="5508104" cy="4741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dalbera.perso.sfr.fr/perso_2002/rome_web/st_jean_de_latran/images/latran_nef_6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278874" cy="754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albera.perso.sfr.fr/perso_2002/rome_web/st_jean_de_latran/images/latran_statue_nef_6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ernard Klasen\Documents\cours\Cours ISTA\02  archi contemporaine\08 qq églises\dominicains Köln\dominicains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ernard Klasen\Documents\cours\Cours ISTA\02  archi contemporaine\08 qq églises\dominicains Köln\dominicains 17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1" y="-1"/>
            <a:ext cx="5286375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Résultat de recherche d'images pour &quot;la chapelle de vanc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6"/>
            <a:ext cx="9229929" cy="616530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1663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Quelques exemples de chemins de croix   </a:t>
            </a:r>
            <a:endParaRPr lang="fr-FR" sz="3600" b="1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b="10210"/>
          <a:stretch>
            <a:fillRect/>
          </a:stretch>
        </p:blipFill>
        <p:spPr bwMode="auto">
          <a:xfrm>
            <a:off x="0" y="332656"/>
            <a:ext cx="9262073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atoire SF chemin de cro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Bernard Klasen\Documents\cours\Cours ISTA\03 la liturgie dans son espace\10 chemins de croix et consécration\chemin de croix &amp; croix de consécration\collection\Trier rive dr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55892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Trier,  rive G de la Moselle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7416824" cy="505872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1560" y="188640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Il « présente »  au Père l’humanité qu’il a entièrement assumée.</a:t>
            </a:r>
          </a:p>
          <a:p>
            <a:r>
              <a:rPr lang="fr-FR" sz="3600" b="1" dirty="0" smtClean="0"/>
              <a:t>En cela, il y a offrande, sacrifice.</a:t>
            </a:r>
          </a:p>
          <a:p>
            <a:r>
              <a:rPr lang="fr-FR" sz="3600" b="1" dirty="0" smtClean="0"/>
              <a:t>C’est la partie offertoire de la messe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Bernard Klasen\Documents\cours\Cours ISTA\03 la liturgie dans son espace\10 chemins de croix et consécration\chemin de croix &amp; croix de consécration\collection\Trier rive dr\20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Bernard Klasen\Documents\cours\Cours ISTA\03 la liturgie dans son espace\10 chemins de croix et consécration\chemin de croix &amp; croix de consécration\collection\Trier rive dr\21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Bernard Klasen\Documents\cours\Cours ISTA\03 la liturgie dans son espace\10 chemins de croix et consécration\chemin de croix &amp; croix de consécration\collection\Trier rive dr\25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Bernard Klasen\Documents\cours\Cours ISTA\03 la liturgie dans son espace\10 chemins de croix et consécration\chemin de croix &amp; croix de consécration\collection\Trier rive dr\22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Bernard Klasen\Documents\cours\Cours ISTA\03 la liturgie dans son espace\10 chemins de croix et consécration\chemin de croix &amp; croix de consécration\collection\Trier rive dr\23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Bernard Klasen\Documents\cours\Cours ISTA\03 la liturgie dans son espace\10 chemins de croix et consécration\chemin de croix &amp; croix de consécration\chemin de croix St Ceneri de gerei\Saint Céneri de Gerei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611560" y="47667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 smtClean="0">
                <a:solidFill>
                  <a:srgbClr val="FFFF00"/>
                </a:solidFill>
              </a:rPr>
              <a:t>Saint </a:t>
            </a:r>
            <a:r>
              <a:rPr lang="fr-FR" sz="3200" b="1" dirty="0" err="1" smtClean="0">
                <a:solidFill>
                  <a:srgbClr val="FFFF00"/>
                </a:solidFill>
              </a:rPr>
              <a:t>Céneri</a:t>
            </a:r>
            <a:r>
              <a:rPr lang="fr-FR" sz="3200" b="1" dirty="0" smtClean="0">
                <a:solidFill>
                  <a:srgbClr val="FFFF00"/>
                </a:solidFill>
              </a:rPr>
              <a:t> le </a:t>
            </a:r>
            <a:r>
              <a:rPr lang="fr-FR" sz="3200" b="1" dirty="0" err="1" smtClean="0">
                <a:solidFill>
                  <a:srgbClr val="FFFF00"/>
                </a:solidFill>
              </a:rPr>
              <a:t>Gerei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5"/>
            <a:ext cx="9245600" cy="6945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7"/>
            <a:ext cx="10296000" cy="6855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C:\Users\Bernard Klasen\Documents\cours\Cours ISTA\03 la liturgie dans son espace\10 chemins de croix et consécration\chemin de croix &amp; croix de consécration\chemin de croix St Ceneri de gerei\Saint Céneri de Gerei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C:\Users\Bernard Klasen\Documents\cours\Cours ISTA\03 la liturgie dans son espace\10 chemins de croix et consécration\chemin de croix &amp; croix de consécration\chemin de croix St Ceneri de gerei\Saint Céneri de Gerei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20888"/>
            <a:ext cx="6948264" cy="539362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116632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Pourquoi dit-on que « par sa mort (par son sang) il nous sauve » ? </a:t>
            </a:r>
          </a:p>
          <a:p>
            <a:r>
              <a:rPr lang="fr-FR" sz="3600" b="1" dirty="0" smtClean="0"/>
              <a:t>	Ce qui amplifierait la fonction sacrificielle païenne…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C:\Users\Bernard Klasen\Documents\cours\Cours ISTA\03 la liturgie dans son espace\10 chemins de croix et consécration\chemin de croix &amp; croix de consécration\chemin de croix St Ceneri de gerei\Saint Céneri de Gerei 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C:\Users\Bernard Klasen\Documents\cours\Cours ISTA\03 la liturgie dans son espace\10 chemins de croix et consécration\chemin de croix &amp; croix de consécration\chemin de croix St Ceneri de gerei\Saint Céneri de Gerei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Bernard Klasen\Documents\cours\Cours ISTA\03 la liturgie dans son espace\10 chemins de croix et consécration\chemin de croix &amp; croix de consécration\chemin de croix St Ceneri de gerei\Saint Céneri de Gerei 033.JPG"/>
          <p:cNvPicPr>
            <a:picLocks noChangeAspect="1" noChangeArrowheads="1"/>
          </p:cNvPicPr>
          <p:nvPr/>
        </p:nvPicPr>
        <p:blipFill>
          <a:blip r:embed="rId2" cstate="print"/>
          <a:srcRect l="998" r="10744" b="12201"/>
          <a:stretch>
            <a:fillRect/>
          </a:stretch>
        </p:blipFill>
        <p:spPr bwMode="auto">
          <a:xfrm>
            <a:off x="0" y="-233701"/>
            <a:ext cx="9505056" cy="7091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On peut le dire, parce que par sa mort, le Christ nous rejoint jusqu’au bout de la réalité humaine.  Dès lors, même ce qu’il y a de plus déshumanisant de notre vie est changée en offrande. Le Christ le vit et l’offre au Père comme il le fait pour tout de lui-même, mais maintenant, il y a nous et nos cortèges de labeurs (mais aussi nos œuvres et nos grandeurs).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ésultat de recherche d'images pour &quot;le bon pasteur iconographi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750"/>
            <a:ext cx="2933700" cy="619125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779912" y="764704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Le Christ qui s’offre de toute éternité au Père, continue à s’offrir à Lui, mais cette fois « lesté » de notre humanité.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fresques de la résurrect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168" b="21869"/>
          <a:stretch>
            <a:fillRect/>
          </a:stretch>
        </p:blipFill>
        <p:spPr bwMode="auto">
          <a:xfrm>
            <a:off x="-217040" y="1916832"/>
            <a:ext cx="9361040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-17140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608" y="18864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En ressuscitant, le Christ triomphe de ce qui ruinait l’humanité en nous, </a:t>
            </a:r>
          </a:p>
          <a:p>
            <a:r>
              <a:rPr lang="fr-FR" sz="3200" b="1" dirty="0" smtClean="0">
                <a:solidFill>
                  <a:schemeClr val="bg1"/>
                </a:solidFill>
              </a:rPr>
              <a:t>laquelle était pourtant l’œuvre du Créateur.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0"/>
            <a:ext cx="8247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Il la restaure et nous redonne cette humanité restaurée. </a:t>
            </a:r>
            <a:endParaRPr lang="fr-FR" sz="2400" b="1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539552" y="486916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C’est la « seconde » offrande, « sacrifice » de la messe, le Christ se donne à nous. </a:t>
            </a:r>
          </a:p>
          <a:p>
            <a:r>
              <a:rPr lang="fr-FR" sz="3200" b="1" dirty="0" smtClean="0"/>
              <a:t>La messe est aussi un sacrement  !</a:t>
            </a:r>
            <a:endParaRPr lang="fr-FR" sz="2000" dirty="0"/>
          </a:p>
        </p:txBody>
      </p:sp>
      <p:pic>
        <p:nvPicPr>
          <p:cNvPr id="19458" name="Picture 2" descr="Résultat de recherche d'images pour &quot;recevoir la commun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268760"/>
            <a:ext cx="5786586" cy="3471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 smtClean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 Décontamination 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4653136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C’est sa Parole et son Eucharistie, </a:t>
            </a:r>
          </a:p>
          <a:p>
            <a:r>
              <a:rPr lang="fr-FR" sz="3200" b="1" dirty="0" smtClean="0"/>
              <a:t>les 2 corps de la messe qui nous restaurent. </a:t>
            </a:r>
          </a:p>
        </p:txBody>
      </p:sp>
      <p:pic>
        <p:nvPicPr>
          <p:cNvPr id="5120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82144" cy="5388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188640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Le 3</a:t>
            </a:r>
            <a:r>
              <a:rPr lang="fr-FR" sz="3200" b="1" baseline="30000" dirty="0" smtClean="0"/>
              <a:t>ème</a:t>
            </a:r>
            <a:r>
              <a:rPr lang="fr-FR" sz="3200" b="1" dirty="0" smtClean="0"/>
              <a:t> « sacrement de restauration » </a:t>
            </a:r>
          </a:p>
          <a:p>
            <a:r>
              <a:rPr lang="fr-FR" sz="3200" b="1" dirty="0" smtClean="0"/>
              <a:t>de l’humanité en nous, par la présence du Christ,</a:t>
            </a:r>
          </a:p>
          <a:p>
            <a:r>
              <a:rPr lang="fr-FR" sz="3200" b="1" dirty="0" smtClean="0"/>
              <a:t>c’est la communion au sens de la communauté, </a:t>
            </a:r>
          </a:p>
          <a:p>
            <a:r>
              <a:rPr lang="fr-FR" sz="3200" b="1" dirty="0" smtClean="0"/>
              <a:t>de l’église que nous formons par et avec nos frères.</a:t>
            </a:r>
          </a:p>
        </p:txBody>
      </p:sp>
      <p:pic>
        <p:nvPicPr>
          <p:cNvPr id="50182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t="18434"/>
          <a:stretch>
            <a:fillRect/>
          </a:stretch>
        </p:blipFill>
        <p:spPr bwMode="auto">
          <a:xfrm>
            <a:off x="395536" y="2278764"/>
            <a:ext cx="8429625" cy="4579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 smtClean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 Décontamination 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 smtClean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5392640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131840" y="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/>
              <a:t>An Mill</a:t>
            </a:r>
            <a:endParaRPr lang="fr-FR" sz="5400" dirty="0"/>
          </a:p>
        </p:txBody>
      </p:sp>
      <p:sp>
        <p:nvSpPr>
          <p:cNvPr id="8" name="Flèche droite 7"/>
          <p:cNvSpPr/>
          <p:nvPr/>
        </p:nvSpPr>
        <p:spPr>
          <a:xfrm>
            <a:off x="5652120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6" name="Picture 8" descr="Résultat de recherche d'images pour &quot;cri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6685">
            <a:off x="2595236" y="978614"/>
            <a:ext cx="7133396" cy="6431947"/>
          </a:xfrm>
          <a:prstGeom prst="ellipse">
            <a:avLst/>
          </a:prstGeom>
          <a:noFill/>
        </p:spPr>
      </p:pic>
      <p:pic>
        <p:nvPicPr>
          <p:cNvPr id="12298" name="Picture 10" descr="Résultat de recherche d'images pour &quot;vierge romane auvergn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flowChartDelay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 rot="10800000">
            <a:off x="323528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èche droite 7"/>
          <p:cNvSpPr/>
          <p:nvPr/>
        </p:nvSpPr>
        <p:spPr>
          <a:xfrm>
            <a:off x="6581416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6" name="Picture 8" descr="Résultat de recherche d'images pour &quot;cri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6685">
            <a:off x="2595236" y="978614"/>
            <a:ext cx="7133396" cy="6431947"/>
          </a:xfrm>
          <a:prstGeom prst="ellipse">
            <a:avLst/>
          </a:prstGeom>
          <a:noFill/>
        </p:spPr>
      </p:pic>
      <p:pic>
        <p:nvPicPr>
          <p:cNvPr id="12298" name="Picture 10" descr="Résultat de recherche d'images pour &quot;vierge romane auvergn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flowChartDelay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 rot="10800000">
            <a:off x="0" y="0"/>
            <a:ext cx="2562584" cy="100811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79712" y="0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Incarnation   	Passion</a:t>
            </a:r>
          </a:p>
          <a:p>
            <a:r>
              <a:rPr lang="fr-FR" sz="3600" b="1" dirty="0" smtClean="0"/>
              <a:t>Création 		Rédemption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Déificati</a:t>
            </a:r>
            <a:r>
              <a:rPr lang="fr-FR" sz="3600" b="1" dirty="0" smtClean="0"/>
              <a:t>on	</a:t>
            </a:r>
            <a:r>
              <a:rPr lang="fr-FR" sz="3600" b="1" dirty="0" smtClean="0">
                <a:solidFill>
                  <a:schemeClr val="bg1"/>
                </a:solidFill>
              </a:rPr>
              <a:t>Conversion </a:t>
            </a:r>
            <a:r>
              <a:rPr lang="fr-FR" sz="3200" b="1" dirty="0" smtClean="0"/>
              <a:t>	</a:t>
            </a:r>
            <a:endParaRPr lang="fr-FR" sz="3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Kruis san damiano brigh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118" y="0"/>
            <a:ext cx="494179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63688" y="630932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Saint Damien, XII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908720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 smtClean="0"/>
              <a:t>Gloire</a:t>
            </a:r>
            <a:endParaRPr lang="fr-FR" sz="8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92080" y="908720"/>
            <a:ext cx="3851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 smtClean="0"/>
              <a:t>Passion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vainqueur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e/Site_de_la_tombe_du_Chr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8943975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s://www.numisbids.com/sales/hosted/mdc/003/image00225.jpg"/>
          <p:cNvPicPr>
            <a:picLocks noChangeAspect="1" noChangeArrowheads="1"/>
          </p:cNvPicPr>
          <p:nvPr/>
        </p:nvPicPr>
        <p:blipFill>
          <a:blip r:embed="rId2" cstate="print"/>
          <a:srcRect l="49699"/>
          <a:stretch>
            <a:fillRect/>
          </a:stretch>
        </p:blipFill>
        <p:spPr bwMode="auto">
          <a:xfrm>
            <a:off x="683568" y="57150"/>
            <a:ext cx="7186712" cy="6800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ésultat de recherche d'images pour &quot;saint giovani in fonte, mosaïqu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6578" t="14735" r="29864" b="35063"/>
          <a:stretch>
            <a:fillRect/>
          </a:stretch>
        </p:blipFill>
        <p:spPr bwMode="auto">
          <a:xfrm flipH="1" flipV="1">
            <a:off x="0" y="-1046136"/>
            <a:ext cx="9144000" cy="79041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5696" y="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Saint Jean Baptiste, Naples, 400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0"/>
            <a:ext cx="5076056" cy="70068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14348" y="285728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La messe est-elle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 un sacrifice ?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Résultat de recherche d'images pour &quot;sainte Pudentienne, mosaïqu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4789" t="10038" r="17033" b="14754"/>
          <a:stretch>
            <a:fillRect/>
          </a:stretch>
        </p:blipFill>
        <p:spPr bwMode="auto">
          <a:xfrm>
            <a:off x="0" y="0"/>
            <a:ext cx="999159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0"/>
            <a:ext cx="3887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Ste </a:t>
            </a:r>
            <a:r>
              <a:rPr lang="fr-FR" sz="3200" b="1" dirty="0" err="1" smtClean="0"/>
              <a:t>Pudentienne</a:t>
            </a:r>
            <a:r>
              <a:rPr lang="fr-FR" sz="3200" b="1" dirty="0" smtClean="0"/>
              <a:t>, </a:t>
            </a:r>
          </a:p>
          <a:p>
            <a:r>
              <a:rPr lang="fr-FR" sz="3200" b="1" dirty="0" smtClean="0"/>
              <a:t>420</a:t>
            </a:r>
            <a:endParaRPr lang="fr-FR" sz="3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galla placidi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34612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4766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Galla </a:t>
            </a:r>
            <a:r>
              <a:rPr lang="fr-FR" sz="2400" b="1" dirty="0" err="1" smtClean="0">
                <a:solidFill>
                  <a:schemeClr val="bg1"/>
                </a:solidFill>
              </a:rPr>
              <a:t>Placidia</a:t>
            </a:r>
            <a:r>
              <a:rPr lang="fr-FR" sz="2400" b="1" dirty="0" smtClean="0">
                <a:solidFill>
                  <a:schemeClr val="bg1"/>
                </a:solidFill>
              </a:rPr>
              <a:t>, 430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ésultat de recherche d'images pour &quot;galla placidi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43" y="149"/>
            <a:ext cx="9131957" cy="68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Résultat de recherche d'images pour &quot;saint apolinaire in clas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Résultat de recherche d'images pour &quot;saint apolinaire in class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7588" name="Picture 4" descr="Résultat de recherche d'images pour &quot;saint apolinaire in clas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17" y="1"/>
            <a:ext cx="91767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Résultat de recherche d'images pour &quot;tympan de con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142" y="-54769"/>
            <a:ext cx="5421138" cy="7228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ésultat de recherche d'images pour &quot;saint apolinaire in clas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6203" y="0"/>
            <a:ext cx="10312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ésultat de recherche d'images pour &quot;saint apolinaire in clas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2103" r="129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ésultat de recherche d'images pour &quot;sainte sabien, ro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3127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ésultat de recherche d'images pour &quot;sainte sabien, ro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5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0"/>
            <a:ext cx="5076056" cy="70068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14348" y="285728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La messe est-elle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 un sacrifice ?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63691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Non !</a:t>
            </a:r>
          </a:p>
          <a:p>
            <a:r>
              <a:rPr lang="fr-FR" sz="4000" b="1" dirty="0" smtClean="0">
                <a:solidFill>
                  <a:schemeClr val="bg1"/>
                </a:solidFill>
              </a:rPr>
              <a:t>Mais oui </a:t>
            </a:r>
          </a:p>
          <a:p>
            <a:r>
              <a:rPr lang="fr-FR" sz="4000" b="1" dirty="0" smtClean="0">
                <a:solidFill>
                  <a:schemeClr val="bg1"/>
                </a:solidFill>
              </a:rPr>
              <a:t>quand-même…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ésultat de recherche d'images pour &quot;sainte sabien, ro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1069"/>
            <a:ext cx="4176464" cy="676693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3635896" y="6093296"/>
            <a:ext cx="2117034" cy="9601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5536" y="50977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Sainte Sabine,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430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ésultat de recherche d'images pour &quot;le crucifié de sainte sabi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-459432"/>
            <a:ext cx="10585176" cy="7583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u="sng" dirty="0" smtClean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vainqueur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blog4ever.com/2014/02/765309/big_artfichier_765309_3483321_201403014338625.jpg"/>
          <p:cNvPicPr>
            <a:picLocks noChangeAspect="1" noChangeArrowheads="1"/>
          </p:cNvPicPr>
          <p:nvPr/>
        </p:nvPicPr>
        <p:blipFill>
          <a:blip r:embed="rId2" cstate="print"/>
          <a:srcRect b="17435"/>
          <a:stretch>
            <a:fillRect/>
          </a:stretch>
        </p:blipFill>
        <p:spPr bwMode="auto">
          <a:xfrm>
            <a:off x="1259632" y="-1218247"/>
            <a:ext cx="7462617" cy="882371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44522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Le Puy-en-Velay, XII°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crucifié du XII roma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633" b="33254"/>
          <a:stretch>
            <a:fillRect/>
          </a:stretch>
        </p:blipFill>
        <p:spPr bwMode="auto">
          <a:xfrm>
            <a:off x="0" y="0"/>
            <a:ext cx="9144000" cy="69052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4868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</a:t>
            </a:r>
            <a:r>
              <a:rPr lang="fr-FR" sz="2000" b="1" dirty="0" err="1" smtClean="0"/>
              <a:t>Llagonne</a:t>
            </a:r>
            <a:r>
              <a:rPr lang="fr-FR" sz="2000" b="1" dirty="0" smtClean="0"/>
              <a:t>, </a:t>
            </a:r>
          </a:p>
          <a:p>
            <a:r>
              <a:rPr lang="fr-FR" sz="2000" b="1" dirty="0" smtClean="0"/>
              <a:t>Pyrénées Orientales</a:t>
            </a:r>
            <a:endParaRPr lang="fr-FR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640px-Majestat_Batll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7775"/>
            <a:ext cx="5429250" cy="810577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148064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Musée de Catalogne, </a:t>
            </a:r>
            <a:r>
              <a:rPr lang="fr-FR" dirty="0" err="1" smtClean="0">
                <a:solidFill>
                  <a:schemeClr val="bg1"/>
                </a:solidFill>
              </a:rPr>
              <a:t>Barcelonne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560px-Kruis_san_dami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2531"/>
            <a:ext cx="5074511" cy="704088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544522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Christ de Saint Damien</a:t>
            </a:r>
          </a:p>
          <a:p>
            <a:r>
              <a:rPr lang="fr-FR" sz="2400" b="1" dirty="0" smtClean="0"/>
              <a:t>Assise</a:t>
            </a:r>
            <a:endParaRPr lang="fr-FR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ésultat de recherche d'images pour &quot;le crucifix de saint Dami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73008" cy="9073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le crucifix de saint Dami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4674"/>
          <a:stretch>
            <a:fillRect/>
          </a:stretch>
        </p:blipFill>
        <p:spPr bwMode="auto">
          <a:xfrm>
            <a:off x="3851920" y="794688"/>
            <a:ext cx="4104456" cy="5874672"/>
          </a:xfrm>
          <a:prstGeom prst="rect">
            <a:avLst/>
          </a:prstGeom>
          <a:noFill/>
        </p:spPr>
      </p:pic>
      <p:pic>
        <p:nvPicPr>
          <p:cNvPr id="86020" name="Picture 4" descr="Crocifisso di San Damiano: San Giovanni, la Madonna e Long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762000"/>
            <a:ext cx="4048125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l crocifisso di San Damiano: gli occhi aperti del Cristo triumph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84368" cy="11734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465313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messe de saint Grégoire</a:t>
            </a:r>
            <a:endParaRPr lang="fr-FR" dirty="0"/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-747464"/>
            <a:ext cx="5328592" cy="799288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908720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Oui !</a:t>
            </a:r>
          </a:p>
          <a:p>
            <a:r>
              <a:rPr lang="fr-FR" sz="4000" b="1" dirty="0" smtClean="0">
                <a:solidFill>
                  <a:schemeClr val="bg1"/>
                </a:solidFill>
              </a:rPr>
              <a:t>Mais en fait non…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le Christ de Chérie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316"/>
          <a:stretch>
            <a:fillRect/>
          </a:stretch>
        </p:blipFill>
        <p:spPr bwMode="auto">
          <a:xfrm>
            <a:off x="1403648" y="87763"/>
            <a:ext cx="5400600" cy="677023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940152" y="436510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 smtClean="0"/>
              <a:t>Chérier</a:t>
            </a:r>
            <a:r>
              <a:rPr lang="fr-FR" sz="3600" dirty="0" smtClean="0"/>
              <a:t>, (Roanne) </a:t>
            </a:r>
            <a:endParaRPr lang="fr-FR" sz="3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ww.cherier.fr/userfile/img-photos/xl/1535470043-photo-5-52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26776"/>
            <a:ext cx="5238582" cy="698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Résultat de recherche d'images pour &quot;le chrit de moissac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23561"/>
          <a:stretch>
            <a:fillRect/>
          </a:stretch>
        </p:blipFill>
        <p:spPr bwMode="auto">
          <a:xfrm>
            <a:off x="0" y="-1"/>
            <a:ext cx="9144000" cy="6989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cherier.fr/userfile/img-photos/xl/1535470043-photo-5-52-n.jpg"/>
          <p:cNvPicPr>
            <a:picLocks noChangeAspect="1" noChangeArrowheads="1"/>
          </p:cNvPicPr>
          <p:nvPr/>
        </p:nvPicPr>
        <p:blipFill>
          <a:blip r:embed="rId2" cstate="print"/>
          <a:srcRect t="1815" b="28474"/>
          <a:stretch>
            <a:fillRect/>
          </a:stretch>
        </p:blipFill>
        <p:spPr bwMode="auto">
          <a:xfrm>
            <a:off x="323528" y="-243408"/>
            <a:ext cx="8460432" cy="7863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crucifié du XII roma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19472"/>
            <a:ext cx="8245399" cy="898222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558924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Christ Roman,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Louvre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crucifié du XII roma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7859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u="sng" dirty="0" smtClean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vainqueur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upload.wikimedia.org/wikipedia/commons/thumb/a/af/Crucifixion_Icon_Sinai_13th_century.jpg/800px-Crucifixion_Icon_Sinai_13th_cen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4032448" cy="68366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58924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Monastère </a:t>
            </a:r>
          </a:p>
          <a:p>
            <a:r>
              <a:rPr lang="fr-FR" sz="2400" dirty="0" smtClean="0"/>
              <a:t>Sainte Catherine, XIII°</a:t>
            </a:r>
            <a:endParaRPr lang="fr-F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upload.wikimedia.org/wikipedia/commons/thumb/f/fe/ChesterMysteryPlay_300dpi.jpg/800px-ChesterMysteryPlay_3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1395536"/>
            <a:ext cx="7419975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Résultat de recherche d'images pour &quot;icone de la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-418599"/>
            <a:ext cx="5832648" cy="7858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ésultat de recherche d'images pour &quot;annonciation sur un tabernac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32733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372200" y="5517232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Hédé, Bretagne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ivanka demchuk icon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-387424"/>
            <a:ext cx="6099132" cy="82033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228184" y="4941168"/>
            <a:ext cx="2915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Ivanka </a:t>
            </a:r>
            <a:r>
              <a:rPr lang="fr-FR" sz="2800" dirty="0" err="1" smtClean="0"/>
              <a:t>Demchuk</a:t>
            </a:r>
            <a:endParaRPr lang="fr-FR" sz="2800" dirty="0" smtClean="0"/>
          </a:p>
          <a:p>
            <a:r>
              <a:rPr lang="fr-FR" sz="2800" dirty="0" smtClean="0"/>
              <a:t> </a:t>
            </a:r>
            <a:endParaRPr lang="fr-FR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ésultat de recherche d'images pour &quot;crucifixion fra angelic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-1683568"/>
            <a:ext cx="7381875" cy="9525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33265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 smtClean="0"/>
              <a:t>Fra Angelico,  1440</a:t>
            </a:r>
            <a:endParaRPr lang="fr-FR"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Résultat de recherche d'images pour &quot;Rubens,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614"/>
          <a:stretch>
            <a:fillRect/>
          </a:stretch>
        </p:blipFill>
        <p:spPr bwMode="auto">
          <a:xfrm>
            <a:off x="0" y="0"/>
            <a:ext cx="4499992" cy="707342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403648" y="55892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Rubens, 1620,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Rotterdam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Picture 2" descr="Résultat de recherche d'images pour &quot;crucifixion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2960" r="12521"/>
          <a:stretch>
            <a:fillRect/>
          </a:stretch>
        </p:blipFill>
        <p:spPr bwMode="auto">
          <a:xfrm>
            <a:off x="5414200" y="548680"/>
            <a:ext cx="3729800" cy="57201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300192" y="62373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Vélasquez</a:t>
            </a:r>
            <a:r>
              <a:rPr lang="fr-FR" dirty="0" smtClean="0">
                <a:solidFill>
                  <a:schemeClr val="bg1"/>
                </a:solidFill>
              </a:rPr>
              <a:t>, 1632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rancisco Goya, &quot;Cristo crocifisso&quot;, 1780, olio su tela. Madrid, Museo del Pr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675456"/>
            <a:ext cx="4716016" cy="793862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59492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Goya, 1780, Le Prado, Madrid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La Crucifixion - Simon Vouet (A 1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315416"/>
            <a:ext cx="4752528" cy="73660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24128" y="4653136"/>
            <a:ext cx="341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Simon Vouet,  1636, Lyon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80112" y="4509120"/>
            <a:ext cx="356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Devot</a:t>
            </a:r>
            <a:r>
              <a:rPr lang="fr-FR" sz="2800" dirty="0" smtClean="0"/>
              <a:t>-Christ de Perpignan, 1340 ?</a:t>
            </a:r>
            <a:endParaRPr lang="fr-FR" sz="2800" dirty="0"/>
          </a:p>
        </p:txBody>
      </p:sp>
      <p:pic>
        <p:nvPicPr>
          <p:cNvPr id="187396" name="Picture 4" descr="JPEG - 895.5 ko"/>
          <p:cNvPicPr>
            <a:picLocks noChangeAspect="1" noChangeArrowheads="1"/>
          </p:cNvPicPr>
          <p:nvPr/>
        </p:nvPicPr>
        <p:blipFill>
          <a:blip r:embed="rId2" cstate="print"/>
          <a:srcRect b="24932"/>
          <a:stretch>
            <a:fillRect/>
          </a:stretch>
        </p:blipFill>
        <p:spPr bwMode="auto">
          <a:xfrm>
            <a:off x="179512" y="-270792"/>
            <a:ext cx="4762500" cy="7128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Résultat de recherche d'images pour &quot;le dévot christ de perpigna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-48421"/>
            <a:ext cx="4896544" cy="6906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JPEG - 781.1 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0"/>
            <a:ext cx="6349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upload.wikimedia.org/wikipedia/commons/thumb/5/5f/Grunewald_Isenheim1.jpg/1280px-Grunewald_Isenheim1.jpg"/>
          <p:cNvPicPr>
            <a:picLocks noChangeAspect="1" noChangeArrowheads="1"/>
          </p:cNvPicPr>
          <p:nvPr/>
        </p:nvPicPr>
        <p:blipFill>
          <a:blip r:embed="rId2" cstate="print"/>
          <a:srcRect l="23705" t="5450" r="22479" b="29954"/>
          <a:stretch>
            <a:fillRect/>
          </a:stretch>
        </p:blipFill>
        <p:spPr bwMode="auto">
          <a:xfrm>
            <a:off x="0" y="-891480"/>
            <a:ext cx="9144000" cy="8231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Résultat de recherche d'images pour &quot;grûnewald,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327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esse à tibériad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7670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Résultat de recherche d'images pour &quot;retable d'issenheim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26629"/>
          <a:stretch>
            <a:fillRect/>
          </a:stretch>
        </p:blipFill>
        <p:spPr bwMode="auto">
          <a:xfrm>
            <a:off x="-252536" y="-315416"/>
            <a:ext cx="7985543" cy="7613778"/>
          </a:xfrm>
          <a:prstGeom prst="rect">
            <a:avLst/>
          </a:prstGeom>
          <a:noFill/>
        </p:spPr>
      </p:pic>
      <p:pic>
        <p:nvPicPr>
          <p:cNvPr id="84994" name="Picture 2" descr="Résultat de recherche d'images pour &quot;retable d'issenheim, croix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-1"/>
            <a:ext cx="3491880" cy="714712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53732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Abel </a:t>
            </a:r>
            <a:r>
              <a:rPr lang="fr-FR" dirty="0" err="1" smtClean="0"/>
              <a:t>Abdessemed</a:t>
            </a:r>
            <a:endParaRPr lang="fr-FR" dirty="0" smtClean="0"/>
          </a:p>
          <a:p>
            <a:r>
              <a:rPr lang="fr-FR" dirty="0" smtClean="0"/>
              <a:t>1995</a:t>
            </a:r>
            <a:endParaRPr lang="fr-F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ésultat de recherche d'images pour &quot;lucas cranach l'ancien,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151098"/>
            <a:ext cx="4680520" cy="700909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436510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Lucas Cranach l’Ancien, 1538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lucas cranach l'ancien,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9521"/>
          <a:stretch>
            <a:fillRect/>
          </a:stretch>
        </p:blipFill>
        <p:spPr bwMode="auto">
          <a:xfrm>
            <a:off x="-252536" y="-387424"/>
            <a:ext cx="9396536" cy="8510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Fichier:Lucas Cranach - Crucifixión de Cristo - Google Art Proj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4896544" cy="6885048"/>
          </a:xfrm>
          <a:prstGeom prst="rect">
            <a:avLst/>
          </a:prstGeom>
          <a:noFill/>
        </p:spPr>
      </p:pic>
      <p:pic>
        <p:nvPicPr>
          <p:cNvPr id="196612" name="Picture 4" descr="Fichier:Lucas Cranach - Crucifixión de Cristo - Google Art Proj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5109" b="48734"/>
          <a:stretch>
            <a:fillRect/>
          </a:stretch>
        </p:blipFill>
        <p:spPr bwMode="auto">
          <a:xfrm>
            <a:off x="6372200" y="-963488"/>
            <a:ext cx="3096344" cy="8967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lucas cranach l'ancien, cru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7550" t="3899" b="68784"/>
          <a:stretch>
            <a:fillRect/>
          </a:stretch>
        </p:blipFill>
        <p:spPr bwMode="auto">
          <a:xfrm>
            <a:off x="-857196" y="0"/>
            <a:ext cx="104697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7"/>
            <a:ext cx="9144000" cy="38963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40466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Tintoret, 1565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Scuola</a:t>
            </a:r>
            <a:r>
              <a:rPr lang="fr-FR" dirty="0" smtClean="0">
                <a:solidFill>
                  <a:schemeClr val="bg1"/>
                </a:solidFill>
              </a:rPr>
              <a:t> di San Rocco, Venise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images-e-venise.global.ssl.fastly.net/pics/musees/san-rocco/le-tintoret-crucifixion-scuola-grande-san-rocco-venise-06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323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s://images-e-venise.global.ssl.fastly.net/pics/musees/san-rocco/le-tintoret-crucifixion-scuola-grande-san-rocco-venise-04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27528"/>
            <a:ext cx="5616624" cy="6885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ésultat de recherche d'images pour &quot;tintoret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621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s://images-e-venise.global.ssl.fastly.net/pics/musees/san-rocco/le-tintoret-crucifixion-scuola-grande-san-rocco-venise-05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9564" cy="10598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pélican, symbole chréti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669" y="188640"/>
            <a:ext cx="4467332" cy="666936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67544" y="-387424"/>
            <a:ext cx="799288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 smtClean="0"/>
          </a:p>
          <a:p>
            <a:r>
              <a:rPr lang="fr-FR" sz="8000" b="1" dirty="0" smtClean="0">
                <a:solidFill>
                  <a:schemeClr val="bg1"/>
                </a:solidFill>
              </a:rPr>
              <a:t>1</a:t>
            </a:r>
            <a:endParaRPr lang="fr-FR" sz="3600" b="1" dirty="0" smtClean="0">
              <a:solidFill>
                <a:schemeClr val="bg1"/>
              </a:solidFill>
            </a:endParaRPr>
          </a:p>
          <a:p>
            <a:r>
              <a:rPr lang="fr-FR" sz="4400" b="1" dirty="0" smtClean="0">
                <a:solidFill>
                  <a:schemeClr val="bg1"/>
                </a:solidFill>
              </a:rPr>
              <a:t>Le Christ s’offre en sacrifice, 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en oblation.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Et ceci de toute éternité ; 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le Fils, c’est Dieu s’offrant.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Dieu n’est que offrande de soi. 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Ce qu’on dit habituellement par « Dieu est amour ».</a:t>
            </a:r>
          </a:p>
          <a:p>
            <a:endParaRPr lang="fr-F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1412777"/>
            <a:ext cx="9144000" cy="389636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3923928" y="1196752"/>
            <a:ext cx="1005840" cy="10058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tintoret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" y="1548864"/>
            <a:ext cx="9144000" cy="389636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1835696" y="620688"/>
            <a:ext cx="5400600" cy="37108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4076328" y="1349152"/>
            <a:ext cx="1005840" cy="10058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le christ en croix en jeune hom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1232" b="14287"/>
          <a:stretch>
            <a:fillRect/>
          </a:stretch>
        </p:blipFill>
        <p:spPr bwMode="auto">
          <a:xfrm>
            <a:off x="2339752" y="0"/>
            <a:ext cx="6804248" cy="71044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47971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Florence, église du Saint Esprit</a:t>
            </a:r>
          </a:p>
          <a:p>
            <a:r>
              <a:rPr lang="fr-FR" dirty="0" smtClean="0"/>
              <a:t>Michel-Ange, 1494</a:t>
            </a:r>
            <a:endParaRPr lang="fr-F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journals.openedition.org/italies/docannexe/image/2149/im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6696744" cy="68423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164288" y="4797152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Renato </a:t>
            </a:r>
            <a:r>
              <a:rPr lang="fr-FR" sz="2800" dirty="0" err="1" smtClean="0">
                <a:solidFill>
                  <a:schemeClr val="bg1"/>
                </a:solidFill>
              </a:rPr>
              <a:t>Guttuso</a:t>
            </a:r>
            <a:endParaRPr lang="fr-FR" sz="28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1941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Rome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Résultat de recherche d'images pour &quot;renato Guttus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30240" r="45522"/>
          <a:stretch>
            <a:fillRect/>
          </a:stretch>
        </p:blipFill>
        <p:spPr bwMode="auto">
          <a:xfrm>
            <a:off x="827584" y="0"/>
            <a:ext cx="52913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Résultat de recherche d'images pour &quot;renato Guttus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7546" r="11240" b="25913"/>
          <a:stretch>
            <a:fillRect/>
          </a:stretch>
        </p:blipFill>
        <p:spPr bwMode="auto">
          <a:xfrm>
            <a:off x="1043608" y="0"/>
            <a:ext cx="5760640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Résultat de recherche d'images pour &quot;renato Guttuso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9939" t="31752" r="3438" b="15329"/>
          <a:stretch>
            <a:fillRect/>
          </a:stretch>
        </p:blipFill>
        <p:spPr bwMode="auto">
          <a:xfrm>
            <a:off x="1043608" y="0"/>
            <a:ext cx="7308304" cy="6913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le christ prend par la ma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22" y="0"/>
            <a:ext cx="3815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8072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Les premières croix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offert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Christ humilié</a:t>
            </a:r>
          </a:p>
          <a:p>
            <a:r>
              <a:rPr lang="fr-FR" sz="4400" u="sng" dirty="0" smtClean="0">
                <a:solidFill>
                  <a:schemeClr val="bg1"/>
                </a:solidFill>
              </a:rPr>
              <a:t>Christ vainqueur</a:t>
            </a:r>
            <a:endParaRPr lang="fr-FR" sz="44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évangéliaire d'Otton, cro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5615657" cy="8236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479715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Évangéliaire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d’Otton III, 990,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Aix la chapelle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saint Clément, ro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991960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3/Luca_Rossetti_Trinit%C3%A0_Chiesa_San_Gaudenzio_Ivrea.jpg/1280px-Luca_Rossetti_Trinit%C3%A0_Chiesa_San_Gaudenzio_Iv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43408"/>
            <a:ext cx="112395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saint clément rome, mosaï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27643" cy="695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saint clément rome, mosaï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363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ésultat de recherche d'images pour &quot;saint clément rome, mosaï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536504" cy="6871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ésultat de recherche d'images pour &quot;crucifié avec croix vert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-90264"/>
            <a:ext cx="6948264" cy="6948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Résultat de recherche d'images pour &quot;chartres, vitrail de la pass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86408"/>
            <a:ext cx="9283448" cy="9244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Résultat de recherche d'images pour &quot;lampaul guimiliau, calvai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520" b="25559"/>
          <a:stretch>
            <a:fillRect/>
          </a:stretch>
        </p:blipFill>
        <p:spPr bwMode="auto">
          <a:xfrm>
            <a:off x="467544" y="-846856"/>
            <a:ext cx="7555189" cy="77048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188640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/>
              <a:t>Lampaul</a:t>
            </a:r>
            <a:r>
              <a:rPr lang="fr-FR" sz="3200" b="1" dirty="0" smtClean="0"/>
              <a:t>-</a:t>
            </a:r>
            <a:r>
              <a:rPr lang="fr-FR" sz="3200" b="1" dirty="0" err="1" smtClean="0"/>
              <a:t>Guimiliau</a:t>
            </a:r>
            <a:endParaRPr lang="fr-FR" sz="3200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Résultat de recherche d'images pour &quot;crucifié, art au XIII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13883" cy="78895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165304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Sacramentaire de l’évêque Abraham de </a:t>
            </a:r>
            <a:r>
              <a:rPr lang="fr-FR" sz="2400" b="1" dirty="0" err="1" smtClean="0">
                <a:solidFill>
                  <a:schemeClr val="bg1"/>
                </a:solidFill>
              </a:rPr>
              <a:t>Frisingue</a:t>
            </a:r>
            <a:r>
              <a:rPr lang="fr-FR" sz="2400" b="1" dirty="0" smtClean="0">
                <a:solidFill>
                  <a:schemeClr val="bg1"/>
                </a:solidFill>
              </a:rPr>
              <a:t>, Bavière, 990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801C958-6BF0-4F66-B631-F3AFC277CDCD" descr="6801C958-6BF0-4F66-B631-F3AFC277CDCD"/>
          <p:cNvPicPr>
            <a:picLocks noChangeAspect="1" noChangeArrowheads="1"/>
          </p:cNvPicPr>
          <p:nvPr/>
        </p:nvPicPr>
        <p:blipFill>
          <a:blip r:embed="rId2" cstate="print"/>
          <a:srcRect r="38938"/>
          <a:stretch>
            <a:fillRect/>
          </a:stretch>
        </p:blipFill>
        <p:spPr bwMode="auto">
          <a:xfrm rot="5400000">
            <a:off x="441258" y="-1225232"/>
            <a:ext cx="7971898" cy="979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ésultat de recherche d'images pour &quot;croix dicése de nater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440671"/>
            <a:ext cx="5904656" cy="787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ix3* Augustin Frison-Ro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5372100" cy="69437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80112" y="580526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Augustin Frison-Roche, 2014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674</Words>
  <Application>Microsoft Office PowerPoint</Application>
  <PresentationFormat>Affichage à l'écran (4:3)</PresentationFormat>
  <Paragraphs>164</Paragraphs>
  <Slides>152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152</vt:i4>
      </vt:variant>
    </vt:vector>
  </HeadingPairs>
  <TitlesOfParts>
    <vt:vector size="15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144</cp:revision>
  <dcterms:created xsi:type="dcterms:W3CDTF">2020-02-15T14:53:00Z</dcterms:created>
  <dcterms:modified xsi:type="dcterms:W3CDTF">2020-03-15T15:11:38Z</dcterms:modified>
</cp:coreProperties>
</file>