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73" r:id="rId4"/>
    <p:sldId id="257" r:id="rId5"/>
    <p:sldId id="262" r:id="rId6"/>
    <p:sldId id="258" r:id="rId7"/>
    <p:sldId id="259" r:id="rId8"/>
    <p:sldId id="260" r:id="rId9"/>
    <p:sldId id="263" r:id="rId10"/>
    <p:sldId id="264" r:id="rId11"/>
    <p:sldId id="265" r:id="rId12"/>
    <p:sldId id="281" r:id="rId13"/>
    <p:sldId id="280" r:id="rId14"/>
    <p:sldId id="275" r:id="rId15"/>
    <p:sldId id="278" r:id="rId16"/>
    <p:sldId id="266" r:id="rId17"/>
    <p:sldId id="274" r:id="rId18"/>
    <p:sldId id="267" r:id="rId19"/>
    <p:sldId id="268" r:id="rId20"/>
    <p:sldId id="269" r:id="rId21"/>
    <p:sldId id="279" r:id="rId22"/>
    <p:sldId id="270" r:id="rId23"/>
    <p:sldId id="271" r:id="rId24"/>
    <p:sldId id="272" r:id="rId25"/>
    <p:sldId id="276" r:id="rId26"/>
    <p:sldId id="277" r:id="rId27"/>
  </p:sldIdLst>
  <p:sldSz cx="12192000" cy="6858000"/>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elyn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B7D6DC1-A824-4FE3-9C76-9A586821C840}"/>
              </a:ext>
            </a:extLst>
          </p:cNvPr>
          <p:cNvSpPr>
            <a:spLocks noGrp="1"/>
          </p:cNvSpPr>
          <p:nvPr>
            <p:ph type="dt" sz="half" idx="10"/>
          </p:nvPr>
        </p:nvSpPr>
        <p:spPr/>
        <p:txBody>
          <a:bodyPr/>
          <a:lstStyle>
            <a:lvl1pPr>
              <a:defRPr/>
            </a:lvl1pPr>
          </a:lstStyle>
          <a:p>
            <a:pPr>
              <a:defRPr/>
            </a:pPr>
            <a:fld id="{DDC6B3A9-3748-437B-B069-7260E3974C29}" type="datetimeFigureOut">
              <a:rPr lang="fr-FR"/>
              <a:pPr>
                <a:defRPr/>
              </a:pPr>
              <a:t>04/03/2021</a:t>
            </a:fld>
            <a:endParaRPr lang="fr-FR"/>
          </a:p>
        </p:txBody>
      </p:sp>
      <p:sp>
        <p:nvSpPr>
          <p:cNvPr id="5" name="Espace réservé du pied de page 4">
            <a:extLst>
              <a:ext uri="{FF2B5EF4-FFF2-40B4-BE49-F238E27FC236}">
                <a16:creationId xmlns:a16="http://schemas.microsoft.com/office/drawing/2014/main" id="{32CA5688-0597-416A-B783-C81285CE1163}"/>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4E734C07-0C1B-4BBD-BF98-FC38C21275DA}"/>
              </a:ext>
            </a:extLst>
          </p:cNvPr>
          <p:cNvSpPr>
            <a:spLocks noGrp="1"/>
          </p:cNvSpPr>
          <p:nvPr>
            <p:ph type="sldNum" sz="quarter" idx="12"/>
          </p:nvPr>
        </p:nvSpPr>
        <p:spPr/>
        <p:txBody>
          <a:bodyPr/>
          <a:lstStyle>
            <a:lvl1pPr>
              <a:defRPr/>
            </a:lvl1pPr>
          </a:lstStyle>
          <a:p>
            <a:pPr>
              <a:defRPr/>
            </a:pPr>
            <a:fld id="{57F99AE5-DDB9-435C-8033-66412034AF4B}" type="slidenum">
              <a:rPr lang="fr-FR"/>
              <a:pPr>
                <a:defRPr/>
              </a:pPr>
              <a:t>‹N°›</a:t>
            </a:fld>
            <a:endParaRPr lang="fr-FR"/>
          </a:p>
        </p:txBody>
      </p:sp>
    </p:spTree>
    <p:extLst>
      <p:ext uri="{BB962C8B-B14F-4D97-AF65-F5344CB8AC3E}">
        <p14:creationId xmlns:p14="http://schemas.microsoft.com/office/powerpoint/2010/main" val="4200216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95BA36F-6721-4DC0-A60B-176D7BA39FF1}"/>
              </a:ext>
            </a:extLst>
          </p:cNvPr>
          <p:cNvSpPr>
            <a:spLocks noGrp="1"/>
          </p:cNvSpPr>
          <p:nvPr>
            <p:ph type="dt" sz="half" idx="10"/>
          </p:nvPr>
        </p:nvSpPr>
        <p:spPr/>
        <p:txBody>
          <a:bodyPr/>
          <a:lstStyle>
            <a:lvl1pPr>
              <a:defRPr/>
            </a:lvl1pPr>
          </a:lstStyle>
          <a:p>
            <a:pPr>
              <a:defRPr/>
            </a:pPr>
            <a:fld id="{629F605D-3C02-4CC1-BD7B-80F905514103}" type="datetimeFigureOut">
              <a:rPr lang="fr-FR"/>
              <a:pPr>
                <a:defRPr/>
              </a:pPr>
              <a:t>04/03/2021</a:t>
            </a:fld>
            <a:endParaRPr lang="fr-FR"/>
          </a:p>
        </p:txBody>
      </p:sp>
      <p:sp>
        <p:nvSpPr>
          <p:cNvPr id="5" name="Espace réservé du pied de page 4">
            <a:extLst>
              <a:ext uri="{FF2B5EF4-FFF2-40B4-BE49-F238E27FC236}">
                <a16:creationId xmlns:a16="http://schemas.microsoft.com/office/drawing/2014/main" id="{14060713-7B4F-40FE-AEF1-E42FD82955C0}"/>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9AF9FA94-B049-4E15-9F56-EAE59B1E9336}"/>
              </a:ext>
            </a:extLst>
          </p:cNvPr>
          <p:cNvSpPr>
            <a:spLocks noGrp="1"/>
          </p:cNvSpPr>
          <p:nvPr>
            <p:ph type="sldNum" sz="quarter" idx="12"/>
          </p:nvPr>
        </p:nvSpPr>
        <p:spPr/>
        <p:txBody>
          <a:bodyPr/>
          <a:lstStyle>
            <a:lvl1pPr>
              <a:defRPr/>
            </a:lvl1pPr>
          </a:lstStyle>
          <a:p>
            <a:pPr>
              <a:defRPr/>
            </a:pPr>
            <a:fld id="{EDC15353-20B5-48C8-9A8C-7E66B98C6F27}" type="slidenum">
              <a:rPr lang="fr-FR"/>
              <a:pPr>
                <a:defRPr/>
              </a:pPr>
              <a:t>‹N°›</a:t>
            </a:fld>
            <a:endParaRPr lang="fr-FR"/>
          </a:p>
        </p:txBody>
      </p:sp>
    </p:spTree>
    <p:extLst>
      <p:ext uri="{BB962C8B-B14F-4D97-AF65-F5344CB8AC3E}">
        <p14:creationId xmlns:p14="http://schemas.microsoft.com/office/powerpoint/2010/main" val="3297827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19F7FD9-B79B-4F63-9D6B-5D02C3A74163}"/>
              </a:ext>
            </a:extLst>
          </p:cNvPr>
          <p:cNvSpPr>
            <a:spLocks noGrp="1"/>
          </p:cNvSpPr>
          <p:nvPr>
            <p:ph type="dt" sz="half" idx="10"/>
          </p:nvPr>
        </p:nvSpPr>
        <p:spPr/>
        <p:txBody>
          <a:bodyPr/>
          <a:lstStyle>
            <a:lvl1pPr>
              <a:defRPr/>
            </a:lvl1pPr>
          </a:lstStyle>
          <a:p>
            <a:pPr>
              <a:defRPr/>
            </a:pPr>
            <a:fld id="{AD87137B-6419-462F-87E5-940660D93514}" type="datetimeFigureOut">
              <a:rPr lang="fr-FR"/>
              <a:pPr>
                <a:defRPr/>
              </a:pPr>
              <a:t>04/03/2021</a:t>
            </a:fld>
            <a:endParaRPr lang="fr-FR"/>
          </a:p>
        </p:txBody>
      </p:sp>
      <p:sp>
        <p:nvSpPr>
          <p:cNvPr id="5" name="Espace réservé du pied de page 4">
            <a:extLst>
              <a:ext uri="{FF2B5EF4-FFF2-40B4-BE49-F238E27FC236}">
                <a16:creationId xmlns:a16="http://schemas.microsoft.com/office/drawing/2014/main" id="{9EEDE663-46D5-4E4C-B3E9-10C5C1777423}"/>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8C43BF4-3D56-4699-A955-3B0688D8275F}"/>
              </a:ext>
            </a:extLst>
          </p:cNvPr>
          <p:cNvSpPr>
            <a:spLocks noGrp="1"/>
          </p:cNvSpPr>
          <p:nvPr>
            <p:ph type="sldNum" sz="quarter" idx="12"/>
          </p:nvPr>
        </p:nvSpPr>
        <p:spPr/>
        <p:txBody>
          <a:bodyPr/>
          <a:lstStyle>
            <a:lvl1pPr>
              <a:defRPr/>
            </a:lvl1pPr>
          </a:lstStyle>
          <a:p>
            <a:pPr>
              <a:defRPr/>
            </a:pPr>
            <a:fld id="{8AB4CDD4-8B40-42ED-A990-9C5EAA0BF83C}" type="slidenum">
              <a:rPr lang="fr-FR"/>
              <a:pPr>
                <a:defRPr/>
              </a:pPr>
              <a:t>‹N°›</a:t>
            </a:fld>
            <a:endParaRPr lang="fr-FR"/>
          </a:p>
        </p:txBody>
      </p:sp>
    </p:spTree>
    <p:extLst>
      <p:ext uri="{BB962C8B-B14F-4D97-AF65-F5344CB8AC3E}">
        <p14:creationId xmlns:p14="http://schemas.microsoft.com/office/powerpoint/2010/main" val="2826894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E9E1A47-A658-4900-A7F2-E90C49D3107C}"/>
              </a:ext>
            </a:extLst>
          </p:cNvPr>
          <p:cNvSpPr>
            <a:spLocks noGrp="1"/>
          </p:cNvSpPr>
          <p:nvPr>
            <p:ph type="dt" sz="half" idx="10"/>
          </p:nvPr>
        </p:nvSpPr>
        <p:spPr/>
        <p:txBody>
          <a:bodyPr/>
          <a:lstStyle>
            <a:lvl1pPr>
              <a:defRPr/>
            </a:lvl1pPr>
          </a:lstStyle>
          <a:p>
            <a:pPr>
              <a:defRPr/>
            </a:pPr>
            <a:fld id="{F07310C8-0C95-4EA7-BC31-5778B69FC222}" type="datetimeFigureOut">
              <a:rPr lang="fr-FR"/>
              <a:pPr>
                <a:defRPr/>
              </a:pPr>
              <a:t>04/03/2021</a:t>
            </a:fld>
            <a:endParaRPr lang="fr-FR"/>
          </a:p>
        </p:txBody>
      </p:sp>
      <p:sp>
        <p:nvSpPr>
          <p:cNvPr id="5" name="Espace réservé du pied de page 4">
            <a:extLst>
              <a:ext uri="{FF2B5EF4-FFF2-40B4-BE49-F238E27FC236}">
                <a16:creationId xmlns:a16="http://schemas.microsoft.com/office/drawing/2014/main" id="{A1D7BCD9-7E57-4DF6-8921-68D2604D824C}"/>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389D5BB8-3C18-46F5-A6F8-0F5AD39EDBF7}"/>
              </a:ext>
            </a:extLst>
          </p:cNvPr>
          <p:cNvSpPr>
            <a:spLocks noGrp="1"/>
          </p:cNvSpPr>
          <p:nvPr>
            <p:ph type="sldNum" sz="quarter" idx="12"/>
          </p:nvPr>
        </p:nvSpPr>
        <p:spPr/>
        <p:txBody>
          <a:bodyPr/>
          <a:lstStyle>
            <a:lvl1pPr>
              <a:defRPr/>
            </a:lvl1pPr>
          </a:lstStyle>
          <a:p>
            <a:pPr>
              <a:defRPr/>
            </a:pPr>
            <a:fld id="{7ED56381-F5DC-4E78-81A7-1D8E3A7AE13F}" type="slidenum">
              <a:rPr lang="fr-FR"/>
              <a:pPr>
                <a:defRPr/>
              </a:pPr>
              <a:t>‹N°›</a:t>
            </a:fld>
            <a:endParaRPr lang="fr-FR"/>
          </a:p>
        </p:txBody>
      </p:sp>
    </p:spTree>
    <p:extLst>
      <p:ext uri="{BB962C8B-B14F-4D97-AF65-F5344CB8AC3E}">
        <p14:creationId xmlns:p14="http://schemas.microsoft.com/office/powerpoint/2010/main" val="1151995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C7B11FE-7302-489E-82AC-9EE3972ABBEA}"/>
              </a:ext>
            </a:extLst>
          </p:cNvPr>
          <p:cNvSpPr>
            <a:spLocks noGrp="1"/>
          </p:cNvSpPr>
          <p:nvPr>
            <p:ph type="dt" sz="half" idx="10"/>
          </p:nvPr>
        </p:nvSpPr>
        <p:spPr/>
        <p:txBody>
          <a:bodyPr/>
          <a:lstStyle>
            <a:lvl1pPr>
              <a:defRPr/>
            </a:lvl1pPr>
          </a:lstStyle>
          <a:p>
            <a:pPr>
              <a:defRPr/>
            </a:pPr>
            <a:fld id="{0627949A-FC70-40E8-802D-8E68E7B10A42}" type="datetimeFigureOut">
              <a:rPr lang="fr-FR"/>
              <a:pPr>
                <a:defRPr/>
              </a:pPr>
              <a:t>04/03/2021</a:t>
            </a:fld>
            <a:endParaRPr lang="fr-FR"/>
          </a:p>
        </p:txBody>
      </p:sp>
      <p:sp>
        <p:nvSpPr>
          <p:cNvPr id="5" name="Espace réservé du pied de page 4">
            <a:extLst>
              <a:ext uri="{FF2B5EF4-FFF2-40B4-BE49-F238E27FC236}">
                <a16:creationId xmlns:a16="http://schemas.microsoft.com/office/drawing/2014/main" id="{6BE44C82-6CF5-4983-B247-F52E84964742}"/>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2F454FC8-3EC4-4A40-B8FB-E05C532EF486}"/>
              </a:ext>
            </a:extLst>
          </p:cNvPr>
          <p:cNvSpPr>
            <a:spLocks noGrp="1"/>
          </p:cNvSpPr>
          <p:nvPr>
            <p:ph type="sldNum" sz="quarter" idx="12"/>
          </p:nvPr>
        </p:nvSpPr>
        <p:spPr/>
        <p:txBody>
          <a:bodyPr/>
          <a:lstStyle>
            <a:lvl1pPr>
              <a:defRPr/>
            </a:lvl1pPr>
          </a:lstStyle>
          <a:p>
            <a:pPr>
              <a:defRPr/>
            </a:pPr>
            <a:fld id="{7B446822-8595-42F2-BADC-49A5D030988E}" type="slidenum">
              <a:rPr lang="fr-FR"/>
              <a:pPr>
                <a:defRPr/>
              </a:pPr>
              <a:t>‹N°›</a:t>
            </a:fld>
            <a:endParaRPr lang="fr-FR"/>
          </a:p>
        </p:txBody>
      </p:sp>
    </p:spTree>
    <p:extLst>
      <p:ext uri="{BB962C8B-B14F-4D97-AF65-F5344CB8AC3E}">
        <p14:creationId xmlns:p14="http://schemas.microsoft.com/office/powerpoint/2010/main" val="299682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26CE5821-4B6B-4DA6-8D04-0B4F75BB5E77}"/>
              </a:ext>
            </a:extLst>
          </p:cNvPr>
          <p:cNvSpPr>
            <a:spLocks noGrp="1"/>
          </p:cNvSpPr>
          <p:nvPr>
            <p:ph type="dt" sz="half" idx="10"/>
          </p:nvPr>
        </p:nvSpPr>
        <p:spPr/>
        <p:txBody>
          <a:bodyPr/>
          <a:lstStyle>
            <a:lvl1pPr>
              <a:defRPr/>
            </a:lvl1pPr>
          </a:lstStyle>
          <a:p>
            <a:pPr>
              <a:defRPr/>
            </a:pPr>
            <a:fld id="{EE064D51-6ABA-4165-BC58-5D7B832FB8EF}" type="datetimeFigureOut">
              <a:rPr lang="fr-FR"/>
              <a:pPr>
                <a:defRPr/>
              </a:pPr>
              <a:t>04/03/2021</a:t>
            </a:fld>
            <a:endParaRPr lang="fr-FR"/>
          </a:p>
        </p:txBody>
      </p:sp>
      <p:sp>
        <p:nvSpPr>
          <p:cNvPr id="6" name="Espace réservé du pied de page 4">
            <a:extLst>
              <a:ext uri="{FF2B5EF4-FFF2-40B4-BE49-F238E27FC236}">
                <a16:creationId xmlns:a16="http://schemas.microsoft.com/office/drawing/2014/main" id="{1343B376-DD00-4FE5-B963-3706666CC4C9}"/>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335D2C92-E66F-4DA1-9484-600F79F7344E}"/>
              </a:ext>
            </a:extLst>
          </p:cNvPr>
          <p:cNvSpPr>
            <a:spLocks noGrp="1"/>
          </p:cNvSpPr>
          <p:nvPr>
            <p:ph type="sldNum" sz="quarter" idx="12"/>
          </p:nvPr>
        </p:nvSpPr>
        <p:spPr/>
        <p:txBody>
          <a:bodyPr/>
          <a:lstStyle>
            <a:lvl1pPr>
              <a:defRPr/>
            </a:lvl1pPr>
          </a:lstStyle>
          <a:p>
            <a:pPr>
              <a:defRPr/>
            </a:pPr>
            <a:fld id="{94C269A0-1DF3-4998-9443-60EFE03712D7}" type="slidenum">
              <a:rPr lang="fr-FR"/>
              <a:pPr>
                <a:defRPr/>
              </a:pPr>
              <a:t>‹N°›</a:t>
            </a:fld>
            <a:endParaRPr lang="fr-FR"/>
          </a:p>
        </p:txBody>
      </p:sp>
    </p:spTree>
    <p:extLst>
      <p:ext uri="{BB962C8B-B14F-4D97-AF65-F5344CB8AC3E}">
        <p14:creationId xmlns:p14="http://schemas.microsoft.com/office/powerpoint/2010/main" val="276870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92934DD1-5528-4950-812D-18879EE1760F}"/>
              </a:ext>
            </a:extLst>
          </p:cNvPr>
          <p:cNvSpPr>
            <a:spLocks noGrp="1"/>
          </p:cNvSpPr>
          <p:nvPr>
            <p:ph type="dt" sz="half" idx="10"/>
          </p:nvPr>
        </p:nvSpPr>
        <p:spPr/>
        <p:txBody>
          <a:bodyPr/>
          <a:lstStyle>
            <a:lvl1pPr>
              <a:defRPr/>
            </a:lvl1pPr>
          </a:lstStyle>
          <a:p>
            <a:pPr>
              <a:defRPr/>
            </a:pPr>
            <a:fld id="{9DD342E2-A2C5-4937-8F93-E0C2D8106D8D}" type="datetimeFigureOut">
              <a:rPr lang="fr-FR"/>
              <a:pPr>
                <a:defRPr/>
              </a:pPr>
              <a:t>04/03/2021</a:t>
            </a:fld>
            <a:endParaRPr lang="fr-FR"/>
          </a:p>
        </p:txBody>
      </p:sp>
      <p:sp>
        <p:nvSpPr>
          <p:cNvPr id="8" name="Espace réservé du pied de page 4">
            <a:extLst>
              <a:ext uri="{FF2B5EF4-FFF2-40B4-BE49-F238E27FC236}">
                <a16:creationId xmlns:a16="http://schemas.microsoft.com/office/drawing/2014/main" id="{1F29715E-5D70-4536-8C66-2C1D02F83E3E}"/>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C10FBBE5-D288-40E3-B7EA-6D57C7726280}"/>
              </a:ext>
            </a:extLst>
          </p:cNvPr>
          <p:cNvSpPr>
            <a:spLocks noGrp="1"/>
          </p:cNvSpPr>
          <p:nvPr>
            <p:ph type="sldNum" sz="quarter" idx="12"/>
          </p:nvPr>
        </p:nvSpPr>
        <p:spPr/>
        <p:txBody>
          <a:bodyPr/>
          <a:lstStyle>
            <a:lvl1pPr>
              <a:defRPr/>
            </a:lvl1pPr>
          </a:lstStyle>
          <a:p>
            <a:pPr>
              <a:defRPr/>
            </a:pPr>
            <a:fld id="{BC574552-FEAE-46F1-B409-9DDB4C435AB3}" type="slidenum">
              <a:rPr lang="fr-FR"/>
              <a:pPr>
                <a:defRPr/>
              </a:pPr>
              <a:t>‹N°›</a:t>
            </a:fld>
            <a:endParaRPr lang="fr-FR"/>
          </a:p>
        </p:txBody>
      </p:sp>
    </p:spTree>
    <p:extLst>
      <p:ext uri="{BB962C8B-B14F-4D97-AF65-F5344CB8AC3E}">
        <p14:creationId xmlns:p14="http://schemas.microsoft.com/office/powerpoint/2010/main" val="1207146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ABE87D3D-6D0E-4BE6-9BF8-EBC74266DF8F}"/>
              </a:ext>
            </a:extLst>
          </p:cNvPr>
          <p:cNvSpPr>
            <a:spLocks noGrp="1"/>
          </p:cNvSpPr>
          <p:nvPr>
            <p:ph type="dt" sz="half" idx="10"/>
          </p:nvPr>
        </p:nvSpPr>
        <p:spPr/>
        <p:txBody>
          <a:bodyPr/>
          <a:lstStyle>
            <a:lvl1pPr>
              <a:defRPr/>
            </a:lvl1pPr>
          </a:lstStyle>
          <a:p>
            <a:pPr>
              <a:defRPr/>
            </a:pPr>
            <a:fld id="{90FA82D3-3D72-419E-810B-7B9934383F75}" type="datetimeFigureOut">
              <a:rPr lang="fr-FR"/>
              <a:pPr>
                <a:defRPr/>
              </a:pPr>
              <a:t>04/03/2021</a:t>
            </a:fld>
            <a:endParaRPr lang="fr-FR"/>
          </a:p>
        </p:txBody>
      </p:sp>
      <p:sp>
        <p:nvSpPr>
          <p:cNvPr id="4" name="Espace réservé du pied de page 4">
            <a:extLst>
              <a:ext uri="{FF2B5EF4-FFF2-40B4-BE49-F238E27FC236}">
                <a16:creationId xmlns:a16="http://schemas.microsoft.com/office/drawing/2014/main" id="{1A589374-B2FA-4428-AA87-FE3130F1CFC8}"/>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AC6A2FB5-8606-4E23-99BF-501BD96862DF}"/>
              </a:ext>
            </a:extLst>
          </p:cNvPr>
          <p:cNvSpPr>
            <a:spLocks noGrp="1"/>
          </p:cNvSpPr>
          <p:nvPr>
            <p:ph type="sldNum" sz="quarter" idx="12"/>
          </p:nvPr>
        </p:nvSpPr>
        <p:spPr/>
        <p:txBody>
          <a:bodyPr/>
          <a:lstStyle>
            <a:lvl1pPr>
              <a:defRPr/>
            </a:lvl1pPr>
          </a:lstStyle>
          <a:p>
            <a:pPr>
              <a:defRPr/>
            </a:pPr>
            <a:fld id="{DBC783C9-F767-42A8-90DB-3639A5D9A0FE}" type="slidenum">
              <a:rPr lang="fr-FR"/>
              <a:pPr>
                <a:defRPr/>
              </a:pPr>
              <a:t>‹N°›</a:t>
            </a:fld>
            <a:endParaRPr lang="fr-FR"/>
          </a:p>
        </p:txBody>
      </p:sp>
    </p:spTree>
    <p:extLst>
      <p:ext uri="{BB962C8B-B14F-4D97-AF65-F5344CB8AC3E}">
        <p14:creationId xmlns:p14="http://schemas.microsoft.com/office/powerpoint/2010/main" val="545790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C4ABA831-0C24-4EEF-B8D5-F16123BA5FBE}"/>
              </a:ext>
            </a:extLst>
          </p:cNvPr>
          <p:cNvSpPr>
            <a:spLocks noGrp="1"/>
          </p:cNvSpPr>
          <p:nvPr>
            <p:ph type="dt" sz="half" idx="10"/>
          </p:nvPr>
        </p:nvSpPr>
        <p:spPr/>
        <p:txBody>
          <a:bodyPr/>
          <a:lstStyle>
            <a:lvl1pPr>
              <a:defRPr/>
            </a:lvl1pPr>
          </a:lstStyle>
          <a:p>
            <a:pPr>
              <a:defRPr/>
            </a:pPr>
            <a:fld id="{D69E94FD-9A56-40CD-B3AD-5EC69A5C5962}" type="datetimeFigureOut">
              <a:rPr lang="fr-FR"/>
              <a:pPr>
                <a:defRPr/>
              </a:pPr>
              <a:t>04/03/2021</a:t>
            </a:fld>
            <a:endParaRPr lang="fr-FR"/>
          </a:p>
        </p:txBody>
      </p:sp>
      <p:sp>
        <p:nvSpPr>
          <p:cNvPr id="3" name="Espace réservé du pied de page 4">
            <a:extLst>
              <a:ext uri="{FF2B5EF4-FFF2-40B4-BE49-F238E27FC236}">
                <a16:creationId xmlns:a16="http://schemas.microsoft.com/office/drawing/2014/main" id="{0E85BFEF-DD5F-4857-B5CD-02BB8712709A}"/>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056395C8-F274-49CC-B9E3-AF50BCEA91CF}"/>
              </a:ext>
            </a:extLst>
          </p:cNvPr>
          <p:cNvSpPr>
            <a:spLocks noGrp="1"/>
          </p:cNvSpPr>
          <p:nvPr>
            <p:ph type="sldNum" sz="quarter" idx="12"/>
          </p:nvPr>
        </p:nvSpPr>
        <p:spPr/>
        <p:txBody>
          <a:bodyPr/>
          <a:lstStyle>
            <a:lvl1pPr>
              <a:defRPr/>
            </a:lvl1pPr>
          </a:lstStyle>
          <a:p>
            <a:pPr>
              <a:defRPr/>
            </a:pPr>
            <a:fld id="{147F1ECA-1D82-4949-B9AB-601A8DF6BE5B}" type="slidenum">
              <a:rPr lang="fr-FR"/>
              <a:pPr>
                <a:defRPr/>
              </a:pPr>
              <a:t>‹N°›</a:t>
            </a:fld>
            <a:endParaRPr lang="fr-FR"/>
          </a:p>
        </p:txBody>
      </p:sp>
    </p:spTree>
    <p:extLst>
      <p:ext uri="{BB962C8B-B14F-4D97-AF65-F5344CB8AC3E}">
        <p14:creationId xmlns:p14="http://schemas.microsoft.com/office/powerpoint/2010/main" val="2819895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98EBCAF2-069F-4358-9182-9ED4FFFDF0E2}"/>
              </a:ext>
            </a:extLst>
          </p:cNvPr>
          <p:cNvSpPr>
            <a:spLocks noGrp="1"/>
          </p:cNvSpPr>
          <p:nvPr>
            <p:ph type="dt" sz="half" idx="10"/>
          </p:nvPr>
        </p:nvSpPr>
        <p:spPr/>
        <p:txBody>
          <a:bodyPr/>
          <a:lstStyle>
            <a:lvl1pPr>
              <a:defRPr/>
            </a:lvl1pPr>
          </a:lstStyle>
          <a:p>
            <a:pPr>
              <a:defRPr/>
            </a:pPr>
            <a:fld id="{A2D296BA-C249-47B1-B101-9B6589FC2AAE}" type="datetimeFigureOut">
              <a:rPr lang="fr-FR"/>
              <a:pPr>
                <a:defRPr/>
              </a:pPr>
              <a:t>04/03/2021</a:t>
            </a:fld>
            <a:endParaRPr lang="fr-FR"/>
          </a:p>
        </p:txBody>
      </p:sp>
      <p:sp>
        <p:nvSpPr>
          <p:cNvPr id="6" name="Espace réservé du pied de page 4">
            <a:extLst>
              <a:ext uri="{FF2B5EF4-FFF2-40B4-BE49-F238E27FC236}">
                <a16:creationId xmlns:a16="http://schemas.microsoft.com/office/drawing/2014/main" id="{74A5948D-C4B2-4F68-9050-95574CCBD2ED}"/>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D3DBFA41-8B56-4AF6-807F-55D885E2BA6D}"/>
              </a:ext>
            </a:extLst>
          </p:cNvPr>
          <p:cNvSpPr>
            <a:spLocks noGrp="1"/>
          </p:cNvSpPr>
          <p:nvPr>
            <p:ph type="sldNum" sz="quarter" idx="12"/>
          </p:nvPr>
        </p:nvSpPr>
        <p:spPr/>
        <p:txBody>
          <a:bodyPr/>
          <a:lstStyle>
            <a:lvl1pPr>
              <a:defRPr/>
            </a:lvl1pPr>
          </a:lstStyle>
          <a:p>
            <a:pPr>
              <a:defRPr/>
            </a:pPr>
            <a:fld id="{76BCFF3D-20B1-474A-9538-AE9F618EF75E}" type="slidenum">
              <a:rPr lang="fr-FR"/>
              <a:pPr>
                <a:defRPr/>
              </a:pPr>
              <a:t>‹N°›</a:t>
            </a:fld>
            <a:endParaRPr lang="fr-FR"/>
          </a:p>
        </p:txBody>
      </p:sp>
    </p:spTree>
    <p:extLst>
      <p:ext uri="{BB962C8B-B14F-4D97-AF65-F5344CB8AC3E}">
        <p14:creationId xmlns:p14="http://schemas.microsoft.com/office/powerpoint/2010/main" val="1398689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4FAF0E90-7377-4030-856F-0C6B11DEB879}"/>
              </a:ext>
            </a:extLst>
          </p:cNvPr>
          <p:cNvSpPr>
            <a:spLocks noGrp="1"/>
          </p:cNvSpPr>
          <p:nvPr>
            <p:ph type="dt" sz="half" idx="10"/>
          </p:nvPr>
        </p:nvSpPr>
        <p:spPr/>
        <p:txBody>
          <a:bodyPr/>
          <a:lstStyle>
            <a:lvl1pPr>
              <a:defRPr/>
            </a:lvl1pPr>
          </a:lstStyle>
          <a:p>
            <a:pPr>
              <a:defRPr/>
            </a:pPr>
            <a:fld id="{C9BB4A12-548E-4B1A-9B9E-A475CE781B98}" type="datetimeFigureOut">
              <a:rPr lang="fr-FR"/>
              <a:pPr>
                <a:defRPr/>
              </a:pPr>
              <a:t>04/03/2021</a:t>
            </a:fld>
            <a:endParaRPr lang="fr-FR"/>
          </a:p>
        </p:txBody>
      </p:sp>
      <p:sp>
        <p:nvSpPr>
          <p:cNvPr id="6" name="Espace réservé du pied de page 4">
            <a:extLst>
              <a:ext uri="{FF2B5EF4-FFF2-40B4-BE49-F238E27FC236}">
                <a16:creationId xmlns:a16="http://schemas.microsoft.com/office/drawing/2014/main" id="{6DFAD1BD-7D56-452E-AC53-3DDC21817D8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594584FB-CE09-4515-86B9-FA37889C4027}"/>
              </a:ext>
            </a:extLst>
          </p:cNvPr>
          <p:cNvSpPr>
            <a:spLocks noGrp="1"/>
          </p:cNvSpPr>
          <p:nvPr>
            <p:ph type="sldNum" sz="quarter" idx="12"/>
          </p:nvPr>
        </p:nvSpPr>
        <p:spPr/>
        <p:txBody>
          <a:bodyPr/>
          <a:lstStyle>
            <a:lvl1pPr>
              <a:defRPr/>
            </a:lvl1pPr>
          </a:lstStyle>
          <a:p>
            <a:pPr>
              <a:defRPr/>
            </a:pPr>
            <a:fld id="{A7B354B2-9D21-4A41-AB2A-CF6A48989E5D}" type="slidenum">
              <a:rPr lang="fr-FR"/>
              <a:pPr>
                <a:defRPr/>
              </a:pPr>
              <a:t>‹N°›</a:t>
            </a:fld>
            <a:endParaRPr lang="fr-FR"/>
          </a:p>
        </p:txBody>
      </p:sp>
    </p:spTree>
    <p:extLst>
      <p:ext uri="{BB962C8B-B14F-4D97-AF65-F5344CB8AC3E}">
        <p14:creationId xmlns:p14="http://schemas.microsoft.com/office/powerpoint/2010/main" val="2384552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E928605E-7EE1-4B1D-BDD8-F12D9E6C2AF9}"/>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746CDD17-BFF9-4091-97D9-CA14BC18383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03B0928F-15DF-4DDF-A48A-1D242D3393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22E5279-4F1B-477C-B19C-5932EE60BD1C}" type="datetimeFigureOut">
              <a:rPr lang="fr-FR"/>
              <a:pPr>
                <a:defRPr/>
              </a:pPr>
              <a:t>04/03/2021</a:t>
            </a:fld>
            <a:endParaRPr lang="fr-FR"/>
          </a:p>
        </p:txBody>
      </p:sp>
      <p:sp>
        <p:nvSpPr>
          <p:cNvPr id="5" name="Espace réservé du pied de page 4">
            <a:extLst>
              <a:ext uri="{FF2B5EF4-FFF2-40B4-BE49-F238E27FC236}">
                <a16:creationId xmlns:a16="http://schemas.microsoft.com/office/drawing/2014/main" id="{7D66481E-4978-498F-A698-FED53CAD4E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6DC8E675-C20B-44D7-A442-B89455032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AA4A281F-E72A-4306-9CDE-6AEFFC603EC7}"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FC1457B9-53EE-4108-90A9-C4002F16E5B6}"/>
              </a:ext>
            </a:extLst>
          </p:cNvPr>
          <p:cNvSpPr>
            <a:spLocks noGrp="1"/>
          </p:cNvSpPr>
          <p:nvPr>
            <p:ph type="subTitle" idx="1"/>
          </p:nvPr>
        </p:nvSpPr>
        <p:spPr>
          <a:xfrm>
            <a:off x="1193800" y="411163"/>
            <a:ext cx="9144000" cy="6446837"/>
          </a:xfrm>
        </p:spPr>
        <p:txBody>
          <a:bodyPr rtlCol="0">
            <a:normAutofit fontScale="92500" lnSpcReduction="10000"/>
          </a:bodyPr>
          <a:lstStyle/>
          <a:p>
            <a:pPr eaLnBrk="1" fontAlgn="auto" hangingPunct="1">
              <a:spcAft>
                <a:spcPts val="0"/>
              </a:spcAft>
              <a:defRPr/>
            </a:pPr>
            <a:r>
              <a:rPr lang="fr-FR" sz="3200" b="1" dirty="0">
                <a:solidFill>
                  <a:srgbClr val="FF0000"/>
                </a:solidFill>
                <a:latin typeface="Comic Sans MS" panose="030F0702030302020204" pitchFamily="66" charset="0"/>
              </a:rPr>
              <a:t>La figure de David</a:t>
            </a:r>
          </a:p>
          <a:p>
            <a:pPr eaLnBrk="1" fontAlgn="auto" hangingPunct="1">
              <a:spcAft>
                <a:spcPts val="0"/>
              </a:spcAft>
              <a:defRPr/>
            </a:pPr>
            <a:r>
              <a:rPr lang="fr-FR" sz="3200" b="1" dirty="0">
                <a:solidFill>
                  <a:srgbClr val="FF0000"/>
                </a:solidFill>
                <a:latin typeface="Comic Sans MS" panose="030F0702030302020204" pitchFamily="66" charset="0"/>
              </a:rPr>
              <a:t>1 Samuel 16 - 1 Rois 2</a:t>
            </a:r>
          </a:p>
          <a:p>
            <a:pPr algn="l" eaLnBrk="1" fontAlgn="auto" hangingPunct="1">
              <a:spcAft>
                <a:spcPts val="0"/>
              </a:spcAft>
              <a:defRPr/>
            </a:pPr>
            <a:endParaRPr lang="fr-FR" sz="2800" b="1" dirty="0">
              <a:solidFill>
                <a:srgbClr val="C00000"/>
              </a:solidFill>
              <a:latin typeface="Comic Sans MS" panose="030F0702030302020204" pitchFamily="66" charset="0"/>
            </a:endParaRPr>
          </a:p>
          <a:p>
            <a:pPr algn="just" eaLnBrk="1" fontAlgn="auto" hangingPunct="1">
              <a:spcAft>
                <a:spcPts val="0"/>
              </a:spcAft>
              <a:defRPr/>
            </a:pPr>
            <a:r>
              <a:rPr lang="fr-FR" b="1" dirty="0">
                <a:solidFill>
                  <a:srgbClr val="C00000"/>
                </a:solidFill>
                <a:latin typeface="Comic Sans MS" panose="030F0702030302020204" pitchFamily="66" charset="0"/>
              </a:rPr>
              <a:t>« Le Christ Jésus… de la descendance de David selon la chair » </a:t>
            </a:r>
            <a:r>
              <a:rPr lang="fr-FR" b="1" dirty="0">
                <a:latin typeface="Comic Sans MS" panose="030F0702030302020204" pitchFamily="66" charset="0"/>
              </a:rPr>
              <a:t>(</a:t>
            </a:r>
            <a:r>
              <a:rPr lang="fr-FR" b="1" dirty="0" err="1">
                <a:latin typeface="Comic Sans MS" panose="030F0702030302020204" pitchFamily="66" charset="0"/>
              </a:rPr>
              <a:t>Rm</a:t>
            </a:r>
            <a:r>
              <a:rPr lang="fr-FR" b="1" dirty="0">
                <a:latin typeface="Comic Sans MS" panose="030F0702030302020204" pitchFamily="66" charset="0"/>
              </a:rPr>
              <a:t> 1, 3)</a:t>
            </a:r>
          </a:p>
          <a:p>
            <a:pPr algn="just" eaLnBrk="1" fontAlgn="auto" hangingPunct="1">
              <a:spcAft>
                <a:spcPts val="0"/>
              </a:spcAft>
              <a:defRPr/>
            </a:pPr>
            <a:r>
              <a:rPr lang="fr-FR" b="1" dirty="0">
                <a:solidFill>
                  <a:srgbClr val="C00000"/>
                </a:solidFill>
                <a:latin typeface="Comic Sans MS" panose="030F0702030302020204" pitchFamily="66" charset="0"/>
              </a:rPr>
              <a:t>« Jésus, fils de David, aie pitié de moi » </a:t>
            </a:r>
            <a:r>
              <a:rPr lang="fr-FR" b="1" dirty="0">
                <a:latin typeface="Comic Sans MS" panose="030F0702030302020204" pitchFamily="66" charset="0"/>
              </a:rPr>
              <a:t>(Mc 10, 47)</a:t>
            </a:r>
          </a:p>
          <a:p>
            <a:pPr algn="just" eaLnBrk="1" fontAlgn="auto" hangingPunct="1">
              <a:spcAft>
                <a:spcPts val="0"/>
              </a:spcAft>
              <a:defRPr/>
            </a:pPr>
            <a:br>
              <a:rPr lang="fr-FR" b="1" dirty="0">
                <a:latin typeface="Comic Sans MS" panose="030F0702030302020204" pitchFamily="66" charset="0"/>
              </a:rPr>
            </a:br>
            <a:r>
              <a:rPr lang="fr-FR" b="1" dirty="0">
                <a:solidFill>
                  <a:srgbClr val="C00000"/>
                </a:solidFill>
                <a:latin typeface="Comic Sans MS" panose="030F0702030302020204" pitchFamily="66" charset="0"/>
              </a:rPr>
              <a:t>Jésus leur dit :</a:t>
            </a:r>
          </a:p>
          <a:p>
            <a:pPr algn="just" eaLnBrk="1" fontAlgn="auto" hangingPunct="1">
              <a:spcAft>
                <a:spcPts val="0"/>
              </a:spcAft>
              <a:defRPr/>
            </a:pPr>
            <a:r>
              <a:rPr lang="fr-FR" b="1" dirty="0">
                <a:solidFill>
                  <a:srgbClr val="C00000"/>
                </a:solidFill>
                <a:latin typeface="Comic Sans MS" panose="030F0702030302020204" pitchFamily="66" charset="0"/>
              </a:rPr>
              <a:t>« Si David lui-même l’appelle « Seigneur », comment pourrait-il être son fils ? »  </a:t>
            </a:r>
            <a:r>
              <a:rPr lang="fr-FR" b="1" dirty="0">
                <a:latin typeface="Comic Sans MS" panose="030F0702030302020204" pitchFamily="66" charset="0"/>
              </a:rPr>
              <a:t>(Mc 12, 37) (voir </a:t>
            </a:r>
            <a:r>
              <a:rPr lang="fr-FR" b="1" dirty="0" err="1">
                <a:latin typeface="Comic Sans MS" panose="030F0702030302020204" pitchFamily="66" charset="0"/>
              </a:rPr>
              <a:t>Jn</a:t>
            </a:r>
            <a:r>
              <a:rPr lang="fr-FR" b="1" dirty="0">
                <a:latin typeface="Comic Sans MS" panose="030F0702030302020204" pitchFamily="66" charset="0"/>
              </a:rPr>
              <a:t> 7, 42).</a:t>
            </a:r>
          </a:p>
          <a:p>
            <a:pPr algn="just" eaLnBrk="1" fontAlgn="auto" hangingPunct="1">
              <a:spcAft>
                <a:spcPts val="0"/>
              </a:spcAft>
              <a:defRPr/>
            </a:pPr>
            <a:br>
              <a:rPr lang="fr-FR" b="1" dirty="0">
                <a:latin typeface="Comic Sans MS" panose="030F0702030302020204" pitchFamily="66" charset="0"/>
              </a:rPr>
            </a:br>
            <a:r>
              <a:rPr lang="fr-FR" b="1" dirty="0">
                <a:latin typeface="Comic Sans MS" panose="030F0702030302020204" pitchFamily="66" charset="0"/>
              </a:rPr>
              <a:t>Paul et les évangélistes conservent donc le titre « fils de David », que Jésus conteste et que l’Eglise ensuite a oublié.</a:t>
            </a:r>
          </a:p>
          <a:p>
            <a:pPr algn="just" eaLnBrk="1" fontAlgn="auto" hangingPunct="1">
              <a:spcAft>
                <a:spcPts val="0"/>
              </a:spcAft>
              <a:defRPr/>
            </a:pPr>
            <a:br>
              <a:rPr lang="fr-FR" b="1" dirty="0">
                <a:latin typeface="Comic Sans MS" panose="030F0702030302020204" pitchFamily="66" charset="0"/>
              </a:rPr>
            </a:br>
            <a:r>
              <a:rPr lang="fr-FR" b="1" dirty="0">
                <a:latin typeface="Comic Sans MS" panose="030F0702030302020204" pitchFamily="66" charset="0"/>
              </a:rPr>
              <a:t>D’où notre question :</a:t>
            </a:r>
          </a:p>
          <a:p>
            <a:pPr algn="just" eaLnBrk="1" fontAlgn="auto" hangingPunct="1">
              <a:spcAft>
                <a:spcPts val="0"/>
              </a:spcAft>
              <a:defRPr/>
            </a:pPr>
            <a:r>
              <a:rPr lang="fr-FR" b="1" dirty="0">
                <a:latin typeface="Comic Sans MS" panose="030F0702030302020204" pitchFamily="66" charset="0"/>
              </a:rPr>
              <a:t>Comment Israël a-t-il construit, au cours de son histoire, la figure de David ? Que signifie que Jésus est « fils de David »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contenu 2">
            <a:extLst>
              <a:ext uri="{FF2B5EF4-FFF2-40B4-BE49-F238E27FC236}">
                <a16:creationId xmlns:a16="http://schemas.microsoft.com/office/drawing/2014/main" id="{F9F2E2AD-871D-4D67-9AD4-3FA1B0F8529F}"/>
              </a:ext>
            </a:extLst>
          </p:cNvPr>
          <p:cNvSpPr>
            <a:spLocks noGrp="1" noChangeArrowheads="1"/>
          </p:cNvSpPr>
          <p:nvPr>
            <p:ph idx="1"/>
          </p:nvPr>
        </p:nvSpPr>
        <p:spPr>
          <a:xfrm>
            <a:off x="838200" y="247650"/>
            <a:ext cx="10515600" cy="6300788"/>
          </a:xfrm>
        </p:spPr>
        <p:txBody>
          <a:bodyPr/>
          <a:lstStyle/>
          <a:p>
            <a:pPr marL="0" indent="0" eaLnBrk="1" hangingPunct="1">
              <a:buFont typeface="Arial" panose="020B0604020202020204" pitchFamily="34" charset="0"/>
              <a:buNone/>
            </a:pPr>
            <a:r>
              <a:rPr lang="fr-FR" altLang="fr-FR" b="1">
                <a:solidFill>
                  <a:srgbClr val="FF0000"/>
                </a:solidFill>
                <a:latin typeface="Comic Sans MS" panose="030F0702030302020204" pitchFamily="66" charset="0"/>
              </a:rPr>
              <a:t>I De Saül à David : l’émergence de la royauté (Mikal – Jonathan) 1 S 16 – 2 S 6</a:t>
            </a:r>
          </a:p>
          <a:p>
            <a:pPr marL="0" indent="0" eaLnBrk="1" hangingPunct="1">
              <a:buFont typeface="Arial" panose="020B0604020202020204" pitchFamily="34" charset="0"/>
              <a:buNone/>
            </a:pPr>
            <a:endParaRPr lang="fr-FR" altLang="fr-FR" b="1">
              <a:solidFill>
                <a:srgbClr val="FF0000"/>
              </a:solidFill>
              <a:latin typeface="Comic Sans MS" panose="030F0702030302020204" pitchFamily="66" charset="0"/>
            </a:endParaRPr>
          </a:p>
          <a:p>
            <a:pPr marL="0" indent="0" eaLnBrk="1" hangingPunct="1">
              <a:buFont typeface="Arial" panose="020B0604020202020204" pitchFamily="34" charset="0"/>
              <a:buNone/>
            </a:pPr>
            <a:r>
              <a:rPr lang="fr-FR" altLang="fr-FR" b="1">
                <a:latin typeface="Comic Sans MS" panose="030F0702030302020204" pitchFamily="66" charset="0"/>
              </a:rPr>
              <a:t>1- Le conflit avec Saül (1 S 16 – 2 S 1)</a:t>
            </a:r>
          </a:p>
          <a:p>
            <a:pPr marL="0" indent="0" eaLnBrk="1" hangingPunct="1">
              <a:buFont typeface="Arial" panose="020B0604020202020204" pitchFamily="34" charset="0"/>
              <a:buNone/>
            </a:pPr>
            <a:r>
              <a:rPr lang="fr-FR" altLang="fr-FR" b="1">
                <a:latin typeface="Comic Sans MS" panose="030F0702030302020204" pitchFamily="66" charset="0"/>
              </a:rPr>
              <a:t>Un pacte de lecture : le choix de Dieu  (1 S 15 : éviction de Saül ; 1 S 16 : onction de David )</a:t>
            </a:r>
            <a:br>
              <a:rPr lang="fr-FR" altLang="fr-FR" b="1">
                <a:latin typeface="Comic Sans MS" panose="030F0702030302020204" pitchFamily="66" charset="0"/>
              </a:rPr>
            </a:br>
            <a:r>
              <a:rPr lang="fr-FR" altLang="fr-FR" b="1">
                <a:latin typeface="Comic Sans MS" panose="030F0702030302020204" pitchFamily="66" charset="0"/>
              </a:rPr>
              <a:t>Comment choisit-on un roi ? </a:t>
            </a:r>
            <a:r>
              <a:rPr lang="fr-FR" altLang="fr-FR" b="1">
                <a:solidFill>
                  <a:srgbClr val="C00000"/>
                </a:solidFill>
                <a:latin typeface="Comic Sans MS" panose="030F0702030302020204" pitchFamily="66" charset="0"/>
              </a:rPr>
              <a:t>Donne lui l’onction, c’est lui.</a:t>
            </a:r>
            <a:br>
              <a:rPr lang="fr-FR" altLang="fr-FR" b="1">
                <a:latin typeface="Comic Sans MS" panose="030F0702030302020204" pitchFamily="66" charset="0"/>
              </a:rPr>
            </a:br>
            <a:r>
              <a:rPr lang="fr-FR" altLang="fr-FR" b="1">
                <a:latin typeface="Comic Sans MS" panose="030F0702030302020204" pitchFamily="66" charset="0"/>
              </a:rPr>
              <a:t>Le choix de Dieu / Le rôle des apparences.</a:t>
            </a:r>
          </a:p>
          <a:p>
            <a:pPr marL="0" indent="0" eaLnBrk="1" hangingPunct="1">
              <a:buFont typeface="Arial" panose="020B0604020202020204" pitchFamily="34" charset="0"/>
              <a:buNone/>
            </a:pPr>
            <a:endParaRPr lang="fr-FR" altLang="fr-FR" b="1">
              <a:latin typeface="Comic Sans MS" panose="030F0702030302020204" pitchFamily="66" charset="0"/>
            </a:endParaRPr>
          </a:p>
          <a:p>
            <a:pPr marL="0" indent="0" eaLnBrk="1" hangingPunct="1">
              <a:buFont typeface="Arial" panose="020B0604020202020204" pitchFamily="34" charset="0"/>
              <a:buNone/>
            </a:pPr>
            <a:r>
              <a:rPr lang="fr-FR" altLang="fr-FR" b="1">
                <a:latin typeface="Comic Sans MS" panose="030F0702030302020204" pitchFamily="66" charset="0"/>
              </a:rPr>
              <a:t>La montée du conflit : la jalousie de Saül</a:t>
            </a:r>
          </a:p>
          <a:p>
            <a:pPr marL="0" indent="0" eaLnBrk="1" hangingPunct="1">
              <a:buFont typeface="Arial" panose="020B0604020202020204" pitchFamily="34" charset="0"/>
              <a:buNone/>
            </a:pPr>
            <a:r>
              <a:rPr lang="fr-FR" altLang="fr-FR" b="1">
                <a:latin typeface="Comic Sans MS" panose="030F0702030302020204" pitchFamily="66" charset="0"/>
              </a:rPr>
              <a:t>Le rôle de Mikal </a:t>
            </a:r>
            <a:r>
              <a:rPr lang="fr-FR" altLang="fr-FR" b="1" i="1">
                <a:latin typeface="Comic Sans MS" panose="030F0702030302020204" pitchFamily="66" charset="0"/>
              </a:rPr>
              <a:t>vs</a:t>
            </a:r>
            <a:r>
              <a:rPr lang="fr-FR" altLang="fr-FR" b="1">
                <a:latin typeface="Comic Sans MS" panose="030F0702030302020204" pitchFamily="66" charset="0"/>
              </a:rPr>
              <a:t> le rôle d’Abigaïl</a:t>
            </a:r>
            <a:br>
              <a:rPr lang="fr-FR" altLang="fr-FR" b="1">
                <a:latin typeface="Comic Sans MS" panose="030F0702030302020204" pitchFamily="66" charset="0"/>
              </a:rPr>
            </a:br>
            <a:r>
              <a:rPr lang="fr-FR" altLang="fr-FR" b="1">
                <a:latin typeface="Comic Sans MS" panose="030F0702030302020204" pitchFamily="66" charset="0"/>
              </a:rPr>
              <a:t>Le rôle de Jonathan, le fils qui s’efface, la fraternité.</a:t>
            </a:r>
            <a:br>
              <a:rPr lang="fr-FR" altLang="fr-FR" b="1">
                <a:latin typeface="Comic Sans MS" panose="030F0702030302020204" pitchFamily="66" charset="0"/>
              </a:rPr>
            </a:br>
            <a:r>
              <a:rPr lang="fr-FR" altLang="fr-FR" b="1">
                <a:latin typeface="Comic Sans MS" panose="030F0702030302020204" pitchFamily="66" charset="0"/>
              </a:rPr>
              <a:t>David chez les Philistins : ambiguïté des actes de David</a:t>
            </a:r>
          </a:p>
          <a:p>
            <a:pPr marL="0" indent="0" eaLnBrk="1" hangingPunct="1">
              <a:buFont typeface="Arial" panose="020B0604020202020204" pitchFamily="34" charset="0"/>
              <a:buNone/>
            </a:pPr>
            <a:r>
              <a:rPr lang="fr-FR" altLang="fr-FR" b="1">
                <a:latin typeface="Comic Sans MS" panose="030F0702030302020204" pitchFamily="66" charset="0"/>
              </a:rPr>
              <a:t>La mort de Saül et de Jonathan : la complainte de David.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08C62A4-7CBB-46AB-B822-D5D9BB70D0DB}"/>
              </a:ext>
            </a:extLst>
          </p:cNvPr>
          <p:cNvSpPr>
            <a:spLocks noGrp="1"/>
          </p:cNvSpPr>
          <p:nvPr>
            <p:ph idx="1"/>
          </p:nvPr>
        </p:nvSpPr>
        <p:spPr>
          <a:xfrm>
            <a:off x="838200" y="404813"/>
            <a:ext cx="10515600" cy="5772150"/>
          </a:xfrm>
        </p:spPr>
        <p:txBody>
          <a:bodyPr/>
          <a:lstStyle/>
          <a:p>
            <a:pPr marL="0" indent="0">
              <a:buFont typeface="Arial" panose="020B0604020202020204" pitchFamily="34" charset="0"/>
              <a:buNone/>
              <a:defRPr/>
            </a:pPr>
            <a:r>
              <a:rPr lang="fr-FR" b="1" dirty="0">
                <a:latin typeface="Comic Sans MS" panose="030F0702030302020204" pitchFamily="66" charset="0"/>
              </a:rPr>
              <a:t>2- L’accession au trône : un royaume uni ? une capitale</a:t>
            </a:r>
            <a:br>
              <a:rPr lang="fr-FR" b="1" dirty="0">
                <a:latin typeface="Comic Sans MS" panose="030F0702030302020204" pitchFamily="66" charset="0"/>
              </a:rPr>
            </a:br>
            <a:r>
              <a:rPr lang="fr-FR" b="1" dirty="0">
                <a:latin typeface="Comic Sans MS" panose="030F0702030302020204" pitchFamily="66" charset="0"/>
              </a:rPr>
              <a:t>	(2 S 1-6)</a:t>
            </a:r>
          </a:p>
          <a:p>
            <a:pPr marL="0" indent="0">
              <a:buFont typeface="Arial" panose="020B0604020202020204" pitchFamily="34" charset="0"/>
              <a:buNone/>
              <a:defRPr/>
            </a:pPr>
            <a:r>
              <a:rPr lang="fr-FR" b="1" dirty="0">
                <a:latin typeface="Comic Sans MS" panose="030F0702030302020204" pitchFamily="66" charset="0"/>
              </a:rPr>
              <a:t> - David à Hébron rassemble les tribus du Sud, puis tente de se gagner les tribus du nord.</a:t>
            </a:r>
            <a:br>
              <a:rPr lang="fr-FR" b="1" dirty="0">
                <a:latin typeface="Comic Sans MS" panose="030F0702030302020204" pitchFamily="66" charset="0"/>
              </a:rPr>
            </a:br>
            <a:r>
              <a:rPr lang="fr-FR" b="1" dirty="0">
                <a:latin typeface="Comic Sans MS" panose="030F0702030302020204" pitchFamily="66" charset="0"/>
              </a:rPr>
              <a:t>   Résistance d’</a:t>
            </a:r>
            <a:r>
              <a:rPr lang="fr-FR" b="1" dirty="0" err="1">
                <a:latin typeface="Comic Sans MS" panose="030F0702030302020204" pitchFamily="66" charset="0"/>
              </a:rPr>
              <a:t>Avner</a:t>
            </a:r>
            <a:r>
              <a:rPr lang="fr-FR" b="1" dirty="0">
                <a:latin typeface="Comic Sans MS" panose="030F0702030302020204" pitchFamily="66" charset="0"/>
              </a:rPr>
              <a:t>, qui fait reconnaître roi un descendant de Saül.</a:t>
            </a:r>
            <a:br>
              <a:rPr lang="fr-FR" b="1" dirty="0">
                <a:latin typeface="Comic Sans MS" panose="030F0702030302020204" pitchFamily="66" charset="0"/>
              </a:rPr>
            </a:br>
            <a:r>
              <a:rPr lang="fr-FR" b="1" dirty="0">
                <a:latin typeface="Comic Sans MS" panose="030F0702030302020204" pitchFamily="66" charset="0"/>
              </a:rPr>
              <a:t>   Guerre et rôle ambigu de Joab qui assassine </a:t>
            </a:r>
            <a:r>
              <a:rPr lang="fr-FR" b="1" dirty="0" err="1">
                <a:latin typeface="Comic Sans MS" panose="030F0702030302020204" pitchFamily="66" charset="0"/>
              </a:rPr>
              <a:t>Avner</a:t>
            </a:r>
            <a:r>
              <a:rPr lang="fr-FR" b="1" dirty="0">
                <a:latin typeface="Comic Sans MS" panose="030F0702030302020204" pitchFamily="66" charset="0"/>
              </a:rPr>
              <a:t>.</a:t>
            </a:r>
            <a:br>
              <a:rPr lang="fr-FR" b="1" dirty="0">
                <a:latin typeface="Comic Sans MS" panose="030F0702030302020204" pitchFamily="66" charset="0"/>
              </a:rPr>
            </a:br>
            <a:r>
              <a:rPr lang="fr-FR" b="1" dirty="0">
                <a:latin typeface="Comic Sans MS" panose="030F0702030302020204" pitchFamily="66" charset="0"/>
              </a:rPr>
              <a:t>   David roi de « tout Israël ».</a:t>
            </a:r>
          </a:p>
          <a:p>
            <a:pPr marL="0" indent="0">
              <a:buFont typeface="Arial" panose="020B0604020202020204" pitchFamily="34" charset="0"/>
              <a:buNone/>
              <a:defRPr/>
            </a:pPr>
            <a:endParaRPr lang="fr-FR" b="1" dirty="0">
              <a:latin typeface="Comic Sans MS" panose="030F0702030302020204" pitchFamily="66" charset="0"/>
            </a:endParaRPr>
          </a:p>
          <a:p>
            <a:pPr>
              <a:buFontTx/>
              <a:buChar char="-"/>
              <a:defRPr/>
            </a:pPr>
            <a:r>
              <a:rPr lang="fr-FR" b="1" dirty="0">
                <a:latin typeface="Comic Sans MS" panose="030F0702030302020204" pitchFamily="66" charset="0"/>
              </a:rPr>
              <a:t>Une capitale : Jérusalem</a:t>
            </a:r>
            <a:br>
              <a:rPr lang="fr-FR" b="1" dirty="0">
                <a:latin typeface="Comic Sans MS" panose="030F0702030302020204" pitchFamily="66" charset="0"/>
              </a:rPr>
            </a:br>
            <a:r>
              <a:rPr lang="fr-FR" b="1" dirty="0">
                <a:latin typeface="Comic Sans MS" panose="030F0702030302020204" pitchFamily="66" charset="0"/>
              </a:rPr>
              <a:t>Montée de l’arche, danse de David, mépris de </a:t>
            </a:r>
            <a:r>
              <a:rPr lang="fr-FR" b="1" dirty="0" err="1">
                <a:latin typeface="Comic Sans MS" panose="030F0702030302020204" pitchFamily="66" charset="0"/>
              </a:rPr>
              <a:t>Mikal</a:t>
            </a:r>
            <a:r>
              <a:rPr lang="fr-FR" b="1" dirty="0">
                <a:latin typeface="Comic Sans MS" panose="030F0702030302020204" pitchFamily="66" charset="0"/>
              </a:rPr>
              <a:t>.</a:t>
            </a:r>
            <a:br>
              <a:rPr lang="fr-FR" b="1" dirty="0">
                <a:latin typeface="Comic Sans MS" panose="030F0702030302020204" pitchFamily="66" charset="0"/>
              </a:rPr>
            </a:br>
            <a:r>
              <a:rPr lang="fr-FR" b="1" dirty="0">
                <a:latin typeface="Comic Sans MS" panose="030F0702030302020204" pitchFamily="66" charset="0"/>
              </a:rPr>
              <a:t>Relecture théologique de la légende royale : </a:t>
            </a:r>
            <a:r>
              <a:rPr lang="fr-FR" b="1" dirty="0" err="1">
                <a:latin typeface="Comic Sans MS" panose="030F0702030302020204" pitchFamily="66" charset="0"/>
              </a:rPr>
              <a:t>Mikal</a:t>
            </a:r>
            <a:r>
              <a:rPr lang="fr-FR" b="1" dirty="0">
                <a:latin typeface="Comic Sans MS" panose="030F0702030302020204" pitchFamily="66" charset="0"/>
              </a:rPr>
              <a:t> frappée de stérilité.</a:t>
            </a:r>
            <a:br>
              <a:rPr lang="fr-FR" b="1" dirty="0">
                <a:latin typeface="Comic Sans MS" panose="030F0702030302020204" pitchFamily="66" charset="0"/>
              </a:rPr>
            </a:br>
            <a:r>
              <a:rPr lang="fr-FR" b="1" dirty="0">
                <a:latin typeface="Comic Sans MS" panose="030F0702030302020204" pitchFamily="66" charset="0"/>
              </a:rPr>
              <a:t>Des fils de David à Hébron, et à Jérusalem.</a:t>
            </a:r>
            <a:br>
              <a:rPr lang="fr-FR" b="1" dirty="0">
                <a:latin typeface="Comic Sans MS" panose="030F0702030302020204" pitchFamily="66" charset="0"/>
              </a:rPr>
            </a:br>
            <a:endParaRPr lang="fr-FR" b="1" dirty="0">
              <a:latin typeface="Comic Sans MS" panose="030F0702030302020204"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A3A4475A-04BB-4275-88CE-3A0B3C87B03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19575" y="0"/>
            <a:ext cx="4276725" cy="6858000"/>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Espace réservé du contenu 4">
            <a:extLst>
              <a:ext uri="{FF2B5EF4-FFF2-40B4-BE49-F238E27FC236}">
                <a16:creationId xmlns:a16="http://schemas.microsoft.com/office/drawing/2014/main" id="{B885F850-8ECF-46FD-9C77-5B4CE38369F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27400" y="201613"/>
            <a:ext cx="5029200" cy="6570662"/>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Espace réservé du contenu 4">
            <a:extLst>
              <a:ext uri="{FF2B5EF4-FFF2-40B4-BE49-F238E27FC236}">
                <a16:creationId xmlns:a16="http://schemas.microsoft.com/office/drawing/2014/main" id="{EC006CBA-7296-4CE9-8BEB-69FEF6A0674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13025" y="93663"/>
            <a:ext cx="6965950" cy="6670675"/>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Espace réservé du contenu 4">
            <a:extLst>
              <a:ext uri="{FF2B5EF4-FFF2-40B4-BE49-F238E27FC236}">
                <a16:creationId xmlns:a16="http://schemas.microsoft.com/office/drawing/2014/main" id="{46CA654E-DC06-4DE5-AAE2-A85FDA57F60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54088" y="1277938"/>
            <a:ext cx="10556875" cy="45847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contenu 2">
            <a:extLst>
              <a:ext uri="{FF2B5EF4-FFF2-40B4-BE49-F238E27FC236}">
                <a16:creationId xmlns:a16="http://schemas.microsoft.com/office/drawing/2014/main" id="{35EABB48-120C-491A-B937-1C24C90DE6AC}"/>
              </a:ext>
            </a:extLst>
          </p:cNvPr>
          <p:cNvSpPr>
            <a:spLocks noGrp="1" noChangeArrowheads="1"/>
          </p:cNvSpPr>
          <p:nvPr>
            <p:ph idx="1"/>
          </p:nvPr>
        </p:nvSpPr>
        <p:spPr>
          <a:xfrm>
            <a:off x="838200" y="369888"/>
            <a:ext cx="10515600" cy="6335712"/>
          </a:xfrm>
        </p:spPr>
        <p:txBody>
          <a:bodyPr/>
          <a:lstStyle/>
          <a:p>
            <a:pPr marL="0" indent="0">
              <a:buFont typeface="Arial" panose="020B0604020202020204" pitchFamily="34" charset="0"/>
              <a:buNone/>
            </a:pPr>
            <a:r>
              <a:rPr lang="fr-FR" altLang="fr-FR" b="1">
                <a:solidFill>
                  <a:srgbClr val="FF0000"/>
                </a:solidFill>
                <a:latin typeface="Comic Sans MS" panose="030F0702030302020204" pitchFamily="66" charset="0"/>
              </a:rPr>
              <a:t>II Le lacis des passions humaines et la difficile succession de David (2 S 7 -1 R 2)</a:t>
            </a:r>
          </a:p>
          <a:p>
            <a:pPr marL="0" indent="0">
              <a:buFont typeface="Arial" panose="020B0604020202020204" pitchFamily="34" charset="0"/>
              <a:buNone/>
            </a:pPr>
            <a:r>
              <a:rPr lang="fr-FR" altLang="fr-FR" b="1">
                <a:latin typeface="Comic Sans MS" panose="030F0702030302020204" pitchFamily="66" charset="0"/>
              </a:rPr>
              <a:t>Dieu fait alliance avec « la maison » de David : « </a:t>
            </a:r>
            <a:r>
              <a:rPr lang="fr-FR" altLang="fr-FR" b="1">
                <a:solidFill>
                  <a:srgbClr val="C00000"/>
                </a:solidFill>
                <a:latin typeface="Comic Sans MS" panose="030F0702030302020204" pitchFamily="66" charset="0"/>
              </a:rPr>
              <a:t>je serai pour lui un père, il sera pour moi un fils </a:t>
            </a:r>
            <a:r>
              <a:rPr lang="fr-FR" altLang="fr-FR" b="1">
                <a:latin typeface="Comic Sans MS" panose="030F0702030302020204" pitchFamily="66" charset="0"/>
              </a:rPr>
              <a:t>» (2 S 7, 14)</a:t>
            </a:r>
          </a:p>
          <a:p>
            <a:pPr marL="0" indent="0">
              <a:buFont typeface="Arial" panose="020B0604020202020204" pitchFamily="34" charset="0"/>
              <a:buNone/>
            </a:pPr>
            <a:br>
              <a:rPr lang="fr-FR" altLang="fr-FR" b="1">
                <a:latin typeface="Comic Sans MS" panose="030F0702030302020204" pitchFamily="66" charset="0"/>
              </a:rPr>
            </a:br>
            <a:r>
              <a:rPr lang="fr-FR" altLang="fr-FR" b="1">
                <a:latin typeface="Comic Sans MS" panose="030F0702030302020204" pitchFamily="66" charset="0"/>
              </a:rPr>
              <a:t>1- David et Bethsabée : péché de David, naissance de Salomon (2 S 10-12)</a:t>
            </a:r>
          </a:p>
          <a:p>
            <a:pPr marL="0" indent="0">
              <a:buFont typeface="Arial" panose="020B0604020202020204" pitchFamily="34" charset="0"/>
              <a:buNone/>
            </a:pPr>
            <a:r>
              <a:rPr lang="fr-FR" altLang="fr-FR" b="1">
                <a:latin typeface="Comic Sans MS" panose="030F0702030302020204" pitchFamily="66" charset="0"/>
              </a:rPr>
              <a:t>Ch 10-12, un encadrement : la guerre contre les Ammonites</a:t>
            </a:r>
          </a:p>
          <a:p>
            <a:pPr marL="0" indent="0">
              <a:buFont typeface="Arial" panose="020B0604020202020204" pitchFamily="34" charset="0"/>
              <a:buNone/>
            </a:pPr>
            <a:r>
              <a:rPr lang="fr-FR" altLang="fr-FR" b="1">
                <a:latin typeface="Comic Sans MS" panose="030F0702030302020204" pitchFamily="66" charset="0"/>
              </a:rPr>
              <a:t>	Ch 11 David s’empare de Bethsabée, et envoie Urie à la mort (noblesse d’Urie/lâcheté de David)</a:t>
            </a:r>
          </a:p>
          <a:p>
            <a:pPr marL="0" indent="0">
              <a:buFont typeface="Arial" panose="020B0604020202020204" pitchFamily="34" charset="0"/>
              <a:buNone/>
            </a:pPr>
            <a:r>
              <a:rPr lang="fr-FR" altLang="fr-FR" b="1">
                <a:latin typeface="Comic Sans MS" panose="030F0702030302020204" pitchFamily="66" charset="0"/>
              </a:rPr>
              <a:t>	Ch 12 Parabole de Natan</a:t>
            </a:r>
          </a:p>
          <a:p>
            <a:pPr marL="0" indent="0">
              <a:buFont typeface="Arial" panose="020B0604020202020204" pitchFamily="34" charset="0"/>
              <a:buNone/>
            </a:pPr>
            <a:r>
              <a:rPr lang="fr-FR" altLang="fr-FR" b="1">
                <a:latin typeface="Comic Sans MS" panose="030F0702030302020204" pitchFamily="66" charset="0"/>
              </a:rPr>
              <a:t>le repentir de David, mort de l’enfant, naissance de Salomon. Choisir la mort/choisir la vie.</a:t>
            </a:r>
          </a:p>
          <a:p>
            <a:pPr marL="0" indent="0">
              <a:buFont typeface="Arial" panose="020B0604020202020204" pitchFamily="34" charset="0"/>
              <a:buNone/>
            </a:pPr>
            <a:endParaRPr lang="fr-FR" altLang="fr-FR" b="1">
              <a:solidFill>
                <a:srgbClr val="FF0000"/>
              </a:solidFill>
              <a:latin typeface="Comic Sans MS" panose="030F0702030302020204" pitchFamily="66" charset="0"/>
            </a:endParaRPr>
          </a:p>
          <a:p>
            <a:pPr marL="0" indent="0">
              <a:buFont typeface="Arial" panose="020B0604020202020204" pitchFamily="34" charset="0"/>
              <a:buNone/>
            </a:pPr>
            <a:endParaRPr lang="fr-FR" altLang="fr-FR" b="1">
              <a:solidFill>
                <a:srgbClr val="FF0000"/>
              </a:solidFill>
              <a:latin typeface="Comic Sans MS" panose="030F0702030302020204" pitchFamily="66" charset="0"/>
            </a:endParaRPr>
          </a:p>
          <a:p>
            <a:pPr marL="0" indent="0">
              <a:buFont typeface="Arial" panose="020B0604020202020204" pitchFamily="34" charset="0"/>
              <a:buNone/>
            </a:pPr>
            <a:endParaRPr lang="fr-FR" altLang="fr-FR" b="1">
              <a:solidFill>
                <a:srgbClr val="FF0000"/>
              </a:solidFill>
              <a:latin typeface="Comic Sans MS" panose="030F0702030302020204"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Espace réservé du contenu 4">
            <a:extLst>
              <a:ext uri="{FF2B5EF4-FFF2-40B4-BE49-F238E27FC236}">
                <a16:creationId xmlns:a16="http://schemas.microsoft.com/office/drawing/2014/main" id="{9D8AF786-B799-42F1-81C6-8991BC37882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54375" y="93663"/>
            <a:ext cx="6199188" cy="6764337"/>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Espace réservé du contenu 4">
            <a:extLst>
              <a:ext uri="{FF2B5EF4-FFF2-40B4-BE49-F238E27FC236}">
                <a16:creationId xmlns:a16="http://schemas.microsoft.com/office/drawing/2014/main" id="{49D02047-5AC6-4F85-8AE7-53A984F3A14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81400" y="571500"/>
            <a:ext cx="4603750" cy="62865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contenu 2">
            <a:extLst>
              <a:ext uri="{FF2B5EF4-FFF2-40B4-BE49-F238E27FC236}">
                <a16:creationId xmlns:a16="http://schemas.microsoft.com/office/drawing/2014/main" id="{618F1E08-B758-4269-A32F-64B0F60C4DCE}"/>
              </a:ext>
            </a:extLst>
          </p:cNvPr>
          <p:cNvSpPr>
            <a:spLocks noGrp="1" noChangeArrowheads="1"/>
          </p:cNvSpPr>
          <p:nvPr>
            <p:ph idx="1"/>
          </p:nvPr>
        </p:nvSpPr>
        <p:spPr>
          <a:xfrm>
            <a:off x="838200" y="495300"/>
            <a:ext cx="10515600" cy="6007100"/>
          </a:xfrm>
        </p:spPr>
        <p:txBody>
          <a:bodyPr/>
          <a:lstStyle/>
          <a:p>
            <a:pPr marL="0" indent="0">
              <a:buFont typeface="Arial" panose="020B0604020202020204" pitchFamily="34" charset="0"/>
              <a:buNone/>
            </a:pPr>
            <a:r>
              <a:rPr lang="fr-FR" altLang="fr-FR" b="1">
                <a:latin typeface="Comic Sans MS" panose="030F0702030302020204" pitchFamily="66" charset="0"/>
              </a:rPr>
              <a:t>2- La succession de David : David et ses fils</a:t>
            </a:r>
          </a:p>
          <a:p>
            <a:pPr marL="0" indent="0">
              <a:buFont typeface="Arial" panose="020B0604020202020204" pitchFamily="34" charset="0"/>
              <a:buNone/>
            </a:pPr>
            <a:r>
              <a:rPr lang="fr-FR" altLang="fr-FR" b="1">
                <a:solidFill>
                  <a:srgbClr val="C00000"/>
                </a:solidFill>
                <a:latin typeface="Comic Sans MS" panose="030F0702030302020204" pitchFamily="66" charset="0"/>
              </a:rPr>
              <a:t>« Voici que je vais faire surgir le malheur de ta propre maison » </a:t>
            </a:r>
            <a:r>
              <a:rPr lang="fr-FR" altLang="fr-FR" b="1">
                <a:latin typeface="Comic Sans MS" panose="030F0702030302020204" pitchFamily="66" charset="0"/>
              </a:rPr>
              <a:t>(2 Samuel 12, 11).</a:t>
            </a:r>
          </a:p>
          <a:p>
            <a:pPr marL="0" indent="0">
              <a:buFont typeface="Arial" panose="020B0604020202020204" pitchFamily="34" charset="0"/>
              <a:buNone/>
            </a:pPr>
            <a:r>
              <a:rPr lang="fr-FR" altLang="fr-FR" b="1">
                <a:latin typeface="Comic Sans MS" panose="030F0702030302020204" pitchFamily="66" charset="0"/>
              </a:rPr>
              <a:t>A- La révolte d’Absalom  (ch.13 à 19, 15)</a:t>
            </a:r>
          </a:p>
          <a:p>
            <a:pPr marL="0" indent="0">
              <a:buFont typeface="Arial" panose="020B0604020202020204" pitchFamily="34" charset="0"/>
              <a:buNone/>
            </a:pPr>
            <a:r>
              <a:rPr lang="fr-FR" altLang="fr-FR" b="1">
                <a:latin typeface="Comic Sans MS" panose="030F0702030302020204" pitchFamily="66" charset="0"/>
              </a:rPr>
              <a:t>Un long ensemble aux nombreux rebondissements :</a:t>
            </a:r>
          </a:p>
          <a:p>
            <a:pPr marL="0" indent="0">
              <a:buFont typeface="Arial" panose="020B0604020202020204" pitchFamily="34" charset="0"/>
              <a:buNone/>
            </a:pPr>
            <a:r>
              <a:rPr lang="fr-FR" altLang="fr-FR" b="1">
                <a:latin typeface="Comic Sans MS" panose="030F0702030302020204" pitchFamily="66" charset="0"/>
              </a:rPr>
              <a:t>-l’ampleur de la révolte d’Absalom qui tisse sa trame dans la durée.</a:t>
            </a:r>
          </a:p>
          <a:p>
            <a:pPr marL="0" indent="0">
              <a:buFont typeface="Arial" panose="020B0604020202020204" pitchFamily="34" charset="0"/>
              <a:buNone/>
            </a:pPr>
            <a:r>
              <a:rPr lang="fr-FR" altLang="fr-FR" b="1">
                <a:latin typeface="Comic Sans MS" panose="030F0702030302020204" pitchFamily="66" charset="0"/>
              </a:rPr>
              <a:t>-le récit de la fuite (« descente ») de David :</a:t>
            </a:r>
            <a:br>
              <a:rPr lang="fr-FR" altLang="fr-FR" b="1">
                <a:latin typeface="Comic Sans MS" panose="030F0702030302020204" pitchFamily="66" charset="0"/>
              </a:rPr>
            </a:br>
            <a:r>
              <a:rPr lang="fr-FR" altLang="fr-FR" b="1">
                <a:latin typeface="Comic Sans MS" panose="030F0702030302020204" pitchFamily="66" charset="0"/>
              </a:rPr>
              <a:t>15, 13-31: descente au Cedron, montée au mont des Oliviers. Humilité de David et/ou finesse stratégique ?</a:t>
            </a:r>
          </a:p>
          <a:p>
            <a:pPr marL="0" indent="0">
              <a:buFont typeface="Arial" panose="020B0604020202020204" pitchFamily="34" charset="0"/>
              <a:buNone/>
            </a:pPr>
            <a:r>
              <a:rPr lang="fr-FR" altLang="fr-FR" b="1">
                <a:latin typeface="Comic Sans MS" panose="030F0702030302020204" pitchFamily="66" charset="0"/>
              </a:rPr>
              <a:t>-Absalom à Jérusalem prend les femmes de son père (16, 21) et se donne pour roi devant tout le peuple.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E8FA959-A9D7-40E1-8792-958658DD4C37}"/>
              </a:ext>
            </a:extLst>
          </p:cNvPr>
          <p:cNvSpPr>
            <a:spLocks noGrp="1"/>
          </p:cNvSpPr>
          <p:nvPr>
            <p:ph idx="1"/>
          </p:nvPr>
        </p:nvSpPr>
        <p:spPr>
          <a:xfrm>
            <a:off x="838200" y="254000"/>
            <a:ext cx="10515600" cy="6689725"/>
          </a:xfrm>
        </p:spPr>
        <p:txBody>
          <a:bodyPr/>
          <a:lstStyle/>
          <a:p>
            <a:pPr marL="0" indent="0" eaLnBrk="1" hangingPunct="1">
              <a:buFont typeface="Arial" panose="020B0604020202020204" pitchFamily="34" charset="0"/>
              <a:buNone/>
              <a:defRPr/>
            </a:pPr>
            <a:r>
              <a:rPr lang="fr-FR" sz="2400" b="1" dirty="0">
                <a:latin typeface="Comic Sans MS" panose="030F0702030302020204" pitchFamily="66" charset="0"/>
              </a:rPr>
              <a:t>Un « art composite », des récits contradictoires:</a:t>
            </a:r>
          </a:p>
          <a:p>
            <a:pPr marL="0" indent="0" eaLnBrk="1" hangingPunct="1">
              <a:buFont typeface="Arial" panose="020B0604020202020204" pitchFamily="34" charset="0"/>
              <a:buNone/>
              <a:defRPr/>
            </a:pPr>
            <a:r>
              <a:rPr lang="fr-FR" sz="2400" b="1" dirty="0">
                <a:latin typeface="Comic Sans MS" panose="030F0702030302020204" pitchFamily="66" charset="0"/>
              </a:rPr>
              <a:t>- Deux présentations différentes de David à Saül :</a:t>
            </a:r>
          </a:p>
          <a:p>
            <a:pPr marL="0" indent="0" eaLnBrk="1" hangingPunct="1">
              <a:buFont typeface="Arial" panose="020B0604020202020204" pitchFamily="34" charset="0"/>
              <a:buNone/>
              <a:defRPr/>
            </a:pPr>
            <a:r>
              <a:rPr lang="fr-FR" sz="2400" b="1" dirty="0">
                <a:latin typeface="Comic Sans MS" panose="030F0702030302020204" pitchFamily="66" charset="0"/>
              </a:rPr>
              <a:t>En 1 S 17,18-22, David entre au service de Saül pour apaiser son mauvais esprit en jouant de la lyre</a:t>
            </a:r>
          </a:p>
          <a:p>
            <a:pPr marL="0" indent="0" eaLnBrk="1" hangingPunct="1">
              <a:buFont typeface="Arial" panose="020B0604020202020204" pitchFamily="34" charset="0"/>
              <a:buNone/>
              <a:defRPr/>
            </a:pPr>
            <a:r>
              <a:rPr lang="fr-FR" sz="2400" b="1" dirty="0">
                <a:latin typeface="Comic Sans MS" panose="030F0702030302020204" pitchFamily="66" charset="0"/>
              </a:rPr>
              <a:t>En 17, 55-58, David, vainqueur de Goliath, est présenté à Saül qui lui demande : « De qui es-tu le fils ? ».</a:t>
            </a:r>
          </a:p>
          <a:p>
            <a:pPr marL="0" indent="0" eaLnBrk="1" hangingPunct="1">
              <a:buFont typeface="Arial" panose="020B0604020202020204" pitchFamily="34" charset="0"/>
              <a:buNone/>
              <a:defRPr/>
            </a:pPr>
            <a:endParaRPr lang="fr-FR" sz="2400" b="1" dirty="0">
              <a:latin typeface="Comic Sans MS" panose="030F0702030302020204" pitchFamily="66" charset="0"/>
            </a:endParaRPr>
          </a:p>
          <a:p>
            <a:pPr eaLnBrk="1" hangingPunct="1">
              <a:buFontTx/>
              <a:buChar char="-"/>
              <a:defRPr/>
            </a:pPr>
            <a:r>
              <a:rPr lang="fr-FR" sz="2400" b="1" dirty="0">
                <a:latin typeface="Comic Sans MS" panose="030F0702030302020204" pitchFamily="66" charset="0"/>
              </a:rPr>
              <a:t>Deux récits différents de la victoire contre Goliath</a:t>
            </a:r>
          </a:p>
          <a:p>
            <a:pPr marL="0" indent="0" eaLnBrk="1" hangingPunct="1">
              <a:buFont typeface="Arial" panose="020B0604020202020204" pitchFamily="34" charset="0"/>
              <a:buNone/>
              <a:defRPr/>
            </a:pPr>
            <a:r>
              <a:rPr lang="fr-FR" sz="2400" b="1" dirty="0">
                <a:latin typeface="Comic Sans MS" panose="030F0702030302020204" pitchFamily="66" charset="0"/>
              </a:rPr>
              <a:t>En 17 : long récit légendaire, relu théologiquement, de la confrontation David/Goliath</a:t>
            </a:r>
          </a:p>
          <a:p>
            <a:pPr marL="0" indent="0" eaLnBrk="1" hangingPunct="1">
              <a:buFont typeface="Arial" panose="020B0604020202020204" pitchFamily="34" charset="0"/>
              <a:buNone/>
              <a:defRPr/>
            </a:pPr>
            <a:r>
              <a:rPr lang="fr-FR" sz="2400" b="1" dirty="0">
                <a:latin typeface="Comic Sans MS" panose="030F0702030302020204" pitchFamily="66" charset="0"/>
              </a:rPr>
              <a:t>En 2 S 21, 19 : notice sur le haut fait d’</a:t>
            </a:r>
            <a:r>
              <a:rPr lang="fr-FR" sz="2400" b="1" dirty="0" err="1">
                <a:latin typeface="Comic Sans MS" panose="030F0702030302020204" pitchFamily="66" charset="0"/>
              </a:rPr>
              <a:t>Elhanân</a:t>
            </a:r>
            <a:r>
              <a:rPr lang="fr-FR" sz="2400" b="1" dirty="0">
                <a:latin typeface="Comic Sans MS" panose="030F0702030302020204" pitchFamily="66" charset="0"/>
              </a:rPr>
              <a:t> de Bethléem qui abat le géant Goliath</a:t>
            </a:r>
          </a:p>
          <a:p>
            <a:pPr marL="0" indent="0" eaLnBrk="1" hangingPunct="1">
              <a:buFont typeface="Arial" panose="020B0604020202020204" pitchFamily="34" charset="0"/>
              <a:buNone/>
              <a:defRPr/>
            </a:pPr>
            <a:r>
              <a:rPr lang="fr-FR" sz="2400" b="1" dirty="0">
                <a:latin typeface="Comic Sans MS" panose="030F0702030302020204" pitchFamily="66" charset="0"/>
              </a:rPr>
              <a:t>1 Chr 20, 5 : </a:t>
            </a:r>
            <a:r>
              <a:rPr lang="fr-FR" sz="2400" b="1" dirty="0" err="1">
                <a:latin typeface="Comic Sans MS" panose="030F0702030302020204" pitchFamily="66" charset="0"/>
              </a:rPr>
              <a:t>Elhanân</a:t>
            </a:r>
            <a:r>
              <a:rPr lang="fr-FR" sz="2400" b="1" dirty="0">
                <a:latin typeface="Comic Sans MS" panose="030F0702030302020204" pitchFamily="66" charset="0"/>
              </a:rPr>
              <a:t> tue </a:t>
            </a:r>
            <a:r>
              <a:rPr lang="fr-FR" sz="2400" b="1" dirty="0" err="1">
                <a:latin typeface="Comic Sans MS" panose="030F0702030302020204" pitchFamily="66" charset="0"/>
              </a:rPr>
              <a:t>Lahmi</a:t>
            </a:r>
            <a:r>
              <a:rPr lang="fr-FR" sz="2400" b="1" dirty="0">
                <a:latin typeface="Comic Sans MS" panose="030F0702030302020204" pitchFamily="66" charset="0"/>
              </a:rPr>
              <a:t>, le frère jumeau de Goliath.</a:t>
            </a:r>
            <a:br>
              <a:rPr lang="fr-FR" sz="2400" b="1" dirty="0">
                <a:latin typeface="Comic Sans MS" panose="030F0702030302020204" pitchFamily="66" charset="0"/>
              </a:rPr>
            </a:br>
            <a:br>
              <a:rPr lang="fr-FR" sz="2400" b="1" dirty="0">
                <a:latin typeface="Comic Sans MS" panose="030F0702030302020204" pitchFamily="66" charset="0"/>
              </a:rPr>
            </a:br>
            <a:r>
              <a:rPr lang="fr-FR" sz="2400" b="1" dirty="0">
                <a:latin typeface="Comic Sans MS" panose="030F0702030302020204" pitchFamily="66" charset="0"/>
              </a:rPr>
              <a:t>- Dans le livre des Chroniques, Salomon apparaît dans une liste des fils de David. Bethsabée est ignorée.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u contenu 2">
            <a:extLst>
              <a:ext uri="{FF2B5EF4-FFF2-40B4-BE49-F238E27FC236}">
                <a16:creationId xmlns:a16="http://schemas.microsoft.com/office/drawing/2014/main" id="{BB30E718-CFD4-4E04-9E49-E7184E1C81DD}"/>
              </a:ext>
            </a:extLst>
          </p:cNvPr>
          <p:cNvSpPr>
            <a:spLocks noGrp="1" noChangeArrowheads="1"/>
          </p:cNvSpPr>
          <p:nvPr>
            <p:ph idx="1"/>
          </p:nvPr>
        </p:nvSpPr>
        <p:spPr>
          <a:xfrm>
            <a:off x="838200" y="457200"/>
            <a:ext cx="10515600" cy="6273800"/>
          </a:xfrm>
        </p:spPr>
        <p:txBody>
          <a:bodyPr/>
          <a:lstStyle/>
          <a:p>
            <a:pPr marL="0" indent="0">
              <a:buFont typeface="Arial" panose="020B0604020202020204" pitchFamily="34" charset="0"/>
              <a:buNone/>
            </a:pPr>
            <a:r>
              <a:rPr lang="fr-FR" altLang="fr-FR" b="1">
                <a:latin typeface="Comic Sans MS" panose="030F0702030302020204" pitchFamily="66" charset="0"/>
              </a:rPr>
              <a:t>L’étrange choix d’Absalom :</a:t>
            </a:r>
            <a:r>
              <a:rPr lang="fr-FR" altLang="fr-FR" b="1">
                <a:solidFill>
                  <a:srgbClr val="C00000"/>
                </a:solidFill>
                <a:latin typeface="Comic Sans MS" panose="030F0702030302020204" pitchFamily="66" charset="0"/>
              </a:rPr>
              <a:t> le Seigneur avait décrété de faire échouer le conseil d’Ahitofel qui était le meilleur !</a:t>
            </a:r>
            <a:r>
              <a:rPr lang="fr-FR" altLang="fr-FR" b="1">
                <a:latin typeface="Comic Sans MS" panose="030F0702030302020204" pitchFamily="66" charset="0"/>
              </a:rPr>
              <a:t> </a:t>
            </a:r>
          </a:p>
          <a:p>
            <a:pPr marL="0" indent="0">
              <a:buFont typeface="Arial" panose="020B0604020202020204" pitchFamily="34" charset="0"/>
              <a:buNone/>
            </a:pPr>
            <a:r>
              <a:rPr lang="fr-FR" altLang="fr-FR" b="1">
                <a:latin typeface="Comic Sans MS" panose="030F0702030302020204" pitchFamily="66" charset="0"/>
              </a:rPr>
              <a:t>Eviction d’Ahitofel, Absalom suit le « mauvais » conseil, des espions de David (2 S 17, 21)</a:t>
            </a:r>
            <a:br>
              <a:rPr lang="fr-FR" altLang="fr-FR" b="1">
                <a:latin typeface="Comic Sans MS" panose="030F0702030302020204" pitchFamily="66" charset="0"/>
              </a:rPr>
            </a:br>
            <a:endParaRPr lang="fr-FR" altLang="fr-FR" b="1">
              <a:latin typeface="Comic Sans MS" panose="030F0702030302020204" pitchFamily="66" charset="0"/>
            </a:endParaRPr>
          </a:p>
          <a:p>
            <a:pPr marL="0" indent="0">
              <a:buFont typeface="Arial" panose="020B0604020202020204" pitchFamily="34" charset="0"/>
              <a:buNone/>
            </a:pPr>
            <a:r>
              <a:rPr lang="fr-FR" altLang="fr-FR" b="1">
                <a:latin typeface="Comic Sans MS" panose="030F0702030302020204" pitchFamily="66" charset="0"/>
              </a:rPr>
              <a:t>Le combat des peuples : </a:t>
            </a:r>
            <a:br>
              <a:rPr lang="fr-FR" altLang="fr-FR" b="1">
                <a:latin typeface="Comic Sans MS" panose="030F0702030302020204" pitchFamily="66" charset="0"/>
              </a:rPr>
            </a:br>
            <a:r>
              <a:rPr lang="fr-FR" altLang="fr-FR" b="1">
                <a:latin typeface="Comic Sans MS" panose="030F0702030302020204" pitchFamily="66" charset="0"/>
              </a:rPr>
              <a:t>	David passe le Jourdain,</a:t>
            </a:r>
            <a:br>
              <a:rPr lang="fr-FR" altLang="fr-FR" b="1">
                <a:latin typeface="Comic Sans MS" panose="030F0702030302020204" pitchFamily="66" charset="0"/>
              </a:rPr>
            </a:br>
            <a:r>
              <a:rPr lang="fr-FR" altLang="fr-FR" b="1">
                <a:latin typeface="Comic Sans MS" panose="030F0702030302020204" pitchFamily="66" charset="0"/>
              </a:rPr>
              <a:t>	mais demande «  doucement avec le jeune Absalom » </a:t>
            </a:r>
          </a:p>
          <a:p>
            <a:pPr marL="0" indent="0">
              <a:buFont typeface="Arial" panose="020B0604020202020204" pitchFamily="34" charset="0"/>
              <a:buNone/>
            </a:pPr>
            <a:r>
              <a:rPr lang="fr-FR" altLang="fr-FR" b="1">
                <a:latin typeface="Comic Sans MS" panose="030F0702030302020204" pitchFamily="66" charset="0"/>
              </a:rPr>
              <a:t>Défaite et mort d’Absalom (assassiné par Joab)</a:t>
            </a:r>
          </a:p>
          <a:p>
            <a:pPr marL="0" indent="0">
              <a:buFont typeface="Arial" panose="020B0604020202020204" pitchFamily="34" charset="0"/>
              <a:buNone/>
            </a:pPr>
            <a:r>
              <a:rPr lang="fr-FR" altLang="fr-FR" b="1">
                <a:latin typeface="Comic Sans MS" panose="030F0702030302020204" pitchFamily="66" charset="0"/>
              </a:rPr>
              <a:t>Complainte de David : </a:t>
            </a:r>
            <a:r>
              <a:rPr lang="fr-FR" altLang="fr-FR" b="1">
                <a:solidFill>
                  <a:srgbClr val="C00000"/>
                </a:solidFill>
                <a:latin typeface="Comic Sans MS" panose="030F0702030302020204" pitchFamily="66" charset="0"/>
              </a:rPr>
              <a:t>« mon fils, que ne suis-je mort à ta place ! » </a:t>
            </a:r>
            <a:r>
              <a:rPr lang="fr-FR" altLang="fr-FR" b="1">
                <a:latin typeface="Comic Sans MS" panose="030F0702030302020204" pitchFamily="66" charset="0"/>
              </a:rPr>
              <a:t>(2 S 19, 5).</a:t>
            </a:r>
            <a:br>
              <a:rPr lang="fr-FR" altLang="fr-FR" b="1">
                <a:latin typeface="Comic Sans MS" panose="030F0702030302020204" pitchFamily="66" charset="0"/>
              </a:rPr>
            </a:br>
            <a:r>
              <a:rPr lang="fr-FR" altLang="fr-FR" b="1">
                <a:latin typeface="Comic Sans MS" panose="030F0702030302020204" pitchFamily="66" charset="0"/>
              </a:rPr>
              <a:t>	Joab rappelle David à son devoir royal : realpolitik</a:t>
            </a:r>
          </a:p>
          <a:p>
            <a:pPr marL="0" indent="0">
              <a:buFont typeface="Arial" panose="020B0604020202020204" pitchFamily="34" charset="0"/>
              <a:buNone/>
            </a:pPr>
            <a:br>
              <a:rPr lang="fr-FR" altLang="fr-FR" b="1">
                <a:latin typeface="Comic Sans MS" panose="030F0702030302020204" pitchFamily="66" charset="0"/>
              </a:rPr>
            </a:br>
            <a:r>
              <a:rPr lang="fr-FR" altLang="fr-FR" b="1">
                <a:latin typeface="Comic Sans MS" panose="030F0702030302020204" pitchFamily="66" charset="0"/>
              </a:rPr>
              <a:t>Royauté de David sur tout Israël : un royaume uni.</a:t>
            </a:r>
          </a:p>
          <a:p>
            <a:pPr marL="0" indent="0">
              <a:buFont typeface="Arial" panose="020B0604020202020204" pitchFamily="34" charset="0"/>
              <a:buNone/>
            </a:pPr>
            <a:endParaRPr lang="fr-FR" altLang="fr-F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Espace réservé du contenu 4">
            <a:extLst>
              <a:ext uri="{FF2B5EF4-FFF2-40B4-BE49-F238E27FC236}">
                <a16:creationId xmlns:a16="http://schemas.microsoft.com/office/drawing/2014/main" id="{C2F2EFF0-F73E-4496-98B1-B52BE2C8CA6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35100" y="265113"/>
            <a:ext cx="8666163" cy="632777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u contenu 2">
            <a:extLst>
              <a:ext uri="{FF2B5EF4-FFF2-40B4-BE49-F238E27FC236}">
                <a16:creationId xmlns:a16="http://schemas.microsoft.com/office/drawing/2014/main" id="{57356E0D-2FE8-413C-90DE-69340CAE1D87}"/>
              </a:ext>
            </a:extLst>
          </p:cNvPr>
          <p:cNvSpPr>
            <a:spLocks noGrp="1" noChangeArrowheads="1"/>
          </p:cNvSpPr>
          <p:nvPr>
            <p:ph idx="1"/>
          </p:nvPr>
        </p:nvSpPr>
        <p:spPr>
          <a:xfrm>
            <a:off x="838200" y="504825"/>
            <a:ext cx="10515600" cy="5997575"/>
          </a:xfrm>
        </p:spPr>
        <p:txBody>
          <a:bodyPr/>
          <a:lstStyle/>
          <a:p>
            <a:pPr marL="0" indent="0">
              <a:buFont typeface="Arial" panose="020B0604020202020204" pitchFamily="34" charset="0"/>
              <a:buNone/>
            </a:pPr>
            <a:r>
              <a:rPr lang="fr-FR" altLang="fr-FR" b="1">
                <a:latin typeface="Comic Sans MS" panose="030F0702030302020204" pitchFamily="66" charset="0"/>
              </a:rPr>
              <a:t>B- La fin de David (1 R 1-2), Salomon le roi « sage »</a:t>
            </a:r>
            <a:br>
              <a:rPr lang="fr-FR" altLang="fr-FR" b="1">
                <a:latin typeface="Comic Sans MS" panose="030F0702030302020204" pitchFamily="66" charset="0"/>
              </a:rPr>
            </a:br>
            <a:endParaRPr lang="fr-FR" altLang="fr-FR" b="1">
              <a:latin typeface="Comic Sans MS" panose="030F0702030302020204" pitchFamily="66" charset="0"/>
            </a:endParaRPr>
          </a:p>
          <a:p>
            <a:pPr marL="0" indent="0">
              <a:buFont typeface="Arial" panose="020B0604020202020204" pitchFamily="34" charset="0"/>
              <a:buNone/>
            </a:pPr>
            <a:r>
              <a:rPr lang="fr-FR" altLang="fr-FR" b="1">
                <a:latin typeface="Comic Sans MS" panose="030F0702030302020204" pitchFamily="66" charset="0"/>
              </a:rPr>
              <a:t> David et Adonias :  </a:t>
            </a:r>
            <a:r>
              <a:rPr lang="fr-FR" altLang="fr-FR" b="1">
                <a:solidFill>
                  <a:srgbClr val="C00000"/>
                </a:solidFill>
                <a:latin typeface="Comic Sans MS" panose="030F0702030302020204" pitchFamily="66" charset="0"/>
              </a:rPr>
              <a:t>« jamais son père ne l’avait réprimandé en disant : pourquoi agis-tu ainsi ? » </a:t>
            </a:r>
            <a:r>
              <a:rPr lang="fr-FR" altLang="fr-FR" b="1">
                <a:latin typeface="Comic Sans MS" panose="030F0702030302020204" pitchFamily="66" charset="0"/>
              </a:rPr>
              <a:t>(1 R 1,6)</a:t>
            </a:r>
          </a:p>
          <a:p>
            <a:pPr marL="0" indent="0">
              <a:buFont typeface="Arial" panose="020B0604020202020204" pitchFamily="34" charset="0"/>
              <a:buNone/>
            </a:pPr>
            <a:r>
              <a:rPr lang="fr-FR" altLang="fr-FR" b="1">
                <a:solidFill>
                  <a:srgbClr val="C00000"/>
                </a:solidFill>
                <a:latin typeface="Comic Sans MS" panose="030F0702030302020204" pitchFamily="66" charset="0"/>
              </a:rPr>
              <a:t> </a:t>
            </a:r>
            <a:r>
              <a:rPr lang="fr-FR" altLang="fr-FR" b="1">
                <a:latin typeface="Comic Sans MS" panose="030F0702030302020204" pitchFamily="66" charset="0"/>
              </a:rPr>
              <a:t>Déchéance du vieux David</a:t>
            </a:r>
          </a:p>
          <a:p>
            <a:pPr marL="0" indent="0">
              <a:buFont typeface="Arial" panose="020B0604020202020204" pitchFamily="34" charset="0"/>
              <a:buNone/>
            </a:pPr>
            <a:r>
              <a:rPr lang="fr-FR" altLang="fr-FR" b="1">
                <a:solidFill>
                  <a:srgbClr val="C00000"/>
                </a:solidFill>
                <a:latin typeface="Comic Sans MS" panose="030F0702030302020204" pitchFamily="66" charset="0"/>
              </a:rPr>
              <a:t> </a:t>
            </a:r>
            <a:r>
              <a:rPr lang="fr-FR" altLang="fr-FR" b="1">
                <a:latin typeface="Comic Sans MS" panose="030F0702030302020204" pitchFamily="66" charset="0"/>
              </a:rPr>
              <a:t>Conseils « politiques » à Salomon : </a:t>
            </a:r>
            <a:br>
              <a:rPr lang="fr-FR" altLang="fr-FR" b="1">
                <a:latin typeface="Comic Sans MS" panose="030F0702030302020204" pitchFamily="66" charset="0"/>
              </a:rPr>
            </a:br>
            <a:r>
              <a:rPr lang="fr-FR" altLang="fr-FR" b="1">
                <a:latin typeface="Comic Sans MS" panose="030F0702030302020204" pitchFamily="66" charset="0"/>
              </a:rPr>
              <a:t>	David tient sa promesse à Saül en ne tuant pas ses descendants, mais il invite Salomon à le faire !</a:t>
            </a:r>
          </a:p>
          <a:p>
            <a:pPr marL="0" indent="0">
              <a:buFont typeface="Arial" panose="020B0604020202020204" pitchFamily="34" charset="0"/>
              <a:buNone/>
            </a:pPr>
            <a:br>
              <a:rPr lang="fr-FR" altLang="fr-FR" b="1">
                <a:solidFill>
                  <a:srgbClr val="C00000"/>
                </a:solidFill>
                <a:latin typeface="Comic Sans MS" panose="030F0702030302020204" pitchFamily="66" charset="0"/>
              </a:rPr>
            </a:br>
            <a:r>
              <a:rPr lang="fr-FR" altLang="fr-FR" b="1">
                <a:latin typeface="Comic Sans MS" panose="030F0702030302020204" pitchFamily="66" charset="0"/>
              </a:rPr>
              <a:t>Suppléments : ch. 20-24 : faiblesses et grandeur de David, le roi psalmiste : la construction de la figure.</a:t>
            </a:r>
          </a:p>
          <a:p>
            <a:pPr marL="0" indent="0">
              <a:buFont typeface="Arial" panose="020B0604020202020204" pitchFamily="34" charset="0"/>
              <a:buNone/>
            </a:pPr>
            <a:r>
              <a:rPr lang="fr-FR" altLang="fr-FR" b="1">
                <a:solidFill>
                  <a:srgbClr val="C00000"/>
                </a:solidFill>
                <a:latin typeface="Comic Sans MS" panose="030F0702030302020204" pitchFamily="66" charset="0"/>
              </a:rPr>
              <a:t>« David, fils de Jessé, l’homme haut placé, messie du Dieu de Jacob et favori des chants d’Israël ».</a:t>
            </a:r>
          </a:p>
          <a:p>
            <a:pPr marL="0" indent="0">
              <a:buFont typeface="Arial" panose="020B0604020202020204" pitchFamily="34" charset="0"/>
              <a:buNone/>
            </a:pPr>
            <a:endParaRPr lang="fr-FR" altLang="fr-FR" b="1">
              <a:solidFill>
                <a:srgbClr val="C00000"/>
              </a:solidFill>
              <a:latin typeface="Comic Sans MS" panose="030F0702030302020204" pitchFamily="66"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2134788-84F1-446E-A1C1-91B94252A5D5}"/>
              </a:ext>
            </a:extLst>
          </p:cNvPr>
          <p:cNvSpPr>
            <a:spLocks noGrp="1"/>
          </p:cNvSpPr>
          <p:nvPr>
            <p:ph idx="1"/>
          </p:nvPr>
        </p:nvSpPr>
        <p:spPr>
          <a:xfrm>
            <a:off x="838200" y="177800"/>
            <a:ext cx="10515600" cy="6362700"/>
          </a:xfrm>
        </p:spPr>
        <p:txBody>
          <a:bodyPr/>
          <a:lstStyle/>
          <a:p>
            <a:pPr marL="0" indent="0">
              <a:buFont typeface="Arial" panose="020B0604020202020204" pitchFamily="34" charset="0"/>
              <a:buNone/>
              <a:defRPr/>
            </a:pPr>
            <a:r>
              <a:rPr lang="fr-FR" dirty="0">
                <a:solidFill>
                  <a:srgbClr val="FF0000"/>
                </a:solidFill>
                <a:latin typeface="Comic Sans MS" panose="030F0702030302020204" pitchFamily="66" charset="0"/>
              </a:rPr>
              <a:t>Conclusions : pour méditer…</a:t>
            </a:r>
          </a:p>
          <a:p>
            <a:pPr marL="0" indent="0">
              <a:buFont typeface="Arial" panose="020B0604020202020204" pitchFamily="34" charset="0"/>
              <a:buNone/>
              <a:defRPr/>
            </a:pPr>
            <a:r>
              <a:rPr lang="fr-FR" b="1" dirty="0">
                <a:latin typeface="Comic Sans MS" panose="030F0702030302020204" pitchFamily="66" charset="0"/>
              </a:rPr>
              <a:t>1- Légende royale, légende sacrale et émergence de l’histoire. Un récit qui donne à voir les débats.</a:t>
            </a:r>
          </a:p>
          <a:p>
            <a:pPr marL="0" indent="0">
              <a:buFont typeface="Arial" panose="020B0604020202020204" pitchFamily="34" charset="0"/>
              <a:buNone/>
              <a:defRPr/>
            </a:pPr>
            <a:r>
              <a:rPr lang="fr-FR" b="1" dirty="0">
                <a:latin typeface="Comic Sans MS" panose="030F0702030302020204" pitchFamily="66" charset="0"/>
              </a:rPr>
              <a:t>2- Une histoire de fils ? Ou de frères ? L’émergence de la psychologie. Jonathan, le frère qui s’efface.</a:t>
            </a:r>
            <a:br>
              <a:rPr lang="fr-FR" b="1" dirty="0">
                <a:latin typeface="Comic Sans MS" panose="030F0702030302020204" pitchFamily="66" charset="0"/>
              </a:rPr>
            </a:br>
            <a:r>
              <a:rPr lang="fr-FR" b="1" dirty="0">
                <a:latin typeface="Comic Sans MS" panose="030F0702030302020204" pitchFamily="66" charset="0"/>
              </a:rPr>
              <a:t>David, le père humain, trop humain,</a:t>
            </a:r>
          </a:p>
          <a:p>
            <a:pPr marL="0" indent="0">
              <a:buFont typeface="Arial" panose="020B0604020202020204" pitchFamily="34" charset="0"/>
              <a:buNone/>
              <a:defRPr/>
            </a:pPr>
            <a:r>
              <a:rPr lang="fr-FR" b="1" dirty="0">
                <a:latin typeface="Comic Sans MS" panose="030F0702030302020204" pitchFamily="66" charset="0"/>
              </a:rPr>
              <a:t>3-La relecture du dessein de Dieu : il passe par la complexité </a:t>
            </a:r>
            <a:r>
              <a:rPr lang="fr-FR" b="1">
                <a:latin typeface="Comic Sans MS" panose="030F0702030302020204" pitchFamily="66" charset="0"/>
              </a:rPr>
              <a:t>et l’opacité des </a:t>
            </a:r>
            <a:r>
              <a:rPr lang="fr-FR" b="1" dirty="0">
                <a:latin typeface="Comic Sans MS" panose="030F0702030302020204" pitchFamily="66" charset="0"/>
              </a:rPr>
              <a:t>histoires humaines</a:t>
            </a:r>
          </a:p>
          <a:p>
            <a:pPr marL="0" indent="0">
              <a:buFont typeface="Arial" panose="020B0604020202020204" pitchFamily="34" charset="0"/>
              <a:buNone/>
              <a:defRPr/>
            </a:pPr>
            <a:endParaRPr lang="fr-FR" b="1" dirty="0">
              <a:latin typeface="Comic Sans MS" panose="030F0702030302020204" pitchFamily="66" charset="0"/>
            </a:endParaRPr>
          </a:p>
          <a:p>
            <a:pPr marL="0" indent="0">
              <a:buFont typeface="Arial" panose="020B0604020202020204" pitchFamily="34" charset="0"/>
              <a:buNone/>
              <a:defRPr/>
            </a:pPr>
            <a:r>
              <a:rPr lang="fr-FR" b="1" dirty="0" err="1">
                <a:latin typeface="Comic Sans MS" panose="030F0702030302020204" pitchFamily="66" charset="0"/>
              </a:rPr>
              <a:t>Etre</a:t>
            </a:r>
            <a:r>
              <a:rPr lang="fr-FR" b="1" dirty="0">
                <a:latin typeface="Comic Sans MS" panose="030F0702030302020204" pitchFamily="66" charset="0"/>
              </a:rPr>
              <a:t> « fils de David », c’est d’abord assumer un poids d’histoire et d’humanité dans toute sa complexité et sa difficulté.</a:t>
            </a:r>
            <a:br>
              <a:rPr lang="fr-FR" b="1" dirty="0">
                <a:latin typeface="Comic Sans MS" panose="030F0702030302020204" pitchFamily="66" charset="0"/>
              </a:rPr>
            </a:br>
            <a:r>
              <a:rPr lang="fr-FR" b="1" dirty="0">
                <a:latin typeface="Comic Sans MS" panose="030F0702030302020204" pitchFamily="66" charset="0"/>
              </a:rPr>
              <a:t>C’est aussi accepter d’assurer la réalisation du dessein de Dieu dans l’histoire des humains en traversant la mort.</a:t>
            </a:r>
          </a:p>
          <a:p>
            <a:pPr marL="0" indent="0">
              <a:buFont typeface="Arial" panose="020B0604020202020204" pitchFamily="34" charset="0"/>
              <a:buNone/>
              <a:defRPr/>
            </a:pPr>
            <a:endParaRPr lang="fr-FR" b="1" dirty="0">
              <a:latin typeface="Comic Sans MS" panose="030F0702030302020204" pitchFamily="66" charset="0"/>
            </a:endParaRPr>
          </a:p>
          <a:p>
            <a:pPr>
              <a:defRPr/>
            </a:pPr>
            <a:endParaRPr lang="fr-FR" dirty="0">
              <a:solidFill>
                <a:srgbClr val="FF0000"/>
              </a:solidFill>
              <a:latin typeface="Comic Sans MS" panose="030F0702030302020204" pitchFamily="66" charset="0"/>
            </a:endParaRPr>
          </a:p>
          <a:p>
            <a:pPr>
              <a:defRPr/>
            </a:pPr>
            <a:endParaRPr lang="fr-FR" dirty="0">
              <a:solidFill>
                <a:srgbClr val="FF0000"/>
              </a:solidFill>
              <a:latin typeface="Comic Sans MS" panose="030F0702030302020204" pitchFamily="66"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Espace réservé du contenu 4">
            <a:extLst>
              <a:ext uri="{FF2B5EF4-FFF2-40B4-BE49-F238E27FC236}">
                <a16:creationId xmlns:a16="http://schemas.microsoft.com/office/drawing/2014/main" id="{44D1BCA0-6BD1-43E8-B5BE-4D7D23637F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35400" y="101600"/>
            <a:ext cx="4495800" cy="66548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Espace réservé du contenu 4">
            <a:extLst>
              <a:ext uri="{FF2B5EF4-FFF2-40B4-BE49-F238E27FC236}">
                <a16:creationId xmlns:a16="http://schemas.microsoft.com/office/drawing/2014/main" id="{12813A9B-0634-49AC-831B-51C5BB4D878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065588" y="201613"/>
            <a:ext cx="4070350" cy="6535737"/>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Espace réservé du contenu 4">
            <a:extLst>
              <a:ext uri="{FF2B5EF4-FFF2-40B4-BE49-F238E27FC236}">
                <a16:creationId xmlns:a16="http://schemas.microsoft.com/office/drawing/2014/main" id="{72D6B4FD-521C-4930-A37E-A5539B88CF9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75063" y="219075"/>
            <a:ext cx="4841875" cy="645795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Espace réservé du contenu 4">
            <a:extLst>
              <a:ext uri="{FF2B5EF4-FFF2-40B4-BE49-F238E27FC236}">
                <a16:creationId xmlns:a16="http://schemas.microsoft.com/office/drawing/2014/main" id="{D9781FDD-A270-413A-A157-5E0DCA824C7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67075" y="0"/>
            <a:ext cx="5097463" cy="697865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Espace réservé du contenu 4">
            <a:extLst>
              <a:ext uri="{FF2B5EF4-FFF2-40B4-BE49-F238E27FC236}">
                <a16:creationId xmlns:a16="http://schemas.microsoft.com/office/drawing/2014/main" id="{3F305641-2CBF-47EF-9D90-64E3EF53F16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38550" y="523875"/>
            <a:ext cx="4914900" cy="6084888"/>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Espace réservé du contenu 6">
            <a:extLst>
              <a:ext uri="{FF2B5EF4-FFF2-40B4-BE49-F238E27FC236}">
                <a16:creationId xmlns:a16="http://schemas.microsoft.com/office/drawing/2014/main" id="{02BBA205-2C95-40E2-BCEE-A5D30C058CB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35400" y="506413"/>
            <a:ext cx="4521200" cy="6129337"/>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u contenu 2">
            <a:extLst>
              <a:ext uri="{FF2B5EF4-FFF2-40B4-BE49-F238E27FC236}">
                <a16:creationId xmlns:a16="http://schemas.microsoft.com/office/drawing/2014/main" id="{B1F5EA49-060F-431D-8E8A-4F58809682B0}"/>
              </a:ext>
            </a:extLst>
          </p:cNvPr>
          <p:cNvSpPr>
            <a:spLocks noGrp="1" noChangeArrowheads="1"/>
          </p:cNvSpPr>
          <p:nvPr>
            <p:ph idx="1"/>
          </p:nvPr>
        </p:nvSpPr>
        <p:spPr>
          <a:xfrm>
            <a:off x="652463" y="123825"/>
            <a:ext cx="10669587" cy="6800850"/>
          </a:xfrm>
        </p:spPr>
        <p:txBody>
          <a:bodyPr/>
          <a:lstStyle/>
          <a:p>
            <a:pPr marL="0" indent="0" eaLnBrk="1" hangingPunct="1">
              <a:buFont typeface="Arial" panose="020B0604020202020204" pitchFamily="34" charset="0"/>
              <a:buNone/>
            </a:pPr>
            <a:r>
              <a:rPr lang="fr-FR" altLang="fr-FR" b="1">
                <a:latin typeface="Comic Sans MS" panose="030F0702030302020204" pitchFamily="66" charset="0"/>
              </a:rPr>
              <a:t>Un art du récit « composite » (R.Alter) :</a:t>
            </a:r>
          </a:p>
          <a:p>
            <a:pPr marL="0" indent="0" eaLnBrk="1" hangingPunct="1">
              <a:buFont typeface="Arial" panose="020B0604020202020204" pitchFamily="34" charset="0"/>
              <a:buNone/>
            </a:pPr>
            <a:r>
              <a:rPr lang="fr-FR" altLang="fr-FR" b="1">
                <a:latin typeface="Comic Sans MS" panose="030F0702030302020204" pitchFamily="66" charset="0"/>
              </a:rPr>
              <a:t>Contes et légendes transmis d’abord oralement, récits de </a:t>
            </a:r>
          </a:p>
          <a:p>
            <a:pPr marL="0" indent="0" eaLnBrk="1" hangingPunct="1">
              <a:buFont typeface="Arial" panose="020B0604020202020204" pitchFamily="34" charset="0"/>
              <a:buNone/>
            </a:pPr>
            <a:r>
              <a:rPr lang="fr-FR" altLang="fr-FR" b="1">
                <a:latin typeface="Comic Sans MS" panose="030F0702030302020204" pitchFamily="66" charset="0"/>
              </a:rPr>
              <a:t>combats héroïsés, éléments d’histoire-liste, légende</a:t>
            </a:r>
          </a:p>
          <a:p>
            <a:pPr marL="0" indent="0" eaLnBrk="1" hangingPunct="1">
              <a:buFont typeface="Arial" panose="020B0604020202020204" pitchFamily="34" charset="0"/>
              <a:buNone/>
            </a:pPr>
            <a:r>
              <a:rPr lang="fr-FR" altLang="fr-FR" b="1">
                <a:latin typeface="Comic Sans MS" panose="030F0702030302020204" pitchFamily="66" charset="0"/>
              </a:rPr>
              <a:t>royale, relectures idéologiques et politiques (débats autour </a:t>
            </a:r>
          </a:p>
          <a:p>
            <a:pPr marL="0" indent="0" eaLnBrk="1" hangingPunct="1">
              <a:buFont typeface="Arial" panose="020B0604020202020204" pitchFamily="34" charset="0"/>
              <a:buNone/>
            </a:pPr>
            <a:r>
              <a:rPr lang="fr-FR" altLang="fr-FR" b="1">
                <a:latin typeface="Comic Sans MS" panose="030F0702030302020204" pitchFamily="66" charset="0"/>
              </a:rPr>
              <a:t>de la royauté), légende sacrale.</a:t>
            </a:r>
            <a:br>
              <a:rPr lang="fr-FR" altLang="fr-FR" b="1">
                <a:latin typeface="Comic Sans MS" panose="030F0702030302020204" pitchFamily="66" charset="0"/>
              </a:rPr>
            </a:br>
            <a:br>
              <a:rPr lang="fr-FR" altLang="fr-FR" b="1">
                <a:latin typeface="Comic Sans MS" panose="030F0702030302020204" pitchFamily="66" charset="0"/>
              </a:rPr>
            </a:br>
            <a:r>
              <a:rPr lang="fr-FR" altLang="fr-FR" b="1">
                <a:latin typeface="Comic Sans MS" panose="030F0702030302020204" pitchFamily="66" charset="0"/>
              </a:rPr>
              <a:t>Vers l’histoire :</a:t>
            </a:r>
          </a:p>
          <a:p>
            <a:pPr marL="0" indent="0" eaLnBrk="1" hangingPunct="1">
              <a:buFont typeface="Arial" panose="020B0604020202020204" pitchFamily="34" charset="0"/>
              <a:buNone/>
            </a:pPr>
            <a:r>
              <a:rPr lang="fr-FR" altLang="fr-FR" b="1">
                <a:latin typeface="Comic Sans MS" panose="030F0702030302020204" pitchFamily="66" charset="0"/>
              </a:rPr>
              <a:t>Emergence d’un souci de mise en perspective et de relation </a:t>
            </a:r>
          </a:p>
          <a:p>
            <a:pPr marL="0" indent="0" eaLnBrk="1" hangingPunct="1">
              <a:buFont typeface="Arial" panose="020B0604020202020204" pitchFamily="34" charset="0"/>
              <a:buNone/>
            </a:pPr>
            <a:r>
              <a:rPr lang="fr-FR" altLang="fr-FR" b="1">
                <a:latin typeface="Comic Sans MS" panose="030F0702030302020204" pitchFamily="66" charset="0"/>
              </a:rPr>
              <a:t>causale des événements du passé, en confrontant des</a:t>
            </a:r>
          </a:p>
          <a:p>
            <a:pPr marL="0" indent="0" eaLnBrk="1" hangingPunct="1">
              <a:buFont typeface="Arial" panose="020B0604020202020204" pitchFamily="34" charset="0"/>
              <a:buNone/>
            </a:pPr>
            <a:r>
              <a:rPr lang="fr-FR" altLang="fr-FR" b="1">
                <a:latin typeface="Comic Sans MS" panose="030F0702030302020204" pitchFamily="66" charset="0"/>
              </a:rPr>
              <a:t>sources (ce que l’on raconte) ; recherche des causes (notamment d’ordre psychologique).</a:t>
            </a:r>
          </a:p>
          <a:p>
            <a:pPr marL="0" indent="0" eaLnBrk="1" hangingPunct="1">
              <a:buFont typeface="Arial" panose="020B0604020202020204" pitchFamily="34" charset="0"/>
              <a:buNone/>
            </a:pPr>
            <a:endParaRPr lang="fr-FR" altLang="fr-FR" b="1">
              <a:latin typeface="Comic Sans MS" panose="030F0702030302020204" pitchFamily="66" charset="0"/>
            </a:endParaRPr>
          </a:p>
          <a:p>
            <a:pPr marL="0" indent="0" eaLnBrk="1" hangingPunct="1">
              <a:buFont typeface="Arial" panose="020B0604020202020204" pitchFamily="34" charset="0"/>
              <a:buNone/>
            </a:pPr>
            <a:r>
              <a:rPr lang="fr-FR" altLang="fr-FR" b="1" i="1">
                <a:latin typeface="Comic Sans MS" panose="030F0702030302020204" pitchFamily="66" charset="0"/>
              </a:rPr>
              <a:t>La force de la Bible est de manifester la diversité de ses sources et les conflits des relectures idéologiques.</a:t>
            </a:r>
            <a:endParaRPr lang="fr-FR" altLang="fr-FR" b="1" i="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D97CAEF8-8B05-4075-9ACD-B711EC12291B}"/>
              </a:ext>
            </a:extLst>
          </p:cNvPr>
          <p:cNvSpPr>
            <a:spLocks noGrp="1"/>
          </p:cNvSpPr>
          <p:nvPr>
            <p:ph idx="1"/>
          </p:nvPr>
        </p:nvSpPr>
        <p:spPr>
          <a:xfrm>
            <a:off x="838200" y="309563"/>
            <a:ext cx="10320338" cy="6342062"/>
          </a:xfrm>
        </p:spPr>
        <p:txBody>
          <a:bodyPr rtlCol="0">
            <a:normAutofit fontScale="55000" lnSpcReduction="20000"/>
          </a:bodyPr>
          <a:lstStyle/>
          <a:p>
            <a:pPr marL="0" indent="0" eaLnBrk="1" fontAlgn="auto" hangingPunct="1">
              <a:spcAft>
                <a:spcPts val="0"/>
              </a:spcAft>
              <a:buFont typeface="Arial" panose="020B0604020202020204" pitchFamily="34" charset="0"/>
              <a:buNone/>
              <a:defRPr/>
            </a:pPr>
            <a:r>
              <a:rPr lang="fr-FR" sz="3600" b="1" i="1" dirty="0">
                <a:latin typeface="Comic Sans MS" panose="030F0702030302020204" pitchFamily="66" charset="0"/>
              </a:rPr>
              <a:t>Deutéronome </a:t>
            </a:r>
            <a:r>
              <a:rPr lang="fr-FR" sz="3600" dirty="0">
                <a:latin typeface="Comic Sans MS" panose="030F0702030302020204" pitchFamily="66" charset="0"/>
              </a:rPr>
              <a:t>17, 14-20 : </a:t>
            </a:r>
          </a:p>
          <a:p>
            <a:pPr marL="0" indent="0" eaLnBrk="1" fontAlgn="auto" hangingPunct="1">
              <a:spcAft>
                <a:spcPts val="0"/>
              </a:spcAft>
              <a:buFont typeface="Arial" panose="020B0604020202020204" pitchFamily="34" charset="0"/>
              <a:buNone/>
              <a:defRPr/>
            </a:pPr>
            <a:r>
              <a:rPr lang="fr-FR" sz="3600" dirty="0">
                <a:latin typeface="Comic Sans MS" panose="030F0702030302020204" pitchFamily="66" charset="0"/>
              </a:rPr>
              <a:t>Quand tu seras entré dans le pays que le SEIGNEUR ton Dieu te donne, tu diras :</a:t>
            </a:r>
          </a:p>
          <a:p>
            <a:pPr marL="0" indent="0" eaLnBrk="1" fontAlgn="auto" hangingPunct="1">
              <a:lnSpc>
                <a:spcPct val="170000"/>
              </a:lnSpc>
              <a:spcAft>
                <a:spcPts val="0"/>
              </a:spcAft>
              <a:buFont typeface="Arial" panose="020B0604020202020204" pitchFamily="34" charset="0"/>
              <a:buNone/>
              <a:defRPr/>
            </a:pPr>
            <a:r>
              <a:rPr lang="fr-FR" sz="3600" dirty="0">
                <a:latin typeface="Comic Sans MS" panose="030F0702030302020204" pitchFamily="66" charset="0"/>
              </a:rPr>
              <a:t> « Je voudrais établir au-dessus de moi un roi, comme toutes les nations qui m’entourent », tu établiras au-dessus de toi un roi choisi par le SEIGNEUR ton Dieu : c’est du milieu de tes frères que tu prendras un roi pour l’établir au-dessus de toi (…) Seulement, il ne devra pas posséder un grand nombre de chevaux (…)  Il ne devra pas non plus avoir un grand nombre de femmes et dévoyer son cœur. Quant à l’argent et à l’or, il ne devra pas en avoir trop. Et quand il sera monté sur son trône royal, il écrira pour lui-même dans un livre une copie de cette Loi, que lui transmettront les prêtres lévites. Elle restera auprès de lui, et il la lira tous les jours de sa vie, pour apprendre à craindre le SEIGNEUR son Dieu en gardant, pour les mettre en pratique, toutes les paroles de cette Loi, et toutes ses prescriptions, sans devenir orgueilleux devant ses frères ni s’écarter à droite ou à gauche du commandement, afin de prolonger, pour lui et ses fils, les jours de sa royauté au milieu d’Israël.</a:t>
            </a:r>
          </a:p>
          <a:p>
            <a:pPr eaLnBrk="1" fontAlgn="auto" hangingPunct="1">
              <a:spcAft>
                <a:spcPts val="0"/>
              </a:spcAft>
              <a:defRPr/>
            </a:pP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880AFF1-14F8-4874-BF91-978B2439A3E8}"/>
              </a:ext>
            </a:extLst>
          </p:cNvPr>
          <p:cNvSpPr>
            <a:spLocks noGrp="1"/>
          </p:cNvSpPr>
          <p:nvPr>
            <p:ph idx="1"/>
          </p:nvPr>
        </p:nvSpPr>
        <p:spPr>
          <a:xfrm>
            <a:off x="838200" y="471488"/>
            <a:ext cx="10515600" cy="5973762"/>
          </a:xfrm>
        </p:spPr>
        <p:txBody>
          <a:bodyPr rtlCol="0">
            <a:normAutofit/>
          </a:bodyPr>
          <a:lstStyle/>
          <a:p>
            <a:pPr marL="0" indent="0" eaLnBrk="1" fontAlgn="auto" hangingPunct="1">
              <a:lnSpc>
                <a:spcPct val="150000"/>
              </a:lnSpc>
              <a:spcAft>
                <a:spcPts val="0"/>
              </a:spcAft>
              <a:buFont typeface="Arial" panose="020B0604020202020204" pitchFamily="34" charset="0"/>
              <a:buNone/>
              <a:defRPr/>
            </a:pPr>
            <a:r>
              <a:rPr lang="fr-FR" sz="2000" b="1" dirty="0">
                <a:latin typeface="Comic Sans MS" panose="030F0702030302020204" pitchFamily="66" charset="0"/>
              </a:rPr>
              <a:t>1 Samuel 8, 11-17</a:t>
            </a:r>
            <a:endParaRPr lang="fr-FR" sz="2000" dirty="0">
              <a:latin typeface="Comic Sans MS" panose="030F0702030302020204" pitchFamily="66" charset="0"/>
            </a:endParaRPr>
          </a:p>
          <a:p>
            <a:pPr marL="0" indent="0" eaLnBrk="1" fontAlgn="auto" hangingPunct="1">
              <a:lnSpc>
                <a:spcPct val="150000"/>
              </a:lnSpc>
              <a:spcAft>
                <a:spcPts val="0"/>
              </a:spcAft>
              <a:buFont typeface="Arial" panose="020B0604020202020204" pitchFamily="34" charset="0"/>
              <a:buNone/>
              <a:defRPr/>
            </a:pPr>
            <a:r>
              <a:rPr lang="fr-FR" sz="2000" dirty="0">
                <a:latin typeface="Comic Sans MS" panose="030F0702030302020204" pitchFamily="66" charset="0"/>
              </a:rPr>
              <a:t>Il dit : « Voici comment gouvernera le roi qui régnera sur vous : il prendra vos fils pour les affecter à ses chars et à sa cavalerie, et ils courront devant son char. Il les prendra pour s’en faire des chefs de millier et des chefs de cinquantaine, pour labourer son labour, pour moissonner sa moisson, pour fabriquer ses armes et ses harnais. Il prendra vos filles comme parfumeuses, cuisinières et boulangères. </a:t>
            </a:r>
          </a:p>
          <a:p>
            <a:pPr marL="0" indent="0" eaLnBrk="1" fontAlgn="auto" hangingPunct="1">
              <a:lnSpc>
                <a:spcPct val="150000"/>
              </a:lnSpc>
              <a:spcAft>
                <a:spcPts val="0"/>
              </a:spcAft>
              <a:buFont typeface="Arial" panose="020B0604020202020204" pitchFamily="34" charset="0"/>
              <a:buNone/>
              <a:defRPr/>
            </a:pPr>
            <a:r>
              <a:rPr lang="fr-FR" sz="2000" dirty="0">
                <a:latin typeface="Comic Sans MS" panose="030F0702030302020204" pitchFamily="66" charset="0"/>
              </a:rPr>
              <a:t>Il prendra vos champs, vos vignes et vos oliviers les meilleurs. Il les prendra et les donnera à ses serviteurs. Il lèvera la dîme sur vos grains et sur vos vignes et la donnera à ses eunuques et à ses serviteurs. Il prendra vos serviteurs et vos servantes, les meilleurs de vos jeunes gens et vos ânes pour les mettre à son service. Il lèvera la dîme sur vos troupeaux. Vous-mêmes enfin, vous deviendrez ses esclaves. </a:t>
            </a:r>
          </a:p>
          <a:p>
            <a:pPr eaLnBrk="1" fontAlgn="auto" hangingPunct="1">
              <a:spcAft>
                <a:spcPts val="0"/>
              </a:spcAft>
              <a:defRPr/>
            </a:pP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contenu 2">
            <a:extLst>
              <a:ext uri="{FF2B5EF4-FFF2-40B4-BE49-F238E27FC236}">
                <a16:creationId xmlns:a16="http://schemas.microsoft.com/office/drawing/2014/main" id="{38B45CFB-99BC-4199-9B48-735F14C4F739}"/>
              </a:ext>
            </a:extLst>
          </p:cNvPr>
          <p:cNvSpPr>
            <a:spLocks noGrp="1" noChangeArrowheads="1"/>
          </p:cNvSpPr>
          <p:nvPr>
            <p:ph idx="1"/>
          </p:nvPr>
        </p:nvSpPr>
        <p:spPr>
          <a:xfrm>
            <a:off x="838200" y="136525"/>
            <a:ext cx="10515600" cy="6597650"/>
          </a:xfrm>
        </p:spPr>
        <p:txBody>
          <a:bodyPr/>
          <a:lstStyle/>
          <a:p>
            <a:pPr marL="0" indent="0" eaLnBrk="1" hangingPunct="1">
              <a:buFont typeface="Arial" panose="020B0604020202020204" pitchFamily="34" charset="0"/>
              <a:buNone/>
            </a:pPr>
            <a:r>
              <a:rPr lang="fr-FR" altLang="fr-FR" b="1">
                <a:latin typeface="Comic Sans MS" panose="030F0702030302020204" pitchFamily="66" charset="0"/>
              </a:rPr>
              <a:t>Deux grandes étapes dans le cycle de David :</a:t>
            </a:r>
          </a:p>
          <a:p>
            <a:pPr marL="0" indent="0" eaLnBrk="1" hangingPunct="1">
              <a:buFont typeface="Arial" panose="020B0604020202020204" pitchFamily="34" charset="0"/>
              <a:buNone/>
            </a:pPr>
            <a:r>
              <a:rPr lang="fr-FR" altLang="fr-FR" b="1">
                <a:latin typeface="Comic Sans MS" panose="030F0702030302020204" pitchFamily="66" charset="0"/>
              </a:rPr>
              <a:t>1) De 1Samuel 16 à 2Samuel 6 : l’émergence de la royauté</a:t>
            </a:r>
            <a:br>
              <a:rPr lang="fr-FR" altLang="fr-FR" b="1">
                <a:latin typeface="Comic Sans MS" panose="030F0702030302020204" pitchFamily="66" charset="0"/>
              </a:rPr>
            </a:br>
            <a:r>
              <a:rPr lang="fr-FR" altLang="fr-FR" b="1">
                <a:latin typeface="Comic Sans MS" panose="030F0702030302020204" pitchFamily="66" charset="0"/>
              </a:rPr>
              <a:t>Le choix par Dieu au ch. 16 : </a:t>
            </a:r>
            <a:r>
              <a:rPr lang="fr-FR" altLang="fr-FR" b="1">
                <a:solidFill>
                  <a:srgbClr val="FF0000"/>
                </a:solidFill>
                <a:latin typeface="Comic Sans MS" panose="030F0702030302020204" pitchFamily="66" charset="0"/>
              </a:rPr>
              <a:t>« </a:t>
            </a:r>
            <a:r>
              <a:rPr lang="fr-FR" altLang="fr-FR" b="1">
                <a:solidFill>
                  <a:srgbClr val="C00000"/>
                </a:solidFill>
                <a:latin typeface="Comic Sans MS" panose="030F0702030302020204" pitchFamily="66" charset="0"/>
              </a:rPr>
              <a:t>c’est lui ! »</a:t>
            </a:r>
            <a:endParaRPr lang="fr-FR" altLang="fr-FR" b="1">
              <a:latin typeface="Comic Sans MS" panose="030F0702030302020204" pitchFamily="66" charset="0"/>
            </a:endParaRPr>
          </a:p>
          <a:p>
            <a:pPr marL="0" indent="0" eaLnBrk="1" hangingPunct="1">
              <a:buFont typeface="Arial" panose="020B0604020202020204" pitchFamily="34" charset="0"/>
              <a:buNone/>
            </a:pPr>
            <a:r>
              <a:rPr lang="fr-FR" altLang="fr-FR" b="1">
                <a:latin typeface="Comic Sans MS" panose="030F0702030302020204" pitchFamily="66" charset="0"/>
              </a:rPr>
              <a:t>Lentement David prend la place de Saül et devient roi.</a:t>
            </a:r>
          </a:p>
          <a:p>
            <a:pPr marL="0" indent="0" eaLnBrk="1" hangingPunct="1">
              <a:buFont typeface="Arial" panose="020B0604020202020204" pitchFamily="34" charset="0"/>
              <a:buNone/>
            </a:pPr>
            <a:r>
              <a:rPr lang="fr-FR" altLang="fr-FR" b="1">
                <a:latin typeface="Comic Sans MS" panose="030F0702030302020204" pitchFamily="66" charset="0"/>
              </a:rPr>
              <a:t>L’oint de Dieu : un essai pour greffer David sur la lignée de Saül (Mikal). Jonathan conclut une alliance avec David (1 S 20, 41-42).</a:t>
            </a:r>
          </a:p>
          <a:p>
            <a:pPr marL="0" indent="0" eaLnBrk="1" hangingPunct="1">
              <a:buFont typeface="Arial" panose="020B0604020202020204" pitchFamily="34" charset="0"/>
              <a:buNone/>
            </a:pPr>
            <a:endParaRPr lang="fr-FR" altLang="fr-FR" b="1">
              <a:latin typeface="Comic Sans MS" panose="030F0702030302020204" pitchFamily="66" charset="0"/>
            </a:endParaRPr>
          </a:p>
          <a:p>
            <a:pPr marL="0" indent="0" eaLnBrk="1" hangingPunct="1">
              <a:buFont typeface="Arial" panose="020B0604020202020204" pitchFamily="34" charset="0"/>
              <a:buNone/>
            </a:pPr>
            <a:r>
              <a:rPr lang="fr-FR" altLang="fr-FR" b="1">
                <a:latin typeface="Comic Sans MS" panose="030F0702030302020204" pitchFamily="66" charset="0"/>
              </a:rPr>
              <a:t>2) De 2 Samuel 7 à 1 Rois 2 : les affres de la royauté</a:t>
            </a:r>
            <a:br>
              <a:rPr lang="fr-FR" altLang="fr-FR" b="1">
                <a:latin typeface="Comic Sans MS" panose="030F0702030302020204" pitchFamily="66" charset="0"/>
              </a:rPr>
            </a:br>
            <a:r>
              <a:rPr lang="fr-FR" altLang="fr-FR" b="1">
                <a:latin typeface="Comic Sans MS" panose="030F0702030302020204" pitchFamily="66" charset="0"/>
              </a:rPr>
              <a:t>La promesse de Dieu pour la descendance de David : </a:t>
            </a:r>
            <a:r>
              <a:rPr lang="fr-FR" altLang="fr-FR" b="1">
                <a:solidFill>
                  <a:srgbClr val="C00000"/>
                </a:solidFill>
                <a:latin typeface="Comic Sans MS" panose="030F0702030302020204" pitchFamily="66" charset="0"/>
              </a:rPr>
              <a:t>« je serai pour lui un père, il sera pour moi un fils »</a:t>
            </a:r>
            <a:r>
              <a:rPr lang="fr-FR" altLang="fr-FR" b="1">
                <a:latin typeface="Comic Sans MS" panose="030F0702030302020204" pitchFamily="66" charset="0"/>
              </a:rPr>
              <a:t> (2S 7, 14)</a:t>
            </a:r>
          </a:p>
          <a:p>
            <a:pPr marL="0" indent="0" eaLnBrk="1" hangingPunct="1">
              <a:buFont typeface="Arial" panose="020B0604020202020204" pitchFamily="34" charset="0"/>
              <a:buNone/>
            </a:pPr>
            <a:r>
              <a:rPr lang="fr-FR" altLang="fr-FR" b="1">
                <a:latin typeface="Comic Sans MS" panose="030F0702030302020204" pitchFamily="66" charset="0"/>
              </a:rPr>
              <a:t>La faute de David (2 S 10-12) : Bethsabée.</a:t>
            </a:r>
          </a:p>
          <a:p>
            <a:pPr marL="0" indent="0" eaLnBrk="1" hangingPunct="1">
              <a:buFont typeface="Arial" panose="020B0604020202020204" pitchFamily="34" charset="0"/>
              <a:buNone/>
            </a:pPr>
            <a:r>
              <a:rPr lang="fr-FR" altLang="fr-FR" b="1">
                <a:latin typeface="Comic Sans MS" panose="030F0702030302020204" pitchFamily="66" charset="0"/>
              </a:rPr>
              <a:t>La révolte des fils de David : malheur et déchéance de David. Accession au trône de Salomon.</a:t>
            </a:r>
          </a:p>
          <a:p>
            <a:pPr marL="0" indent="0" eaLnBrk="1" hangingPunct="1">
              <a:buFont typeface="Arial" panose="020B0604020202020204" pitchFamily="34" charset="0"/>
              <a:buNone/>
            </a:pPr>
            <a:endParaRPr lang="fr-FR" altLang="fr-FR">
              <a:latin typeface="Comic Sans MS" panose="030F0702030302020204" pitchFamily="66" charset="0"/>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TotalTime>
  <Words>1824</Words>
  <Application>Microsoft Office PowerPoint</Application>
  <PresentationFormat>Grand écran</PresentationFormat>
  <Paragraphs>89</Paragraphs>
  <Slides>26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26</vt:i4>
      </vt:variant>
    </vt:vector>
  </HeadingPairs>
  <TitlesOfParts>
    <vt:vector size="31" baseType="lpstr">
      <vt:lpstr>Calibri</vt:lpstr>
      <vt:lpstr>Arial</vt:lpstr>
      <vt:lpstr>Calibri Light</vt:lpstr>
      <vt:lpstr>Comic Sans MS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Roselyne</dc:creator>
  <cp:lastModifiedBy>Anne Lesvenan</cp:lastModifiedBy>
  <cp:revision>63</cp:revision>
  <dcterms:created xsi:type="dcterms:W3CDTF">2020-12-22T16:55:08Z</dcterms:created>
  <dcterms:modified xsi:type="dcterms:W3CDTF">2021-03-04T10:23:55Z</dcterms:modified>
</cp:coreProperties>
</file>