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88" r:id="rId2"/>
    <p:sldId id="295" r:id="rId3"/>
    <p:sldId id="316" r:id="rId4"/>
    <p:sldId id="262" r:id="rId5"/>
    <p:sldId id="329" r:id="rId6"/>
    <p:sldId id="330" r:id="rId7"/>
    <p:sldId id="322" r:id="rId8"/>
    <p:sldId id="331" r:id="rId9"/>
    <p:sldId id="302" r:id="rId10"/>
    <p:sldId id="342" r:id="rId11"/>
    <p:sldId id="343" r:id="rId12"/>
    <p:sldId id="344" r:id="rId13"/>
    <p:sldId id="345" r:id="rId14"/>
    <p:sldId id="332" r:id="rId15"/>
    <p:sldId id="346" r:id="rId16"/>
    <p:sldId id="307" r:id="rId17"/>
    <p:sldId id="308" r:id="rId18"/>
    <p:sldId id="347" r:id="rId19"/>
    <p:sldId id="338" r:id="rId20"/>
    <p:sldId id="337" r:id="rId21"/>
    <p:sldId id="323" r:id="rId22"/>
    <p:sldId id="333" r:id="rId23"/>
    <p:sldId id="335" r:id="rId24"/>
    <p:sldId id="305" r:id="rId25"/>
    <p:sldId id="349" r:id="rId26"/>
    <p:sldId id="317" r:id="rId27"/>
    <p:sldId id="319" r:id="rId28"/>
    <p:sldId id="318" r:id="rId29"/>
    <p:sldId id="301" r:id="rId30"/>
    <p:sldId id="321" r:id="rId31"/>
    <p:sldId id="306" r:id="rId32"/>
    <p:sldId id="350" r:id="rId33"/>
    <p:sldId id="324" r:id="rId34"/>
    <p:sldId id="327" r:id="rId35"/>
    <p:sldId id="339" r:id="rId36"/>
    <p:sldId id="325" r:id="rId37"/>
    <p:sldId id="340"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049"/>
    <p:restoredTop sz="94638"/>
  </p:normalViewPr>
  <p:slideViewPr>
    <p:cSldViewPr snapToGrid="0" snapToObjects="1">
      <p:cViewPr varScale="1">
        <p:scale>
          <a:sx n="88" d="100"/>
          <a:sy n="88" d="100"/>
        </p:scale>
        <p:origin x="176" y="72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17/05/2021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17/05/2021</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17/05/2021</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8F1BC3-119A-F643-BF19-B04763B080F3}"/>
              </a:ext>
            </a:extLst>
          </p:cNvPr>
          <p:cNvSpPr txBox="1"/>
          <p:nvPr/>
        </p:nvSpPr>
        <p:spPr>
          <a:xfrm>
            <a:off x="1089285" y="1166842"/>
            <a:ext cx="10013429" cy="4524315"/>
          </a:xfrm>
          <a:prstGeom prst="rect">
            <a:avLst/>
          </a:prstGeom>
          <a:noFill/>
        </p:spPr>
        <p:txBody>
          <a:bodyPr wrap="square" rtlCol="0">
            <a:spAutoFit/>
          </a:bodyPr>
          <a:lstStyle/>
          <a:p>
            <a:pPr algn="ctr"/>
            <a:r>
              <a:rPr lang="fr-FR" sz="3600" dirty="0">
                <a:latin typeface="Times New Roman" panose="02020603050405020304" pitchFamily="18" charset="0"/>
                <a:cs typeface="Times New Roman" panose="02020603050405020304" pitchFamily="18" charset="0"/>
              </a:rPr>
              <a:t>PLAN GENERAL</a:t>
            </a:r>
          </a:p>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CH. 1 - UNE </a:t>
            </a:r>
            <a:r>
              <a:rPr lang="fr-FR" sz="3600">
                <a:latin typeface="Times New Roman" panose="02020603050405020304" pitchFamily="18" charset="0"/>
                <a:cs typeface="Times New Roman" panose="02020603050405020304" pitchFamily="18" charset="0"/>
              </a:rPr>
              <a:t>ANTHROPOLOGIE CHRETIENNE</a:t>
            </a:r>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CH. 2 - LA CREATION</a:t>
            </a:r>
          </a:p>
          <a:p>
            <a:r>
              <a:rPr lang="fr-FR" sz="3600" dirty="0">
                <a:latin typeface="Times New Roman" panose="02020603050405020304" pitchFamily="18" charset="0"/>
                <a:cs typeface="Times New Roman" panose="02020603050405020304" pitchFamily="18" charset="0"/>
              </a:rPr>
              <a:t>CH. 3 - LE MAL</a:t>
            </a:r>
          </a:p>
          <a:p>
            <a:r>
              <a:rPr lang="fr-FR" sz="3600" dirty="0">
                <a:latin typeface="Times New Roman" panose="02020603050405020304" pitchFamily="18" charset="0"/>
                <a:cs typeface="Times New Roman" panose="02020603050405020304" pitchFamily="18" charset="0"/>
              </a:rPr>
              <a:t>CH. 4 - LA MORT ET LE PECHE</a:t>
            </a:r>
          </a:p>
          <a:p>
            <a:r>
              <a:rPr lang="fr-FR" sz="3600" dirty="0">
                <a:latin typeface="Times New Roman" panose="02020603050405020304" pitchFamily="18" charset="0"/>
                <a:cs typeface="Times New Roman" panose="02020603050405020304" pitchFamily="18" charset="0"/>
              </a:rPr>
              <a:t>CH. 5 - LE SALUT</a:t>
            </a:r>
          </a:p>
          <a:p>
            <a:r>
              <a:rPr lang="fr-FR" sz="3600" dirty="0">
                <a:latin typeface="Times New Roman" panose="02020603050405020304" pitchFamily="18" charset="0"/>
                <a:cs typeface="Times New Roman" panose="02020603050405020304" pitchFamily="18" charset="0"/>
              </a:rPr>
              <a:t>CH. 6 - L’ESPERANCE CHRETIENNE</a:t>
            </a:r>
          </a:p>
        </p:txBody>
      </p:sp>
      <p:sp>
        <p:nvSpPr>
          <p:cNvPr id="2" name="ZoneTexte 1">
            <a:extLst>
              <a:ext uri="{FF2B5EF4-FFF2-40B4-BE49-F238E27FC236}">
                <a16:creationId xmlns:a16="http://schemas.microsoft.com/office/drawing/2014/main" id="{8798A636-19F2-AF40-8571-E9291AD0376E}"/>
              </a:ext>
            </a:extLst>
          </p:cNvPr>
          <p:cNvSpPr txBox="1"/>
          <p:nvPr/>
        </p:nvSpPr>
        <p:spPr>
          <a:xfrm>
            <a:off x="9197788" y="8068235"/>
            <a:ext cx="184731" cy="369332"/>
          </a:xfrm>
          <a:prstGeom prst="rect">
            <a:avLst/>
          </a:prstGeom>
          <a:blipFill dpi="0" rotWithShape="1">
            <a:blip r:embed="rId2">
              <a:alphaModFix amt="26000"/>
            </a:blip>
            <a:srcRect/>
            <a:tile tx="0" ty="0" sx="100000" sy="100000" flip="none" algn="tl"/>
          </a:blipFill>
        </p:spPr>
        <p:txBody>
          <a:bodyPr wrap="none" rtlCol="0">
            <a:spAutoFit/>
          </a:bodyPr>
          <a:lstStyle/>
          <a:p>
            <a:endParaRPr lang="fr-FR" dirty="0"/>
          </a:p>
        </p:txBody>
      </p:sp>
    </p:spTree>
    <p:extLst>
      <p:ext uri="{BB962C8B-B14F-4D97-AF65-F5344CB8AC3E}">
        <p14:creationId xmlns:p14="http://schemas.microsoft.com/office/powerpoint/2010/main" val="53815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1951672"/>
            <a:ext cx="9826171" cy="2954655"/>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Cesseras-tu enfin de me regarder, le temps que j’avale ma salive ? Si j’ai péché, que t’ai-je fait, à toi, l’observateur attentif de l’homme ? Pourquoi m’as-tu pris pour cible ? (…) ne peux-tu tolérer mon offense, passer sur ma faute ? car bientôt je serai couché en terre : tu me chercheras et je ne serai plus. » </a:t>
            </a:r>
          </a:p>
          <a:p>
            <a:r>
              <a:rPr lang="fr-FR" sz="2800" dirty="0">
                <a:latin typeface="Times New Roman" panose="02020603050405020304" pitchFamily="18" charset="0"/>
                <a:cs typeface="Times New Roman" panose="02020603050405020304" pitchFamily="18" charset="0"/>
              </a:rPr>
              <a:t>(Job, 7, 19-21)</a:t>
            </a:r>
          </a:p>
          <a:p>
            <a:endParaRPr lang="fr-FR" dirty="0"/>
          </a:p>
        </p:txBody>
      </p:sp>
    </p:spTree>
    <p:extLst>
      <p:ext uri="{BB962C8B-B14F-4D97-AF65-F5344CB8AC3E}">
        <p14:creationId xmlns:p14="http://schemas.microsoft.com/office/powerpoint/2010/main" val="200839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813447"/>
            <a:ext cx="9826171" cy="1231106"/>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Celui qui dispute avec le Puissant </a:t>
            </a:r>
            <a:r>
              <a:rPr lang="fr-FR" sz="2800" dirty="0" err="1">
                <a:latin typeface="Times New Roman" panose="02020603050405020304" pitchFamily="18" charset="0"/>
                <a:cs typeface="Times New Roman" panose="02020603050405020304" pitchFamily="18" charset="0"/>
              </a:rPr>
              <a:t>a-t-il</a:t>
            </a:r>
            <a:r>
              <a:rPr lang="fr-FR" sz="2800" dirty="0">
                <a:latin typeface="Times New Roman" panose="02020603050405020304" pitchFamily="18" charset="0"/>
                <a:cs typeface="Times New Roman" panose="02020603050405020304" pitchFamily="18" charset="0"/>
              </a:rPr>
              <a:t> à critiquer ? Celui qui ergote avec Dieu voudrait-il répondre ? » (</a:t>
            </a:r>
            <a:r>
              <a:rPr lang="fr-FR" sz="2800" dirty="0" err="1">
                <a:latin typeface="Times New Roman" panose="02020603050405020304" pitchFamily="18" charset="0"/>
                <a:cs typeface="Times New Roman" panose="02020603050405020304" pitchFamily="18" charset="0"/>
              </a:rPr>
              <a:t>Jb</a:t>
            </a:r>
            <a:r>
              <a:rPr lang="fr-FR" sz="2800" dirty="0">
                <a:latin typeface="Times New Roman" panose="02020603050405020304" pitchFamily="18" charset="0"/>
                <a:cs typeface="Times New Roman" panose="02020603050405020304" pitchFamily="18" charset="0"/>
              </a:rPr>
              <a:t> 40, 1-2)</a:t>
            </a:r>
          </a:p>
          <a:p>
            <a:endParaRPr lang="fr-FR" dirty="0"/>
          </a:p>
        </p:txBody>
      </p:sp>
    </p:spTree>
    <p:extLst>
      <p:ext uri="{BB962C8B-B14F-4D97-AF65-F5344CB8AC3E}">
        <p14:creationId xmlns:p14="http://schemas.microsoft.com/office/powerpoint/2010/main" val="110953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598003"/>
            <a:ext cx="9826171" cy="1661993"/>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Ma colère flambe contre toi et tes deux amis, parce que vous n’avez pas parlé de moi avec droiture comme l’a fait mon serviteur Job ». (</a:t>
            </a:r>
            <a:r>
              <a:rPr lang="fr-FR" sz="2800" dirty="0" err="1">
                <a:latin typeface="Times New Roman" panose="02020603050405020304" pitchFamily="18" charset="0"/>
                <a:cs typeface="Times New Roman" panose="02020603050405020304" pitchFamily="18" charset="0"/>
              </a:rPr>
              <a:t>Jb</a:t>
            </a:r>
            <a:r>
              <a:rPr lang="fr-FR" sz="2800" dirty="0">
                <a:latin typeface="Times New Roman" panose="02020603050405020304" pitchFamily="18" charset="0"/>
                <a:cs typeface="Times New Roman" panose="02020603050405020304" pitchFamily="18" charset="0"/>
              </a:rPr>
              <a:t> 42, 7)</a:t>
            </a:r>
          </a:p>
          <a:p>
            <a:endParaRPr lang="fr-FR" dirty="0"/>
          </a:p>
        </p:txBody>
      </p:sp>
    </p:spTree>
    <p:extLst>
      <p:ext uri="{BB962C8B-B14F-4D97-AF65-F5344CB8AC3E}">
        <p14:creationId xmlns:p14="http://schemas.microsoft.com/office/powerpoint/2010/main" val="2208838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659011"/>
            <a:ext cx="9826171" cy="5539978"/>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Je ne fais pas le poids, que te répliquerai-je ? Je mets, la main sur ma bouche. J’ai parlé une fois, je ne répondrai plus, deux fois, je n’ajouterai rien. » (</a:t>
            </a:r>
            <a:r>
              <a:rPr lang="fr-FR" sz="2800" dirty="0" err="1">
                <a:latin typeface="Times New Roman" panose="02020603050405020304" pitchFamily="18" charset="0"/>
                <a:cs typeface="Times New Roman" panose="02020603050405020304" pitchFamily="18" charset="0"/>
              </a:rPr>
              <a:t>Jb</a:t>
            </a:r>
            <a:r>
              <a:rPr lang="fr-FR" sz="2800" dirty="0">
                <a:latin typeface="Times New Roman" panose="02020603050405020304" pitchFamily="18" charset="0"/>
                <a:cs typeface="Times New Roman" panose="02020603050405020304" pitchFamily="18" charset="0"/>
              </a:rPr>
              <a:t> 40, 4-5 )</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Job répondit alors au Seigneur et dit : Je sais que tu peux tout et qu’aucun projet n’échappe à tes prises. « Qui est celui qui dénigre la providence sans rien y connaître ? ». Eh oui ! J’ai abordé, sans le savoir, des mystères qui me confondent. « Ecoute-moi », disais-je, « à moi la parole, je vais t’interroger et tu m’instruiras. » Je ne te connaissais que par ouï-dire, maintenant, mes yeux t’ont vu. Aussi, j’ai horreur de moi et je me désavoue sur la poussière et sur la cendre. » (</a:t>
            </a:r>
            <a:r>
              <a:rPr lang="fr-FR" sz="2800" dirty="0" err="1">
                <a:latin typeface="Times New Roman" panose="02020603050405020304" pitchFamily="18" charset="0"/>
                <a:cs typeface="Times New Roman" panose="02020603050405020304" pitchFamily="18" charset="0"/>
              </a:rPr>
              <a:t>Jb</a:t>
            </a:r>
            <a:r>
              <a:rPr lang="fr-FR" sz="2800" dirty="0">
                <a:latin typeface="Times New Roman" panose="02020603050405020304" pitchFamily="18" charset="0"/>
                <a:cs typeface="Times New Roman" panose="02020603050405020304" pitchFamily="18" charset="0"/>
              </a:rPr>
              <a:t> 42, 1-6)</a:t>
            </a:r>
          </a:p>
          <a:p>
            <a:endParaRPr lang="fr-FR" dirty="0"/>
          </a:p>
        </p:txBody>
      </p:sp>
    </p:spTree>
    <p:extLst>
      <p:ext uri="{BB962C8B-B14F-4D97-AF65-F5344CB8AC3E}">
        <p14:creationId xmlns:p14="http://schemas.microsoft.com/office/powerpoint/2010/main" val="384027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a:blip r:embed="rId2"/>
          <a:stretch>
            <a:fillRect/>
          </a:stretch>
        </p:blipFill>
        <p:spPr>
          <a:xfrm>
            <a:off x="6608825" y="0"/>
            <a:ext cx="3972207" cy="6858000"/>
          </a:xfrm>
          <a:prstGeom prst="rect">
            <a:avLst/>
          </a:prstGeom>
        </p:spPr>
      </p:pic>
      <p:sp>
        <p:nvSpPr>
          <p:cNvPr id="6" name="ZoneTexte 5">
            <a:extLst>
              <a:ext uri="{FF2B5EF4-FFF2-40B4-BE49-F238E27FC236}">
                <a16:creationId xmlns:a16="http://schemas.microsoft.com/office/drawing/2014/main" id="{7D85CFF9-9FC9-1344-B741-CE0AB64523ED}"/>
              </a:ext>
            </a:extLst>
          </p:cNvPr>
          <p:cNvSpPr txBox="1"/>
          <p:nvPr/>
        </p:nvSpPr>
        <p:spPr>
          <a:xfrm>
            <a:off x="2262075" y="5903361"/>
            <a:ext cx="3321102" cy="707886"/>
          </a:xfrm>
          <a:prstGeom prst="rect">
            <a:avLst/>
          </a:prstGeom>
          <a:solidFill>
            <a:schemeClr val="bg1"/>
          </a:solidFill>
        </p:spPr>
        <p:txBody>
          <a:bodyPr wrap="none" rtlCol="0">
            <a:spAutoFit/>
          </a:bodyPr>
          <a:lstStyle/>
          <a:p>
            <a:r>
              <a:rPr lang="fr-FR" sz="2000" dirty="0">
                <a:latin typeface="Times New Roman" panose="02020603050405020304" pitchFamily="18" charset="0"/>
                <a:cs typeface="Times New Roman" panose="02020603050405020304" pitchFamily="18" charset="0"/>
              </a:rPr>
              <a:t>Le Greco, </a:t>
            </a:r>
            <a:r>
              <a:rPr lang="fr-FR" sz="2000" i="1" dirty="0">
                <a:latin typeface="Times New Roman" panose="02020603050405020304" pitchFamily="18" charset="0"/>
                <a:cs typeface="Times New Roman" panose="02020603050405020304" pitchFamily="18" charset="0"/>
              </a:rPr>
              <a:t>Crucifixion</a:t>
            </a:r>
            <a:r>
              <a:rPr lang="fr-FR" sz="2000" dirty="0">
                <a:latin typeface="Times New Roman" panose="02020603050405020304" pitchFamily="18" charset="0"/>
                <a:cs typeface="Times New Roman" panose="02020603050405020304" pitchFamily="18" charset="0"/>
              </a:rPr>
              <a:t>, v. 1600</a:t>
            </a:r>
          </a:p>
          <a:p>
            <a:r>
              <a:rPr lang="fr-FR" sz="2000" dirty="0">
                <a:latin typeface="Times New Roman" panose="02020603050405020304" pitchFamily="18" charset="0"/>
                <a:cs typeface="Times New Roman" panose="02020603050405020304" pitchFamily="18" charset="0"/>
              </a:rPr>
              <a:t>Cleveland Museum of art</a:t>
            </a:r>
          </a:p>
        </p:txBody>
      </p:sp>
      <p:sp>
        <p:nvSpPr>
          <p:cNvPr id="2" name="ZoneTexte 1">
            <a:extLst>
              <a:ext uri="{FF2B5EF4-FFF2-40B4-BE49-F238E27FC236}">
                <a16:creationId xmlns:a16="http://schemas.microsoft.com/office/drawing/2014/main" id="{B62184C5-D362-7141-9807-1CBEB7B59BE5}"/>
              </a:ext>
            </a:extLst>
          </p:cNvPr>
          <p:cNvSpPr txBox="1"/>
          <p:nvPr/>
        </p:nvSpPr>
        <p:spPr>
          <a:xfrm>
            <a:off x="451961" y="765544"/>
            <a:ext cx="4928113" cy="3046988"/>
          </a:xfrm>
          <a:prstGeom prst="rect">
            <a:avLst/>
          </a:prstGeom>
          <a:solidFill>
            <a:schemeClr val="bg1"/>
          </a:solidFill>
        </p:spPr>
        <p:txBody>
          <a:bodyPr wrap="square" rtlCol="0">
            <a:spAutoFit/>
          </a:bodyPr>
          <a:lstStyle/>
          <a:p>
            <a:r>
              <a:rPr lang="fr-FR" sz="2400" dirty="0">
                <a:latin typeface="Times New Roman" panose="02020603050405020304" pitchFamily="18" charset="0"/>
                <a:cs typeface="Times New Roman" panose="02020603050405020304" pitchFamily="18" charset="0"/>
              </a:rPr>
              <a:t>« Je suis comme l’eau qui se répand, tous mes membres se disloquent. Mon cœur est comme la cire, il fond au milieu de mes entrailles, ma vigueur a séché comme l’argile, ma langue colle à mon palais. Tu me mènes à la poussière de la mort. » </a:t>
            </a:r>
          </a:p>
          <a:p>
            <a:r>
              <a:rPr lang="fr-FR" sz="2400" dirty="0">
                <a:latin typeface="Times New Roman" panose="02020603050405020304" pitchFamily="18" charset="0"/>
                <a:cs typeface="Times New Roman" panose="02020603050405020304" pitchFamily="18" charset="0"/>
              </a:rPr>
              <a:t>(Ps 21/22, 15-16)</a:t>
            </a:r>
          </a:p>
        </p:txBody>
      </p:sp>
    </p:spTree>
    <p:extLst>
      <p:ext uri="{BB962C8B-B14F-4D97-AF65-F5344CB8AC3E}">
        <p14:creationId xmlns:p14="http://schemas.microsoft.com/office/powerpoint/2010/main" val="38911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a:blip r:embed="rId2"/>
          <a:stretch>
            <a:fillRect/>
          </a:stretch>
        </p:blipFill>
        <p:spPr>
          <a:xfrm>
            <a:off x="6608825" y="0"/>
            <a:ext cx="3972207" cy="6858000"/>
          </a:xfrm>
          <a:prstGeom prst="rect">
            <a:avLst/>
          </a:prstGeom>
        </p:spPr>
      </p:pic>
      <p:sp>
        <p:nvSpPr>
          <p:cNvPr id="6" name="ZoneTexte 5">
            <a:extLst>
              <a:ext uri="{FF2B5EF4-FFF2-40B4-BE49-F238E27FC236}">
                <a16:creationId xmlns:a16="http://schemas.microsoft.com/office/drawing/2014/main" id="{7D85CFF9-9FC9-1344-B741-CE0AB64523ED}"/>
              </a:ext>
            </a:extLst>
          </p:cNvPr>
          <p:cNvSpPr txBox="1"/>
          <p:nvPr/>
        </p:nvSpPr>
        <p:spPr>
          <a:xfrm>
            <a:off x="2262075" y="5903361"/>
            <a:ext cx="3321102" cy="707886"/>
          </a:xfrm>
          <a:prstGeom prst="rect">
            <a:avLst/>
          </a:prstGeom>
          <a:solidFill>
            <a:schemeClr val="bg1"/>
          </a:solidFill>
        </p:spPr>
        <p:txBody>
          <a:bodyPr wrap="none" rtlCol="0">
            <a:spAutoFit/>
          </a:bodyPr>
          <a:lstStyle/>
          <a:p>
            <a:r>
              <a:rPr lang="fr-FR" sz="2000" dirty="0">
                <a:latin typeface="Times New Roman" panose="02020603050405020304" pitchFamily="18" charset="0"/>
                <a:cs typeface="Times New Roman" panose="02020603050405020304" pitchFamily="18" charset="0"/>
              </a:rPr>
              <a:t>Le Greco, </a:t>
            </a:r>
            <a:r>
              <a:rPr lang="fr-FR" sz="2000" i="1" dirty="0">
                <a:latin typeface="Times New Roman" panose="02020603050405020304" pitchFamily="18" charset="0"/>
                <a:cs typeface="Times New Roman" panose="02020603050405020304" pitchFamily="18" charset="0"/>
              </a:rPr>
              <a:t>Crucifixion</a:t>
            </a:r>
            <a:r>
              <a:rPr lang="fr-FR" sz="2000" dirty="0">
                <a:latin typeface="Times New Roman" panose="02020603050405020304" pitchFamily="18" charset="0"/>
                <a:cs typeface="Times New Roman" panose="02020603050405020304" pitchFamily="18" charset="0"/>
              </a:rPr>
              <a:t>, v. 1600</a:t>
            </a:r>
          </a:p>
          <a:p>
            <a:r>
              <a:rPr lang="fr-FR" sz="2000" dirty="0">
                <a:latin typeface="Times New Roman" panose="02020603050405020304" pitchFamily="18" charset="0"/>
                <a:cs typeface="Times New Roman" panose="02020603050405020304" pitchFamily="18" charset="0"/>
              </a:rPr>
              <a:t>Cleveland Museum of art</a:t>
            </a:r>
          </a:p>
        </p:txBody>
      </p:sp>
      <p:sp>
        <p:nvSpPr>
          <p:cNvPr id="2" name="ZoneTexte 1">
            <a:extLst>
              <a:ext uri="{FF2B5EF4-FFF2-40B4-BE49-F238E27FC236}">
                <a16:creationId xmlns:a16="http://schemas.microsoft.com/office/drawing/2014/main" id="{B62184C5-D362-7141-9807-1CBEB7B59BE5}"/>
              </a:ext>
            </a:extLst>
          </p:cNvPr>
          <p:cNvSpPr txBox="1"/>
          <p:nvPr/>
        </p:nvSpPr>
        <p:spPr>
          <a:xfrm>
            <a:off x="451961" y="765544"/>
            <a:ext cx="4928113" cy="954107"/>
          </a:xfrm>
          <a:prstGeom prst="rect">
            <a:avLst/>
          </a:prstGeom>
          <a:solidFill>
            <a:schemeClr val="bg1"/>
          </a:solidFill>
        </p:spPr>
        <p:txBody>
          <a:bodyPr wrap="square" rtlCol="0">
            <a:spAutoFit/>
          </a:bodyPr>
          <a:lstStyle/>
          <a:p>
            <a:r>
              <a:rPr lang="fr-FR" sz="2800" dirty="0">
                <a:latin typeface="Times New Roman" panose="02020603050405020304" pitchFamily="18" charset="0"/>
                <a:cs typeface="Times New Roman" panose="02020603050405020304" pitchFamily="18" charset="0"/>
              </a:rPr>
              <a:t>Mon Dieu, mon Dieu, pourquoi m’as-tu abandonné ? (Ps 21, 1)</a:t>
            </a:r>
          </a:p>
        </p:txBody>
      </p:sp>
    </p:spTree>
    <p:extLst>
      <p:ext uri="{BB962C8B-B14F-4D97-AF65-F5344CB8AC3E}">
        <p14:creationId xmlns:p14="http://schemas.microsoft.com/office/powerpoint/2010/main" val="326708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1FB96EF-B39E-1C46-B525-86D428E5F34F}"/>
              </a:ext>
            </a:extLst>
          </p:cNvPr>
          <p:cNvPicPr>
            <a:picLocks noChangeAspect="1"/>
          </p:cNvPicPr>
          <p:nvPr/>
        </p:nvPicPr>
        <p:blipFill>
          <a:blip r:embed="rId2"/>
          <a:stretch>
            <a:fillRect/>
          </a:stretch>
        </p:blipFill>
        <p:spPr>
          <a:xfrm>
            <a:off x="7297360" y="127061"/>
            <a:ext cx="3733255" cy="6438631"/>
          </a:xfrm>
          <a:prstGeom prst="rect">
            <a:avLst/>
          </a:prstGeom>
        </p:spPr>
      </p:pic>
      <p:pic>
        <p:nvPicPr>
          <p:cNvPr id="7" name="Image 6" descr="Une image contenant texte, personne&#10;&#10;Description générée automatiquement">
            <a:extLst>
              <a:ext uri="{FF2B5EF4-FFF2-40B4-BE49-F238E27FC236}">
                <a16:creationId xmlns:a16="http://schemas.microsoft.com/office/drawing/2014/main" id="{4A91723F-802C-D04B-A627-8EBEFD548DF3}"/>
              </a:ext>
            </a:extLst>
          </p:cNvPr>
          <p:cNvPicPr>
            <a:picLocks noChangeAspect="1"/>
          </p:cNvPicPr>
          <p:nvPr/>
        </p:nvPicPr>
        <p:blipFill>
          <a:blip r:embed="rId3"/>
          <a:stretch>
            <a:fillRect/>
          </a:stretch>
        </p:blipFill>
        <p:spPr>
          <a:xfrm>
            <a:off x="1274164" y="127061"/>
            <a:ext cx="4601980" cy="5823275"/>
          </a:xfrm>
          <a:prstGeom prst="rect">
            <a:avLst/>
          </a:prstGeom>
        </p:spPr>
      </p:pic>
      <p:sp>
        <p:nvSpPr>
          <p:cNvPr id="8" name="ZoneTexte 7">
            <a:extLst>
              <a:ext uri="{FF2B5EF4-FFF2-40B4-BE49-F238E27FC236}">
                <a16:creationId xmlns:a16="http://schemas.microsoft.com/office/drawing/2014/main" id="{D29A69DC-7AB3-F04F-BD82-CDED244A3563}"/>
              </a:ext>
            </a:extLst>
          </p:cNvPr>
          <p:cNvSpPr txBox="1"/>
          <p:nvPr/>
        </p:nvSpPr>
        <p:spPr>
          <a:xfrm>
            <a:off x="2511205" y="6196360"/>
            <a:ext cx="2383436" cy="369332"/>
          </a:xfrm>
          <a:prstGeom prst="rect">
            <a:avLst/>
          </a:prstGeom>
          <a:solidFill>
            <a:schemeClr val="bg1"/>
          </a:solidFill>
        </p:spPr>
        <p:txBody>
          <a:bodyPr wrap="square" rtlCol="0">
            <a:spAutoFit/>
          </a:bodyPr>
          <a:lstStyle/>
          <a:p>
            <a:pPr algn="ctr"/>
            <a:r>
              <a:rPr lang="fr-FR"/>
              <a:t>Leibniz </a:t>
            </a:r>
            <a:r>
              <a:rPr lang="fr-FR" dirty="0"/>
              <a:t>(1646 – 1716)</a:t>
            </a:r>
          </a:p>
        </p:txBody>
      </p:sp>
    </p:spTree>
    <p:extLst>
      <p:ext uri="{BB962C8B-B14F-4D97-AF65-F5344CB8AC3E}">
        <p14:creationId xmlns:p14="http://schemas.microsoft.com/office/powerpoint/2010/main" val="2632462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2CB3F9-D7BA-F245-8DF4-294F84C8E7F8}"/>
              </a:ext>
            </a:extLst>
          </p:cNvPr>
          <p:cNvPicPr>
            <a:picLocks noChangeAspect="1"/>
          </p:cNvPicPr>
          <p:nvPr/>
        </p:nvPicPr>
        <p:blipFill>
          <a:blip r:embed="rId2"/>
          <a:srcRect/>
          <a:stretch/>
        </p:blipFill>
        <p:spPr>
          <a:xfrm>
            <a:off x="1249486" y="613519"/>
            <a:ext cx="4498171" cy="556648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CAB3650A-6465-FC47-BBF0-ED816FB2D755}"/>
              </a:ext>
            </a:extLst>
          </p:cNvPr>
          <p:cNvPicPr>
            <a:picLocks noChangeAspect="1"/>
          </p:cNvPicPr>
          <p:nvPr/>
        </p:nvPicPr>
        <p:blipFill>
          <a:blip r:embed="rId3"/>
          <a:stretch>
            <a:fillRect/>
          </a:stretch>
        </p:blipFill>
        <p:spPr>
          <a:xfrm>
            <a:off x="7576457" y="613518"/>
            <a:ext cx="3745399" cy="5630963"/>
          </a:xfrm>
          <a:prstGeom prst="rect">
            <a:avLst/>
          </a:prstGeom>
        </p:spPr>
      </p:pic>
    </p:spTree>
    <p:extLst>
      <p:ext uri="{BB962C8B-B14F-4D97-AF65-F5344CB8AC3E}">
        <p14:creationId xmlns:p14="http://schemas.microsoft.com/office/powerpoint/2010/main" val="125733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65A2A4-173B-1D43-A5DA-BC8163171161}"/>
              </a:ext>
            </a:extLst>
          </p:cNvPr>
          <p:cNvSpPr txBox="1"/>
          <p:nvPr/>
        </p:nvSpPr>
        <p:spPr>
          <a:xfrm>
            <a:off x="1030514" y="1089898"/>
            <a:ext cx="10130972" cy="4678204"/>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 Qu’importe, dit le derviche, qu’il y ait du mal ou du bien ? Quand sa Hautesse envoie un vaisseau en Egypte, s’embarrasse-t-elle si les souris qui sont dans le vaisseau sont à leur aise ou non ? »</a:t>
            </a:r>
          </a:p>
          <a:p>
            <a:pPr marL="457200" indent="-457200">
              <a:buFontTx/>
              <a:buChar char="-"/>
            </a:pPr>
            <a:r>
              <a:rPr lang="fr-FR" sz="2800" dirty="0">
                <a:latin typeface="Times New Roman" panose="02020603050405020304" pitchFamily="18" charset="0"/>
                <a:cs typeface="Times New Roman" panose="02020603050405020304" pitchFamily="18" charset="0"/>
              </a:rPr>
              <a:t>Que faut-il donc faire ? dit Pangloss. </a:t>
            </a:r>
          </a:p>
          <a:p>
            <a:pPr marL="457200" indent="-457200">
              <a:buFontTx/>
              <a:buChar char="-"/>
            </a:pPr>
            <a:r>
              <a:rPr lang="fr-FR" sz="2800" u="sng" dirty="0">
                <a:latin typeface="Times New Roman" panose="02020603050405020304" pitchFamily="18" charset="0"/>
                <a:cs typeface="Times New Roman" panose="02020603050405020304" pitchFamily="18" charset="0"/>
              </a:rPr>
              <a:t>Te taire</a:t>
            </a:r>
            <a:r>
              <a:rPr lang="fr-FR" sz="2800" dirty="0">
                <a:latin typeface="Times New Roman" panose="02020603050405020304" pitchFamily="18" charset="0"/>
                <a:cs typeface="Times New Roman" panose="02020603050405020304" pitchFamily="18" charset="0"/>
              </a:rPr>
              <a:t>, dit le derviche. </a:t>
            </a:r>
          </a:p>
          <a:p>
            <a:pPr marL="457200" indent="-457200">
              <a:buFontTx/>
              <a:buChar char="-"/>
            </a:pPr>
            <a:r>
              <a:rPr lang="fr-FR" sz="2800" dirty="0">
                <a:latin typeface="Times New Roman" panose="02020603050405020304" pitchFamily="18" charset="0"/>
                <a:cs typeface="Times New Roman" panose="02020603050405020304" pitchFamily="18" charset="0"/>
              </a:rPr>
              <a:t>Je me flattais, dit Pangloss, de raisonner un peu avec vous des effets et des causes, du meilleur des mondes possibles, de l’origine du mal, de la nature de l’âme et de l’harmonie préétablie. " </a:t>
            </a:r>
          </a:p>
          <a:p>
            <a:r>
              <a:rPr lang="fr-FR" sz="2800" dirty="0">
                <a:latin typeface="Times New Roman" panose="02020603050405020304" pitchFamily="18" charset="0"/>
                <a:cs typeface="Times New Roman" panose="02020603050405020304" pitchFamily="18" charset="0"/>
              </a:rPr>
              <a:t>Le derviche, à ces mots, leur ferma la porte au nez. » </a:t>
            </a:r>
          </a:p>
          <a:p>
            <a:r>
              <a:rPr lang="fr-FR" sz="2800" dirty="0">
                <a:latin typeface="Times New Roman" panose="02020603050405020304" pitchFamily="18" charset="0"/>
                <a:cs typeface="Times New Roman" panose="02020603050405020304" pitchFamily="18" charset="0"/>
              </a:rPr>
              <a:t>(</a:t>
            </a:r>
            <a:r>
              <a:rPr lang="fr-FR" sz="2800" i="1" dirty="0">
                <a:latin typeface="Times New Roman" panose="02020603050405020304" pitchFamily="18" charset="0"/>
                <a:cs typeface="Times New Roman" panose="02020603050405020304" pitchFamily="18" charset="0"/>
              </a:rPr>
              <a:t>Candide</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a:t>
            </a:r>
            <a:r>
              <a:rPr lang="fr-FR" sz="2800" dirty="0">
                <a:latin typeface="Times New Roman" panose="02020603050405020304" pitchFamily="18" charset="0"/>
                <a:cs typeface="Times New Roman" panose="02020603050405020304" pitchFamily="18" charset="0"/>
              </a:rPr>
              <a:t> XXX « Conclusion »)</a:t>
            </a:r>
          </a:p>
          <a:p>
            <a:endParaRPr lang="fr-FR" dirty="0"/>
          </a:p>
        </p:txBody>
      </p:sp>
    </p:spTree>
    <p:extLst>
      <p:ext uri="{BB962C8B-B14F-4D97-AF65-F5344CB8AC3E}">
        <p14:creationId xmlns:p14="http://schemas.microsoft.com/office/powerpoint/2010/main" val="204552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mur, regardant&#10;&#10;Description générée automatiquement">
            <a:extLst>
              <a:ext uri="{FF2B5EF4-FFF2-40B4-BE49-F238E27FC236}">
                <a16:creationId xmlns:a16="http://schemas.microsoft.com/office/drawing/2014/main" id="{6540B20D-B19A-914F-A113-ADFB1056AC60}"/>
              </a:ext>
            </a:extLst>
          </p:cNvPr>
          <p:cNvPicPr>
            <a:picLocks noChangeAspect="1"/>
          </p:cNvPicPr>
          <p:nvPr/>
        </p:nvPicPr>
        <p:blipFill>
          <a:blip r:embed="rId2"/>
          <a:stretch>
            <a:fillRect/>
          </a:stretch>
        </p:blipFill>
        <p:spPr>
          <a:xfrm>
            <a:off x="3642112" y="0"/>
            <a:ext cx="4907775" cy="6858000"/>
          </a:xfrm>
          <a:prstGeom prst="rect">
            <a:avLst/>
          </a:prstGeom>
        </p:spPr>
      </p:pic>
      <p:sp>
        <p:nvSpPr>
          <p:cNvPr id="4" name="ZoneTexte 3">
            <a:extLst>
              <a:ext uri="{FF2B5EF4-FFF2-40B4-BE49-F238E27FC236}">
                <a16:creationId xmlns:a16="http://schemas.microsoft.com/office/drawing/2014/main" id="{1DFB48AC-3309-5A4D-A26E-C896D5F8D685}"/>
              </a:ext>
            </a:extLst>
          </p:cNvPr>
          <p:cNvSpPr txBox="1"/>
          <p:nvPr/>
        </p:nvSpPr>
        <p:spPr>
          <a:xfrm>
            <a:off x="8803758" y="6039292"/>
            <a:ext cx="3147237" cy="400110"/>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Hannah Arendt (1906-1975)</a:t>
            </a:r>
          </a:p>
        </p:txBody>
      </p:sp>
    </p:spTree>
    <p:extLst>
      <p:ext uri="{BB962C8B-B14F-4D97-AF65-F5344CB8AC3E}">
        <p14:creationId xmlns:p14="http://schemas.microsoft.com/office/powerpoint/2010/main" val="258207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descr="Une image contenant texte, personne&#10;&#10;Description générée automatiquement">
            <a:extLst>
              <a:ext uri="{FF2B5EF4-FFF2-40B4-BE49-F238E27FC236}">
                <a16:creationId xmlns:a16="http://schemas.microsoft.com/office/drawing/2014/main" id="{1440D2D8-986B-F148-800D-D231854C46DD}"/>
              </a:ext>
            </a:extLst>
          </p:cNvPr>
          <p:cNvPicPr>
            <a:picLocks noChangeAspect="1"/>
          </p:cNvPicPr>
          <p:nvPr/>
        </p:nvPicPr>
        <p:blipFill>
          <a:blip r:embed="rId2"/>
          <a:stretch>
            <a:fillRect/>
          </a:stretch>
        </p:blipFill>
        <p:spPr>
          <a:xfrm>
            <a:off x="3773878" y="0"/>
            <a:ext cx="4644244" cy="6858000"/>
          </a:xfrm>
          <a:prstGeom prst="rect">
            <a:avLst/>
          </a:prstGeom>
        </p:spPr>
      </p:pic>
      <p:sp>
        <p:nvSpPr>
          <p:cNvPr id="5" name="ZoneTexte 4">
            <a:extLst>
              <a:ext uri="{FF2B5EF4-FFF2-40B4-BE49-F238E27FC236}">
                <a16:creationId xmlns:a16="http://schemas.microsoft.com/office/drawing/2014/main" id="{DF14AD8D-6D74-1444-9DE3-C2006E0C8FF8}"/>
              </a:ext>
            </a:extLst>
          </p:cNvPr>
          <p:cNvSpPr txBox="1"/>
          <p:nvPr/>
        </p:nvSpPr>
        <p:spPr>
          <a:xfrm>
            <a:off x="4564010" y="817955"/>
            <a:ext cx="3090911" cy="584775"/>
          </a:xfrm>
          <a:prstGeom prst="rect">
            <a:avLst/>
          </a:prstGeom>
          <a:solidFill>
            <a:schemeClr val="bg1"/>
          </a:solidFill>
        </p:spPr>
        <p:txBody>
          <a:bodyPr wrap="none" rtlCol="0">
            <a:spAutoFit/>
          </a:bodyPr>
          <a:lstStyle/>
          <a:p>
            <a:r>
              <a:rPr lang="fr-FR" sz="3200" dirty="0">
                <a:latin typeface="Times New Roman" panose="02020603050405020304" pitchFamily="18" charset="0"/>
                <a:cs typeface="Times New Roman" panose="02020603050405020304" pitchFamily="18" charset="0"/>
              </a:rPr>
              <a:t>CH. 3 – LE MAL</a:t>
            </a:r>
          </a:p>
        </p:txBody>
      </p:sp>
    </p:spTree>
    <p:extLst>
      <p:ext uri="{BB962C8B-B14F-4D97-AF65-F5344CB8AC3E}">
        <p14:creationId xmlns:p14="http://schemas.microsoft.com/office/powerpoint/2010/main" val="426039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homme, personne, vieux&#10;&#10;Description générée automatiquement">
            <a:extLst>
              <a:ext uri="{FF2B5EF4-FFF2-40B4-BE49-F238E27FC236}">
                <a16:creationId xmlns:a16="http://schemas.microsoft.com/office/drawing/2014/main" id="{AD204CEE-0291-924A-90C0-10B0770C3DE4}"/>
              </a:ext>
            </a:extLst>
          </p:cNvPr>
          <p:cNvPicPr>
            <a:picLocks noChangeAspect="1"/>
          </p:cNvPicPr>
          <p:nvPr/>
        </p:nvPicPr>
        <p:blipFill>
          <a:blip r:embed="rId2"/>
          <a:stretch>
            <a:fillRect/>
          </a:stretch>
        </p:blipFill>
        <p:spPr>
          <a:xfrm>
            <a:off x="0" y="475511"/>
            <a:ext cx="12192000" cy="5906977"/>
          </a:xfrm>
          <a:prstGeom prst="rect">
            <a:avLst/>
          </a:prstGeom>
        </p:spPr>
      </p:pic>
    </p:spTree>
    <p:extLst>
      <p:ext uri="{BB962C8B-B14F-4D97-AF65-F5344CB8AC3E}">
        <p14:creationId xmlns:p14="http://schemas.microsoft.com/office/powerpoint/2010/main" val="3930163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2577192" y="889843"/>
            <a:ext cx="7037615" cy="5078313"/>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1. LE MAL N’EST PAS CE QU’IL Y A DE PLUS ORIGINAIRE</a:t>
            </a:r>
          </a:p>
          <a:p>
            <a:r>
              <a:rPr lang="fr-FR" dirty="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2. LE MAL EST UN SCANDALE INCOMPREHENSIBLE</a:t>
            </a:r>
          </a:p>
          <a:p>
            <a:pPr lvl="1"/>
            <a:r>
              <a:rPr lang="fr-FR" dirty="0">
                <a:latin typeface="Times New Roman" panose="02020603050405020304" pitchFamily="18" charset="0"/>
                <a:cs typeface="Times New Roman" panose="02020603050405020304" pitchFamily="18" charset="0"/>
              </a:rPr>
              <a:t>2.1. L’Ancien Testament : mise en lumière du scandale</a:t>
            </a:r>
          </a:p>
          <a:p>
            <a:pPr lvl="1"/>
            <a:r>
              <a:rPr lang="fr-FR" dirty="0">
                <a:latin typeface="Times New Roman" panose="02020603050405020304" pitchFamily="18" charset="0"/>
                <a:cs typeface="Times New Roman" panose="02020603050405020304" pitchFamily="18" charset="0"/>
              </a:rPr>
              <a:t>2.2. Jésus : une question sans réponse</a:t>
            </a:r>
          </a:p>
          <a:p>
            <a:pPr lvl="1"/>
            <a:r>
              <a:rPr lang="fr-FR" dirty="0">
                <a:latin typeface="Times New Roman" panose="02020603050405020304" pitchFamily="18" charset="0"/>
                <a:cs typeface="Times New Roman" panose="02020603050405020304" pitchFamily="18" charset="0"/>
              </a:rPr>
              <a:t>2.3. Des explications irrecevables</a:t>
            </a:r>
          </a:p>
          <a:p>
            <a:r>
              <a:rPr lang="fr-FR" dirty="0">
                <a:latin typeface="Times New Roman" panose="02020603050405020304" pitchFamily="18" charset="0"/>
                <a:cs typeface="Times New Roman" panose="02020603050405020304" pitchFamily="18" charset="0"/>
              </a:rPr>
              <a:t> </a:t>
            </a:r>
          </a:p>
          <a:p>
            <a:pPr lvl="0"/>
            <a:r>
              <a:rPr lang="fr-FR" b="1" dirty="0">
                <a:solidFill>
                  <a:srgbClr val="FF0000"/>
                </a:solidFill>
                <a:latin typeface="Times New Roman" panose="02020603050405020304" pitchFamily="18" charset="0"/>
                <a:cs typeface="Times New Roman" panose="02020603050405020304" pitchFamily="18" charset="0"/>
              </a:rPr>
              <a:t>3. DIEU ET LE MAL</a:t>
            </a:r>
          </a:p>
          <a:p>
            <a:pPr lvl="1"/>
            <a:r>
              <a:rPr lang="fr-FR" dirty="0">
                <a:latin typeface="Times New Roman" panose="02020603050405020304" pitchFamily="18" charset="0"/>
                <a:cs typeface="Times New Roman" panose="02020603050405020304" pitchFamily="18" charset="0"/>
              </a:rPr>
              <a:t>3.1. La situation propre du judéo-christianisme</a:t>
            </a:r>
          </a:p>
          <a:p>
            <a:pPr lvl="1"/>
            <a:r>
              <a:rPr lang="fr-FR" dirty="0">
                <a:latin typeface="Times New Roman" panose="02020603050405020304" pitchFamily="18" charset="0"/>
                <a:cs typeface="Times New Roman" panose="02020603050405020304" pitchFamily="18" charset="0"/>
              </a:rPr>
              <a:t>3.2. Les impasses à éviter </a:t>
            </a:r>
          </a:p>
          <a:p>
            <a:pPr lvl="1"/>
            <a:r>
              <a:rPr lang="fr-FR" dirty="0">
                <a:latin typeface="Times New Roman" panose="02020603050405020304" pitchFamily="18" charset="0"/>
                <a:cs typeface="Times New Roman" panose="02020603050405020304" pitchFamily="18" charset="0"/>
              </a:rPr>
              <a:t>3.3. Le renversement du problème en Jésus-Christ </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4. NOTRE REPONSE AU MAL</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5. LA PROVIDENCE</a:t>
            </a:r>
          </a:p>
          <a:p>
            <a:pPr lvl="1"/>
            <a:r>
              <a:rPr lang="fr-FR" dirty="0">
                <a:latin typeface="Times New Roman" panose="02020603050405020304" pitchFamily="18" charset="0"/>
                <a:cs typeface="Times New Roman" panose="02020603050405020304" pitchFamily="18" charset="0"/>
              </a:rPr>
              <a:t>5.1. Une conception inacceptable</a:t>
            </a:r>
          </a:p>
          <a:p>
            <a:pPr lvl="1"/>
            <a:r>
              <a:rPr lang="fr-FR" dirty="0">
                <a:latin typeface="Times New Roman" panose="02020603050405020304" pitchFamily="18" charset="0"/>
                <a:cs typeface="Times New Roman" panose="02020603050405020304" pitchFamily="18" charset="0"/>
              </a:rPr>
              <a:t>5.2. Dieu est-il présent à sa création et comment ?</a:t>
            </a:r>
          </a:p>
          <a:p>
            <a:pPr lvl="1"/>
            <a:r>
              <a:rPr lang="fr-FR" dirty="0">
                <a:latin typeface="Times New Roman" panose="02020603050405020304" pitchFamily="18" charset="0"/>
                <a:cs typeface="Times New Roman" panose="02020603050405020304" pitchFamily="18" charset="0"/>
              </a:rPr>
              <a:t>5.3. Y </a:t>
            </a:r>
            <a:r>
              <a:rPr lang="fr-FR" dirty="0" err="1">
                <a:latin typeface="Times New Roman" panose="02020603050405020304" pitchFamily="18" charset="0"/>
                <a:cs typeface="Times New Roman" panose="02020603050405020304" pitchFamily="18" charset="0"/>
              </a:rPr>
              <a:t>a-t-il</a:t>
            </a:r>
            <a:r>
              <a:rPr lang="fr-FR" dirty="0">
                <a:latin typeface="Times New Roman" panose="02020603050405020304" pitchFamily="18" charset="0"/>
                <a:cs typeface="Times New Roman" panose="02020603050405020304" pitchFamily="18" charset="0"/>
              </a:rPr>
              <a:t> des événements providentiels?</a:t>
            </a:r>
          </a:p>
        </p:txBody>
      </p:sp>
    </p:spTree>
    <p:extLst>
      <p:ext uri="{BB962C8B-B14F-4D97-AF65-F5344CB8AC3E}">
        <p14:creationId xmlns:p14="http://schemas.microsoft.com/office/powerpoint/2010/main" val="226169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bâtiment, sculpture, pierre&#10;&#10;Description générée automatiquement">
            <a:extLst>
              <a:ext uri="{FF2B5EF4-FFF2-40B4-BE49-F238E27FC236}">
                <a16:creationId xmlns:a16="http://schemas.microsoft.com/office/drawing/2014/main" id="{66619C74-0F47-BC42-9DD5-D4F3F38902EA}"/>
              </a:ext>
            </a:extLst>
          </p:cNvPr>
          <p:cNvPicPr>
            <a:picLocks noChangeAspect="1"/>
          </p:cNvPicPr>
          <p:nvPr/>
        </p:nvPicPr>
        <p:blipFill>
          <a:blip r:embed="rId2"/>
          <a:stretch>
            <a:fillRect/>
          </a:stretch>
        </p:blipFill>
        <p:spPr>
          <a:xfrm>
            <a:off x="4438276" y="-44158"/>
            <a:ext cx="3315447" cy="6902158"/>
          </a:xfrm>
          <a:prstGeom prst="rect">
            <a:avLst/>
          </a:prstGeom>
        </p:spPr>
      </p:pic>
    </p:spTree>
    <p:extLst>
      <p:ext uri="{BB962C8B-B14F-4D97-AF65-F5344CB8AC3E}">
        <p14:creationId xmlns:p14="http://schemas.microsoft.com/office/powerpoint/2010/main" val="89760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bâtiment, sculpture&#10;&#10;Description générée automatiquement">
            <a:extLst>
              <a:ext uri="{FF2B5EF4-FFF2-40B4-BE49-F238E27FC236}">
                <a16:creationId xmlns:a16="http://schemas.microsoft.com/office/drawing/2014/main" id="{80AB916E-F668-4A49-BFE6-E3AE429EC7DA}"/>
              </a:ext>
            </a:extLst>
          </p:cNvPr>
          <p:cNvPicPr>
            <a:picLocks noChangeAspect="1"/>
          </p:cNvPicPr>
          <p:nvPr/>
        </p:nvPicPr>
        <p:blipFill>
          <a:blip r:embed="rId2"/>
          <a:stretch>
            <a:fillRect/>
          </a:stretch>
        </p:blipFill>
        <p:spPr>
          <a:xfrm>
            <a:off x="4347064" y="0"/>
            <a:ext cx="3497872" cy="6858000"/>
          </a:xfrm>
          <a:prstGeom prst="rect">
            <a:avLst/>
          </a:prstGeom>
        </p:spPr>
      </p:pic>
    </p:spTree>
    <p:extLst>
      <p:ext uri="{BB962C8B-B14F-4D97-AF65-F5344CB8AC3E}">
        <p14:creationId xmlns:p14="http://schemas.microsoft.com/office/powerpoint/2010/main" val="3989666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789B456-A852-104C-B2FF-25EC5F27DFA5}"/>
              </a:ext>
            </a:extLst>
          </p:cNvPr>
          <p:cNvPicPr>
            <a:picLocks noChangeAspect="1"/>
          </p:cNvPicPr>
          <p:nvPr/>
        </p:nvPicPr>
        <p:blipFill>
          <a:blip r:embed="rId2"/>
          <a:stretch>
            <a:fillRect/>
          </a:stretch>
        </p:blipFill>
        <p:spPr>
          <a:xfrm>
            <a:off x="7641771" y="958736"/>
            <a:ext cx="3222082" cy="4940527"/>
          </a:xfrm>
          <a:prstGeom prst="rect">
            <a:avLst/>
          </a:prstGeom>
        </p:spPr>
      </p:pic>
      <p:pic>
        <p:nvPicPr>
          <p:cNvPr id="5" name="Image 4" descr="Une image contenant personne, homme, intérieur, aîné&#10;&#10;Description générée automatiquement">
            <a:extLst>
              <a:ext uri="{FF2B5EF4-FFF2-40B4-BE49-F238E27FC236}">
                <a16:creationId xmlns:a16="http://schemas.microsoft.com/office/drawing/2014/main" id="{AF6F0407-CC25-6641-B187-AD37015AA41C}"/>
              </a:ext>
            </a:extLst>
          </p:cNvPr>
          <p:cNvPicPr>
            <a:picLocks noChangeAspect="1"/>
          </p:cNvPicPr>
          <p:nvPr/>
        </p:nvPicPr>
        <p:blipFill>
          <a:blip r:embed="rId3"/>
          <a:stretch>
            <a:fillRect/>
          </a:stretch>
        </p:blipFill>
        <p:spPr>
          <a:xfrm>
            <a:off x="944380" y="23462"/>
            <a:ext cx="4691433" cy="6782179"/>
          </a:xfrm>
          <a:prstGeom prst="rect">
            <a:avLst/>
          </a:prstGeom>
        </p:spPr>
      </p:pic>
    </p:spTree>
    <p:extLst>
      <p:ext uri="{BB962C8B-B14F-4D97-AF65-F5344CB8AC3E}">
        <p14:creationId xmlns:p14="http://schemas.microsoft.com/office/powerpoint/2010/main" val="396116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personne, cheveux&#10;&#10;Description générée automatiquement">
            <a:extLst>
              <a:ext uri="{FF2B5EF4-FFF2-40B4-BE49-F238E27FC236}">
                <a16:creationId xmlns:a16="http://schemas.microsoft.com/office/drawing/2014/main" id="{24DD3C59-90EA-2041-BF15-953D7806ABD8}"/>
              </a:ext>
            </a:extLst>
          </p:cNvPr>
          <p:cNvPicPr>
            <a:picLocks noChangeAspect="1"/>
          </p:cNvPicPr>
          <p:nvPr/>
        </p:nvPicPr>
        <p:blipFill rotWithShape="1">
          <a:blip r:embed="rId2">
            <a:alphaModFix/>
          </a:blip>
          <a:srcRect t="14733" r="-1" b="4458"/>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ZoneTexte 1">
            <a:extLst>
              <a:ext uri="{FF2B5EF4-FFF2-40B4-BE49-F238E27FC236}">
                <a16:creationId xmlns:a16="http://schemas.microsoft.com/office/drawing/2014/main" id="{48C9A28C-B441-8A49-8EFE-51148C61A0D0}"/>
              </a:ext>
            </a:extLst>
          </p:cNvPr>
          <p:cNvSpPr txBox="1"/>
          <p:nvPr/>
        </p:nvSpPr>
        <p:spPr>
          <a:xfrm>
            <a:off x="277091" y="581891"/>
            <a:ext cx="5140036" cy="5902035"/>
          </a:xfrm>
          <a:prstGeom prst="rect">
            <a:avLst/>
          </a:prstGeom>
        </p:spPr>
        <p:txBody>
          <a:bodyPr vert="horz" lIns="91440" tIns="45720" rIns="91440" bIns="45720" rtlCol="0" anchor="ctr">
            <a:normAutofit fontScale="77500" lnSpcReduction="20000"/>
          </a:bodyPr>
          <a:lstStyle/>
          <a:p>
            <a:pPr>
              <a:lnSpc>
                <a:spcPct val="120000"/>
              </a:lnSpc>
              <a:spcAft>
                <a:spcPts val="600"/>
              </a:spcAft>
            </a:pPr>
            <a:r>
              <a:rPr lang="en-US" sz="3100" dirty="0">
                <a:solidFill>
                  <a:srgbClr val="000000"/>
                </a:solidFill>
                <a:latin typeface="Times New Roman" panose="02020603050405020304" pitchFamily="18" charset="0"/>
                <a:cs typeface="Times New Roman" panose="02020603050405020304" pitchFamily="18" charset="0"/>
              </a:rPr>
              <a:t>« Je </a:t>
            </a:r>
            <a:r>
              <a:rPr lang="en-US" sz="3100" dirty="0" err="1">
                <a:solidFill>
                  <a:srgbClr val="000000"/>
                </a:solidFill>
                <a:latin typeface="Times New Roman" panose="02020603050405020304" pitchFamily="18" charset="0"/>
                <a:cs typeface="Times New Roman" panose="02020603050405020304" pitchFamily="18" charset="0"/>
              </a:rPr>
              <a:t>vais</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t’aider</a:t>
            </a:r>
            <a:r>
              <a:rPr lang="en-US" sz="3100" dirty="0">
                <a:solidFill>
                  <a:srgbClr val="000000"/>
                </a:solidFill>
                <a:latin typeface="Times New Roman" panose="02020603050405020304" pitchFamily="18" charset="0"/>
                <a:cs typeface="Times New Roman" panose="02020603050405020304" pitchFamily="18" charset="0"/>
              </a:rPr>
              <a:t> mon Dieu </a:t>
            </a:r>
            <a:r>
              <a:rPr lang="en-US" sz="3100" dirty="0" err="1">
                <a:solidFill>
                  <a:srgbClr val="000000"/>
                </a:solidFill>
                <a:latin typeface="Times New Roman" panose="02020603050405020304" pitchFamily="18" charset="0"/>
                <a:cs typeface="Times New Roman" panose="02020603050405020304" pitchFamily="18" charset="0"/>
              </a:rPr>
              <a:t>à</a:t>
            </a:r>
            <a:r>
              <a:rPr lang="en-US" sz="3100" dirty="0">
                <a:solidFill>
                  <a:srgbClr val="000000"/>
                </a:solidFill>
                <a:latin typeface="Times New Roman" panose="02020603050405020304" pitchFamily="18" charset="0"/>
                <a:cs typeface="Times New Roman" panose="02020603050405020304" pitchFamily="18" charset="0"/>
              </a:rPr>
              <a:t> ne pas </a:t>
            </a:r>
            <a:r>
              <a:rPr lang="en-US" sz="3100" dirty="0" err="1">
                <a:solidFill>
                  <a:srgbClr val="000000"/>
                </a:solidFill>
                <a:latin typeface="Times New Roman" panose="02020603050405020304" pitchFamily="18" charset="0"/>
                <a:cs typeface="Times New Roman" panose="02020603050405020304" pitchFamily="18" charset="0"/>
              </a:rPr>
              <a:t>t’éteindre</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en</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moi</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mais</a:t>
            </a:r>
            <a:r>
              <a:rPr lang="en-US" sz="3100" dirty="0">
                <a:solidFill>
                  <a:srgbClr val="000000"/>
                </a:solidFill>
                <a:latin typeface="Times New Roman" panose="02020603050405020304" pitchFamily="18" charset="0"/>
                <a:cs typeface="Times New Roman" panose="02020603050405020304" pitchFamily="18" charset="0"/>
              </a:rPr>
              <a:t> je ne </a:t>
            </a:r>
            <a:r>
              <a:rPr lang="en-US" sz="3100" dirty="0" err="1">
                <a:solidFill>
                  <a:srgbClr val="000000"/>
                </a:solidFill>
                <a:latin typeface="Times New Roman" panose="02020603050405020304" pitchFamily="18" charset="0"/>
                <a:cs typeface="Times New Roman" panose="02020603050405020304" pitchFamily="18" charset="0"/>
              </a:rPr>
              <a:t>puis</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rien</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garantir</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d’avance</a:t>
            </a:r>
            <a:r>
              <a:rPr lang="en-US" sz="3100" dirty="0">
                <a:solidFill>
                  <a:srgbClr val="000000"/>
                </a:solidFill>
                <a:latin typeface="Times New Roman" panose="02020603050405020304" pitchFamily="18" charset="0"/>
                <a:cs typeface="Times New Roman" panose="02020603050405020304" pitchFamily="18" charset="0"/>
              </a:rPr>
              <a:t>. </a:t>
            </a:r>
            <a:r>
              <a:rPr lang="en-US" sz="3100" b="1" dirty="0">
                <a:solidFill>
                  <a:srgbClr val="000000"/>
                </a:solidFill>
                <a:latin typeface="Times New Roman" panose="02020603050405020304" pitchFamily="18" charset="0"/>
                <a:cs typeface="Times New Roman" panose="02020603050405020304" pitchFamily="18" charset="0"/>
              </a:rPr>
              <a:t>Une chose </a:t>
            </a:r>
            <a:r>
              <a:rPr lang="en-US" sz="3100" b="1" dirty="0" err="1">
                <a:solidFill>
                  <a:srgbClr val="000000"/>
                </a:solidFill>
                <a:latin typeface="Times New Roman" panose="02020603050405020304" pitchFamily="18" charset="0"/>
                <a:cs typeface="Times New Roman" panose="02020603050405020304" pitchFamily="18" charset="0"/>
              </a:rPr>
              <a:t>cependant</a:t>
            </a:r>
            <a:r>
              <a:rPr lang="en-US" sz="3100" b="1" dirty="0">
                <a:solidFill>
                  <a:srgbClr val="000000"/>
                </a:solidFill>
                <a:latin typeface="Times New Roman" panose="02020603050405020304" pitchFamily="18" charset="0"/>
                <a:cs typeface="Times New Roman" panose="02020603050405020304" pitchFamily="18" charset="0"/>
              </a:rPr>
              <a:t> </a:t>
            </a:r>
            <a:r>
              <a:rPr lang="en-US" sz="3100" b="1" dirty="0" err="1">
                <a:solidFill>
                  <a:srgbClr val="000000"/>
                </a:solidFill>
                <a:latin typeface="Times New Roman" panose="02020603050405020304" pitchFamily="18" charset="0"/>
                <a:cs typeface="Times New Roman" panose="02020603050405020304" pitchFamily="18" charset="0"/>
              </a:rPr>
              <a:t>m’apparaît</a:t>
            </a:r>
            <a:r>
              <a:rPr lang="en-US" sz="3100" b="1" dirty="0">
                <a:solidFill>
                  <a:srgbClr val="000000"/>
                </a:solidFill>
                <a:latin typeface="Times New Roman" panose="02020603050405020304" pitchFamily="18" charset="0"/>
                <a:cs typeface="Times New Roman" panose="02020603050405020304" pitchFamily="18" charset="0"/>
              </a:rPr>
              <a:t> de plus </a:t>
            </a:r>
            <a:r>
              <a:rPr lang="en-US" sz="3100" b="1" dirty="0" err="1">
                <a:solidFill>
                  <a:srgbClr val="000000"/>
                </a:solidFill>
                <a:latin typeface="Times New Roman" panose="02020603050405020304" pitchFamily="18" charset="0"/>
                <a:cs typeface="Times New Roman" panose="02020603050405020304" pitchFamily="18" charset="0"/>
              </a:rPr>
              <a:t>en</a:t>
            </a:r>
            <a:r>
              <a:rPr lang="en-US" sz="3100" b="1" dirty="0">
                <a:solidFill>
                  <a:srgbClr val="000000"/>
                </a:solidFill>
                <a:latin typeface="Times New Roman" panose="02020603050405020304" pitchFamily="18" charset="0"/>
                <a:cs typeface="Times New Roman" panose="02020603050405020304" pitchFamily="18" charset="0"/>
              </a:rPr>
              <a:t> plus </a:t>
            </a:r>
            <a:r>
              <a:rPr lang="en-US" sz="3100" b="1" dirty="0" err="1">
                <a:solidFill>
                  <a:srgbClr val="000000"/>
                </a:solidFill>
                <a:latin typeface="Times New Roman" panose="02020603050405020304" pitchFamily="18" charset="0"/>
                <a:cs typeface="Times New Roman" panose="02020603050405020304" pitchFamily="18" charset="0"/>
              </a:rPr>
              <a:t>claire</a:t>
            </a:r>
            <a:r>
              <a:rPr lang="en-US" sz="3100" b="1" dirty="0">
                <a:solidFill>
                  <a:srgbClr val="000000"/>
                </a:solidFill>
                <a:latin typeface="Times New Roman" panose="02020603050405020304" pitchFamily="18" charset="0"/>
                <a:cs typeface="Times New Roman" panose="02020603050405020304" pitchFamily="18" charset="0"/>
              </a:rPr>
              <a:t> : </a:t>
            </a:r>
            <a:r>
              <a:rPr lang="en-US" sz="3100" b="1" dirty="0" err="1">
                <a:solidFill>
                  <a:srgbClr val="000000"/>
                </a:solidFill>
                <a:latin typeface="Times New Roman" panose="02020603050405020304" pitchFamily="18" charset="0"/>
                <a:cs typeface="Times New Roman" panose="02020603050405020304" pitchFamily="18" charset="0"/>
              </a:rPr>
              <a:t>ce</a:t>
            </a:r>
            <a:r>
              <a:rPr lang="en-US" sz="3100" b="1" dirty="0">
                <a:solidFill>
                  <a:srgbClr val="000000"/>
                </a:solidFill>
                <a:latin typeface="Times New Roman" panose="02020603050405020304" pitchFamily="18" charset="0"/>
                <a:cs typeface="Times New Roman" panose="02020603050405020304" pitchFamily="18" charset="0"/>
              </a:rPr>
              <a:t> </a:t>
            </a:r>
            <a:r>
              <a:rPr lang="en-US" sz="3100" b="1" dirty="0" err="1">
                <a:solidFill>
                  <a:srgbClr val="000000"/>
                </a:solidFill>
                <a:latin typeface="Times New Roman" panose="02020603050405020304" pitchFamily="18" charset="0"/>
                <a:cs typeface="Times New Roman" panose="02020603050405020304" pitchFamily="18" charset="0"/>
              </a:rPr>
              <a:t>n’est</a:t>
            </a:r>
            <a:r>
              <a:rPr lang="en-US" sz="3100" b="1" dirty="0">
                <a:solidFill>
                  <a:srgbClr val="000000"/>
                </a:solidFill>
                <a:latin typeface="Times New Roman" panose="02020603050405020304" pitchFamily="18" charset="0"/>
                <a:cs typeface="Times New Roman" panose="02020603050405020304" pitchFamily="18" charset="0"/>
              </a:rPr>
              <a:t> pas </a:t>
            </a:r>
            <a:r>
              <a:rPr lang="en-US" sz="3100" b="1" dirty="0" err="1">
                <a:solidFill>
                  <a:srgbClr val="000000"/>
                </a:solidFill>
                <a:latin typeface="Times New Roman" panose="02020603050405020304" pitchFamily="18" charset="0"/>
                <a:cs typeface="Times New Roman" panose="02020603050405020304" pitchFamily="18" charset="0"/>
              </a:rPr>
              <a:t>toi</a:t>
            </a:r>
            <a:r>
              <a:rPr lang="en-US" sz="3100" b="1" dirty="0">
                <a:solidFill>
                  <a:srgbClr val="000000"/>
                </a:solidFill>
                <a:latin typeface="Times New Roman" panose="02020603050405020304" pitchFamily="18" charset="0"/>
                <a:cs typeface="Times New Roman" panose="02020603050405020304" pitchFamily="18" charset="0"/>
              </a:rPr>
              <a:t> qui </a:t>
            </a:r>
            <a:r>
              <a:rPr lang="en-US" sz="3100" b="1" dirty="0" err="1">
                <a:solidFill>
                  <a:srgbClr val="000000"/>
                </a:solidFill>
                <a:latin typeface="Times New Roman" panose="02020603050405020304" pitchFamily="18" charset="0"/>
                <a:cs typeface="Times New Roman" panose="02020603050405020304" pitchFamily="18" charset="0"/>
              </a:rPr>
              <a:t>peut</a:t>
            </a:r>
            <a:r>
              <a:rPr lang="en-US" sz="3100" b="1" dirty="0">
                <a:solidFill>
                  <a:srgbClr val="000000"/>
                </a:solidFill>
                <a:latin typeface="Times New Roman" panose="02020603050405020304" pitchFamily="18" charset="0"/>
                <a:cs typeface="Times New Roman" panose="02020603050405020304" pitchFamily="18" charset="0"/>
              </a:rPr>
              <a:t> nous aider, </a:t>
            </a:r>
            <a:r>
              <a:rPr lang="en-US" sz="3100" b="1" dirty="0" err="1">
                <a:solidFill>
                  <a:srgbClr val="000000"/>
                </a:solidFill>
                <a:latin typeface="Times New Roman" panose="02020603050405020304" pitchFamily="18" charset="0"/>
                <a:cs typeface="Times New Roman" panose="02020603050405020304" pitchFamily="18" charset="0"/>
              </a:rPr>
              <a:t>mais</a:t>
            </a:r>
            <a:r>
              <a:rPr lang="en-US" sz="3100" b="1" dirty="0">
                <a:solidFill>
                  <a:srgbClr val="000000"/>
                </a:solidFill>
                <a:latin typeface="Times New Roman" panose="02020603050405020304" pitchFamily="18" charset="0"/>
                <a:cs typeface="Times New Roman" panose="02020603050405020304" pitchFamily="18" charset="0"/>
              </a:rPr>
              <a:t> nous qui </a:t>
            </a:r>
            <a:r>
              <a:rPr lang="en-US" sz="3100" b="1" dirty="0" err="1">
                <a:solidFill>
                  <a:srgbClr val="000000"/>
                </a:solidFill>
                <a:latin typeface="Times New Roman" panose="02020603050405020304" pitchFamily="18" charset="0"/>
                <a:cs typeface="Times New Roman" panose="02020603050405020304" pitchFamily="18" charset="0"/>
              </a:rPr>
              <a:t>pouvons</a:t>
            </a:r>
            <a:r>
              <a:rPr lang="en-US" sz="3100" b="1" dirty="0">
                <a:solidFill>
                  <a:srgbClr val="000000"/>
                </a:solidFill>
                <a:latin typeface="Times New Roman" panose="02020603050405020304" pitchFamily="18" charset="0"/>
                <a:cs typeface="Times New Roman" panose="02020603050405020304" pitchFamily="18" charset="0"/>
              </a:rPr>
              <a:t> </a:t>
            </a:r>
            <a:r>
              <a:rPr lang="en-US" sz="3100" b="1" dirty="0" err="1">
                <a:solidFill>
                  <a:srgbClr val="000000"/>
                </a:solidFill>
                <a:latin typeface="Times New Roman" panose="02020603050405020304" pitchFamily="18" charset="0"/>
                <a:cs typeface="Times New Roman" panose="02020603050405020304" pitchFamily="18" charset="0"/>
              </a:rPr>
              <a:t>t’aider</a:t>
            </a:r>
            <a:r>
              <a:rPr lang="en-US" sz="3100" b="1" dirty="0">
                <a:solidFill>
                  <a:srgbClr val="000000"/>
                </a:solidFill>
                <a:latin typeface="Times New Roman" panose="02020603050405020304" pitchFamily="18" charset="0"/>
                <a:cs typeface="Times New Roman" panose="02020603050405020304" pitchFamily="18" charset="0"/>
              </a:rPr>
              <a:t>,</a:t>
            </a:r>
            <a:r>
              <a:rPr lang="en-US" sz="3100" dirty="0">
                <a:solidFill>
                  <a:srgbClr val="000000"/>
                </a:solidFill>
                <a:latin typeface="Times New Roman" panose="02020603050405020304" pitchFamily="18" charset="0"/>
                <a:cs typeface="Times New Roman" panose="02020603050405020304" pitchFamily="18" charset="0"/>
              </a:rPr>
              <a:t> mon Dieu – et </a:t>
            </a:r>
            <a:r>
              <a:rPr lang="en-US" sz="3100" dirty="0" err="1">
                <a:solidFill>
                  <a:srgbClr val="000000"/>
                </a:solidFill>
                <a:latin typeface="Times New Roman" panose="02020603050405020304" pitchFamily="18" charset="0"/>
                <a:cs typeface="Times New Roman" panose="02020603050405020304" pitchFamily="18" charset="0"/>
              </a:rPr>
              <a:t>ce</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faisant</a:t>
            </a:r>
            <a:r>
              <a:rPr lang="en-US" sz="3100" dirty="0">
                <a:solidFill>
                  <a:srgbClr val="000000"/>
                </a:solidFill>
                <a:latin typeface="Times New Roman" panose="02020603050405020304" pitchFamily="18" charset="0"/>
                <a:cs typeface="Times New Roman" panose="02020603050405020304" pitchFamily="18" charset="0"/>
              </a:rPr>
              <a:t> nous nous </a:t>
            </a:r>
            <a:r>
              <a:rPr lang="en-US" sz="3100" dirty="0" err="1">
                <a:solidFill>
                  <a:srgbClr val="000000"/>
                </a:solidFill>
                <a:latin typeface="Times New Roman" panose="02020603050405020304" pitchFamily="18" charset="0"/>
                <a:cs typeface="Times New Roman" panose="02020603050405020304" pitchFamily="18" charset="0"/>
              </a:rPr>
              <a:t>aidons</a:t>
            </a:r>
            <a:r>
              <a:rPr lang="en-US" sz="3100" dirty="0">
                <a:solidFill>
                  <a:srgbClr val="000000"/>
                </a:solidFill>
                <a:latin typeface="Times New Roman" panose="02020603050405020304" pitchFamily="18" charset="0"/>
                <a:cs typeface="Times New Roman" panose="02020603050405020304" pitchFamily="18" charset="0"/>
              </a:rPr>
              <a:t> nous-</a:t>
            </a:r>
            <a:r>
              <a:rPr lang="en-US" sz="3100" dirty="0" err="1">
                <a:solidFill>
                  <a:srgbClr val="000000"/>
                </a:solidFill>
                <a:latin typeface="Times New Roman" panose="02020603050405020304" pitchFamily="18" charset="0"/>
                <a:cs typeface="Times New Roman" panose="02020603050405020304" pitchFamily="18" charset="0"/>
              </a:rPr>
              <a:t>mêmes</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C’est</a:t>
            </a:r>
            <a:r>
              <a:rPr lang="en-US" sz="3100" dirty="0">
                <a:solidFill>
                  <a:srgbClr val="000000"/>
                </a:solidFill>
                <a:latin typeface="Times New Roman" panose="02020603050405020304" pitchFamily="18" charset="0"/>
                <a:cs typeface="Times New Roman" panose="02020603050405020304" pitchFamily="18" charset="0"/>
              </a:rPr>
              <a:t> tout </a:t>
            </a:r>
            <a:r>
              <a:rPr lang="en-US" sz="3100" dirty="0" err="1">
                <a:solidFill>
                  <a:srgbClr val="000000"/>
                </a:solidFill>
                <a:latin typeface="Times New Roman" panose="02020603050405020304" pitchFamily="18" charset="0"/>
                <a:cs typeface="Times New Roman" panose="02020603050405020304" pitchFamily="18" charset="0"/>
              </a:rPr>
              <a:t>ce</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qu’il</a:t>
            </a:r>
            <a:r>
              <a:rPr lang="en-US" sz="3100" dirty="0">
                <a:solidFill>
                  <a:srgbClr val="000000"/>
                </a:solidFill>
                <a:latin typeface="Times New Roman" panose="02020603050405020304" pitchFamily="18" charset="0"/>
                <a:cs typeface="Times New Roman" panose="02020603050405020304" pitchFamily="18" charset="0"/>
              </a:rPr>
              <a:t> nous </a:t>
            </a:r>
            <a:r>
              <a:rPr lang="en-US" sz="3100" dirty="0" err="1">
                <a:solidFill>
                  <a:srgbClr val="000000"/>
                </a:solidFill>
                <a:latin typeface="Times New Roman" panose="02020603050405020304" pitchFamily="18" charset="0"/>
                <a:cs typeface="Times New Roman" panose="02020603050405020304" pitchFamily="18" charset="0"/>
              </a:rPr>
              <a:t>est</a:t>
            </a:r>
            <a:r>
              <a:rPr lang="en-US" sz="3100" dirty="0">
                <a:solidFill>
                  <a:srgbClr val="000000"/>
                </a:solidFill>
                <a:latin typeface="Times New Roman" panose="02020603050405020304" pitchFamily="18" charset="0"/>
                <a:cs typeface="Times New Roman" panose="02020603050405020304" pitchFamily="18" charset="0"/>
              </a:rPr>
              <a:t> possible de </a:t>
            </a:r>
            <a:r>
              <a:rPr lang="en-US" sz="3100" dirty="0" err="1">
                <a:solidFill>
                  <a:srgbClr val="000000"/>
                </a:solidFill>
                <a:latin typeface="Times New Roman" panose="02020603050405020304" pitchFamily="18" charset="0"/>
                <a:cs typeface="Times New Roman" panose="02020603050405020304" pitchFamily="18" charset="0"/>
              </a:rPr>
              <a:t>sauver</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en</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cette</a:t>
            </a:r>
            <a:r>
              <a:rPr lang="en-US" sz="3100" dirty="0">
                <a:solidFill>
                  <a:srgbClr val="000000"/>
                </a:solidFill>
                <a:latin typeface="Times New Roman" panose="02020603050405020304" pitchFamily="18" charset="0"/>
                <a:cs typeface="Times New Roman" panose="02020603050405020304" pitchFamily="18" charset="0"/>
              </a:rPr>
              <a:t> époque, et </a:t>
            </a:r>
            <a:r>
              <a:rPr lang="en-US" sz="3100" dirty="0" err="1">
                <a:solidFill>
                  <a:srgbClr val="000000"/>
                </a:solidFill>
                <a:latin typeface="Times New Roman" panose="02020603050405020304" pitchFamily="18" charset="0"/>
                <a:cs typeface="Times New Roman" panose="02020603050405020304" pitchFamily="18" charset="0"/>
              </a:rPr>
              <a:t>c’est</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aussi</a:t>
            </a:r>
            <a:r>
              <a:rPr lang="en-US" sz="3100" dirty="0">
                <a:solidFill>
                  <a:srgbClr val="000000"/>
                </a:solidFill>
                <a:latin typeface="Times New Roman" panose="02020603050405020304" pitchFamily="18" charset="0"/>
                <a:cs typeface="Times New Roman" panose="02020603050405020304" pitchFamily="18" charset="0"/>
              </a:rPr>
              <a:t> la </a:t>
            </a:r>
            <a:r>
              <a:rPr lang="en-US" sz="3100" dirty="0" err="1">
                <a:solidFill>
                  <a:srgbClr val="000000"/>
                </a:solidFill>
                <a:latin typeface="Times New Roman" panose="02020603050405020304" pitchFamily="18" charset="0"/>
                <a:cs typeface="Times New Roman" panose="02020603050405020304" pitchFamily="18" charset="0"/>
              </a:rPr>
              <a:t>seule</a:t>
            </a:r>
            <a:r>
              <a:rPr lang="en-US" sz="3100" dirty="0">
                <a:solidFill>
                  <a:srgbClr val="000000"/>
                </a:solidFill>
                <a:latin typeface="Times New Roman" panose="02020603050405020304" pitchFamily="18" charset="0"/>
                <a:cs typeface="Times New Roman" panose="02020603050405020304" pitchFamily="18" charset="0"/>
              </a:rPr>
              <a:t> chose qui </a:t>
            </a:r>
            <a:r>
              <a:rPr lang="en-US" sz="3100" dirty="0" err="1">
                <a:solidFill>
                  <a:srgbClr val="000000"/>
                </a:solidFill>
                <a:latin typeface="Times New Roman" panose="02020603050405020304" pitchFamily="18" charset="0"/>
                <a:cs typeface="Times New Roman" panose="02020603050405020304" pitchFamily="18" charset="0"/>
              </a:rPr>
              <a:t>compte</a:t>
            </a:r>
            <a:r>
              <a:rPr lang="en-US" sz="3100" dirty="0">
                <a:solidFill>
                  <a:srgbClr val="000000"/>
                </a:solidFill>
                <a:latin typeface="Times New Roman" panose="02020603050405020304" pitchFamily="18" charset="0"/>
                <a:cs typeface="Times New Roman" panose="02020603050405020304" pitchFamily="18" charset="0"/>
              </a:rPr>
              <a:t> : un </a:t>
            </a:r>
            <a:r>
              <a:rPr lang="en-US" sz="3100" dirty="0" err="1">
                <a:solidFill>
                  <a:srgbClr val="000000"/>
                </a:solidFill>
                <a:latin typeface="Times New Roman" panose="02020603050405020304" pitchFamily="18" charset="0"/>
                <a:cs typeface="Times New Roman" panose="02020603050405020304" pitchFamily="18" charset="0"/>
              </a:rPr>
              <a:t>peu</a:t>
            </a:r>
            <a:r>
              <a:rPr lang="en-US" sz="3100" dirty="0">
                <a:solidFill>
                  <a:srgbClr val="000000"/>
                </a:solidFill>
                <a:latin typeface="Times New Roman" panose="02020603050405020304" pitchFamily="18" charset="0"/>
                <a:cs typeface="Times New Roman" panose="02020603050405020304" pitchFamily="18" charset="0"/>
              </a:rPr>
              <a:t> de </a:t>
            </a:r>
            <a:r>
              <a:rPr lang="en-US" sz="3100" dirty="0" err="1">
                <a:solidFill>
                  <a:srgbClr val="000000"/>
                </a:solidFill>
                <a:latin typeface="Times New Roman" panose="02020603050405020304" pitchFamily="18" charset="0"/>
                <a:cs typeface="Times New Roman" panose="02020603050405020304" pitchFamily="18" charset="0"/>
              </a:rPr>
              <a:t>toi</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en</a:t>
            </a:r>
            <a:r>
              <a:rPr lang="en-US" sz="3100" dirty="0">
                <a:solidFill>
                  <a:srgbClr val="000000"/>
                </a:solidFill>
                <a:latin typeface="Times New Roman" panose="02020603050405020304" pitchFamily="18" charset="0"/>
                <a:cs typeface="Times New Roman" panose="02020603050405020304" pitchFamily="18" charset="0"/>
              </a:rPr>
              <a:t> nous, mon Dieu. Et </a:t>
            </a:r>
            <a:r>
              <a:rPr lang="en-US" sz="3100" dirty="0" err="1">
                <a:solidFill>
                  <a:srgbClr val="000000"/>
                </a:solidFill>
                <a:latin typeface="Times New Roman" panose="02020603050405020304" pitchFamily="18" charset="0"/>
                <a:cs typeface="Times New Roman" panose="02020603050405020304" pitchFamily="18" charset="0"/>
              </a:rPr>
              <a:t>peut-être</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pourrons</a:t>
            </a:r>
            <a:r>
              <a:rPr lang="en-US" sz="3100" dirty="0">
                <a:solidFill>
                  <a:srgbClr val="000000"/>
                </a:solidFill>
                <a:latin typeface="Times New Roman" panose="02020603050405020304" pitchFamily="18" charset="0"/>
                <a:cs typeface="Times New Roman" panose="02020603050405020304" pitchFamily="18" charset="0"/>
              </a:rPr>
              <a:t>-nous </a:t>
            </a:r>
            <a:r>
              <a:rPr lang="en-US" sz="3100" dirty="0" err="1">
                <a:solidFill>
                  <a:srgbClr val="000000"/>
                </a:solidFill>
                <a:latin typeface="Times New Roman" panose="02020603050405020304" pitchFamily="18" charset="0"/>
                <a:cs typeface="Times New Roman" panose="02020603050405020304" pitchFamily="18" charset="0"/>
              </a:rPr>
              <a:t>aussi</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contribuer</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à</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te</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mettre</a:t>
            </a:r>
            <a:r>
              <a:rPr lang="en-US" sz="3100" dirty="0">
                <a:solidFill>
                  <a:srgbClr val="000000"/>
                </a:solidFill>
                <a:latin typeface="Times New Roman" panose="02020603050405020304" pitchFamily="18" charset="0"/>
                <a:cs typeface="Times New Roman" panose="02020603050405020304" pitchFamily="18" charset="0"/>
              </a:rPr>
              <a:t> au jour dans le </a:t>
            </a:r>
            <a:r>
              <a:rPr lang="en-US" sz="3100" dirty="0" err="1">
                <a:solidFill>
                  <a:srgbClr val="000000"/>
                </a:solidFill>
                <a:latin typeface="Times New Roman" panose="02020603050405020304" pitchFamily="18" charset="0"/>
                <a:cs typeface="Times New Roman" panose="02020603050405020304" pitchFamily="18" charset="0"/>
              </a:rPr>
              <a:t>cœur</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martyrisé</a:t>
            </a:r>
            <a:r>
              <a:rPr lang="en-US" sz="3100" dirty="0">
                <a:solidFill>
                  <a:srgbClr val="000000"/>
                </a:solidFill>
                <a:latin typeface="Times New Roman" panose="02020603050405020304" pitchFamily="18" charset="0"/>
                <a:cs typeface="Times New Roman" panose="02020603050405020304" pitchFamily="18" charset="0"/>
              </a:rPr>
              <a:t> des </a:t>
            </a:r>
            <a:r>
              <a:rPr lang="en-US" sz="3100" dirty="0" err="1">
                <a:solidFill>
                  <a:srgbClr val="000000"/>
                </a:solidFill>
                <a:latin typeface="Times New Roman" panose="02020603050405020304" pitchFamily="18" charset="0"/>
                <a:cs typeface="Times New Roman" panose="02020603050405020304" pitchFamily="18" charset="0"/>
              </a:rPr>
              <a:t>autres</a:t>
            </a:r>
            <a:r>
              <a:rPr lang="en-US" sz="3100" dirty="0">
                <a:solidFill>
                  <a:srgbClr val="000000"/>
                </a:solidFill>
                <a:latin typeface="Times New Roman" panose="02020603050405020304" pitchFamily="18" charset="0"/>
                <a:cs typeface="Times New Roman" panose="02020603050405020304" pitchFamily="18" charset="0"/>
              </a:rPr>
              <a:t>. » </a:t>
            </a:r>
          </a:p>
          <a:p>
            <a:pPr>
              <a:lnSpc>
                <a:spcPct val="90000"/>
              </a:lnSpc>
              <a:spcAft>
                <a:spcPts val="600"/>
              </a:spcAft>
            </a:pPr>
            <a:r>
              <a:rPr lang="en-US" sz="3100" dirty="0">
                <a:solidFill>
                  <a:srgbClr val="000000"/>
                </a:solidFill>
                <a:latin typeface="Times New Roman" panose="02020603050405020304" pitchFamily="18" charset="0"/>
                <a:cs typeface="Times New Roman" panose="02020603050405020304" pitchFamily="18" charset="0"/>
              </a:rPr>
              <a:t>(</a:t>
            </a:r>
            <a:r>
              <a:rPr lang="en-US" sz="3100" dirty="0" err="1">
                <a:solidFill>
                  <a:srgbClr val="000000"/>
                </a:solidFill>
                <a:latin typeface="Times New Roman" panose="02020603050405020304" pitchFamily="18" charset="0"/>
                <a:cs typeface="Times New Roman" panose="02020603050405020304" pitchFamily="18" charset="0"/>
              </a:rPr>
              <a:t>Etty</a:t>
            </a:r>
            <a:r>
              <a:rPr lang="en-US" sz="3100" dirty="0">
                <a:solidFill>
                  <a:srgbClr val="000000"/>
                </a:solidFill>
                <a:latin typeface="Times New Roman" panose="02020603050405020304" pitchFamily="18" charset="0"/>
                <a:cs typeface="Times New Roman" panose="02020603050405020304" pitchFamily="18" charset="0"/>
              </a:rPr>
              <a:t> </a:t>
            </a:r>
            <a:r>
              <a:rPr lang="en-US" sz="3100" dirty="0" err="1">
                <a:solidFill>
                  <a:srgbClr val="000000"/>
                </a:solidFill>
                <a:latin typeface="Times New Roman" panose="02020603050405020304" pitchFamily="18" charset="0"/>
                <a:cs typeface="Times New Roman" panose="02020603050405020304" pitchFamily="18" charset="0"/>
              </a:rPr>
              <a:t>Hillesum</a:t>
            </a:r>
            <a:r>
              <a:rPr lang="en-US" sz="3100" dirty="0">
                <a:solidFill>
                  <a:srgbClr val="000000"/>
                </a:solidFill>
                <a:latin typeface="Times New Roman" panose="02020603050405020304" pitchFamily="18" charset="0"/>
                <a:cs typeface="Times New Roman" panose="02020603050405020304" pitchFamily="18" charset="0"/>
              </a:rPr>
              <a:t>, </a:t>
            </a:r>
            <a:r>
              <a:rPr lang="en-US" sz="3100" i="1" dirty="0">
                <a:solidFill>
                  <a:srgbClr val="000000"/>
                </a:solidFill>
                <a:latin typeface="Times New Roman" panose="02020603050405020304" pitchFamily="18" charset="0"/>
                <a:cs typeface="Times New Roman" panose="02020603050405020304" pitchFamily="18" charset="0"/>
              </a:rPr>
              <a:t>Une vie </a:t>
            </a:r>
            <a:r>
              <a:rPr lang="en-US" sz="3100" i="1" dirty="0" err="1">
                <a:solidFill>
                  <a:srgbClr val="000000"/>
                </a:solidFill>
                <a:latin typeface="Times New Roman" panose="02020603050405020304" pitchFamily="18" charset="0"/>
                <a:cs typeface="Times New Roman" panose="02020603050405020304" pitchFamily="18" charset="0"/>
              </a:rPr>
              <a:t>bouleversée</a:t>
            </a:r>
            <a:r>
              <a:rPr lang="en-US" sz="3100" i="1" dirty="0">
                <a:solidFill>
                  <a:srgbClr val="000000"/>
                </a:solidFill>
                <a:latin typeface="Times New Roman" panose="02020603050405020304" pitchFamily="18" charset="0"/>
                <a:cs typeface="Times New Roman" panose="02020603050405020304" pitchFamily="18" charset="0"/>
              </a:rPr>
              <a:t>, </a:t>
            </a:r>
            <a:r>
              <a:rPr lang="en-US" sz="3100" dirty="0">
                <a:solidFill>
                  <a:srgbClr val="000000"/>
                </a:solidFill>
                <a:latin typeface="Times New Roman" panose="02020603050405020304" pitchFamily="18" charset="0"/>
                <a:cs typeface="Times New Roman" panose="02020603050405020304" pitchFamily="18" charset="0"/>
              </a:rPr>
              <a:t>p. 166)</a:t>
            </a:r>
          </a:p>
          <a:p>
            <a:pPr indent="-228600">
              <a:lnSpc>
                <a:spcPct val="90000"/>
              </a:lnSpc>
              <a:spcAft>
                <a:spcPts val="600"/>
              </a:spcAft>
              <a:buFont typeface="Arial" panose="020B0604020202020204" pitchFamily="34" charset="0"/>
              <a:buChar char="•"/>
            </a:pPr>
            <a:endParaRPr lang="en-US" sz="1900" dirty="0">
              <a:solidFill>
                <a:srgbClr val="000000"/>
              </a:solidFill>
            </a:endParaRPr>
          </a:p>
        </p:txBody>
      </p:sp>
    </p:spTree>
    <p:extLst>
      <p:ext uri="{BB962C8B-B14F-4D97-AF65-F5344CB8AC3E}">
        <p14:creationId xmlns:p14="http://schemas.microsoft.com/office/powerpoint/2010/main" val="2297265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D1F939-0522-504E-8DCD-BBC705DD3AE6}"/>
              </a:ext>
            </a:extLst>
          </p:cNvPr>
          <p:cNvSpPr txBox="1"/>
          <p:nvPr/>
        </p:nvSpPr>
        <p:spPr>
          <a:xfrm>
            <a:off x="3061853" y="1736229"/>
            <a:ext cx="7845475" cy="2954655"/>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Ce n’est plus le mal qui est une objection contre Dieu, mais bien plutôt Dieu qui devient l’objection (l’objecteur, l’adversaire) du mal. » </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(Adolphe GESCHE, « L’affrontement du mal : un combat "avec" Dieu »)</a:t>
            </a:r>
          </a:p>
          <a:p>
            <a:endParaRPr lang="fr-FR" dirty="0"/>
          </a:p>
        </p:txBody>
      </p:sp>
      <p:pic>
        <p:nvPicPr>
          <p:cNvPr id="4" name="Image 3">
            <a:extLst>
              <a:ext uri="{FF2B5EF4-FFF2-40B4-BE49-F238E27FC236}">
                <a16:creationId xmlns:a16="http://schemas.microsoft.com/office/drawing/2014/main" id="{BEFE3936-04E5-CF44-B52F-6E43099E7DFA}"/>
              </a:ext>
            </a:extLst>
          </p:cNvPr>
          <p:cNvPicPr>
            <a:picLocks noChangeAspect="1"/>
          </p:cNvPicPr>
          <p:nvPr/>
        </p:nvPicPr>
        <p:blipFill>
          <a:blip r:embed="rId2"/>
          <a:stretch>
            <a:fillRect/>
          </a:stretch>
        </p:blipFill>
        <p:spPr>
          <a:xfrm>
            <a:off x="446232" y="538018"/>
            <a:ext cx="1922895" cy="2827175"/>
          </a:xfrm>
          <a:prstGeom prst="rect">
            <a:avLst/>
          </a:prstGeom>
        </p:spPr>
      </p:pic>
    </p:spTree>
    <p:extLst>
      <p:ext uri="{BB962C8B-B14F-4D97-AF65-F5344CB8AC3E}">
        <p14:creationId xmlns:p14="http://schemas.microsoft.com/office/powerpoint/2010/main" val="92152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ciel, extérieur, crépuscule, soleil&#10;&#10;Description générée automatiquement">
            <a:extLst>
              <a:ext uri="{FF2B5EF4-FFF2-40B4-BE49-F238E27FC236}">
                <a16:creationId xmlns:a16="http://schemas.microsoft.com/office/drawing/2014/main" id="{02E24BA6-6CB4-B749-8B98-1E493614E80C}"/>
              </a:ext>
            </a:extLst>
          </p:cNvPr>
          <p:cNvPicPr>
            <a:picLocks noChangeAspect="1"/>
          </p:cNvPicPr>
          <p:nvPr/>
        </p:nvPicPr>
        <p:blipFill>
          <a:blip r:embed="rId2"/>
          <a:stretch>
            <a:fillRect/>
          </a:stretch>
        </p:blipFill>
        <p:spPr>
          <a:xfrm>
            <a:off x="0" y="0"/>
            <a:ext cx="10289490" cy="6858000"/>
          </a:xfrm>
          <a:prstGeom prst="rect">
            <a:avLst/>
          </a:prstGeom>
        </p:spPr>
      </p:pic>
      <p:sp>
        <p:nvSpPr>
          <p:cNvPr id="2" name="ZoneTexte 1">
            <a:extLst>
              <a:ext uri="{FF2B5EF4-FFF2-40B4-BE49-F238E27FC236}">
                <a16:creationId xmlns:a16="http://schemas.microsoft.com/office/drawing/2014/main" id="{FBD0FD00-600E-4040-8D5E-1F9B1F8AD1D7}"/>
              </a:ext>
            </a:extLst>
          </p:cNvPr>
          <p:cNvSpPr txBox="1"/>
          <p:nvPr/>
        </p:nvSpPr>
        <p:spPr>
          <a:xfrm>
            <a:off x="7506586" y="554182"/>
            <a:ext cx="4486940" cy="1938992"/>
          </a:xfrm>
          <a:prstGeom prst="rect">
            <a:avLst/>
          </a:prstGeom>
          <a:solidFill>
            <a:schemeClr val="bg1"/>
          </a:solidFill>
        </p:spPr>
        <p:txBody>
          <a:bodyPr wrap="square" rtlCol="0">
            <a:spAutoFit/>
          </a:bodyPr>
          <a:lstStyle/>
          <a:p>
            <a:r>
              <a:rPr lang="fr-FR" sz="2400" dirty="0">
                <a:latin typeface="Times New Roman" panose="02020603050405020304" pitchFamily="18" charset="0"/>
                <a:cs typeface="Times New Roman" panose="02020603050405020304" pitchFamily="18" charset="0"/>
              </a:rPr>
              <a:t>« Sachant que l'heure était venue pour lui de passer de ce monde à son Père, Jésus, ayant aimé les siens qui étaient dans le monde, les aima jusqu'au bout. » (</a:t>
            </a:r>
            <a:r>
              <a:rPr lang="fr-FR" sz="2400" dirty="0" err="1">
                <a:latin typeface="Times New Roman" panose="02020603050405020304" pitchFamily="18" charset="0"/>
                <a:cs typeface="Times New Roman" panose="02020603050405020304" pitchFamily="18" charset="0"/>
              </a:rPr>
              <a:t>Jn</a:t>
            </a:r>
            <a:r>
              <a:rPr lang="fr-FR" sz="2400" dirty="0">
                <a:latin typeface="Times New Roman" panose="02020603050405020304" pitchFamily="18" charset="0"/>
                <a:cs typeface="Times New Roman" panose="02020603050405020304" pitchFamily="18" charset="0"/>
              </a:rPr>
              <a:t> 13, 1)</a:t>
            </a:r>
          </a:p>
        </p:txBody>
      </p:sp>
    </p:spTree>
    <p:extLst>
      <p:ext uri="{BB962C8B-B14F-4D97-AF65-F5344CB8AC3E}">
        <p14:creationId xmlns:p14="http://schemas.microsoft.com/office/powerpoint/2010/main" val="2089945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C17D61-E73A-614D-8D02-0E5A6F0AB92C}"/>
              </a:ext>
            </a:extLst>
          </p:cNvPr>
          <p:cNvSpPr txBox="1"/>
          <p:nvPr/>
        </p:nvSpPr>
        <p:spPr>
          <a:xfrm>
            <a:off x="834571" y="1951672"/>
            <a:ext cx="10522857" cy="295465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 Le langage de la croix, en effet, est folie pour ceux qui se perdent, mais pour ceux qui sont en train d’être sauvés, pour nous, il est puissance de Dieu (…). Les Juifs demandent des signes et les Grecs recherchent la sagesse ; mais nous, nous prêchons un Messie crucifié, scandale pour les Juifs, folie pour les païens, mais pour ceux qui sont appelés, tant Juifs que grecs, il est Christ, puissance de Dieu et sagesse de Dieu. Car ce qui est folie de Dieu est plus sage que les hommes, et ce qui est faiblesse de Dieu est plus fort que les hommes. » (1 Co 17-25)</a:t>
            </a:r>
          </a:p>
          <a:p>
            <a:endParaRPr lang="fr-FR" dirty="0"/>
          </a:p>
        </p:txBody>
      </p:sp>
    </p:spTree>
    <p:extLst>
      <p:ext uri="{BB962C8B-B14F-4D97-AF65-F5344CB8AC3E}">
        <p14:creationId xmlns:p14="http://schemas.microsoft.com/office/powerpoint/2010/main" val="25190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ACFCF0-677F-DA4F-A89C-8A0BAB4D24E9}"/>
              </a:ext>
            </a:extLst>
          </p:cNvPr>
          <p:cNvPicPr>
            <a:picLocks noChangeAspect="1"/>
          </p:cNvPicPr>
          <p:nvPr/>
        </p:nvPicPr>
        <p:blipFill rotWithShape="1">
          <a:blip r:embed="rId2"/>
          <a:srcRect l="5982" t="11949" r="5648" b="14322"/>
          <a:stretch/>
        </p:blipFill>
        <p:spPr>
          <a:xfrm>
            <a:off x="2202659" y="0"/>
            <a:ext cx="6158490" cy="6858000"/>
          </a:xfrm>
          <a:prstGeom prst="rect">
            <a:avLst/>
          </a:prstGeom>
        </p:spPr>
      </p:pic>
      <p:sp>
        <p:nvSpPr>
          <p:cNvPr id="4" name="ZoneTexte 3">
            <a:extLst>
              <a:ext uri="{FF2B5EF4-FFF2-40B4-BE49-F238E27FC236}">
                <a16:creationId xmlns:a16="http://schemas.microsoft.com/office/drawing/2014/main" id="{B0E77F63-862B-9C4C-867D-22DACFFFD949}"/>
              </a:ext>
            </a:extLst>
          </p:cNvPr>
          <p:cNvSpPr txBox="1"/>
          <p:nvPr/>
        </p:nvSpPr>
        <p:spPr>
          <a:xfrm>
            <a:off x="8634335" y="5620515"/>
            <a:ext cx="3252865" cy="923330"/>
          </a:xfrm>
          <a:prstGeom prst="rect">
            <a:avLst/>
          </a:prstGeom>
          <a:solidFill>
            <a:schemeClr val="bg1"/>
          </a:solidFill>
        </p:spPr>
        <p:txBody>
          <a:bodyPr wrap="square" rtlCol="0">
            <a:spAutoFit/>
          </a:bodyPr>
          <a:lstStyle/>
          <a:p>
            <a:r>
              <a:rPr lang="fr-FR" dirty="0"/>
              <a:t>Marc Chagall </a:t>
            </a:r>
          </a:p>
          <a:p>
            <a:r>
              <a:rPr lang="fr-FR" i="1" dirty="0"/>
              <a:t>La crucifixion blanche, </a:t>
            </a:r>
            <a:r>
              <a:rPr lang="fr-FR" dirty="0"/>
              <a:t>1938</a:t>
            </a:r>
          </a:p>
          <a:p>
            <a:r>
              <a:rPr lang="fr-FR" dirty="0"/>
              <a:t>Art </a:t>
            </a:r>
            <a:r>
              <a:rPr lang="fr-FR" dirty="0" err="1"/>
              <a:t>institute</a:t>
            </a:r>
            <a:r>
              <a:rPr lang="fr-FR" dirty="0"/>
              <a:t> of Chicago</a:t>
            </a:r>
          </a:p>
        </p:txBody>
      </p:sp>
    </p:spTree>
    <p:extLst>
      <p:ext uri="{BB962C8B-B14F-4D97-AF65-F5344CB8AC3E}">
        <p14:creationId xmlns:p14="http://schemas.microsoft.com/office/powerpoint/2010/main" val="384623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intérieur, chien&#10;&#10;Description générée automatiquement">
            <a:extLst>
              <a:ext uri="{FF2B5EF4-FFF2-40B4-BE49-F238E27FC236}">
                <a16:creationId xmlns:a16="http://schemas.microsoft.com/office/drawing/2014/main" id="{6B4941C8-F8D0-AD47-9355-555E47145CEA}"/>
              </a:ext>
            </a:extLst>
          </p:cNvPr>
          <p:cNvPicPr>
            <a:picLocks noChangeAspect="1"/>
          </p:cNvPicPr>
          <p:nvPr/>
        </p:nvPicPr>
        <p:blipFill>
          <a:blip r:embed="rId2"/>
          <a:stretch>
            <a:fillRect/>
          </a:stretch>
        </p:blipFill>
        <p:spPr>
          <a:xfrm>
            <a:off x="0" y="-1"/>
            <a:ext cx="12192000" cy="6265333"/>
          </a:xfrm>
          <a:prstGeom prst="rect">
            <a:avLst/>
          </a:prstGeom>
        </p:spPr>
      </p:pic>
      <p:sp>
        <p:nvSpPr>
          <p:cNvPr id="4" name="ZoneTexte 3">
            <a:extLst>
              <a:ext uri="{FF2B5EF4-FFF2-40B4-BE49-F238E27FC236}">
                <a16:creationId xmlns:a16="http://schemas.microsoft.com/office/drawing/2014/main" id="{62B472BA-8A6B-764A-B736-E4642C4EB39B}"/>
              </a:ext>
            </a:extLst>
          </p:cNvPr>
          <p:cNvSpPr txBox="1"/>
          <p:nvPr/>
        </p:nvSpPr>
        <p:spPr>
          <a:xfrm>
            <a:off x="2472123" y="6346975"/>
            <a:ext cx="7283019" cy="369332"/>
          </a:xfrm>
          <a:prstGeom prst="rect">
            <a:avLst/>
          </a:prstGeom>
          <a:solidFill>
            <a:schemeClr val="bg1"/>
          </a:solidFill>
        </p:spPr>
        <p:txBody>
          <a:bodyPr wrap="none" rtlCol="0">
            <a:spAutoFit/>
          </a:bodyPr>
          <a:lstStyle/>
          <a:p>
            <a:r>
              <a:rPr lang="fr-FR" dirty="0"/>
              <a:t>Michel-Ange, </a:t>
            </a:r>
            <a:r>
              <a:rPr lang="fr-FR" i="1" dirty="0"/>
              <a:t>Adam et Eve chassés du paradis, </a:t>
            </a:r>
            <a:r>
              <a:rPr lang="fr-FR" dirty="0"/>
              <a:t>1509-1510, Chapelle Sixtine </a:t>
            </a:r>
          </a:p>
        </p:txBody>
      </p:sp>
    </p:spTree>
    <p:extLst>
      <p:ext uri="{BB962C8B-B14F-4D97-AF65-F5344CB8AC3E}">
        <p14:creationId xmlns:p14="http://schemas.microsoft.com/office/powerpoint/2010/main" val="262062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personne, homme, cravate, mur&#10;&#10;Description générée automatiquement">
            <a:extLst>
              <a:ext uri="{FF2B5EF4-FFF2-40B4-BE49-F238E27FC236}">
                <a16:creationId xmlns:a16="http://schemas.microsoft.com/office/drawing/2014/main" id="{A6BE123A-161A-0245-BA09-5E691975F339}"/>
              </a:ext>
            </a:extLst>
          </p:cNvPr>
          <p:cNvPicPr>
            <a:picLocks noChangeAspect="1"/>
          </p:cNvPicPr>
          <p:nvPr/>
        </p:nvPicPr>
        <p:blipFill>
          <a:blip r:embed="rId2"/>
          <a:stretch>
            <a:fillRect/>
          </a:stretch>
        </p:blipFill>
        <p:spPr>
          <a:xfrm>
            <a:off x="0" y="-1"/>
            <a:ext cx="5291528" cy="6880855"/>
          </a:xfrm>
          <a:prstGeom prst="rect">
            <a:avLst/>
          </a:prstGeom>
        </p:spPr>
      </p:pic>
      <p:pic>
        <p:nvPicPr>
          <p:cNvPr id="6" name="Image 5">
            <a:extLst>
              <a:ext uri="{FF2B5EF4-FFF2-40B4-BE49-F238E27FC236}">
                <a16:creationId xmlns:a16="http://schemas.microsoft.com/office/drawing/2014/main" id="{080FCFF2-99AB-C247-A3DB-0E358DE7EE49}"/>
              </a:ext>
            </a:extLst>
          </p:cNvPr>
          <p:cNvPicPr>
            <a:picLocks noChangeAspect="1"/>
          </p:cNvPicPr>
          <p:nvPr/>
        </p:nvPicPr>
        <p:blipFill>
          <a:blip r:embed="rId3"/>
          <a:stretch>
            <a:fillRect/>
          </a:stretch>
        </p:blipFill>
        <p:spPr>
          <a:xfrm>
            <a:off x="7511142" y="1136181"/>
            <a:ext cx="2698051" cy="4196968"/>
          </a:xfrm>
          <a:prstGeom prst="rect">
            <a:avLst/>
          </a:prstGeom>
        </p:spPr>
      </p:pic>
    </p:spTree>
    <p:extLst>
      <p:ext uri="{BB962C8B-B14F-4D97-AF65-F5344CB8AC3E}">
        <p14:creationId xmlns:p14="http://schemas.microsoft.com/office/powerpoint/2010/main" val="68627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DFE6B7-CF0B-5046-A3A5-72BF003ED6F9}"/>
              </a:ext>
            </a:extLst>
          </p:cNvPr>
          <p:cNvPicPr>
            <a:picLocks noChangeAspect="1"/>
          </p:cNvPicPr>
          <p:nvPr/>
        </p:nvPicPr>
        <p:blipFill>
          <a:blip r:embed="rId2"/>
          <a:srcRect/>
          <a:stretch/>
        </p:blipFill>
        <p:spPr>
          <a:xfrm>
            <a:off x="3426903" y="759903"/>
            <a:ext cx="5338194" cy="5338194"/>
          </a:xfrm>
          <a:prstGeom prst="rect">
            <a:avLst/>
          </a:prstGeom>
        </p:spPr>
      </p:pic>
    </p:spTree>
    <p:extLst>
      <p:ext uri="{BB962C8B-B14F-4D97-AF65-F5344CB8AC3E}">
        <p14:creationId xmlns:p14="http://schemas.microsoft.com/office/powerpoint/2010/main" val="1204081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7316CA-06E6-8146-A61A-AFAB2BD7F71D}"/>
              </a:ext>
            </a:extLst>
          </p:cNvPr>
          <p:cNvSpPr txBox="1"/>
          <p:nvPr/>
        </p:nvSpPr>
        <p:spPr>
          <a:xfrm>
            <a:off x="5061099" y="1488559"/>
            <a:ext cx="6953692" cy="1815882"/>
          </a:xfrm>
          <a:prstGeom prst="rect">
            <a:avLst/>
          </a:prstGeom>
          <a:solidFill>
            <a:schemeClr val="bg1"/>
          </a:solidFill>
        </p:spPr>
        <p:txBody>
          <a:bodyPr wrap="square" rtlCol="0">
            <a:spAutoFit/>
          </a:bodyPr>
          <a:lstStyle/>
          <a:p>
            <a:r>
              <a:rPr lang="fr-FR" sz="2800" dirty="0">
                <a:latin typeface="Times New Roman" panose="02020603050405020304" pitchFamily="18" charset="0"/>
                <a:cs typeface="Times New Roman" panose="02020603050405020304" pitchFamily="18" charset="0"/>
              </a:rPr>
              <a:t>« Dieu n’est pas venu supprimer la souffrance. Il n’est même pas venu l’expliquer, mais il est venu la remplir de sa présence. » </a:t>
            </a:r>
          </a:p>
          <a:p>
            <a:r>
              <a:rPr lang="fr-FR" sz="2800" dirty="0">
                <a:latin typeface="Times New Roman" panose="02020603050405020304" pitchFamily="18" charset="0"/>
                <a:cs typeface="Times New Roman" panose="02020603050405020304" pitchFamily="18" charset="0"/>
              </a:rPr>
              <a:t>(Paul Claudel)</a:t>
            </a:r>
          </a:p>
        </p:txBody>
      </p:sp>
      <p:pic>
        <p:nvPicPr>
          <p:cNvPr id="4" name="Image 3" descr="Une image contenant homme, personne, vieux, aîné&#10;&#10;Description générée automatiquement">
            <a:extLst>
              <a:ext uri="{FF2B5EF4-FFF2-40B4-BE49-F238E27FC236}">
                <a16:creationId xmlns:a16="http://schemas.microsoft.com/office/drawing/2014/main" id="{B5161F1B-3CCC-F241-B886-177008E00B06}"/>
              </a:ext>
            </a:extLst>
          </p:cNvPr>
          <p:cNvPicPr>
            <a:picLocks noChangeAspect="1"/>
          </p:cNvPicPr>
          <p:nvPr/>
        </p:nvPicPr>
        <p:blipFill>
          <a:blip r:embed="rId2"/>
          <a:stretch>
            <a:fillRect/>
          </a:stretch>
        </p:blipFill>
        <p:spPr>
          <a:xfrm>
            <a:off x="0" y="47847"/>
            <a:ext cx="4467076" cy="6858000"/>
          </a:xfrm>
          <a:prstGeom prst="rect">
            <a:avLst/>
          </a:prstGeom>
        </p:spPr>
      </p:pic>
    </p:spTree>
    <p:extLst>
      <p:ext uri="{BB962C8B-B14F-4D97-AF65-F5344CB8AC3E}">
        <p14:creationId xmlns:p14="http://schemas.microsoft.com/office/powerpoint/2010/main" val="136598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2577192" y="889843"/>
            <a:ext cx="7037615" cy="5078313"/>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1. LE MAL N’EST PAS CE QU’IL Y A DE PLUS ORIGINAIRE</a:t>
            </a:r>
          </a:p>
          <a:p>
            <a:r>
              <a:rPr lang="fr-FR" dirty="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2. LE MAL EST UN SCANDALE INCOMPREHENSIBLE</a:t>
            </a:r>
          </a:p>
          <a:p>
            <a:pPr lvl="1"/>
            <a:r>
              <a:rPr lang="fr-FR" dirty="0">
                <a:latin typeface="Times New Roman" panose="02020603050405020304" pitchFamily="18" charset="0"/>
                <a:cs typeface="Times New Roman" panose="02020603050405020304" pitchFamily="18" charset="0"/>
              </a:rPr>
              <a:t>2.1. L’Ancien Testament : mise en lumière du scandale</a:t>
            </a:r>
          </a:p>
          <a:p>
            <a:pPr lvl="1"/>
            <a:r>
              <a:rPr lang="fr-FR" dirty="0">
                <a:latin typeface="Times New Roman" panose="02020603050405020304" pitchFamily="18" charset="0"/>
                <a:cs typeface="Times New Roman" panose="02020603050405020304" pitchFamily="18" charset="0"/>
              </a:rPr>
              <a:t>2.2. Jésus : une question sans réponse</a:t>
            </a:r>
          </a:p>
          <a:p>
            <a:pPr lvl="1"/>
            <a:r>
              <a:rPr lang="fr-FR" dirty="0">
                <a:latin typeface="Times New Roman" panose="02020603050405020304" pitchFamily="18" charset="0"/>
                <a:cs typeface="Times New Roman" panose="02020603050405020304" pitchFamily="18" charset="0"/>
              </a:rPr>
              <a:t>2.3. Des explications irrecevables</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3. DIEU ET LE MAL</a:t>
            </a:r>
          </a:p>
          <a:p>
            <a:pPr lvl="1"/>
            <a:r>
              <a:rPr lang="fr-FR" dirty="0">
                <a:latin typeface="Times New Roman" panose="02020603050405020304" pitchFamily="18" charset="0"/>
                <a:cs typeface="Times New Roman" panose="02020603050405020304" pitchFamily="18" charset="0"/>
              </a:rPr>
              <a:t>3.1. La situation propre du judéo-christianisme</a:t>
            </a:r>
          </a:p>
          <a:p>
            <a:pPr lvl="1"/>
            <a:r>
              <a:rPr lang="fr-FR" dirty="0">
                <a:latin typeface="Times New Roman" panose="02020603050405020304" pitchFamily="18" charset="0"/>
                <a:cs typeface="Times New Roman" panose="02020603050405020304" pitchFamily="18" charset="0"/>
              </a:rPr>
              <a:t>3.2. Les impasses à éviter </a:t>
            </a:r>
          </a:p>
          <a:p>
            <a:pPr lvl="1"/>
            <a:r>
              <a:rPr lang="fr-FR" dirty="0">
                <a:latin typeface="Times New Roman" panose="02020603050405020304" pitchFamily="18" charset="0"/>
                <a:cs typeface="Times New Roman" panose="02020603050405020304" pitchFamily="18" charset="0"/>
              </a:rPr>
              <a:t>3.3. Le renversement du problème en Jésus-Christ </a:t>
            </a:r>
          </a:p>
          <a:p>
            <a:r>
              <a:rPr lang="fr-FR" dirty="0">
                <a:latin typeface="Times New Roman" panose="02020603050405020304" pitchFamily="18" charset="0"/>
                <a:cs typeface="Times New Roman" panose="02020603050405020304" pitchFamily="18" charset="0"/>
              </a:rPr>
              <a:t> </a:t>
            </a:r>
          </a:p>
          <a:p>
            <a:pPr lvl="0"/>
            <a:r>
              <a:rPr lang="fr-FR" b="1" dirty="0">
                <a:solidFill>
                  <a:srgbClr val="FF0000"/>
                </a:solidFill>
                <a:latin typeface="Times New Roman" panose="02020603050405020304" pitchFamily="18" charset="0"/>
                <a:cs typeface="Times New Roman" panose="02020603050405020304" pitchFamily="18" charset="0"/>
              </a:rPr>
              <a:t>4. NOTRE REPONSE AU MAL</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5. LA PROVIDENCE</a:t>
            </a:r>
          </a:p>
          <a:p>
            <a:pPr lvl="1"/>
            <a:r>
              <a:rPr lang="fr-FR" dirty="0">
                <a:latin typeface="Times New Roman" panose="02020603050405020304" pitchFamily="18" charset="0"/>
                <a:cs typeface="Times New Roman" panose="02020603050405020304" pitchFamily="18" charset="0"/>
              </a:rPr>
              <a:t>5.1. Une conception inacceptable</a:t>
            </a:r>
          </a:p>
          <a:p>
            <a:pPr lvl="1"/>
            <a:r>
              <a:rPr lang="fr-FR" dirty="0">
                <a:latin typeface="Times New Roman" panose="02020603050405020304" pitchFamily="18" charset="0"/>
                <a:cs typeface="Times New Roman" panose="02020603050405020304" pitchFamily="18" charset="0"/>
              </a:rPr>
              <a:t>5.2. Dieu est-il présent à sa création et comment ?</a:t>
            </a:r>
          </a:p>
          <a:p>
            <a:pPr lvl="1"/>
            <a:r>
              <a:rPr lang="fr-FR" dirty="0">
                <a:latin typeface="Times New Roman" panose="02020603050405020304" pitchFamily="18" charset="0"/>
                <a:cs typeface="Times New Roman" panose="02020603050405020304" pitchFamily="18" charset="0"/>
              </a:rPr>
              <a:t> 5.3. Y </a:t>
            </a:r>
            <a:r>
              <a:rPr lang="fr-FR" dirty="0" err="1">
                <a:latin typeface="Times New Roman" panose="02020603050405020304" pitchFamily="18" charset="0"/>
                <a:cs typeface="Times New Roman" panose="02020603050405020304" pitchFamily="18" charset="0"/>
              </a:rPr>
              <a:t>a-t-il</a:t>
            </a:r>
            <a:r>
              <a:rPr lang="fr-FR" dirty="0">
                <a:latin typeface="Times New Roman" panose="02020603050405020304" pitchFamily="18" charset="0"/>
                <a:cs typeface="Times New Roman" panose="02020603050405020304" pitchFamily="18" charset="0"/>
              </a:rPr>
              <a:t> des événements providentiels?</a:t>
            </a:r>
          </a:p>
        </p:txBody>
      </p:sp>
    </p:spTree>
    <p:extLst>
      <p:ext uri="{BB962C8B-B14F-4D97-AF65-F5344CB8AC3E}">
        <p14:creationId xmlns:p14="http://schemas.microsoft.com/office/powerpoint/2010/main" val="123359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homme, complet, aîné&#10;&#10;Description générée automatiquement">
            <a:extLst>
              <a:ext uri="{FF2B5EF4-FFF2-40B4-BE49-F238E27FC236}">
                <a16:creationId xmlns:a16="http://schemas.microsoft.com/office/drawing/2014/main" id="{C2C1303C-CF1C-304A-BE37-5F044D0BF95F}"/>
              </a:ext>
            </a:extLst>
          </p:cNvPr>
          <p:cNvPicPr>
            <a:picLocks noChangeAspect="1"/>
          </p:cNvPicPr>
          <p:nvPr/>
        </p:nvPicPr>
        <p:blipFill>
          <a:blip r:embed="rId2"/>
          <a:stretch>
            <a:fillRect/>
          </a:stretch>
        </p:blipFill>
        <p:spPr>
          <a:xfrm>
            <a:off x="0" y="0"/>
            <a:ext cx="6613353" cy="6858000"/>
          </a:xfrm>
          <a:prstGeom prst="rect">
            <a:avLst/>
          </a:prstGeom>
        </p:spPr>
      </p:pic>
      <p:pic>
        <p:nvPicPr>
          <p:cNvPr id="5" name="Image 4">
            <a:extLst>
              <a:ext uri="{FF2B5EF4-FFF2-40B4-BE49-F238E27FC236}">
                <a16:creationId xmlns:a16="http://schemas.microsoft.com/office/drawing/2014/main" id="{A8C6BB9B-E5E4-D64E-8D29-69F91BA2628C}"/>
              </a:ext>
            </a:extLst>
          </p:cNvPr>
          <p:cNvPicPr>
            <a:picLocks noChangeAspect="1"/>
          </p:cNvPicPr>
          <p:nvPr/>
        </p:nvPicPr>
        <p:blipFill>
          <a:blip r:embed="rId3"/>
          <a:stretch>
            <a:fillRect/>
          </a:stretch>
        </p:blipFill>
        <p:spPr>
          <a:xfrm>
            <a:off x="7317921" y="254000"/>
            <a:ext cx="3924300" cy="6350000"/>
          </a:xfrm>
          <a:prstGeom prst="rect">
            <a:avLst/>
          </a:prstGeom>
        </p:spPr>
      </p:pic>
    </p:spTree>
    <p:extLst>
      <p:ext uri="{BB962C8B-B14F-4D97-AF65-F5344CB8AC3E}">
        <p14:creationId xmlns:p14="http://schemas.microsoft.com/office/powerpoint/2010/main" val="1319178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descr="Une image contenant personne&#10;&#10;Description générée automatiquement">
            <a:extLst>
              <a:ext uri="{FF2B5EF4-FFF2-40B4-BE49-F238E27FC236}">
                <a16:creationId xmlns:a16="http://schemas.microsoft.com/office/drawing/2014/main" id="{4752F68C-9910-AE47-BD7D-350B8B01B4FE}"/>
              </a:ext>
            </a:extLst>
          </p:cNvPr>
          <p:cNvPicPr>
            <a:picLocks noChangeAspect="1"/>
          </p:cNvPicPr>
          <p:nvPr/>
        </p:nvPicPr>
        <p:blipFill rotWithShape="1">
          <a:blip r:embed="rId2"/>
          <a:srcRect t="9317" r="2" b="6458"/>
          <a:stretch/>
        </p:blipFill>
        <p:spPr>
          <a:xfrm>
            <a:off x="1" y="10"/>
            <a:ext cx="6099048" cy="3428990"/>
          </a:xfrm>
          <a:prstGeom prst="rect">
            <a:avLst/>
          </a:prstGeom>
        </p:spPr>
      </p:pic>
      <p:pic>
        <p:nvPicPr>
          <p:cNvPr id="3" name="Image 2" descr="Une image contenant personne, extérieur, rue, foule&#10;&#10;Description générée automatiquement">
            <a:extLst>
              <a:ext uri="{FF2B5EF4-FFF2-40B4-BE49-F238E27FC236}">
                <a16:creationId xmlns:a16="http://schemas.microsoft.com/office/drawing/2014/main" id="{B8589923-A4C5-FF4D-A6F3-0BAA61B2C201}"/>
              </a:ext>
            </a:extLst>
          </p:cNvPr>
          <p:cNvPicPr>
            <a:picLocks noChangeAspect="1"/>
          </p:cNvPicPr>
          <p:nvPr/>
        </p:nvPicPr>
        <p:blipFill rotWithShape="1">
          <a:blip r:embed="rId3"/>
          <a:srcRect r="2" b="15775"/>
          <a:stretch/>
        </p:blipFill>
        <p:spPr>
          <a:xfrm>
            <a:off x="6092952" y="10"/>
            <a:ext cx="6099048" cy="3428990"/>
          </a:xfrm>
          <a:prstGeom prst="rect">
            <a:avLst/>
          </a:prstGeom>
        </p:spPr>
      </p:pic>
      <p:pic>
        <p:nvPicPr>
          <p:cNvPr id="9" name="Image 8" descr="Une image contenant personne, extérieur, homme, blanc&#10;&#10;Description générée automatiquement">
            <a:extLst>
              <a:ext uri="{FF2B5EF4-FFF2-40B4-BE49-F238E27FC236}">
                <a16:creationId xmlns:a16="http://schemas.microsoft.com/office/drawing/2014/main" id="{BC2FE3F9-B725-8D4D-A14E-D1ED6AA76F52}"/>
              </a:ext>
            </a:extLst>
          </p:cNvPr>
          <p:cNvPicPr>
            <a:picLocks noChangeAspect="1"/>
          </p:cNvPicPr>
          <p:nvPr/>
        </p:nvPicPr>
        <p:blipFill rotWithShape="1">
          <a:blip r:embed="rId4"/>
          <a:srcRect r="2" b="10047"/>
          <a:stretch/>
        </p:blipFill>
        <p:spPr>
          <a:xfrm>
            <a:off x="1" y="3429000"/>
            <a:ext cx="6099048" cy="3429000"/>
          </a:xfrm>
          <a:prstGeom prst="rect">
            <a:avLst/>
          </a:prstGeom>
        </p:spPr>
      </p:pic>
      <p:pic>
        <p:nvPicPr>
          <p:cNvPr id="7" name="Image 6" descr="Une image contenant caleçon&#10;&#10;Description générée automatiquement">
            <a:extLst>
              <a:ext uri="{FF2B5EF4-FFF2-40B4-BE49-F238E27FC236}">
                <a16:creationId xmlns:a16="http://schemas.microsoft.com/office/drawing/2014/main" id="{37A73B85-5105-F841-BB02-9F24D44B5BB0}"/>
              </a:ext>
            </a:extLst>
          </p:cNvPr>
          <p:cNvPicPr>
            <a:picLocks noChangeAspect="1"/>
          </p:cNvPicPr>
          <p:nvPr/>
        </p:nvPicPr>
        <p:blipFill rotWithShape="1">
          <a:blip r:embed="rId5"/>
          <a:srcRect l="395" r="1" b="1"/>
          <a:stretch/>
        </p:blipFill>
        <p:spPr>
          <a:xfrm>
            <a:off x="6092952" y="3429000"/>
            <a:ext cx="6099048" cy="3429000"/>
          </a:xfrm>
          <a:prstGeom prst="rect">
            <a:avLst/>
          </a:prstGeom>
        </p:spPr>
      </p:pic>
    </p:spTree>
    <p:extLst>
      <p:ext uri="{BB962C8B-B14F-4D97-AF65-F5344CB8AC3E}">
        <p14:creationId xmlns:p14="http://schemas.microsoft.com/office/powerpoint/2010/main" val="2337620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2577192" y="889843"/>
            <a:ext cx="7037615" cy="5078313"/>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1. LE MAL N’EST PAS CE QU’IL Y A DE PLUS ORIGINAIRE</a:t>
            </a:r>
          </a:p>
          <a:p>
            <a:r>
              <a:rPr lang="fr-FR" dirty="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2. LE MAL EST UN SCANDALE INCOMPREHENSIBLE</a:t>
            </a:r>
          </a:p>
          <a:p>
            <a:pPr lvl="1"/>
            <a:r>
              <a:rPr lang="fr-FR" dirty="0">
                <a:latin typeface="Times New Roman" panose="02020603050405020304" pitchFamily="18" charset="0"/>
                <a:cs typeface="Times New Roman" panose="02020603050405020304" pitchFamily="18" charset="0"/>
              </a:rPr>
              <a:t>2.1. L’Ancien Testament : mise en lumière du scandale</a:t>
            </a:r>
          </a:p>
          <a:p>
            <a:pPr lvl="1"/>
            <a:r>
              <a:rPr lang="fr-FR" dirty="0">
                <a:latin typeface="Times New Roman" panose="02020603050405020304" pitchFamily="18" charset="0"/>
                <a:cs typeface="Times New Roman" panose="02020603050405020304" pitchFamily="18" charset="0"/>
              </a:rPr>
              <a:t>2.2. Jésus : une question sans réponse</a:t>
            </a:r>
          </a:p>
          <a:p>
            <a:pPr lvl="1"/>
            <a:r>
              <a:rPr lang="fr-FR" dirty="0">
                <a:latin typeface="Times New Roman" panose="02020603050405020304" pitchFamily="18" charset="0"/>
                <a:cs typeface="Times New Roman" panose="02020603050405020304" pitchFamily="18" charset="0"/>
              </a:rPr>
              <a:t>2.3. Des explications irrecevables</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3. DIEU ET LE MAL</a:t>
            </a:r>
          </a:p>
          <a:p>
            <a:pPr lvl="1"/>
            <a:r>
              <a:rPr lang="fr-FR" dirty="0">
                <a:latin typeface="Times New Roman" panose="02020603050405020304" pitchFamily="18" charset="0"/>
                <a:cs typeface="Times New Roman" panose="02020603050405020304" pitchFamily="18" charset="0"/>
              </a:rPr>
              <a:t>3.1. La situation propre du judéo-christianisme</a:t>
            </a:r>
          </a:p>
          <a:p>
            <a:pPr lvl="1"/>
            <a:r>
              <a:rPr lang="fr-FR" dirty="0">
                <a:latin typeface="Times New Roman" panose="02020603050405020304" pitchFamily="18" charset="0"/>
                <a:cs typeface="Times New Roman" panose="02020603050405020304" pitchFamily="18" charset="0"/>
              </a:rPr>
              <a:t>3.2. Les impasses à éviter </a:t>
            </a:r>
          </a:p>
          <a:p>
            <a:pPr lvl="1"/>
            <a:r>
              <a:rPr lang="fr-FR" dirty="0">
                <a:latin typeface="Times New Roman" panose="02020603050405020304" pitchFamily="18" charset="0"/>
                <a:cs typeface="Times New Roman" panose="02020603050405020304" pitchFamily="18" charset="0"/>
              </a:rPr>
              <a:t>3.3. Le renversement du problème en Jésus-Christ </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4. NOTRE REPONSE AU MAL</a:t>
            </a:r>
          </a:p>
          <a:p>
            <a:r>
              <a:rPr lang="fr-FR" dirty="0">
                <a:latin typeface="Times New Roman" panose="02020603050405020304" pitchFamily="18" charset="0"/>
                <a:cs typeface="Times New Roman" panose="02020603050405020304" pitchFamily="18" charset="0"/>
              </a:rPr>
              <a:t> </a:t>
            </a:r>
          </a:p>
          <a:p>
            <a:pPr lvl="0"/>
            <a:r>
              <a:rPr lang="fr-FR" b="1" dirty="0">
                <a:solidFill>
                  <a:srgbClr val="FF0000"/>
                </a:solidFill>
                <a:latin typeface="Times New Roman" panose="02020603050405020304" pitchFamily="18" charset="0"/>
                <a:cs typeface="Times New Roman" panose="02020603050405020304" pitchFamily="18" charset="0"/>
              </a:rPr>
              <a:t>5. LA PROVIDENCE</a:t>
            </a:r>
          </a:p>
          <a:p>
            <a:pPr lvl="1"/>
            <a:r>
              <a:rPr lang="fr-FR" dirty="0">
                <a:latin typeface="Times New Roman" panose="02020603050405020304" pitchFamily="18" charset="0"/>
                <a:cs typeface="Times New Roman" panose="02020603050405020304" pitchFamily="18" charset="0"/>
              </a:rPr>
              <a:t>5.1. Une conception inacceptable</a:t>
            </a:r>
          </a:p>
          <a:p>
            <a:pPr lvl="1"/>
            <a:r>
              <a:rPr lang="fr-FR" dirty="0">
                <a:latin typeface="Times New Roman" panose="02020603050405020304" pitchFamily="18" charset="0"/>
                <a:cs typeface="Times New Roman" panose="02020603050405020304" pitchFamily="18" charset="0"/>
              </a:rPr>
              <a:t>5.2. Dieu est-il présent à sa création et comment ?</a:t>
            </a:r>
          </a:p>
          <a:p>
            <a:pPr lvl="1"/>
            <a:r>
              <a:rPr lang="fr-FR" dirty="0">
                <a:latin typeface="Times New Roman" panose="02020603050405020304" pitchFamily="18" charset="0"/>
                <a:cs typeface="Times New Roman" panose="02020603050405020304" pitchFamily="18" charset="0"/>
              </a:rPr>
              <a:t>5.3. Y </a:t>
            </a:r>
            <a:r>
              <a:rPr lang="fr-FR" dirty="0" err="1">
                <a:latin typeface="Times New Roman" panose="02020603050405020304" pitchFamily="18" charset="0"/>
                <a:cs typeface="Times New Roman" panose="02020603050405020304" pitchFamily="18" charset="0"/>
              </a:rPr>
              <a:t>a-t-il</a:t>
            </a:r>
            <a:r>
              <a:rPr lang="fr-FR" dirty="0">
                <a:latin typeface="Times New Roman" panose="02020603050405020304" pitchFamily="18" charset="0"/>
                <a:cs typeface="Times New Roman" panose="02020603050405020304" pitchFamily="18" charset="0"/>
              </a:rPr>
              <a:t> des événements providentiels?</a:t>
            </a:r>
          </a:p>
        </p:txBody>
      </p:sp>
    </p:spTree>
    <p:extLst>
      <p:ext uri="{BB962C8B-B14F-4D97-AF65-F5344CB8AC3E}">
        <p14:creationId xmlns:p14="http://schemas.microsoft.com/office/powerpoint/2010/main" val="174760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7AD6144-0548-6C4C-8C40-2D3F9929BC34}"/>
              </a:ext>
            </a:extLst>
          </p:cNvPr>
          <p:cNvPicPr>
            <a:picLocks noChangeAspect="1"/>
          </p:cNvPicPr>
          <p:nvPr/>
        </p:nvPicPr>
        <p:blipFill>
          <a:blip r:embed="rId2"/>
          <a:stretch>
            <a:fillRect/>
          </a:stretch>
        </p:blipFill>
        <p:spPr>
          <a:xfrm>
            <a:off x="610781" y="0"/>
            <a:ext cx="2702200" cy="2526922"/>
          </a:xfrm>
          <a:prstGeom prst="rect">
            <a:avLst/>
          </a:prstGeom>
        </p:spPr>
      </p:pic>
      <p:pic>
        <p:nvPicPr>
          <p:cNvPr id="5" name="Image 4" descr="Une image contenant texte, journal, capture d’écran&#10;&#10;Description générée automatiquement">
            <a:extLst>
              <a:ext uri="{FF2B5EF4-FFF2-40B4-BE49-F238E27FC236}">
                <a16:creationId xmlns:a16="http://schemas.microsoft.com/office/drawing/2014/main" id="{E0D315EA-2CCC-B541-9C6C-B6A1C227BD0B}"/>
              </a:ext>
            </a:extLst>
          </p:cNvPr>
          <p:cNvPicPr>
            <a:picLocks noChangeAspect="1"/>
          </p:cNvPicPr>
          <p:nvPr/>
        </p:nvPicPr>
        <p:blipFill>
          <a:blip r:embed="rId3"/>
          <a:stretch>
            <a:fillRect/>
          </a:stretch>
        </p:blipFill>
        <p:spPr>
          <a:xfrm>
            <a:off x="4104168" y="36227"/>
            <a:ext cx="7145080" cy="6821773"/>
          </a:xfrm>
          <a:prstGeom prst="rect">
            <a:avLst/>
          </a:prstGeom>
        </p:spPr>
      </p:pic>
      <p:pic>
        <p:nvPicPr>
          <p:cNvPr id="7" name="Image 6" descr="Une image contenant texte, carte de visite&#10;&#10;Description générée automatiquement">
            <a:extLst>
              <a:ext uri="{FF2B5EF4-FFF2-40B4-BE49-F238E27FC236}">
                <a16:creationId xmlns:a16="http://schemas.microsoft.com/office/drawing/2014/main" id="{E2AF6DA3-AC7E-FE42-B4C1-D8C32C32CFDF}"/>
              </a:ext>
            </a:extLst>
          </p:cNvPr>
          <p:cNvPicPr>
            <a:picLocks noChangeAspect="1"/>
          </p:cNvPicPr>
          <p:nvPr/>
        </p:nvPicPr>
        <p:blipFill>
          <a:blip r:embed="rId4"/>
          <a:stretch>
            <a:fillRect/>
          </a:stretch>
        </p:blipFill>
        <p:spPr>
          <a:xfrm>
            <a:off x="610781" y="2817600"/>
            <a:ext cx="2678961" cy="4040400"/>
          </a:xfrm>
          <a:prstGeom prst="rect">
            <a:avLst/>
          </a:prstGeom>
        </p:spPr>
      </p:pic>
    </p:spTree>
    <p:extLst>
      <p:ext uri="{BB962C8B-B14F-4D97-AF65-F5344CB8AC3E}">
        <p14:creationId xmlns:p14="http://schemas.microsoft.com/office/powerpoint/2010/main" val="31412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2577192" y="751344"/>
            <a:ext cx="7037615" cy="5355312"/>
          </a:xfrm>
          <a:prstGeom prst="rect">
            <a:avLst/>
          </a:prstGeom>
          <a:noFill/>
        </p:spPr>
        <p:txBody>
          <a:bodyPr wrap="square" rtlCol="0">
            <a:spAutoFit/>
          </a:bodyPr>
          <a:lstStyle/>
          <a:p>
            <a:r>
              <a:rPr lang="fr-FR" b="1" dirty="0">
                <a:solidFill>
                  <a:srgbClr val="FF0000"/>
                </a:solidFill>
                <a:latin typeface="Times New Roman" panose="02020603050405020304" pitchFamily="18" charset="0"/>
                <a:cs typeface="Times New Roman" panose="02020603050405020304" pitchFamily="18" charset="0"/>
              </a:rPr>
              <a:t>1. LE MAL N’EST PAS CE QU’IL Y A DE PLUS ORIGINAIRE</a:t>
            </a:r>
          </a:p>
          <a:p>
            <a:r>
              <a:rPr lang="fr-FR" dirty="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2. LE MAL EST UN SCANDALE INCOMPREHENSIBLE</a:t>
            </a:r>
          </a:p>
          <a:p>
            <a:pPr lvl="1"/>
            <a:r>
              <a:rPr lang="fr-FR" dirty="0">
                <a:latin typeface="Times New Roman" panose="02020603050405020304" pitchFamily="18" charset="0"/>
                <a:cs typeface="Times New Roman" panose="02020603050405020304" pitchFamily="18" charset="0"/>
              </a:rPr>
              <a:t>2.1. L’Ancien Testament : mise en lumière du scandale</a:t>
            </a:r>
          </a:p>
          <a:p>
            <a:pPr lvl="1"/>
            <a:r>
              <a:rPr lang="fr-FR" dirty="0">
                <a:latin typeface="Times New Roman" panose="02020603050405020304" pitchFamily="18" charset="0"/>
                <a:cs typeface="Times New Roman" panose="02020603050405020304" pitchFamily="18" charset="0"/>
              </a:rPr>
              <a:t>2.2. Jésus : une question sans réponse</a:t>
            </a:r>
          </a:p>
          <a:p>
            <a:pPr lvl="1"/>
            <a:r>
              <a:rPr lang="fr-FR" dirty="0">
                <a:latin typeface="Times New Roman" panose="02020603050405020304" pitchFamily="18" charset="0"/>
                <a:cs typeface="Times New Roman" panose="02020603050405020304" pitchFamily="18" charset="0"/>
              </a:rPr>
              <a:t>2.3. Des explications irrecevables</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3. DIEU ET LE MAL</a:t>
            </a:r>
          </a:p>
          <a:p>
            <a:pPr lvl="1"/>
            <a:r>
              <a:rPr lang="fr-FR" dirty="0">
                <a:latin typeface="Times New Roman" panose="02020603050405020304" pitchFamily="18" charset="0"/>
                <a:cs typeface="Times New Roman" panose="02020603050405020304" pitchFamily="18" charset="0"/>
              </a:rPr>
              <a:t>3.1. La situation propre du judéo-christianisme</a:t>
            </a:r>
          </a:p>
          <a:p>
            <a:pPr lvl="1"/>
            <a:r>
              <a:rPr lang="fr-FR" dirty="0">
                <a:latin typeface="Times New Roman" panose="02020603050405020304" pitchFamily="18" charset="0"/>
                <a:cs typeface="Times New Roman" panose="02020603050405020304" pitchFamily="18" charset="0"/>
              </a:rPr>
              <a:t>3.2. Les impasses à éviter </a:t>
            </a:r>
          </a:p>
          <a:p>
            <a:pPr lvl="1"/>
            <a:r>
              <a:rPr lang="fr-FR" dirty="0">
                <a:latin typeface="Times New Roman" panose="02020603050405020304" pitchFamily="18" charset="0"/>
                <a:cs typeface="Times New Roman" panose="02020603050405020304" pitchFamily="18" charset="0"/>
              </a:rPr>
              <a:t>3.3. Le renversement du problème en Jésus-Christ </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4. NOTRE REPONSE AU MAL</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5. LA PROVIDENCE</a:t>
            </a:r>
          </a:p>
          <a:p>
            <a:pPr lvl="1"/>
            <a:r>
              <a:rPr lang="fr-FR" dirty="0">
                <a:latin typeface="Times New Roman" panose="02020603050405020304" pitchFamily="18" charset="0"/>
                <a:cs typeface="Times New Roman" panose="02020603050405020304" pitchFamily="18" charset="0"/>
              </a:rPr>
              <a:t>5.1. Une conception inacceptable</a:t>
            </a:r>
          </a:p>
          <a:p>
            <a:pPr lvl="1"/>
            <a:r>
              <a:rPr lang="fr-FR" dirty="0">
                <a:latin typeface="Times New Roman" panose="02020603050405020304" pitchFamily="18" charset="0"/>
                <a:cs typeface="Times New Roman" panose="02020603050405020304" pitchFamily="18" charset="0"/>
              </a:rPr>
              <a:t>5.2. Dieu est-il présent à sa création et comment ?</a:t>
            </a:r>
          </a:p>
          <a:p>
            <a:pPr lvl="1"/>
            <a:r>
              <a:rPr lang="fr-FR" dirty="0">
                <a:latin typeface="Times New Roman" panose="02020603050405020304" pitchFamily="18" charset="0"/>
                <a:cs typeface="Times New Roman" panose="02020603050405020304" pitchFamily="18" charset="0"/>
              </a:rPr>
              <a:t>5.3. Y </a:t>
            </a:r>
            <a:r>
              <a:rPr lang="fr-FR" dirty="0" err="1">
                <a:latin typeface="Times New Roman" panose="02020603050405020304" pitchFamily="18" charset="0"/>
                <a:cs typeface="Times New Roman" panose="02020603050405020304" pitchFamily="18" charset="0"/>
              </a:rPr>
              <a:t>a-t-il</a:t>
            </a:r>
            <a:r>
              <a:rPr lang="fr-FR" dirty="0">
                <a:latin typeface="Times New Roman" panose="02020603050405020304" pitchFamily="18" charset="0"/>
                <a:cs typeface="Times New Roman" panose="02020603050405020304" pitchFamily="18" charset="0"/>
              </a:rPr>
              <a:t> des événements providentiels?</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40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intérieur, noir&#10;&#10;Description générée automatiquement">
            <a:extLst>
              <a:ext uri="{FF2B5EF4-FFF2-40B4-BE49-F238E27FC236}">
                <a16:creationId xmlns:a16="http://schemas.microsoft.com/office/drawing/2014/main" id="{8E28FF2D-8E46-444F-BE6B-AD10924E87F1}"/>
              </a:ext>
            </a:extLst>
          </p:cNvPr>
          <p:cNvPicPr>
            <a:picLocks noChangeAspect="1"/>
          </p:cNvPicPr>
          <p:nvPr/>
        </p:nvPicPr>
        <p:blipFill>
          <a:blip r:embed="rId2"/>
          <a:stretch>
            <a:fillRect/>
          </a:stretch>
        </p:blipFill>
        <p:spPr>
          <a:xfrm>
            <a:off x="199505" y="783771"/>
            <a:ext cx="5466741" cy="3902527"/>
          </a:xfrm>
          <a:prstGeom prst="rect">
            <a:avLst/>
          </a:prstGeom>
        </p:spPr>
      </p:pic>
      <p:pic>
        <p:nvPicPr>
          <p:cNvPr id="5" name="Image 4" descr="Une image contenant texte, tracté, vieux, wagon&#10;&#10;Description générée automatiquement">
            <a:extLst>
              <a:ext uri="{FF2B5EF4-FFF2-40B4-BE49-F238E27FC236}">
                <a16:creationId xmlns:a16="http://schemas.microsoft.com/office/drawing/2014/main" id="{7C817183-DE89-8144-8B91-785E91E9518B}"/>
              </a:ext>
            </a:extLst>
          </p:cNvPr>
          <p:cNvPicPr>
            <a:picLocks noChangeAspect="1"/>
          </p:cNvPicPr>
          <p:nvPr/>
        </p:nvPicPr>
        <p:blipFill>
          <a:blip r:embed="rId3"/>
          <a:stretch>
            <a:fillRect/>
          </a:stretch>
        </p:blipFill>
        <p:spPr>
          <a:xfrm>
            <a:off x="5856364" y="571500"/>
            <a:ext cx="6136131" cy="5045529"/>
          </a:xfrm>
          <a:prstGeom prst="rect">
            <a:avLst/>
          </a:prstGeom>
        </p:spPr>
      </p:pic>
      <p:sp>
        <p:nvSpPr>
          <p:cNvPr id="6" name="ZoneTexte 5">
            <a:extLst>
              <a:ext uri="{FF2B5EF4-FFF2-40B4-BE49-F238E27FC236}">
                <a16:creationId xmlns:a16="http://schemas.microsoft.com/office/drawing/2014/main" id="{665BCB3E-4D08-2A43-A9C0-095655DC5396}"/>
              </a:ext>
            </a:extLst>
          </p:cNvPr>
          <p:cNvSpPr txBox="1"/>
          <p:nvPr/>
        </p:nvSpPr>
        <p:spPr>
          <a:xfrm>
            <a:off x="1549976" y="5110841"/>
            <a:ext cx="2765797" cy="369332"/>
          </a:xfrm>
          <a:prstGeom prst="rect">
            <a:avLst/>
          </a:prstGeom>
          <a:solidFill>
            <a:schemeClr val="bg1"/>
          </a:solidFill>
        </p:spPr>
        <p:txBody>
          <a:bodyPr wrap="square" rtlCol="0">
            <a:spAutoFit/>
          </a:bodyPr>
          <a:lstStyle/>
          <a:p>
            <a:r>
              <a:rPr lang="fr-FR" dirty="0"/>
              <a:t>Martin Luther (1483-1546)</a:t>
            </a:r>
          </a:p>
        </p:txBody>
      </p:sp>
      <p:sp>
        <p:nvSpPr>
          <p:cNvPr id="7" name="ZoneTexte 6">
            <a:extLst>
              <a:ext uri="{FF2B5EF4-FFF2-40B4-BE49-F238E27FC236}">
                <a16:creationId xmlns:a16="http://schemas.microsoft.com/office/drawing/2014/main" id="{3A2AC9D4-616E-374E-B480-DB9587868D7C}"/>
              </a:ext>
            </a:extLst>
          </p:cNvPr>
          <p:cNvSpPr txBox="1"/>
          <p:nvPr/>
        </p:nvSpPr>
        <p:spPr>
          <a:xfrm>
            <a:off x="7211785" y="5836112"/>
            <a:ext cx="3477986" cy="646331"/>
          </a:xfrm>
          <a:prstGeom prst="rect">
            <a:avLst/>
          </a:prstGeom>
          <a:solidFill>
            <a:schemeClr val="bg1"/>
          </a:solidFill>
        </p:spPr>
        <p:txBody>
          <a:bodyPr wrap="square" rtlCol="0">
            <a:spAutoFit/>
          </a:bodyPr>
          <a:lstStyle/>
          <a:p>
            <a:r>
              <a:rPr lang="fr-FR" dirty="0"/>
              <a:t>Présentation de la Confession d’Augsbourg à Charles Quint, 1530</a:t>
            </a:r>
          </a:p>
        </p:txBody>
      </p:sp>
    </p:spTree>
    <p:extLst>
      <p:ext uri="{BB962C8B-B14F-4D97-AF65-F5344CB8AC3E}">
        <p14:creationId xmlns:p14="http://schemas.microsoft.com/office/powerpoint/2010/main" val="301084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678D59B-A641-364B-80A2-F86FDD4229A0}"/>
              </a:ext>
            </a:extLst>
          </p:cNvPr>
          <p:cNvPicPr>
            <a:picLocks noChangeAspect="1"/>
          </p:cNvPicPr>
          <p:nvPr/>
        </p:nvPicPr>
        <p:blipFill rotWithShape="1">
          <a:blip r:embed="rId2"/>
          <a:srcRect t="2619" r="6393" b="4286"/>
          <a:stretch/>
        </p:blipFill>
        <p:spPr>
          <a:xfrm>
            <a:off x="298932" y="236764"/>
            <a:ext cx="4474877" cy="6384472"/>
          </a:xfrm>
          <a:prstGeom prst="rect">
            <a:avLst/>
          </a:prstGeom>
        </p:spPr>
      </p:pic>
      <p:pic>
        <p:nvPicPr>
          <p:cNvPr id="5" name="Image 4" descr="Une image contenant texte, bâtiment, vieux, autel&#10;&#10;Description générée automatiquement">
            <a:extLst>
              <a:ext uri="{FF2B5EF4-FFF2-40B4-BE49-F238E27FC236}">
                <a16:creationId xmlns:a16="http://schemas.microsoft.com/office/drawing/2014/main" id="{7BC55935-C02E-6445-9A11-2196423E0271}"/>
              </a:ext>
            </a:extLst>
          </p:cNvPr>
          <p:cNvPicPr>
            <a:picLocks noChangeAspect="1"/>
          </p:cNvPicPr>
          <p:nvPr/>
        </p:nvPicPr>
        <p:blipFill rotWithShape="1">
          <a:blip r:embed="rId3"/>
          <a:srcRect l="237" r="-1" b="3755"/>
          <a:stretch/>
        </p:blipFill>
        <p:spPr>
          <a:xfrm>
            <a:off x="5045529" y="779939"/>
            <a:ext cx="6847539" cy="5539218"/>
          </a:xfrm>
          <a:prstGeom prst="rect">
            <a:avLst/>
          </a:prstGeom>
        </p:spPr>
      </p:pic>
    </p:spTree>
    <p:extLst>
      <p:ext uri="{BB962C8B-B14F-4D97-AF65-F5344CB8AC3E}">
        <p14:creationId xmlns:p14="http://schemas.microsoft.com/office/powerpoint/2010/main" val="102371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2577192" y="889843"/>
            <a:ext cx="7037615" cy="5078313"/>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1. LE MAL N’EST PAS CE QU’IL Y A DE PLUS ORIGINAIRE</a:t>
            </a:r>
          </a:p>
          <a:p>
            <a:r>
              <a:rPr lang="fr-FR" dirty="0">
                <a:latin typeface="Times New Roman" panose="02020603050405020304" pitchFamily="18" charset="0"/>
                <a:cs typeface="Times New Roman" panose="02020603050405020304" pitchFamily="18" charset="0"/>
              </a:rPr>
              <a:t> </a:t>
            </a:r>
          </a:p>
          <a:p>
            <a:r>
              <a:rPr lang="fr-FR" b="1" dirty="0">
                <a:solidFill>
                  <a:srgbClr val="FF0000"/>
                </a:solidFill>
                <a:latin typeface="Times New Roman" panose="02020603050405020304" pitchFamily="18" charset="0"/>
                <a:cs typeface="Times New Roman" panose="02020603050405020304" pitchFamily="18" charset="0"/>
              </a:rPr>
              <a:t>2. LE MAL EST UN SCANDALE INCOMPREHENSIBLE</a:t>
            </a:r>
          </a:p>
          <a:p>
            <a:pPr lvl="1"/>
            <a:r>
              <a:rPr lang="fr-FR" dirty="0">
                <a:latin typeface="Times New Roman" panose="02020603050405020304" pitchFamily="18" charset="0"/>
                <a:cs typeface="Times New Roman" panose="02020603050405020304" pitchFamily="18" charset="0"/>
              </a:rPr>
              <a:t>2.1. L’Ancien Testament : mise en lumière du scandale</a:t>
            </a:r>
          </a:p>
          <a:p>
            <a:pPr lvl="1"/>
            <a:r>
              <a:rPr lang="fr-FR" dirty="0">
                <a:latin typeface="Times New Roman" panose="02020603050405020304" pitchFamily="18" charset="0"/>
                <a:cs typeface="Times New Roman" panose="02020603050405020304" pitchFamily="18" charset="0"/>
              </a:rPr>
              <a:t>2.2. Jésus : une question sans réponse</a:t>
            </a:r>
          </a:p>
          <a:p>
            <a:pPr lvl="1"/>
            <a:r>
              <a:rPr lang="fr-FR" dirty="0">
                <a:latin typeface="Times New Roman" panose="02020603050405020304" pitchFamily="18" charset="0"/>
                <a:cs typeface="Times New Roman" panose="02020603050405020304" pitchFamily="18" charset="0"/>
              </a:rPr>
              <a:t>2.3. Des explications irrecevables</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3. DIEU ET LE MAL</a:t>
            </a:r>
          </a:p>
          <a:p>
            <a:pPr lvl="1"/>
            <a:r>
              <a:rPr lang="fr-FR" dirty="0">
                <a:latin typeface="Times New Roman" panose="02020603050405020304" pitchFamily="18" charset="0"/>
                <a:cs typeface="Times New Roman" panose="02020603050405020304" pitchFamily="18" charset="0"/>
              </a:rPr>
              <a:t>3.1. La situation propre du judéo-christianisme</a:t>
            </a:r>
          </a:p>
          <a:p>
            <a:pPr lvl="1"/>
            <a:r>
              <a:rPr lang="fr-FR" dirty="0">
                <a:latin typeface="Times New Roman" panose="02020603050405020304" pitchFamily="18" charset="0"/>
                <a:cs typeface="Times New Roman" panose="02020603050405020304" pitchFamily="18" charset="0"/>
              </a:rPr>
              <a:t>3.2. Les impasses à éviter </a:t>
            </a:r>
          </a:p>
          <a:p>
            <a:pPr lvl="1"/>
            <a:r>
              <a:rPr lang="fr-FR" dirty="0">
                <a:latin typeface="Times New Roman" panose="02020603050405020304" pitchFamily="18" charset="0"/>
                <a:cs typeface="Times New Roman" panose="02020603050405020304" pitchFamily="18" charset="0"/>
              </a:rPr>
              <a:t>3.3. Le renversement du problème en Jésus-Christ </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4. NOTRE REPONSE AU MAL</a:t>
            </a:r>
          </a:p>
          <a:p>
            <a:r>
              <a:rPr lang="fr-FR" dirty="0">
                <a:latin typeface="Times New Roman" panose="02020603050405020304" pitchFamily="18" charset="0"/>
                <a:cs typeface="Times New Roman" panose="02020603050405020304" pitchFamily="18" charset="0"/>
              </a:rPr>
              <a:t> </a:t>
            </a:r>
          </a:p>
          <a:p>
            <a:pPr lvl="0"/>
            <a:r>
              <a:rPr lang="fr-FR" b="1" dirty="0">
                <a:latin typeface="Times New Roman" panose="02020603050405020304" pitchFamily="18" charset="0"/>
                <a:cs typeface="Times New Roman" panose="02020603050405020304" pitchFamily="18" charset="0"/>
              </a:rPr>
              <a:t>5. LA PROVIDENCE</a:t>
            </a:r>
          </a:p>
          <a:p>
            <a:pPr lvl="1"/>
            <a:r>
              <a:rPr lang="fr-FR" dirty="0">
                <a:latin typeface="Times New Roman" panose="02020603050405020304" pitchFamily="18" charset="0"/>
                <a:cs typeface="Times New Roman" panose="02020603050405020304" pitchFamily="18" charset="0"/>
              </a:rPr>
              <a:t>5.1. Une conception inacceptable</a:t>
            </a:r>
          </a:p>
          <a:p>
            <a:pPr lvl="1"/>
            <a:r>
              <a:rPr lang="fr-FR" dirty="0">
                <a:latin typeface="Times New Roman" panose="02020603050405020304" pitchFamily="18" charset="0"/>
                <a:cs typeface="Times New Roman" panose="02020603050405020304" pitchFamily="18" charset="0"/>
              </a:rPr>
              <a:t>5.2. Dieu est-il présent à sa création et comment ?</a:t>
            </a:r>
          </a:p>
          <a:p>
            <a:pPr lvl="1"/>
            <a:r>
              <a:rPr lang="fr-FR" dirty="0">
                <a:latin typeface="Times New Roman" panose="02020603050405020304" pitchFamily="18" charset="0"/>
                <a:cs typeface="Times New Roman" panose="02020603050405020304" pitchFamily="18" charset="0"/>
              </a:rPr>
              <a:t>5.3. Y </a:t>
            </a:r>
            <a:r>
              <a:rPr lang="fr-FR" dirty="0" err="1">
                <a:latin typeface="Times New Roman" panose="02020603050405020304" pitchFamily="18" charset="0"/>
                <a:cs typeface="Times New Roman" panose="02020603050405020304" pitchFamily="18" charset="0"/>
              </a:rPr>
              <a:t>a-t-il</a:t>
            </a:r>
            <a:r>
              <a:rPr lang="fr-FR" dirty="0">
                <a:latin typeface="Times New Roman" panose="02020603050405020304" pitchFamily="18" charset="0"/>
                <a:cs typeface="Times New Roman" panose="02020603050405020304" pitchFamily="18" charset="0"/>
              </a:rPr>
              <a:t> des événements providentiels?</a:t>
            </a:r>
          </a:p>
        </p:txBody>
      </p:sp>
    </p:spTree>
    <p:extLst>
      <p:ext uri="{BB962C8B-B14F-4D97-AF65-F5344CB8AC3E}">
        <p14:creationId xmlns:p14="http://schemas.microsoft.com/office/powerpoint/2010/main" val="423769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lante, peint&#10;&#10;Description générée automatiquement">
            <a:extLst>
              <a:ext uri="{FF2B5EF4-FFF2-40B4-BE49-F238E27FC236}">
                <a16:creationId xmlns:a16="http://schemas.microsoft.com/office/drawing/2014/main" id="{095A4E0A-875B-2D4A-919A-8EE8692DFD19}"/>
              </a:ext>
            </a:extLst>
          </p:cNvPr>
          <p:cNvPicPr>
            <a:picLocks noChangeAspect="1"/>
          </p:cNvPicPr>
          <p:nvPr/>
        </p:nvPicPr>
        <p:blipFill>
          <a:blip r:embed="rId2"/>
          <a:stretch>
            <a:fillRect/>
          </a:stretch>
        </p:blipFill>
        <p:spPr>
          <a:xfrm>
            <a:off x="3590687" y="0"/>
            <a:ext cx="5010626" cy="6858000"/>
          </a:xfrm>
          <a:prstGeom prst="rect">
            <a:avLst/>
          </a:prstGeom>
        </p:spPr>
      </p:pic>
      <p:sp>
        <p:nvSpPr>
          <p:cNvPr id="4" name="ZoneTexte 3">
            <a:extLst>
              <a:ext uri="{FF2B5EF4-FFF2-40B4-BE49-F238E27FC236}">
                <a16:creationId xmlns:a16="http://schemas.microsoft.com/office/drawing/2014/main" id="{7B53C565-0979-AF4E-AC54-A696BFD56A64}"/>
              </a:ext>
            </a:extLst>
          </p:cNvPr>
          <p:cNvSpPr txBox="1"/>
          <p:nvPr/>
        </p:nvSpPr>
        <p:spPr>
          <a:xfrm>
            <a:off x="8785412" y="5780315"/>
            <a:ext cx="3150774" cy="707886"/>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Marc Chagall, </a:t>
            </a:r>
            <a:r>
              <a:rPr lang="fr-FR" sz="2000" i="1" dirty="0">
                <a:latin typeface="Times New Roman" panose="02020603050405020304" pitchFamily="18" charset="0"/>
                <a:cs typeface="Times New Roman" panose="02020603050405020304" pitchFamily="18" charset="0"/>
              </a:rPr>
              <a:t>Job en prière</a:t>
            </a:r>
            <a:r>
              <a:rPr lang="fr-FR" sz="2000" dirty="0">
                <a:latin typeface="Times New Roman" panose="02020603050405020304" pitchFamily="18" charset="0"/>
                <a:cs typeface="Times New Roman" panose="02020603050405020304" pitchFamily="18" charset="0"/>
              </a:rPr>
              <a:t>, 1960, lithographie</a:t>
            </a:r>
          </a:p>
        </p:txBody>
      </p:sp>
    </p:spTree>
    <p:extLst>
      <p:ext uri="{BB962C8B-B14F-4D97-AF65-F5344CB8AC3E}">
        <p14:creationId xmlns:p14="http://schemas.microsoft.com/office/powerpoint/2010/main" val="19629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personne, intérieur&#10;&#10;Description générée automatiquement">
            <a:extLst>
              <a:ext uri="{FF2B5EF4-FFF2-40B4-BE49-F238E27FC236}">
                <a16:creationId xmlns:a16="http://schemas.microsoft.com/office/drawing/2014/main" id="{09FEAD72-2084-7943-80F0-10768AB462E4}"/>
              </a:ext>
            </a:extLst>
          </p:cNvPr>
          <p:cNvPicPr>
            <a:picLocks noChangeAspect="1"/>
          </p:cNvPicPr>
          <p:nvPr/>
        </p:nvPicPr>
        <p:blipFill rotWithShape="1">
          <a:blip r:embed="rId2"/>
          <a:srcRect l="1874" r="1433" b="34"/>
          <a:stretch/>
        </p:blipFill>
        <p:spPr>
          <a:xfrm>
            <a:off x="3149492" y="0"/>
            <a:ext cx="4408715" cy="6858000"/>
          </a:xfrm>
          <a:prstGeom prst="rect">
            <a:avLst/>
          </a:prstGeom>
        </p:spPr>
      </p:pic>
      <p:sp>
        <p:nvSpPr>
          <p:cNvPr id="2" name="ZoneTexte 1">
            <a:extLst>
              <a:ext uri="{FF2B5EF4-FFF2-40B4-BE49-F238E27FC236}">
                <a16:creationId xmlns:a16="http://schemas.microsoft.com/office/drawing/2014/main" id="{59B55C1B-0D10-1C46-8549-B0918393CC10}"/>
              </a:ext>
            </a:extLst>
          </p:cNvPr>
          <p:cNvSpPr txBox="1"/>
          <p:nvPr/>
        </p:nvSpPr>
        <p:spPr>
          <a:xfrm>
            <a:off x="7939288" y="5780314"/>
            <a:ext cx="4408715" cy="707886"/>
          </a:xfrm>
          <a:prstGeom prst="rect">
            <a:avLst/>
          </a:prstGeom>
          <a:solidFill>
            <a:schemeClr val="bg1"/>
          </a:solidFill>
        </p:spPr>
        <p:txBody>
          <a:bodyPr wrap="square" rtlCol="0">
            <a:spAutoFit/>
          </a:bodyPr>
          <a:lstStyle/>
          <a:p>
            <a:r>
              <a:rPr lang="fr-FR" sz="2000" dirty="0">
                <a:latin typeface="Times New Roman" panose="02020603050405020304" pitchFamily="18" charset="0"/>
                <a:cs typeface="Times New Roman" panose="02020603050405020304" pitchFamily="18" charset="0"/>
              </a:rPr>
              <a:t>Georges de la Tour, </a:t>
            </a:r>
            <a:r>
              <a:rPr lang="fr-FR" sz="2000" i="1" dirty="0">
                <a:latin typeface="Times New Roman" panose="02020603050405020304" pitchFamily="18" charset="0"/>
                <a:cs typeface="Times New Roman" panose="02020603050405020304" pitchFamily="18" charset="0"/>
              </a:rPr>
              <a:t>Job raillé par sa femme</a:t>
            </a:r>
            <a:r>
              <a:rPr lang="fr-FR" sz="2000" dirty="0">
                <a:latin typeface="Times New Roman" panose="02020603050405020304" pitchFamily="18" charset="0"/>
                <a:cs typeface="Times New Roman" panose="02020603050405020304" pitchFamily="18" charset="0"/>
              </a:rPr>
              <a:t>, 1625-1650, Epinal</a:t>
            </a:r>
            <a:endParaRPr lang="fr-FR"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4961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4941</TotalTime>
  <Words>1543</Words>
  <Application>Microsoft Macintosh PowerPoint</Application>
  <PresentationFormat>Grand écran</PresentationFormat>
  <Paragraphs>138</Paragraphs>
  <Slides>37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70</cp:revision>
  <dcterms:created xsi:type="dcterms:W3CDTF">2021-01-11T21:38:17Z</dcterms:created>
  <dcterms:modified xsi:type="dcterms:W3CDTF">2021-05-17T20:22:07Z</dcterms:modified>
</cp:coreProperties>
</file>