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337" r:id="rId2"/>
    <p:sldId id="341" r:id="rId3"/>
    <p:sldId id="342" r:id="rId4"/>
    <p:sldId id="319" r:id="rId5"/>
    <p:sldId id="353" r:id="rId6"/>
    <p:sldId id="267" r:id="rId7"/>
    <p:sldId id="338" r:id="rId8"/>
    <p:sldId id="264" r:id="rId9"/>
    <p:sldId id="320" r:id="rId10"/>
    <p:sldId id="354" r:id="rId11"/>
    <p:sldId id="321" r:id="rId12"/>
    <p:sldId id="355" r:id="rId13"/>
    <p:sldId id="322" r:id="rId14"/>
    <p:sldId id="323" r:id="rId15"/>
    <p:sldId id="324" r:id="rId16"/>
    <p:sldId id="356" r:id="rId17"/>
    <p:sldId id="357" r:id="rId18"/>
    <p:sldId id="277" r:id="rId19"/>
    <p:sldId id="329" r:id="rId20"/>
    <p:sldId id="351" r:id="rId21"/>
    <p:sldId id="327" r:id="rId22"/>
    <p:sldId id="344" r:id="rId23"/>
    <p:sldId id="343" r:id="rId24"/>
    <p:sldId id="325" r:id="rId25"/>
    <p:sldId id="339" r:id="rId26"/>
    <p:sldId id="328" r:id="rId27"/>
    <p:sldId id="345" r:id="rId28"/>
    <p:sldId id="332" r:id="rId29"/>
    <p:sldId id="349" r:id="rId30"/>
    <p:sldId id="286" r:id="rId31"/>
    <p:sldId id="284" r:id="rId32"/>
    <p:sldId id="285" r:id="rId33"/>
    <p:sldId id="346" r:id="rId34"/>
    <p:sldId id="326" r:id="rId35"/>
    <p:sldId id="347" r:id="rId36"/>
    <p:sldId id="350" r:id="rId37"/>
    <p:sldId id="352" r:id="rId38"/>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1859" userDrawn="1">
          <p15:clr>
            <a:srgbClr val="A4A3A4"/>
          </p15:clr>
        </p15:guide>
        <p15:guide id="3" pos="3901" userDrawn="1">
          <p15:clr>
            <a:srgbClr val="A4A3A4"/>
          </p15:clr>
        </p15:guide>
        <p15:guide id="4" orient="horz" pos="3271" userDrawn="1">
          <p15:clr>
            <a:srgbClr val="A4A3A4"/>
          </p15:clr>
        </p15:guide>
        <p15:guide id="5" orient="horz" pos="11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620C"/>
    <a:srgbClr val="89652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76"/>
    <p:restoredTop sz="94638"/>
  </p:normalViewPr>
  <p:slideViewPr>
    <p:cSldViewPr snapToGrid="0" snapToObjects="1">
      <p:cViewPr varScale="1">
        <p:scale>
          <a:sx n="113" d="100"/>
          <a:sy n="113" d="100"/>
        </p:scale>
        <p:origin x="1360" y="176"/>
      </p:cViewPr>
      <p:guideLst>
        <p:guide orient="horz" pos="2183"/>
        <p:guide pos="1859"/>
        <p:guide pos="3901"/>
        <p:guide orient="horz" pos="3271"/>
        <p:guide orient="horz" pos="1117"/>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B6876D-9E46-6746-A66A-4246E502CF8A}" type="datetimeFigureOut">
              <a:rPr lang="fr-FR" smtClean="0"/>
              <a:t>27/06/2021</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529FF0-993E-D54E-B9DD-D58FB2B3D4E6}" type="slidenum">
              <a:rPr lang="fr-FR" smtClean="0"/>
              <a:t>‹N°›</a:t>
            </a:fld>
            <a:endParaRPr lang="fr-FR"/>
          </a:p>
        </p:txBody>
      </p:sp>
    </p:spTree>
    <p:extLst>
      <p:ext uri="{BB962C8B-B14F-4D97-AF65-F5344CB8AC3E}">
        <p14:creationId xmlns:p14="http://schemas.microsoft.com/office/powerpoint/2010/main" val="219365498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9529FF0-993E-D54E-B9DD-D58FB2B3D4E6}" type="slidenum">
              <a:rPr lang="fr-FR" smtClean="0"/>
              <a:t>4</a:t>
            </a:fld>
            <a:endParaRPr lang="fr-FR"/>
          </a:p>
        </p:txBody>
      </p:sp>
    </p:spTree>
    <p:extLst>
      <p:ext uri="{BB962C8B-B14F-4D97-AF65-F5344CB8AC3E}">
        <p14:creationId xmlns:p14="http://schemas.microsoft.com/office/powerpoint/2010/main" val="383865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Descente du</a:t>
            </a:r>
            <a:r>
              <a:rPr lang="fr-FR" baseline="0" dirty="0"/>
              <a:t> Christ </a:t>
            </a:r>
            <a:r>
              <a:rPr lang="fr-FR" dirty="0"/>
              <a:t>aux limbes,</a:t>
            </a:r>
            <a:r>
              <a:rPr lang="fr-FR" baseline="0" dirty="0"/>
              <a:t> </a:t>
            </a:r>
            <a:r>
              <a:rPr lang="fr-FR" baseline="0" dirty="0" err="1"/>
              <a:t>SinaÏ</a:t>
            </a:r>
            <a:r>
              <a:rPr lang="fr-FR" baseline="0" dirty="0"/>
              <a:t>, couvent de Sainte-Catherine, fin XIIe siècle</a:t>
            </a:r>
            <a:endParaRPr lang="fr-FR" dirty="0"/>
          </a:p>
        </p:txBody>
      </p:sp>
      <p:sp>
        <p:nvSpPr>
          <p:cNvPr id="4" name="Espace réservé du numéro de diapositive 3"/>
          <p:cNvSpPr>
            <a:spLocks noGrp="1"/>
          </p:cNvSpPr>
          <p:nvPr>
            <p:ph type="sldNum" sz="quarter" idx="10"/>
          </p:nvPr>
        </p:nvSpPr>
        <p:spPr/>
        <p:txBody>
          <a:bodyPr/>
          <a:lstStyle/>
          <a:p>
            <a:fld id="{154A6B9D-90CC-3F49-9532-0BA92F483087}" type="slidenum">
              <a:rPr lang="fr-FR" smtClean="0"/>
              <a:t>29</a:t>
            </a:fld>
            <a:endParaRPr lang="fr-FR"/>
          </a:p>
        </p:txBody>
      </p:sp>
    </p:spTree>
    <p:extLst>
      <p:ext uri="{BB962C8B-B14F-4D97-AF65-F5344CB8AC3E}">
        <p14:creationId xmlns:p14="http://schemas.microsoft.com/office/powerpoint/2010/main" val="3802683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Descente du</a:t>
            </a:r>
            <a:r>
              <a:rPr lang="fr-FR" baseline="0" dirty="0"/>
              <a:t> Christ </a:t>
            </a:r>
            <a:r>
              <a:rPr lang="fr-FR" dirty="0"/>
              <a:t>aux limbes,</a:t>
            </a:r>
            <a:r>
              <a:rPr lang="fr-FR" baseline="0" dirty="0"/>
              <a:t> </a:t>
            </a:r>
            <a:r>
              <a:rPr lang="fr-FR" baseline="0" dirty="0" err="1"/>
              <a:t>SinaÏ</a:t>
            </a:r>
            <a:r>
              <a:rPr lang="fr-FR" baseline="0" dirty="0"/>
              <a:t>, couvent de Sainte-Catherine, fin XIIe siècle</a:t>
            </a:r>
            <a:endParaRPr lang="fr-FR" dirty="0"/>
          </a:p>
        </p:txBody>
      </p:sp>
      <p:sp>
        <p:nvSpPr>
          <p:cNvPr id="4" name="Espace réservé du numéro de diapositive 3"/>
          <p:cNvSpPr>
            <a:spLocks noGrp="1"/>
          </p:cNvSpPr>
          <p:nvPr>
            <p:ph type="sldNum" sz="quarter" idx="10"/>
          </p:nvPr>
        </p:nvSpPr>
        <p:spPr/>
        <p:txBody>
          <a:bodyPr/>
          <a:lstStyle/>
          <a:p>
            <a:fld id="{154A6B9D-90CC-3F49-9532-0BA92F483087}" type="slidenum">
              <a:rPr lang="fr-FR" smtClean="0"/>
              <a:t>30</a:t>
            </a:fld>
            <a:endParaRPr lang="fr-FR"/>
          </a:p>
        </p:txBody>
      </p:sp>
    </p:spTree>
    <p:extLst>
      <p:ext uri="{BB962C8B-B14F-4D97-AF65-F5344CB8AC3E}">
        <p14:creationId xmlns:p14="http://schemas.microsoft.com/office/powerpoint/2010/main" val="15312162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Descente aux enfers de Pskov, Saint </a:t>
            </a:r>
            <a:r>
              <a:rPr lang="fr-FR" dirty="0" err="1"/>
              <a:t>Pétersbourg</a:t>
            </a:r>
            <a:r>
              <a:rPr lang="fr-FR" dirty="0"/>
              <a:t>,</a:t>
            </a:r>
            <a:r>
              <a:rPr lang="fr-FR" baseline="0" dirty="0"/>
              <a:t> Musée national russe, XIV-XVIe siècle</a:t>
            </a:r>
            <a:endParaRPr lang="fr-FR" dirty="0"/>
          </a:p>
        </p:txBody>
      </p:sp>
      <p:sp>
        <p:nvSpPr>
          <p:cNvPr id="4" name="Espace réservé du numéro de diapositive 3"/>
          <p:cNvSpPr>
            <a:spLocks noGrp="1"/>
          </p:cNvSpPr>
          <p:nvPr>
            <p:ph type="sldNum" sz="quarter" idx="10"/>
          </p:nvPr>
        </p:nvSpPr>
        <p:spPr/>
        <p:txBody>
          <a:bodyPr/>
          <a:lstStyle/>
          <a:p>
            <a:fld id="{154A6B9D-90CC-3F49-9532-0BA92F483087}" type="slidenum">
              <a:rPr lang="fr-FR" smtClean="0"/>
              <a:t>32</a:t>
            </a:fld>
            <a:endParaRPr lang="fr-FR"/>
          </a:p>
        </p:txBody>
      </p:sp>
    </p:spTree>
    <p:extLst>
      <p:ext uri="{BB962C8B-B14F-4D97-AF65-F5344CB8AC3E}">
        <p14:creationId xmlns:p14="http://schemas.microsoft.com/office/powerpoint/2010/main" val="3789677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9529FF0-993E-D54E-B9DD-D58FB2B3D4E6}" type="slidenum">
              <a:rPr lang="fr-FR" smtClean="0"/>
              <a:t>5</a:t>
            </a:fld>
            <a:endParaRPr lang="fr-FR"/>
          </a:p>
        </p:txBody>
      </p:sp>
    </p:spTree>
    <p:extLst>
      <p:ext uri="{BB962C8B-B14F-4D97-AF65-F5344CB8AC3E}">
        <p14:creationId xmlns:p14="http://schemas.microsoft.com/office/powerpoint/2010/main" val="735792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Rembrandt, Les pèlerins d’Emmaüs, 1648. Musée</a:t>
            </a:r>
            <a:r>
              <a:rPr lang="fr-FR" baseline="0" dirty="0"/>
              <a:t> du Louvre</a:t>
            </a:r>
            <a:endParaRPr lang="fr-FR" dirty="0"/>
          </a:p>
        </p:txBody>
      </p:sp>
      <p:sp>
        <p:nvSpPr>
          <p:cNvPr id="4" name="Espace réservé du numéro de diapositive 3"/>
          <p:cNvSpPr>
            <a:spLocks noGrp="1"/>
          </p:cNvSpPr>
          <p:nvPr>
            <p:ph type="sldNum" sz="quarter" idx="10"/>
          </p:nvPr>
        </p:nvSpPr>
        <p:spPr/>
        <p:txBody>
          <a:bodyPr/>
          <a:lstStyle/>
          <a:p>
            <a:fld id="{154A6B9D-90CC-3F49-9532-0BA92F483087}" type="slidenum">
              <a:rPr lang="fr-FR" smtClean="0"/>
              <a:t>7</a:t>
            </a:fld>
            <a:endParaRPr lang="fr-FR"/>
          </a:p>
        </p:txBody>
      </p:sp>
    </p:spTree>
    <p:extLst>
      <p:ext uri="{BB962C8B-B14F-4D97-AF65-F5344CB8AC3E}">
        <p14:creationId xmlns:p14="http://schemas.microsoft.com/office/powerpoint/2010/main" val="3908214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9529FF0-993E-D54E-B9DD-D58FB2B3D4E6}" type="slidenum">
              <a:rPr lang="fr-FR" smtClean="0"/>
              <a:t>10</a:t>
            </a:fld>
            <a:endParaRPr lang="fr-FR"/>
          </a:p>
        </p:txBody>
      </p:sp>
    </p:spTree>
    <p:extLst>
      <p:ext uri="{BB962C8B-B14F-4D97-AF65-F5344CB8AC3E}">
        <p14:creationId xmlns:p14="http://schemas.microsoft.com/office/powerpoint/2010/main" val="1209294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9529FF0-993E-D54E-B9DD-D58FB2B3D4E6}" type="slidenum">
              <a:rPr lang="fr-FR" smtClean="0"/>
              <a:t>12</a:t>
            </a:fld>
            <a:endParaRPr lang="fr-FR"/>
          </a:p>
        </p:txBody>
      </p:sp>
    </p:spTree>
    <p:extLst>
      <p:ext uri="{BB962C8B-B14F-4D97-AF65-F5344CB8AC3E}">
        <p14:creationId xmlns:p14="http://schemas.microsoft.com/office/powerpoint/2010/main" val="2942303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9529FF0-993E-D54E-B9DD-D58FB2B3D4E6}" type="slidenum">
              <a:rPr lang="fr-FR" smtClean="0"/>
              <a:t>16</a:t>
            </a:fld>
            <a:endParaRPr lang="fr-FR"/>
          </a:p>
        </p:txBody>
      </p:sp>
    </p:spTree>
    <p:extLst>
      <p:ext uri="{BB962C8B-B14F-4D97-AF65-F5344CB8AC3E}">
        <p14:creationId xmlns:p14="http://schemas.microsoft.com/office/powerpoint/2010/main" val="2683349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9529FF0-993E-D54E-B9DD-D58FB2B3D4E6}" type="slidenum">
              <a:rPr lang="fr-FR" smtClean="0"/>
              <a:t>17</a:t>
            </a:fld>
            <a:endParaRPr lang="fr-FR"/>
          </a:p>
        </p:txBody>
      </p:sp>
    </p:spTree>
    <p:extLst>
      <p:ext uri="{BB962C8B-B14F-4D97-AF65-F5344CB8AC3E}">
        <p14:creationId xmlns:p14="http://schemas.microsoft.com/office/powerpoint/2010/main" val="1325506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9529FF0-993E-D54E-B9DD-D58FB2B3D4E6}" type="slidenum">
              <a:rPr lang="fr-FR" smtClean="0"/>
              <a:t>22</a:t>
            </a:fld>
            <a:endParaRPr lang="fr-FR"/>
          </a:p>
        </p:txBody>
      </p:sp>
    </p:spTree>
    <p:extLst>
      <p:ext uri="{BB962C8B-B14F-4D97-AF65-F5344CB8AC3E}">
        <p14:creationId xmlns:p14="http://schemas.microsoft.com/office/powerpoint/2010/main" val="1727854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9529FF0-993E-D54E-B9DD-D58FB2B3D4E6}" type="slidenum">
              <a:rPr lang="fr-FR" smtClean="0"/>
              <a:t>23</a:t>
            </a:fld>
            <a:endParaRPr lang="fr-FR"/>
          </a:p>
        </p:txBody>
      </p:sp>
    </p:spTree>
    <p:extLst>
      <p:ext uri="{BB962C8B-B14F-4D97-AF65-F5344CB8AC3E}">
        <p14:creationId xmlns:p14="http://schemas.microsoft.com/office/powerpoint/2010/main" val="506693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52B0ADDD-D14D-DF41-B4E8-B268CD283946}" type="datetimeFigureOut">
              <a:rPr lang="fr-FR" smtClean="0"/>
              <a:t>27/06/2021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51C9419-DC08-EF40-8583-2312B63C0C93}" type="slidenum">
              <a:rPr lang="fr-FR" smtClean="0"/>
              <a:t>‹N°›</a:t>
            </a:fld>
            <a:endParaRPr lang="fr-FR"/>
          </a:p>
        </p:txBody>
      </p:sp>
    </p:spTree>
    <p:extLst>
      <p:ext uri="{BB962C8B-B14F-4D97-AF65-F5344CB8AC3E}">
        <p14:creationId xmlns:p14="http://schemas.microsoft.com/office/powerpoint/2010/main" val="3075406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2B0ADDD-D14D-DF41-B4E8-B268CD283946}" type="datetimeFigureOut">
              <a:rPr lang="fr-FR" smtClean="0"/>
              <a:t>27/06/2021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51C9419-DC08-EF40-8583-2312B63C0C93}" type="slidenum">
              <a:rPr lang="fr-FR" smtClean="0"/>
              <a:t>‹N°›</a:t>
            </a:fld>
            <a:endParaRPr lang="fr-FR"/>
          </a:p>
        </p:txBody>
      </p:sp>
    </p:spTree>
    <p:extLst>
      <p:ext uri="{BB962C8B-B14F-4D97-AF65-F5344CB8AC3E}">
        <p14:creationId xmlns:p14="http://schemas.microsoft.com/office/powerpoint/2010/main" val="2371308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2B0ADDD-D14D-DF41-B4E8-B268CD283946}" type="datetimeFigureOut">
              <a:rPr lang="fr-FR" smtClean="0"/>
              <a:t>27/06/2021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51C9419-DC08-EF40-8583-2312B63C0C93}" type="slidenum">
              <a:rPr lang="fr-FR" smtClean="0"/>
              <a:t>‹N°›</a:t>
            </a:fld>
            <a:endParaRPr lang="fr-FR"/>
          </a:p>
        </p:txBody>
      </p:sp>
    </p:spTree>
    <p:extLst>
      <p:ext uri="{BB962C8B-B14F-4D97-AF65-F5344CB8AC3E}">
        <p14:creationId xmlns:p14="http://schemas.microsoft.com/office/powerpoint/2010/main" val="128786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2B0ADDD-D14D-DF41-B4E8-B268CD283946}" type="datetimeFigureOut">
              <a:rPr lang="fr-FR" smtClean="0"/>
              <a:t>27/06/2021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51C9419-DC08-EF40-8583-2312B63C0C93}" type="slidenum">
              <a:rPr lang="fr-FR" smtClean="0"/>
              <a:t>‹N°›</a:t>
            </a:fld>
            <a:endParaRPr lang="fr-FR"/>
          </a:p>
        </p:txBody>
      </p:sp>
    </p:spTree>
    <p:extLst>
      <p:ext uri="{BB962C8B-B14F-4D97-AF65-F5344CB8AC3E}">
        <p14:creationId xmlns:p14="http://schemas.microsoft.com/office/powerpoint/2010/main" val="2298424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52B0ADDD-D14D-DF41-B4E8-B268CD283946}" type="datetimeFigureOut">
              <a:rPr lang="fr-FR" smtClean="0"/>
              <a:t>27/06/2021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51C9419-DC08-EF40-8583-2312B63C0C93}" type="slidenum">
              <a:rPr lang="fr-FR" smtClean="0"/>
              <a:t>‹N°›</a:t>
            </a:fld>
            <a:endParaRPr lang="fr-FR"/>
          </a:p>
        </p:txBody>
      </p:sp>
    </p:spTree>
    <p:extLst>
      <p:ext uri="{BB962C8B-B14F-4D97-AF65-F5344CB8AC3E}">
        <p14:creationId xmlns:p14="http://schemas.microsoft.com/office/powerpoint/2010/main" val="3089461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52B0ADDD-D14D-DF41-B4E8-B268CD283946}" type="datetimeFigureOut">
              <a:rPr lang="fr-FR" smtClean="0"/>
              <a:t>27/06/2021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51C9419-DC08-EF40-8583-2312B63C0C93}" type="slidenum">
              <a:rPr lang="fr-FR" smtClean="0"/>
              <a:t>‹N°›</a:t>
            </a:fld>
            <a:endParaRPr lang="fr-FR"/>
          </a:p>
        </p:txBody>
      </p:sp>
    </p:spTree>
    <p:extLst>
      <p:ext uri="{BB962C8B-B14F-4D97-AF65-F5344CB8AC3E}">
        <p14:creationId xmlns:p14="http://schemas.microsoft.com/office/powerpoint/2010/main" val="330913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52B0ADDD-D14D-DF41-B4E8-B268CD283946}" type="datetimeFigureOut">
              <a:rPr lang="fr-FR" smtClean="0"/>
              <a:t>27/06/2021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F51C9419-DC08-EF40-8583-2312B63C0C93}" type="slidenum">
              <a:rPr lang="fr-FR" smtClean="0"/>
              <a:t>‹N°›</a:t>
            </a:fld>
            <a:endParaRPr lang="fr-FR"/>
          </a:p>
        </p:txBody>
      </p:sp>
    </p:spTree>
    <p:extLst>
      <p:ext uri="{BB962C8B-B14F-4D97-AF65-F5344CB8AC3E}">
        <p14:creationId xmlns:p14="http://schemas.microsoft.com/office/powerpoint/2010/main" val="2553580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52B0ADDD-D14D-DF41-B4E8-B268CD283946}" type="datetimeFigureOut">
              <a:rPr lang="fr-FR" smtClean="0"/>
              <a:t>27/06/2021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F51C9419-DC08-EF40-8583-2312B63C0C93}" type="slidenum">
              <a:rPr lang="fr-FR" smtClean="0"/>
              <a:t>‹N°›</a:t>
            </a:fld>
            <a:endParaRPr lang="fr-FR"/>
          </a:p>
        </p:txBody>
      </p:sp>
    </p:spTree>
    <p:extLst>
      <p:ext uri="{BB962C8B-B14F-4D97-AF65-F5344CB8AC3E}">
        <p14:creationId xmlns:p14="http://schemas.microsoft.com/office/powerpoint/2010/main" val="2083189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2B0ADDD-D14D-DF41-B4E8-B268CD283946}" type="datetimeFigureOut">
              <a:rPr lang="fr-FR" smtClean="0"/>
              <a:t>27/06/2021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F51C9419-DC08-EF40-8583-2312B63C0C93}" type="slidenum">
              <a:rPr lang="fr-FR" smtClean="0"/>
              <a:t>‹N°›</a:t>
            </a:fld>
            <a:endParaRPr lang="fr-FR"/>
          </a:p>
        </p:txBody>
      </p:sp>
    </p:spTree>
    <p:extLst>
      <p:ext uri="{BB962C8B-B14F-4D97-AF65-F5344CB8AC3E}">
        <p14:creationId xmlns:p14="http://schemas.microsoft.com/office/powerpoint/2010/main" val="1230630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52B0ADDD-D14D-DF41-B4E8-B268CD283946}" type="datetimeFigureOut">
              <a:rPr lang="fr-FR" smtClean="0"/>
              <a:t>27/06/2021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51C9419-DC08-EF40-8583-2312B63C0C93}" type="slidenum">
              <a:rPr lang="fr-FR" smtClean="0"/>
              <a:t>‹N°›</a:t>
            </a:fld>
            <a:endParaRPr lang="fr-FR"/>
          </a:p>
        </p:txBody>
      </p:sp>
    </p:spTree>
    <p:extLst>
      <p:ext uri="{BB962C8B-B14F-4D97-AF65-F5344CB8AC3E}">
        <p14:creationId xmlns:p14="http://schemas.microsoft.com/office/powerpoint/2010/main" val="2206937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52B0ADDD-D14D-DF41-B4E8-B268CD283946}" type="datetimeFigureOut">
              <a:rPr lang="fr-FR" smtClean="0"/>
              <a:t>27/06/2021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51C9419-DC08-EF40-8583-2312B63C0C93}" type="slidenum">
              <a:rPr lang="fr-FR" smtClean="0"/>
              <a:t>‹N°›</a:t>
            </a:fld>
            <a:endParaRPr lang="fr-FR"/>
          </a:p>
        </p:txBody>
      </p:sp>
    </p:spTree>
    <p:extLst>
      <p:ext uri="{BB962C8B-B14F-4D97-AF65-F5344CB8AC3E}">
        <p14:creationId xmlns:p14="http://schemas.microsoft.com/office/powerpoint/2010/main" val="2062433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B0ADDD-D14D-DF41-B4E8-B268CD283946}" type="datetimeFigureOut">
              <a:rPr lang="fr-FR" smtClean="0"/>
              <a:t>27/06/2021</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1C9419-DC08-EF40-8583-2312B63C0C93}" type="slidenum">
              <a:rPr lang="fr-FR" smtClean="0"/>
              <a:t>‹N°›</a:t>
            </a:fld>
            <a:endParaRPr lang="fr-FR"/>
          </a:p>
        </p:txBody>
      </p:sp>
    </p:spTree>
    <p:extLst>
      <p:ext uri="{BB962C8B-B14F-4D97-AF65-F5344CB8AC3E}">
        <p14:creationId xmlns:p14="http://schemas.microsoft.com/office/powerpoint/2010/main" val="39330845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peinture&#10;&#10;Description générée automatiquement">
            <a:extLst>
              <a:ext uri="{FF2B5EF4-FFF2-40B4-BE49-F238E27FC236}">
                <a16:creationId xmlns:a16="http://schemas.microsoft.com/office/drawing/2014/main" id="{3537C857-462C-0A48-9ADD-ED5E5CB43C41}"/>
              </a:ext>
            </a:extLst>
          </p:cNvPr>
          <p:cNvPicPr>
            <a:picLocks noChangeAspect="1"/>
          </p:cNvPicPr>
          <p:nvPr/>
        </p:nvPicPr>
        <p:blipFill rotWithShape="1">
          <a:blip r:embed="rId2"/>
          <a:srcRect/>
          <a:stretch/>
        </p:blipFill>
        <p:spPr>
          <a:xfrm>
            <a:off x="-324612" y="0"/>
            <a:ext cx="9793224" cy="6858000"/>
          </a:xfrm>
          <a:prstGeom prst="rect">
            <a:avLst/>
          </a:prstGeom>
        </p:spPr>
      </p:pic>
      <p:sp>
        <p:nvSpPr>
          <p:cNvPr id="2" name="Ellipse 1">
            <a:extLst>
              <a:ext uri="{FF2B5EF4-FFF2-40B4-BE49-F238E27FC236}">
                <a16:creationId xmlns:a16="http://schemas.microsoft.com/office/drawing/2014/main" id="{EE71186D-D1E8-8F4E-A996-AAC34F4E2A1A}"/>
              </a:ext>
            </a:extLst>
          </p:cNvPr>
          <p:cNvSpPr/>
          <p:nvPr/>
        </p:nvSpPr>
        <p:spPr>
          <a:xfrm>
            <a:off x="-747259" y="-267833"/>
            <a:ext cx="4339543" cy="2432957"/>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800" dirty="0">
                <a:solidFill>
                  <a:schemeClr val="bg1"/>
                </a:solidFill>
                <a:latin typeface="Times New Roman" panose="02020603050405020304" pitchFamily="18" charset="0"/>
                <a:cs typeface="Times New Roman" panose="02020603050405020304" pitchFamily="18" charset="0"/>
              </a:rPr>
              <a:t>CH. 6 L’ESPERANCE CHRETIENNE</a:t>
            </a:r>
          </a:p>
        </p:txBody>
      </p:sp>
    </p:spTree>
    <p:extLst>
      <p:ext uri="{BB962C8B-B14F-4D97-AF65-F5344CB8AC3E}">
        <p14:creationId xmlns:p14="http://schemas.microsoft.com/office/powerpoint/2010/main" val="24824575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5214437-71CF-1D49-A6FE-FCE8F2AC64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Rectangle 1">
            <a:extLst>
              <a:ext uri="{FF2B5EF4-FFF2-40B4-BE49-F238E27FC236}">
                <a16:creationId xmlns:a16="http://schemas.microsoft.com/office/drawing/2014/main" id="{5776F739-0BF9-7D4A-9B0C-CA24BF901F00}"/>
              </a:ext>
            </a:extLst>
          </p:cNvPr>
          <p:cNvSpPr/>
          <p:nvPr/>
        </p:nvSpPr>
        <p:spPr>
          <a:xfrm>
            <a:off x="829733" y="674400"/>
            <a:ext cx="7303911" cy="5509200"/>
          </a:xfrm>
          <a:prstGeom prst="rect">
            <a:avLst/>
          </a:prstGeom>
        </p:spPr>
        <p:txBody>
          <a:bodyPr wrap="square">
            <a:spAutoFit/>
          </a:bodyPr>
          <a:lstStyle/>
          <a:p>
            <a:r>
              <a:rPr lang="fr-FR" dirty="0"/>
              <a:t> </a:t>
            </a:r>
            <a:r>
              <a:rPr lang="fr-FR" sz="3200" dirty="0">
                <a:latin typeface="Times New Roman" panose="02020603050405020304" pitchFamily="18" charset="0"/>
                <a:cs typeface="Times New Roman" panose="02020603050405020304" pitchFamily="18" charset="0"/>
              </a:rPr>
              <a:t>« Pour moi, vivre, c’est le Christ et mourir m’est un gain. Mais si vivre ici-bas doit me permettre un travail fécond, je ne sais que choisir. Je suis pris dans ce dilemme : j’ai le désir de m’en aller et être avec Christ, et c’est de beaucoup préférable, mais demeurer ici-bas est plus nécessaire à cause de vous. Aussi, je suis convaincu, je sais que je resterai, que je demeurerai près de vous tous, pour votre progrès et la joie de votre foi. » (Ph 1, 21-24)</a:t>
            </a:r>
          </a:p>
        </p:txBody>
      </p:sp>
    </p:spTree>
    <p:extLst>
      <p:ext uri="{BB962C8B-B14F-4D97-AF65-F5344CB8AC3E}">
        <p14:creationId xmlns:p14="http://schemas.microsoft.com/office/powerpoint/2010/main" val="25292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FDDC9F7-B184-AF4D-8EE0-97F1479E327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2" name="ZoneTexte 1">
            <a:extLst>
              <a:ext uri="{FF2B5EF4-FFF2-40B4-BE49-F238E27FC236}">
                <a16:creationId xmlns:a16="http://schemas.microsoft.com/office/drawing/2014/main" id="{590C0190-FF27-3F45-9FA0-34352FC64F61}"/>
              </a:ext>
            </a:extLst>
          </p:cNvPr>
          <p:cNvSpPr txBox="1"/>
          <p:nvPr/>
        </p:nvSpPr>
        <p:spPr>
          <a:xfrm>
            <a:off x="152400" y="290521"/>
            <a:ext cx="8839200" cy="6186309"/>
          </a:xfrm>
          <a:prstGeom prst="rect">
            <a:avLst/>
          </a:prstGeom>
          <a:noFill/>
        </p:spPr>
        <p:txBody>
          <a:bodyPr wrap="square" rtlCol="0">
            <a:spAutoFit/>
          </a:bodyPr>
          <a:lstStyle/>
          <a:p>
            <a:pPr lvl="0"/>
            <a:r>
              <a:rPr lang="fr-FR" dirty="0">
                <a:solidFill>
                  <a:schemeClr val="tx1">
                    <a:lumMod val="65000"/>
                    <a:lumOff val="35000"/>
                  </a:schemeClr>
                </a:solidFill>
              </a:rPr>
              <a:t> </a:t>
            </a:r>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1. QUELLE EST NOTRE ESPERANCE ?</a:t>
            </a:r>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	</a:t>
            </a:r>
          </a:p>
          <a:p>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 </a:t>
            </a:r>
          </a:p>
          <a:p>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2. LE CHRETIEN ET L’AU-DELA	</a:t>
            </a:r>
          </a:p>
          <a:p>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	</a:t>
            </a:r>
          </a:p>
          <a:p>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3. LE JOUR DU SEIGNEUR	</a:t>
            </a:r>
          </a:p>
          <a:p>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 </a:t>
            </a:r>
          </a:p>
          <a:p>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4. RESURRECTION DES MORTS ET IMMORTALITE DE L’AME</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4.1.	Un acte de Dieu	</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4.2.	Résurrection des morts ou de la chair	</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4.3.	Pour le dernier jour</a:t>
            </a:r>
          </a:p>
          <a:p>
            <a:pPr lvl="1"/>
            <a:r>
              <a:rPr lang="fr-FR" sz="2200" dirty="0">
                <a:solidFill>
                  <a:srgbClr val="C00000"/>
                </a:solidFill>
                <a:latin typeface="Times New Roman" panose="02020603050405020304" pitchFamily="18" charset="0"/>
                <a:cs typeface="Times New Roman" panose="02020603050405020304" pitchFamily="18" charset="0"/>
              </a:rPr>
              <a:t>4.4.	La tradition grecque de l’immortalité de l’âme	</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4.5.	La question de la réincarnation</a:t>
            </a:r>
          </a:p>
          <a:p>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 </a:t>
            </a:r>
          </a:p>
          <a:p>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5. LES DIMENSIONS PERSONNELLES DE L’ESCHATOLOGIE</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5.1. Le jugement particulier</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5.2. Le ciel</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5.3. L’enfer</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5.4. Le purgatoire </a:t>
            </a:r>
          </a:p>
        </p:txBody>
      </p:sp>
    </p:spTree>
    <p:extLst>
      <p:ext uri="{BB962C8B-B14F-4D97-AF65-F5344CB8AC3E}">
        <p14:creationId xmlns:p14="http://schemas.microsoft.com/office/powerpoint/2010/main" val="3711522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5214437-71CF-1D49-A6FE-FCE8F2AC64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Rectangle 1">
            <a:extLst>
              <a:ext uri="{FF2B5EF4-FFF2-40B4-BE49-F238E27FC236}">
                <a16:creationId xmlns:a16="http://schemas.microsoft.com/office/drawing/2014/main" id="{5776F739-0BF9-7D4A-9B0C-CA24BF901F00}"/>
              </a:ext>
            </a:extLst>
          </p:cNvPr>
          <p:cNvSpPr/>
          <p:nvPr/>
        </p:nvSpPr>
        <p:spPr>
          <a:xfrm>
            <a:off x="793044" y="674400"/>
            <a:ext cx="7557911" cy="5509200"/>
          </a:xfrm>
          <a:prstGeom prst="rect">
            <a:avLst/>
          </a:prstGeom>
        </p:spPr>
        <p:txBody>
          <a:bodyPr wrap="square">
            <a:spAutoFit/>
          </a:bodyPr>
          <a:lstStyle/>
          <a:p>
            <a:r>
              <a:rPr lang="fr-FR" dirty="0"/>
              <a:t> </a:t>
            </a:r>
            <a:r>
              <a:rPr lang="fr-FR" sz="3200" dirty="0">
                <a:latin typeface="Times New Roman" panose="02020603050405020304" pitchFamily="18" charset="0"/>
                <a:cs typeface="Times New Roman" panose="02020603050405020304" pitchFamily="18" charset="0"/>
              </a:rPr>
              <a:t>« Après avoir bu le poison je ne resterai plus auprès de vous, mais partirai, m’en allant vers certaines félicités qui sont celles des bienheureux (…) Il faut avoir confiance. Il faut dire que ce que tu ensevelis, c’est mon corps ». (</a:t>
            </a:r>
            <a:r>
              <a:rPr lang="fr-FR" sz="3200" i="1" dirty="0">
                <a:latin typeface="Times New Roman" panose="02020603050405020304" pitchFamily="18" charset="0"/>
                <a:cs typeface="Times New Roman" panose="02020603050405020304" pitchFamily="18" charset="0"/>
              </a:rPr>
              <a:t>Phédon</a:t>
            </a:r>
            <a:r>
              <a:rPr lang="fr-FR" sz="3200" dirty="0">
                <a:latin typeface="Times New Roman" panose="02020603050405020304" pitchFamily="18" charset="0"/>
                <a:cs typeface="Times New Roman" panose="02020603050405020304" pitchFamily="18" charset="0"/>
              </a:rPr>
              <a:t> 11c-115e)</a:t>
            </a:r>
          </a:p>
          <a:p>
            <a:endParaRPr lang="fr-FR" sz="3200" dirty="0">
              <a:latin typeface="Times New Roman" panose="02020603050405020304" pitchFamily="18" charset="0"/>
              <a:cs typeface="Times New Roman" panose="02020603050405020304" pitchFamily="18" charset="0"/>
            </a:endParaRPr>
          </a:p>
          <a:p>
            <a:r>
              <a:rPr lang="fr-FR" sz="3200" dirty="0">
                <a:latin typeface="Times New Roman" panose="02020603050405020304" pitchFamily="18" charset="0"/>
                <a:cs typeface="Times New Roman" panose="02020603050405020304" pitchFamily="18" charset="0"/>
              </a:rPr>
              <a:t>« L’âme est immortelle et indestructible, dit-il ailleurs, et c’est bien réellement que nos âmes existeront dans l’Hadès ». (</a:t>
            </a:r>
            <a:r>
              <a:rPr lang="fr-FR" sz="3200" i="1" dirty="0">
                <a:latin typeface="Times New Roman" panose="02020603050405020304" pitchFamily="18" charset="0"/>
                <a:cs typeface="Times New Roman" panose="02020603050405020304" pitchFamily="18" charset="0"/>
              </a:rPr>
              <a:t>Phédon</a:t>
            </a:r>
            <a:r>
              <a:rPr lang="fr-FR" sz="3200" dirty="0">
                <a:latin typeface="Times New Roman" panose="02020603050405020304" pitchFamily="18" charset="0"/>
                <a:cs typeface="Times New Roman" panose="02020603050405020304" pitchFamily="18" charset="0"/>
              </a:rPr>
              <a:t>, 107a)</a:t>
            </a:r>
          </a:p>
        </p:txBody>
      </p:sp>
    </p:spTree>
    <p:extLst>
      <p:ext uri="{BB962C8B-B14F-4D97-AF65-F5344CB8AC3E}">
        <p14:creationId xmlns:p14="http://schemas.microsoft.com/office/powerpoint/2010/main" val="3025985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EF0536D-6597-D44E-8FAE-4B3EF611F25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2" name="ZoneTexte 1">
            <a:extLst>
              <a:ext uri="{FF2B5EF4-FFF2-40B4-BE49-F238E27FC236}">
                <a16:creationId xmlns:a16="http://schemas.microsoft.com/office/drawing/2014/main" id="{590C0190-FF27-3F45-9FA0-34352FC64F61}"/>
              </a:ext>
            </a:extLst>
          </p:cNvPr>
          <p:cNvSpPr txBox="1"/>
          <p:nvPr/>
        </p:nvSpPr>
        <p:spPr>
          <a:xfrm>
            <a:off x="152400" y="290521"/>
            <a:ext cx="8839200" cy="6186309"/>
          </a:xfrm>
          <a:prstGeom prst="rect">
            <a:avLst/>
          </a:prstGeom>
          <a:noFill/>
        </p:spPr>
        <p:txBody>
          <a:bodyPr wrap="square" rtlCol="0">
            <a:spAutoFit/>
          </a:bodyPr>
          <a:lstStyle/>
          <a:p>
            <a:pPr lvl="0"/>
            <a:r>
              <a:rPr lang="fr-FR" dirty="0">
                <a:solidFill>
                  <a:schemeClr val="tx1">
                    <a:lumMod val="65000"/>
                    <a:lumOff val="35000"/>
                  </a:schemeClr>
                </a:solidFill>
              </a:rPr>
              <a:t> </a:t>
            </a:r>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1. QUELLE EST NOTRE ESPERANCE ?</a:t>
            </a:r>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	</a:t>
            </a:r>
          </a:p>
          <a:p>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 </a:t>
            </a:r>
          </a:p>
          <a:p>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2. LE CHRETIEN ET L’AU-DELA	</a:t>
            </a:r>
          </a:p>
          <a:p>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	</a:t>
            </a:r>
          </a:p>
          <a:p>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3. LE JOUR DU SEIGNEUR	</a:t>
            </a:r>
          </a:p>
          <a:p>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 </a:t>
            </a:r>
          </a:p>
          <a:p>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4. RESURRECTION DES MORTS ET IMMORTALITE DE L’AME</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4.1.	Un acte de Dieu	</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4.2.	Résurrection des morts ou de la chair	</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4.3.	Pour le dernier jour</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4.4.	La tradition grecque de l’immortalité de l’âme	</a:t>
            </a:r>
          </a:p>
          <a:p>
            <a:pPr lvl="1"/>
            <a:r>
              <a:rPr lang="fr-FR" sz="2200" dirty="0">
                <a:solidFill>
                  <a:srgbClr val="C00000"/>
                </a:solidFill>
                <a:latin typeface="Times New Roman" panose="02020603050405020304" pitchFamily="18" charset="0"/>
                <a:cs typeface="Times New Roman" panose="02020603050405020304" pitchFamily="18" charset="0"/>
              </a:rPr>
              <a:t>4.5.	La question de la réincarnation</a:t>
            </a:r>
          </a:p>
          <a:p>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 </a:t>
            </a:r>
          </a:p>
          <a:p>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5. LES DIMENSIONS PERSONNELLES DE L’ESCHATOLOGIE</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5.1. Le jugement particulier</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5.2. Le ciel</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5.3. L’enfer</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5.4. Le purgatoire </a:t>
            </a:r>
          </a:p>
        </p:txBody>
      </p:sp>
    </p:spTree>
    <p:extLst>
      <p:ext uri="{BB962C8B-B14F-4D97-AF65-F5344CB8AC3E}">
        <p14:creationId xmlns:p14="http://schemas.microsoft.com/office/powerpoint/2010/main" val="2012420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B15FAFA-9B2E-EF4C-871B-A11C0265E4C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2" name="ZoneTexte 1">
            <a:extLst>
              <a:ext uri="{FF2B5EF4-FFF2-40B4-BE49-F238E27FC236}">
                <a16:creationId xmlns:a16="http://schemas.microsoft.com/office/drawing/2014/main" id="{590C0190-FF27-3F45-9FA0-34352FC64F61}"/>
              </a:ext>
            </a:extLst>
          </p:cNvPr>
          <p:cNvSpPr txBox="1"/>
          <p:nvPr/>
        </p:nvSpPr>
        <p:spPr>
          <a:xfrm>
            <a:off x="152400" y="290521"/>
            <a:ext cx="8839200" cy="6186309"/>
          </a:xfrm>
          <a:prstGeom prst="rect">
            <a:avLst/>
          </a:prstGeom>
          <a:noFill/>
        </p:spPr>
        <p:txBody>
          <a:bodyPr wrap="square" rtlCol="0">
            <a:spAutoFit/>
          </a:bodyPr>
          <a:lstStyle/>
          <a:p>
            <a:pPr lvl="0"/>
            <a:r>
              <a:rPr lang="fr-FR" dirty="0">
                <a:solidFill>
                  <a:schemeClr val="tx1">
                    <a:lumMod val="65000"/>
                    <a:lumOff val="35000"/>
                  </a:schemeClr>
                </a:solidFill>
              </a:rPr>
              <a:t> </a:t>
            </a:r>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1. QUELLE EST NOTRE ESPERANCE ?</a:t>
            </a:r>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	</a:t>
            </a:r>
          </a:p>
          <a:p>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 </a:t>
            </a:r>
          </a:p>
          <a:p>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2. LE CHRETIEN ET L’AU-DELA	</a:t>
            </a:r>
          </a:p>
          <a:p>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	</a:t>
            </a:r>
          </a:p>
          <a:p>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3. LE JOUR DU SEIGNEUR	</a:t>
            </a:r>
          </a:p>
          <a:p>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 </a:t>
            </a:r>
          </a:p>
          <a:p>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4. RESURRECTION DES MORTS ET IMMORTALITE DE L’AME</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4.1.	Un acte de Dieu	</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4.2.	Résurrection des morts ou de la chair	</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4.3.	Pour le dernier jour</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4.4.	La tradition grecque de l’immortalité de l’âme	</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4.5.	La question de la réincarnation</a:t>
            </a:r>
          </a:p>
          <a:p>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 </a:t>
            </a:r>
          </a:p>
          <a:p>
            <a:r>
              <a:rPr lang="fr-FR" sz="2200" b="1" dirty="0">
                <a:solidFill>
                  <a:srgbClr val="C00000"/>
                </a:solidFill>
                <a:latin typeface="Times New Roman" panose="02020603050405020304" pitchFamily="18" charset="0"/>
                <a:cs typeface="Times New Roman" panose="02020603050405020304" pitchFamily="18" charset="0"/>
              </a:rPr>
              <a:t>5. LES DIMENSIONS PERSONNELLES DE L’ESCHATOLOGIE</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5.1. Le jugement particulier</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5.2. Le ciel</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5.3. L’enfer</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5.4. Le purgatoire </a:t>
            </a:r>
          </a:p>
        </p:txBody>
      </p:sp>
    </p:spTree>
    <p:extLst>
      <p:ext uri="{BB962C8B-B14F-4D97-AF65-F5344CB8AC3E}">
        <p14:creationId xmlns:p14="http://schemas.microsoft.com/office/powerpoint/2010/main" val="4778037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14FA91D-21D0-414F-A75C-9B6C3C21C64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2" name="ZoneTexte 1">
            <a:extLst>
              <a:ext uri="{FF2B5EF4-FFF2-40B4-BE49-F238E27FC236}">
                <a16:creationId xmlns:a16="http://schemas.microsoft.com/office/drawing/2014/main" id="{590C0190-FF27-3F45-9FA0-34352FC64F61}"/>
              </a:ext>
            </a:extLst>
          </p:cNvPr>
          <p:cNvSpPr txBox="1"/>
          <p:nvPr/>
        </p:nvSpPr>
        <p:spPr>
          <a:xfrm>
            <a:off x="152400" y="290521"/>
            <a:ext cx="8839200" cy="6186309"/>
          </a:xfrm>
          <a:prstGeom prst="rect">
            <a:avLst/>
          </a:prstGeom>
          <a:noFill/>
        </p:spPr>
        <p:txBody>
          <a:bodyPr wrap="square" rtlCol="0">
            <a:spAutoFit/>
          </a:bodyPr>
          <a:lstStyle/>
          <a:p>
            <a:pPr lvl="0"/>
            <a:r>
              <a:rPr lang="fr-FR" dirty="0">
                <a:solidFill>
                  <a:schemeClr val="tx1">
                    <a:lumMod val="65000"/>
                    <a:lumOff val="35000"/>
                  </a:schemeClr>
                </a:solidFill>
              </a:rPr>
              <a:t> </a:t>
            </a:r>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1. QUELLE EST NOTRE ESPERANCE ?</a:t>
            </a:r>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	</a:t>
            </a:r>
          </a:p>
          <a:p>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 </a:t>
            </a:r>
          </a:p>
          <a:p>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2. LE CHRETIEN ET L’AU-DELA	</a:t>
            </a:r>
          </a:p>
          <a:p>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	</a:t>
            </a:r>
          </a:p>
          <a:p>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3. LE JOUR DU SEIGNEUR	</a:t>
            </a:r>
          </a:p>
          <a:p>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 </a:t>
            </a:r>
          </a:p>
          <a:p>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4.	RESURRECTION DES MORTS ET IMMORTALITE DE L’AME</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4.1.	Un acte de Dieu	</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4.2.	Résurrection des morts ou de la chair	</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4.3.	Pour le dernier jour</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4.4.	La tradition grecque de l’immortalité de l’âme	</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4.5.	La question de la réincarnation</a:t>
            </a:r>
          </a:p>
          <a:p>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 </a:t>
            </a:r>
          </a:p>
          <a:p>
            <a:pPr marL="457200" indent="-457200">
              <a:buAutoNum type="arabicPeriod" startAt="5"/>
            </a:pPr>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LES DIMENSIONS PERSONNELLES DE L’ESCHATOLOGIE</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5.1. Le jugement particulier</a:t>
            </a:r>
          </a:p>
          <a:p>
            <a:pPr lvl="1"/>
            <a:r>
              <a:rPr lang="fr-FR" sz="2200" dirty="0">
                <a:solidFill>
                  <a:srgbClr val="C00000"/>
                </a:solidFill>
                <a:latin typeface="Times New Roman" panose="02020603050405020304" pitchFamily="18" charset="0"/>
                <a:cs typeface="Times New Roman" panose="02020603050405020304" pitchFamily="18" charset="0"/>
              </a:rPr>
              <a:t>5.2. Le ciel</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5.3. L’enfer</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5.4. Le purgatoire </a:t>
            </a:r>
          </a:p>
        </p:txBody>
      </p:sp>
    </p:spTree>
    <p:extLst>
      <p:ext uri="{BB962C8B-B14F-4D97-AF65-F5344CB8AC3E}">
        <p14:creationId xmlns:p14="http://schemas.microsoft.com/office/powerpoint/2010/main" val="3359073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5214437-71CF-1D49-A6FE-FCE8F2AC64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Rectangle 1">
            <a:extLst>
              <a:ext uri="{FF2B5EF4-FFF2-40B4-BE49-F238E27FC236}">
                <a16:creationId xmlns:a16="http://schemas.microsoft.com/office/drawing/2014/main" id="{5776F739-0BF9-7D4A-9B0C-CA24BF901F00}"/>
              </a:ext>
            </a:extLst>
          </p:cNvPr>
          <p:cNvSpPr/>
          <p:nvPr/>
        </p:nvSpPr>
        <p:spPr>
          <a:xfrm>
            <a:off x="793044" y="1166842"/>
            <a:ext cx="7557911" cy="4524315"/>
          </a:xfrm>
          <a:prstGeom prst="rect">
            <a:avLst/>
          </a:prstGeom>
        </p:spPr>
        <p:txBody>
          <a:bodyPr wrap="square">
            <a:spAutoFit/>
          </a:bodyPr>
          <a:lstStyle/>
          <a:p>
            <a:r>
              <a:rPr lang="fr-FR" dirty="0"/>
              <a:t> </a:t>
            </a:r>
            <a:r>
              <a:rPr lang="fr-FR" sz="3200" dirty="0">
                <a:latin typeface="Times New Roman" panose="02020603050405020304" pitchFamily="18" charset="0"/>
                <a:cs typeface="Times New Roman" panose="02020603050405020304" pitchFamily="18" charset="0"/>
              </a:rPr>
              <a:t>« A présent, nous voyons dans un miroir et de façon confuse, mais alors, ce sera face à face. A présent ma connaissance est limitée, alors, je connaîtrai comme je suis connu. » (1 Co 13, 12)</a:t>
            </a:r>
          </a:p>
          <a:p>
            <a:endParaRPr lang="fr-FR" sz="3200" dirty="0">
              <a:latin typeface="Times New Roman" panose="02020603050405020304" pitchFamily="18" charset="0"/>
              <a:cs typeface="Times New Roman" panose="02020603050405020304" pitchFamily="18" charset="0"/>
            </a:endParaRPr>
          </a:p>
          <a:p>
            <a:r>
              <a:rPr lang="fr-FR" sz="3200" dirty="0">
                <a:latin typeface="Times New Roman" panose="02020603050405020304" pitchFamily="18" charset="0"/>
                <a:cs typeface="Times New Roman" panose="02020603050405020304" pitchFamily="18" charset="0"/>
              </a:rPr>
              <a:t> « La vie éternelle, c’est qu’ils te connaissent, toi, le seul vrai Dieu, et celui que tu as envoyé, Jésus Christ. » (</a:t>
            </a:r>
            <a:r>
              <a:rPr lang="fr-FR" sz="3200" dirty="0" err="1">
                <a:latin typeface="Times New Roman" panose="02020603050405020304" pitchFamily="18" charset="0"/>
                <a:cs typeface="Times New Roman" panose="02020603050405020304" pitchFamily="18" charset="0"/>
              </a:rPr>
              <a:t>Jn</a:t>
            </a:r>
            <a:r>
              <a:rPr lang="fr-FR" sz="3200" dirty="0">
                <a:latin typeface="Times New Roman" panose="02020603050405020304" pitchFamily="18" charset="0"/>
                <a:cs typeface="Times New Roman" panose="02020603050405020304" pitchFamily="18" charset="0"/>
              </a:rPr>
              <a:t> 17, 3) </a:t>
            </a:r>
          </a:p>
        </p:txBody>
      </p:sp>
    </p:spTree>
    <p:extLst>
      <p:ext uri="{BB962C8B-B14F-4D97-AF65-F5344CB8AC3E}">
        <p14:creationId xmlns:p14="http://schemas.microsoft.com/office/powerpoint/2010/main" val="33364536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5214437-71CF-1D49-A6FE-FCE8F2AC64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Rectangle 1">
            <a:extLst>
              <a:ext uri="{FF2B5EF4-FFF2-40B4-BE49-F238E27FC236}">
                <a16:creationId xmlns:a16="http://schemas.microsoft.com/office/drawing/2014/main" id="{5776F739-0BF9-7D4A-9B0C-CA24BF901F00}"/>
              </a:ext>
            </a:extLst>
          </p:cNvPr>
          <p:cNvSpPr/>
          <p:nvPr/>
        </p:nvSpPr>
        <p:spPr>
          <a:xfrm>
            <a:off x="793044" y="1166842"/>
            <a:ext cx="7557911" cy="2062103"/>
          </a:xfrm>
          <a:prstGeom prst="rect">
            <a:avLst/>
          </a:prstGeom>
        </p:spPr>
        <p:txBody>
          <a:bodyPr wrap="square">
            <a:spAutoFit/>
          </a:bodyPr>
          <a:lstStyle/>
          <a:p>
            <a:r>
              <a:rPr lang="fr-FR" dirty="0"/>
              <a:t> </a:t>
            </a:r>
            <a:r>
              <a:rPr lang="fr-FR" sz="3200" dirty="0">
                <a:latin typeface="Times New Roman" panose="02020603050405020304" pitchFamily="18" charset="0"/>
                <a:cs typeface="Times New Roman" panose="02020603050405020304" pitchFamily="18" charset="0"/>
              </a:rPr>
              <a:t>La gloire de Dieu c’est l’homme vivant et la vie de l’homme c’est la vision de Dieu. » (Irénée, </a:t>
            </a:r>
            <a:r>
              <a:rPr lang="fr-FR" sz="3200" i="1" dirty="0">
                <a:latin typeface="Times New Roman" panose="02020603050405020304" pitchFamily="18" charset="0"/>
                <a:cs typeface="Times New Roman" panose="02020603050405020304" pitchFamily="18" charset="0"/>
              </a:rPr>
              <a:t>Contre les hérésies</a:t>
            </a:r>
            <a:r>
              <a:rPr lang="fr-FR" sz="3200" dirty="0">
                <a:latin typeface="Times New Roman" panose="02020603050405020304" pitchFamily="18" charset="0"/>
                <a:cs typeface="Times New Roman" panose="02020603050405020304" pitchFamily="18" charset="0"/>
              </a:rPr>
              <a:t> IV, 20, 5-7, SC n° 110) </a:t>
            </a:r>
          </a:p>
        </p:txBody>
      </p:sp>
    </p:spTree>
    <p:extLst>
      <p:ext uri="{BB962C8B-B14F-4D97-AF65-F5344CB8AC3E}">
        <p14:creationId xmlns:p14="http://schemas.microsoft.com/office/powerpoint/2010/main" val="35314033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59983A2-AEF6-4B46-AE9A-100D7C0C317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2" name="Image 1"/>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1193800"/>
            <a:ext cx="9144000" cy="4464318"/>
          </a:xfrm>
          <a:prstGeom prst="rect">
            <a:avLst/>
          </a:prstGeom>
        </p:spPr>
      </p:pic>
      <p:sp>
        <p:nvSpPr>
          <p:cNvPr id="5" name="ZoneTexte 4">
            <a:extLst>
              <a:ext uri="{FF2B5EF4-FFF2-40B4-BE49-F238E27FC236}">
                <a16:creationId xmlns:a16="http://schemas.microsoft.com/office/drawing/2014/main" id="{E66AE331-4AC9-1846-91A2-5761AB573923}"/>
              </a:ext>
            </a:extLst>
          </p:cNvPr>
          <p:cNvSpPr txBox="1"/>
          <p:nvPr/>
        </p:nvSpPr>
        <p:spPr>
          <a:xfrm>
            <a:off x="154175" y="142022"/>
            <a:ext cx="2796988" cy="1631216"/>
          </a:xfrm>
          <a:prstGeom prst="rect">
            <a:avLst/>
          </a:prstGeom>
          <a:noFill/>
          <a:ln>
            <a:noFill/>
          </a:ln>
        </p:spPr>
        <p:txBody>
          <a:bodyPr wrap="square" rtlCol="0">
            <a:spAutoFit/>
          </a:bodyPr>
          <a:lstStyle/>
          <a:p>
            <a:r>
              <a:rPr lang="fr-FR" sz="2000" dirty="0">
                <a:solidFill>
                  <a:schemeClr val="bg1"/>
                </a:solidFill>
              </a:rPr>
              <a:t>Fra Angelico,</a:t>
            </a:r>
            <a:br>
              <a:rPr lang="fr-FR" sz="2000" dirty="0">
                <a:solidFill>
                  <a:schemeClr val="bg1"/>
                </a:solidFill>
              </a:rPr>
            </a:br>
            <a:r>
              <a:rPr lang="fr-FR" sz="2000" i="1" dirty="0">
                <a:solidFill>
                  <a:schemeClr val="bg1"/>
                </a:solidFill>
              </a:rPr>
              <a:t>Jugement dernier</a:t>
            </a:r>
            <a:r>
              <a:rPr lang="fr-FR" sz="2000" dirty="0">
                <a:solidFill>
                  <a:schemeClr val="bg1"/>
                </a:solidFill>
              </a:rPr>
              <a:t>, Couvent Saint-Marc de Florence,</a:t>
            </a:r>
            <a:br>
              <a:rPr lang="fr-FR" sz="2000" dirty="0">
                <a:solidFill>
                  <a:schemeClr val="bg1"/>
                </a:solidFill>
              </a:rPr>
            </a:br>
            <a:r>
              <a:rPr lang="fr-FR" sz="2000" dirty="0">
                <a:solidFill>
                  <a:schemeClr val="bg1"/>
                </a:solidFill>
              </a:rPr>
              <a:t>entre 1431 et 1435</a:t>
            </a:r>
          </a:p>
        </p:txBody>
      </p:sp>
    </p:spTree>
    <p:extLst>
      <p:ext uri="{BB962C8B-B14F-4D97-AF65-F5344CB8AC3E}">
        <p14:creationId xmlns:p14="http://schemas.microsoft.com/office/powerpoint/2010/main" val="1328396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texte, intérieur, différent, décoré&#10;&#10;Description générée automatiquement">
            <a:extLst>
              <a:ext uri="{FF2B5EF4-FFF2-40B4-BE49-F238E27FC236}">
                <a16:creationId xmlns:a16="http://schemas.microsoft.com/office/drawing/2014/main" id="{9F7D15AD-266E-3240-BB7B-3BFC8CECBEA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9144000" cy="6858000"/>
          </a:xfrm>
          <a:prstGeom prst="rect">
            <a:avLst/>
          </a:prstGeom>
        </p:spPr>
      </p:pic>
      <p:sp>
        <p:nvSpPr>
          <p:cNvPr id="4" name="ZoneTexte 3">
            <a:extLst>
              <a:ext uri="{FF2B5EF4-FFF2-40B4-BE49-F238E27FC236}">
                <a16:creationId xmlns:a16="http://schemas.microsoft.com/office/drawing/2014/main" id="{BB147F39-0D77-CD45-B0F2-566805B3A856}"/>
              </a:ext>
            </a:extLst>
          </p:cNvPr>
          <p:cNvSpPr txBox="1"/>
          <p:nvPr/>
        </p:nvSpPr>
        <p:spPr>
          <a:xfrm>
            <a:off x="0" y="6488667"/>
            <a:ext cx="9144000" cy="369332"/>
          </a:xfrm>
          <a:prstGeom prst="rect">
            <a:avLst/>
          </a:prstGeom>
          <a:solidFill>
            <a:schemeClr val="bg2">
              <a:lumMod val="75000"/>
              <a:alpha val="49747"/>
            </a:schemeClr>
          </a:solidFill>
        </p:spPr>
        <p:txBody>
          <a:bodyPr wrap="square" rtlCol="0">
            <a:spAutoFit/>
          </a:bodyPr>
          <a:lstStyle/>
          <a:p>
            <a:pPr algn="ctr"/>
            <a:r>
              <a:rPr lang="fr-FR" dirty="0">
                <a:solidFill>
                  <a:schemeClr val="bg1"/>
                </a:solidFill>
              </a:rPr>
              <a:t>Fra Angelico, Jugement dernier, Florence, le paradis</a:t>
            </a:r>
          </a:p>
        </p:txBody>
      </p:sp>
      <p:sp>
        <p:nvSpPr>
          <p:cNvPr id="2" name="Rectangle 1">
            <a:extLst>
              <a:ext uri="{FF2B5EF4-FFF2-40B4-BE49-F238E27FC236}">
                <a16:creationId xmlns:a16="http://schemas.microsoft.com/office/drawing/2014/main" id="{073296BF-EE4F-6941-8B0F-5AA3E0F0925C}"/>
              </a:ext>
            </a:extLst>
          </p:cNvPr>
          <p:cNvSpPr/>
          <p:nvPr/>
        </p:nvSpPr>
        <p:spPr>
          <a:xfrm>
            <a:off x="4927600" y="-1098816"/>
            <a:ext cx="4572000" cy="646331"/>
          </a:xfrm>
          <a:prstGeom prst="rect">
            <a:avLst/>
          </a:prstGeom>
        </p:spPr>
        <p:txBody>
          <a:bodyPr>
            <a:spAutoFit/>
          </a:bodyPr>
          <a:lstStyle/>
          <a:p>
            <a:r>
              <a:rPr lang="fr-FR" dirty="0"/>
              <a:t>Fra Angelico, Jugement dernier, Couvent Saint-Marc de Florence, entre 1431 et 1435</a:t>
            </a:r>
          </a:p>
        </p:txBody>
      </p:sp>
    </p:spTree>
    <p:extLst>
      <p:ext uri="{BB962C8B-B14F-4D97-AF65-F5344CB8AC3E}">
        <p14:creationId xmlns:p14="http://schemas.microsoft.com/office/powerpoint/2010/main" val="35307612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DF6C74C-BCAE-7C42-8319-C7C1D134007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2" name="ZoneTexte 1">
            <a:extLst>
              <a:ext uri="{FF2B5EF4-FFF2-40B4-BE49-F238E27FC236}">
                <a16:creationId xmlns:a16="http://schemas.microsoft.com/office/drawing/2014/main" id="{590C0190-FF27-3F45-9FA0-34352FC64F61}"/>
              </a:ext>
            </a:extLst>
          </p:cNvPr>
          <p:cNvSpPr txBox="1"/>
          <p:nvPr/>
        </p:nvSpPr>
        <p:spPr>
          <a:xfrm>
            <a:off x="152400" y="290521"/>
            <a:ext cx="8839200" cy="6186309"/>
          </a:xfrm>
          <a:prstGeom prst="rect">
            <a:avLst/>
          </a:prstGeom>
          <a:noFill/>
        </p:spPr>
        <p:txBody>
          <a:bodyPr wrap="square" rtlCol="0">
            <a:spAutoFit/>
          </a:bodyPr>
          <a:lstStyle/>
          <a:p>
            <a:pPr lvl="0"/>
            <a:r>
              <a:rPr lang="fr-FR" dirty="0">
                <a:solidFill>
                  <a:schemeClr val="tx1">
                    <a:lumMod val="65000"/>
                    <a:lumOff val="35000"/>
                  </a:schemeClr>
                </a:solidFill>
              </a:rPr>
              <a:t> </a:t>
            </a:r>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1. QUELLE EST NOTRE ESPERANCE ?</a:t>
            </a:r>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	</a:t>
            </a:r>
          </a:p>
          <a:p>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 </a:t>
            </a:r>
          </a:p>
          <a:p>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2. LE CHRETIEN ET L’AU-DELA	</a:t>
            </a:r>
          </a:p>
          <a:p>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	</a:t>
            </a:r>
          </a:p>
          <a:p>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3. LE JOUR DU SEIGNEUR	</a:t>
            </a:r>
          </a:p>
          <a:p>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 </a:t>
            </a:r>
          </a:p>
          <a:p>
            <a:r>
              <a:rPr lang="fr-FR" sz="2200" b="1" dirty="0">
                <a:solidFill>
                  <a:srgbClr val="C00000"/>
                </a:solidFill>
                <a:latin typeface="Times New Roman" panose="02020603050405020304" pitchFamily="18" charset="0"/>
                <a:cs typeface="Times New Roman" panose="02020603050405020304" pitchFamily="18" charset="0"/>
              </a:rPr>
              <a:t>4. RESURRECTION DES MORTS ET IMMORTALITE DE L’AME</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4.1.	Un acte de Dieu	</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4.2.	Résurrection des morts ou de la chair	</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4.3.	Pour le dernier jour</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4.4.	La tradition grecque de l’immortalité de l’âme	</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4.5.	La question de la réincarnation</a:t>
            </a:r>
          </a:p>
          <a:p>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 </a:t>
            </a:r>
          </a:p>
          <a:p>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5. LES DIMENSIONS PERSONNELLES DE L’ESCHATOLOGIE</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5.1. Le jugement particulier</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5.2. Le ciel</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5.3. L’enfer</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5.4. Le purgatoire </a:t>
            </a:r>
          </a:p>
        </p:txBody>
      </p:sp>
    </p:spTree>
    <p:extLst>
      <p:ext uri="{BB962C8B-B14F-4D97-AF65-F5344CB8AC3E}">
        <p14:creationId xmlns:p14="http://schemas.microsoft.com/office/powerpoint/2010/main" val="39204444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59983A2-AEF6-4B46-AE9A-100D7C0C317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6" name="Image 5" descr="Une image contenant intérieur, décoré, plante, draps et couvertures&#10;&#10;Description générée automatiquement">
            <a:extLst>
              <a:ext uri="{FF2B5EF4-FFF2-40B4-BE49-F238E27FC236}">
                <a16:creationId xmlns:a16="http://schemas.microsoft.com/office/drawing/2014/main" id="{1DF5FFB1-F80A-4545-8CE9-1B20D3E94694}"/>
              </a:ext>
            </a:extLst>
          </p:cNvPr>
          <p:cNvPicPr>
            <a:picLocks noChangeAspect="1"/>
          </p:cNvPicPr>
          <p:nvPr/>
        </p:nvPicPr>
        <p:blipFill>
          <a:blip r:embed="rId3"/>
          <a:stretch>
            <a:fillRect/>
          </a:stretch>
        </p:blipFill>
        <p:spPr>
          <a:xfrm>
            <a:off x="0" y="957630"/>
            <a:ext cx="9144000" cy="5959160"/>
          </a:xfrm>
          <a:prstGeom prst="rect">
            <a:avLst/>
          </a:prstGeom>
        </p:spPr>
      </p:pic>
      <p:sp>
        <p:nvSpPr>
          <p:cNvPr id="5" name="ZoneTexte 4">
            <a:extLst>
              <a:ext uri="{FF2B5EF4-FFF2-40B4-BE49-F238E27FC236}">
                <a16:creationId xmlns:a16="http://schemas.microsoft.com/office/drawing/2014/main" id="{E66AE331-4AC9-1846-91A2-5761AB573923}"/>
              </a:ext>
            </a:extLst>
          </p:cNvPr>
          <p:cNvSpPr txBox="1"/>
          <p:nvPr/>
        </p:nvSpPr>
        <p:spPr>
          <a:xfrm>
            <a:off x="154175" y="142022"/>
            <a:ext cx="3067996" cy="707886"/>
          </a:xfrm>
          <a:prstGeom prst="rect">
            <a:avLst/>
          </a:prstGeom>
          <a:noFill/>
          <a:ln>
            <a:noFill/>
          </a:ln>
        </p:spPr>
        <p:txBody>
          <a:bodyPr wrap="square" rtlCol="0">
            <a:spAutoFit/>
          </a:bodyPr>
          <a:lstStyle/>
          <a:p>
            <a:r>
              <a:rPr lang="fr-FR" sz="2000" dirty="0">
                <a:solidFill>
                  <a:schemeClr val="bg1"/>
                </a:solidFill>
              </a:rPr>
              <a:t>Maurice Denis, </a:t>
            </a:r>
            <a:r>
              <a:rPr lang="fr-FR" sz="2000" i="1" dirty="0">
                <a:solidFill>
                  <a:schemeClr val="bg1"/>
                </a:solidFill>
              </a:rPr>
              <a:t>Le Paradis</a:t>
            </a:r>
            <a:r>
              <a:rPr lang="fr-FR" sz="2000" dirty="0">
                <a:solidFill>
                  <a:schemeClr val="bg1"/>
                </a:solidFill>
              </a:rPr>
              <a:t>, 1912, Musée d’Orsay</a:t>
            </a:r>
          </a:p>
        </p:txBody>
      </p:sp>
    </p:spTree>
    <p:extLst>
      <p:ext uri="{BB962C8B-B14F-4D97-AF65-F5344CB8AC3E}">
        <p14:creationId xmlns:p14="http://schemas.microsoft.com/office/powerpoint/2010/main" val="2463481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3354C7A-B458-EB4C-BDA0-8E247DFE61F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3" name="Image 2" descr="Une image contenant texte&#10;&#10;Description générée automatiquement">
            <a:extLst>
              <a:ext uri="{FF2B5EF4-FFF2-40B4-BE49-F238E27FC236}">
                <a16:creationId xmlns:a16="http://schemas.microsoft.com/office/drawing/2014/main" id="{D08296D6-CF29-0843-99E3-1171390047CB}"/>
              </a:ext>
            </a:extLst>
          </p:cNvPr>
          <p:cNvPicPr>
            <a:picLocks noChangeAspect="1"/>
          </p:cNvPicPr>
          <p:nvPr/>
        </p:nvPicPr>
        <p:blipFill>
          <a:blip r:embed="rId3"/>
          <a:stretch>
            <a:fillRect/>
          </a:stretch>
        </p:blipFill>
        <p:spPr>
          <a:xfrm>
            <a:off x="2366445" y="0"/>
            <a:ext cx="4411109" cy="6858000"/>
          </a:xfrm>
          <a:prstGeom prst="rect">
            <a:avLst/>
          </a:prstGeom>
        </p:spPr>
      </p:pic>
    </p:spTree>
    <p:extLst>
      <p:ext uri="{BB962C8B-B14F-4D97-AF65-F5344CB8AC3E}">
        <p14:creationId xmlns:p14="http://schemas.microsoft.com/office/powerpoint/2010/main" val="40376966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5214437-71CF-1D49-A6FE-FCE8F2AC64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Rectangle 1">
            <a:extLst>
              <a:ext uri="{FF2B5EF4-FFF2-40B4-BE49-F238E27FC236}">
                <a16:creationId xmlns:a16="http://schemas.microsoft.com/office/drawing/2014/main" id="{5776F739-0BF9-7D4A-9B0C-CA24BF901F00}"/>
              </a:ext>
            </a:extLst>
          </p:cNvPr>
          <p:cNvSpPr/>
          <p:nvPr/>
        </p:nvSpPr>
        <p:spPr>
          <a:xfrm>
            <a:off x="920044" y="612844"/>
            <a:ext cx="7303911" cy="5632311"/>
          </a:xfrm>
          <a:prstGeom prst="rect">
            <a:avLst/>
          </a:prstGeom>
        </p:spPr>
        <p:txBody>
          <a:bodyPr wrap="square">
            <a:spAutoFit/>
          </a:bodyPr>
          <a:lstStyle/>
          <a:p>
            <a:r>
              <a:rPr lang="fr-FR" sz="3000" dirty="0">
                <a:solidFill>
                  <a:schemeClr val="bg1"/>
                </a:solidFill>
                <a:latin typeface="Times New Roman" panose="02020603050405020304" pitchFamily="18" charset="0"/>
                <a:cs typeface="Times New Roman" panose="02020603050405020304" pitchFamily="18" charset="0"/>
              </a:rPr>
              <a:t>Saint Jean de la Croix</a:t>
            </a:r>
          </a:p>
          <a:p>
            <a:pPr algn="ctr"/>
            <a:endParaRPr lang="fr-FR" sz="3000" b="1" dirty="0">
              <a:solidFill>
                <a:schemeClr val="bg1"/>
              </a:solidFill>
              <a:latin typeface="Times New Roman" panose="02020603050405020304" pitchFamily="18" charset="0"/>
              <a:cs typeface="Times New Roman" panose="02020603050405020304" pitchFamily="18" charset="0"/>
            </a:endParaRPr>
          </a:p>
          <a:p>
            <a:r>
              <a:rPr lang="fr-FR" sz="3000" dirty="0">
                <a:latin typeface="Times New Roman" panose="02020603050405020304" pitchFamily="18" charset="0"/>
                <a:cs typeface="Times New Roman" panose="02020603050405020304" pitchFamily="18" charset="0"/>
              </a:rPr>
              <a:t>« Ce qui se passera de l’autre côté, quand tout pour moi aura basculé dans l’éternité, je ne le sais pas. Je crois. Je crois seulement qu’un grand Amour m’attend. Maintenant que mon heure est proche, que la croix m’indique le seuil à franchir, alors ce que je crois, c’est que c’est vers cet Amour que je marche en m’en allant. C’est dans son Amour que je tends les bras. C’est dans la Vie que je descends doucement</a:t>
            </a:r>
            <a:r>
              <a:rPr lang="fr-FR" dirty="0"/>
              <a:t>. </a:t>
            </a:r>
          </a:p>
        </p:txBody>
      </p:sp>
    </p:spTree>
    <p:extLst>
      <p:ext uri="{BB962C8B-B14F-4D97-AF65-F5344CB8AC3E}">
        <p14:creationId xmlns:p14="http://schemas.microsoft.com/office/powerpoint/2010/main" val="22080769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5214437-71CF-1D49-A6FE-FCE8F2AC64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Rectangle 1">
            <a:extLst>
              <a:ext uri="{FF2B5EF4-FFF2-40B4-BE49-F238E27FC236}">
                <a16:creationId xmlns:a16="http://schemas.microsoft.com/office/drawing/2014/main" id="{5776F739-0BF9-7D4A-9B0C-CA24BF901F00}"/>
              </a:ext>
            </a:extLst>
          </p:cNvPr>
          <p:cNvSpPr/>
          <p:nvPr/>
        </p:nvSpPr>
        <p:spPr>
          <a:xfrm>
            <a:off x="920044" y="1373874"/>
            <a:ext cx="7303911" cy="3785652"/>
          </a:xfrm>
          <a:prstGeom prst="rect">
            <a:avLst/>
          </a:prstGeom>
        </p:spPr>
        <p:txBody>
          <a:bodyPr wrap="square">
            <a:spAutoFit/>
          </a:bodyPr>
          <a:lstStyle/>
          <a:p>
            <a:r>
              <a:rPr lang="fr-FR" sz="3000" dirty="0">
                <a:latin typeface="Times New Roman" panose="02020603050405020304" pitchFamily="18" charset="0"/>
                <a:cs typeface="Times New Roman" panose="02020603050405020304" pitchFamily="18" charset="0"/>
              </a:rPr>
              <a:t>Quand je mourrai, ne pleurez pas. C’est un Amour qui me prend paisiblement. Si j’ai peur... et pourquoi pas ? Rappelez-moi simplement qu’un Amour, un Amour m’attend. Oui, </a:t>
            </a:r>
            <a:r>
              <a:rPr lang="fr-FR" sz="3000" dirty="0" err="1">
                <a:latin typeface="Times New Roman" panose="02020603050405020304" pitchFamily="18" charset="0"/>
                <a:cs typeface="Times New Roman" panose="02020603050405020304" pitchFamily="18" charset="0"/>
              </a:rPr>
              <a:t>Père</a:t>
            </a:r>
            <a:r>
              <a:rPr lang="fr-FR" sz="3000" dirty="0">
                <a:latin typeface="Times New Roman" panose="02020603050405020304" pitchFamily="18" charset="0"/>
                <a:cs typeface="Times New Roman" panose="02020603050405020304" pitchFamily="18" charset="0"/>
              </a:rPr>
              <a:t> du Ciel, voici que je viens vers vous comme un enfant. Je viens me jeter dans votre Amour... votre Amour qui m’attend. » </a:t>
            </a:r>
          </a:p>
        </p:txBody>
      </p:sp>
    </p:spTree>
    <p:extLst>
      <p:ext uri="{BB962C8B-B14F-4D97-AF65-F5344CB8AC3E}">
        <p14:creationId xmlns:p14="http://schemas.microsoft.com/office/powerpoint/2010/main" val="22703542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6E069D6-F18F-6B4C-AD99-CEA35371E17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2" name="ZoneTexte 1">
            <a:extLst>
              <a:ext uri="{FF2B5EF4-FFF2-40B4-BE49-F238E27FC236}">
                <a16:creationId xmlns:a16="http://schemas.microsoft.com/office/drawing/2014/main" id="{590C0190-FF27-3F45-9FA0-34352FC64F61}"/>
              </a:ext>
            </a:extLst>
          </p:cNvPr>
          <p:cNvSpPr txBox="1"/>
          <p:nvPr/>
        </p:nvSpPr>
        <p:spPr>
          <a:xfrm>
            <a:off x="152400" y="290521"/>
            <a:ext cx="8839200" cy="6186309"/>
          </a:xfrm>
          <a:prstGeom prst="rect">
            <a:avLst/>
          </a:prstGeom>
          <a:noFill/>
        </p:spPr>
        <p:txBody>
          <a:bodyPr wrap="square" rtlCol="0">
            <a:spAutoFit/>
          </a:bodyPr>
          <a:lstStyle/>
          <a:p>
            <a:pPr lvl="0"/>
            <a:r>
              <a:rPr lang="fr-FR" dirty="0">
                <a:solidFill>
                  <a:schemeClr val="tx1">
                    <a:lumMod val="65000"/>
                    <a:lumOff val="35000"/>
                  </a:schemeClr>
                </a:solidFill>
              </a:rPr>
              <a:t> </a:t>
            </a:r>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1. QUELLE EST NOTRE ESPERANCE ?</a:t>
            </a:r>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	</a:t>
            </a:r>
          </a:p>
          <a:p>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 </a:t>
            </a:r>
          </a:p>
          <a:p>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2. LE CHRETIEN ET L’AU-DELA	</a:t>
            </a:r>
          </a:p>
          <a:p>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	</a:t>
            </a:r>
          </a:p>
          <a:p>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3. LE JOUR DU SEIGNEUR	</a:t>
            </a:r>
          </a:p>
          <a:p>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 </a:t>
            </a:r>
          </a:p>
          <a:p>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4.	RESURRECTION DES MORTS ET IMMORTALITE DE L’AME</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4.1.	Un acte de Dieu	</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4.2.	Résurrection des morts ou de la chair	</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4.3.	Pour le dernier jour</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4.4.	La tradition grecque de l’immortalité de l’âme	</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4.5.	La question de la réincarnation</a:t>
            </a:r>
          </a:p>
          <a:p>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 </a:t>
            </a:r>
          </a:p>
          <a:p>
            <a:pPr marL="457200" indent="-457200">
              <a:buAutoNum type="arabicPeriod" startAt="5"/>
            </a:pPr>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LES DIMENSIONS PERSONNELLES DE L’ESCHATOLOGIE</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5.1. Le jugement particulier</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5.2. Le ciel</a:t>
            </a:r>
          </a:p>
          <a:p>
            <a:pPr lvl="1"/>
            <a:r>
              <a:rPr lang="fr-FR" sz="2200" dirty="0">
                <a:solidFill>
                  <a:srgbClr val="C00000"/>
                </a:solidFill>
                <a:latin typeface="Times New Roman" panose="02020603050405020304" pitchFamily="18" charset="0"/>
                <a:cs typeface="Times New Roman" panose="02020603050405020304" pitchFamily="18" charset="0"/>
              </a:rPr>
              <a:t>5.3. L’enfer</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5.4. Le purgatoire </a:t>
            </a:r>
          </a:p>
        </p:txBody>
      </p:sp>
    </p:spTree>
    <p:extLst>
      <p:ext uri="{BB962C8B-B14F-4D97-AF65-F5344CB8AC3E}">
        <p14:creationId xmlns:p14="http://schemas.microsoft.com/office/powerpoint/2010/main" val="13253876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295603D-92E5-DA4F-9885-D4B2CC4EC88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3" name="Image 2" descr="Une image contenant arbre, extérieur, route, rue&#10;&#10;Description générée automatiquement">
            <a:extLst>
              <a:ext uri="{FF2B5EF4-FFF2-40B4-BE49-F238E27FC236}">
                <a16:creationId xmlns:a16="http://schemas.microsoft.com/office/drawing/2014/main" id="{5C2AECD4-7ECB-8647-A4EE-3F7BD8862E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23961305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5FEC30B-BE5F-5E4F-A006-769629D3BB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2578"/>
            <a:ext cx="9144000" cy="6858000"/>
          </a:xfrm>
          <a:prstGeom prst="rect">
            <a:avLst/>
          </a:prstGeom>
        </p:spPr>
      </p:pic>
      <p:sp>
        <p:nvSpPr>
          <p:cNvPr id="2" name="Rectangle 1">
            <a:extLst>
              <a:ext uri="{FF2B5EF4-FFF2-40B4-BE49-F238E27FC236}">
                <a16:creationId xmlns:a16="http://schemas.microsoft.com/office/drawing/2014/main" id="{97292F3B-3B22-2841-9443-9FF59620423B}"/>
              </a:ext>
            </a:extLst>
          </p:cNvPr>
          <p:cNvSpPr/>
          <p:nvPr/>
        </p:nvSpPr>
        <p:spPr>
          <a:xfrm>
            <a:off x="508000" y="1536174"/>
            <a:ext cx="8128000" cy="3785652"/>
          </a:xfrm>
          <a:prstGeom prst="rect">
            <a:avLst/>
          </a:prstGeom>
        </p:spPr>
        <p:txBody>
          <a:bodyPr wrap="square">
            <a:spAutoFit/>
          </a:bodyPr>
          <a:lstStyle/>
          <a:p>
            <a:r>
              <a:rPr lang="fr-FR" sz="3000" dirty="0">
                <a:latin typeface="Times New Roman" panose="02020603050405020304" pitchFamily="18" charset="0"/>
                <a:cs typeface="Times New Roman" panose="02020603050405020304" pitchFamily="18" charset="0"/>
              </a:rPr>
              <a:t>« En comparaison de la providence et de la </a:t>
            </a:r>
            <a:r>
              <a:rPr lang="fr-FR" sz="3000" dirty="0" err="1">
                <a:latin typeface="Times New Roman" panose="02020603050405020304" pitchFamily="18" charset="0"/>
                <a:cs typeface="Times New Roman" panose="02020603050405020304" pitchFamily="18" charset="0"/>
              </a:rPr>
              <a:t>miséricorde</a:t>
            </a:r>
            <a:r>
              <a:rPr lang="fr-FR" sz="3000" dirty="0">
                <a:latin typeface="Times New Roman" panose="02020603050405020304" pitchFamily="18" charset="0"/>
                <a:cs typeface="Times New Roman" panose="02020603050405020304" pitchFamily="18" charset="0"/>
              </a:rPr>
              <a:t> de Dieu, les fautes de tous les hommes ne sont qu’une </a:t>
            </a:r>
            <a:r>
              <a:rPr lang="fr-FR" sz="3000" dirty="0" err="1">
                <a:latin typeface="Times New Roman" panose="02020603050405020304" pitchFamily="18" charset="0"/>
                <a:cs typeface="Times New Roman" panose="02020603050405020304" pitchFamily="18" charset="0"/>
              </a:rPr>
              <a:t>poignée</a:t>
            </a:r>
            <a:r>
              <a:rPr lang="fr-FR" sz="3000" dirty="0">
                <a:latin typeface="Times New Roman" panose="02020603050405020304" pitchFamily="18" charset="0"/>
                <a:cs typeface="Times New Roman" panose="02020603050405020304" pitchFamily="18" charset="0"/>
              </a:rPr>
              <a:t> de sable dans l’</a:t>
            </a:r>
            <a:r>
              <a:rPr lang="fr-FR" sz="3000" dirty="0" err="1">
                <a:latin typeface="Times New Roman" panose="02020603050405020304" pitchFamily="18" charset="0"/>
                <a:cs typeface="Times New Roman" panose="02020603050405020304" pitchFamily="18" charset="0"/>
              </a:rPr>
              <a:t>immensite</a:t>
            </a:r>
            <a:r>
              <a:rPr lang="fr-FR" sz="3000" dirty="0">
                <a:latin typeface="Times New Roman" panose="02020603050405020304" pitchFamily="18" charset="0"/>
                <a:cs typeface="Times New Roman" panose="02020603050405020304" pitchFamily="18" charset="0"/>
              </a:rPr>
              <a:t>́ de l’</a:t>
            </a:r>
            <a:r>
              <a:rPr lang="fr-FR" sz="3000" dirty="0" err="1">
                <a:latin typeface="Times New Roman" panose="02020603050405020304" pitchFamily="18" charset="0"/>
                <a:cs typeface="Times New Roman" panose="02020603050405020304" pitchFamily="18" charset="0"/>
              </a:rPr>
              <a:t>océan</a:t>
            </a:r>
            <a:r>
              <a:rPr lang="fr-FR" sz="3000" dirty="0">
                <a:latin typeface="Times New Roman" panose="02020603050405020304" pitchFamily="18" charset="0"/>
                <a:cs typeface="Times New Roman" panose="02020603050405020304" pitchFamily="18" charset="0"/>
              </a:rPr>
              <a:t>. Et, de </a:t>
            </a:r>
            <a:r>
              <a:rPr lang="fr-FR" sz="3000" dirty="0" err="1">
                <a:latin typeface="Times New Roman" panose="02020603050405020304" pitchFamily="18" charset="0"/>
                <a:cs typeface="Times New Roman" panose="02020603050405020304" pitchFamily="18" charset="0"/>
              </a:rPr>
              <a:t>même</a:t>
            </a:r>
            <a:r>
              <a:rPr lang="fr-FR" sz="3000" dirty="0">
                <a:latin typeface="Times New Roman" panose="02020603050405020304" pitchFamily="18" charset="0"/>
                <a:cs typeface="Times New Roman" panose="02020603050405020304" pitchFamily="18" charset="0"/>
              </a:rPr>
              <a:t> qu’un peu de terre ne suffit pas à interrompre une source </a:t>
            </a:r>
            <a:r>
              <a:rPr lang="fr-FR" sz="3000" dirty="0" err="1">
                <a:latin typeface="Times New Roman" panose="02020603050405020304" pitchFamily="18" charset="0"/>
                <a:cs typeface="Times New Roman" panose="02020603050405020304" pitchFamily="18" charset="0"/>
              </a:rPr>
              <a:t>impétueuse</a:t>
            </a:r>
            <a:r>
              <a:rPr lang="fr-FR" sz="3000" dirty="0">
                <a:latin typeface="Times New Roman" panose="02020603050405020304" pitchFamily="18" charset="0"/>
                <a:cs typeface="Times New Roman" panose="02020603050405020304" pitchFamily="18" charset="0"/>
              </a:rPr>
              <a:t>, ainsi la </a:t>
            </a:r>
            <a:r>
              <a:rPr lang="fr-FR" sz="3000" dirty="0" err="1">
                <a:latin typeface="Times New Roman" panose="02020603050405020304" pitchFamily="18" charset="0"/>
                <a:cs typeface="Times New Roman" panose="02020603050405020304" pitchFamily="18" charset="0"/>
              </a:rPr>
              <a:t>miséricorde</a:t>
            </a:r>
            <a:r>
              <a:rPr lang="fr-FR" sz="3000" dirty="0">
                <a:latin typeface="Times New Roman" panose="02020603050405020304" pitchFamily="18" charset="0"/>
                <a:cs typeface="Times New Roman" panose="02020603050405020304" pitchFamily="18" charset="0"/>
              </a:rPr>
              <a:t> du </a:t>
            </a:r>
            <a:r>
              <a:rPr lang="fr-FR" sz="3000" dirty="0" err="1">
                <a:latin typeface="Times New Roman" panose="02020603050405020304" pitchFamily="18" charset="0"/>
                <a:cs typeface="Times New Roman" panose="02020603050405020304" pitchFamily="18" charset="0"/>
              </a:rPr>
              <a:t>créateur</a:t>
            </a:r>
            <a:r>
              <a:rPr lang="fr-FR" sz="3000" dirty="0">
                <a:latin typeface="Times New Roman" panose="02020603050405020304" pitchFamily="18" charset="0"/>
                <a:cs typeface="Times New Roman" panose="02020603050405020304" pitchFamily="18" charset="0"/>
              </a:rPr>
              <a:t> ne peut </a:t>
            </a:r>
            <a:r>
              <a:rPr lang="fr-FR" sz="3000" dirty="0" err="1">
                <a:latin typeface="Times New Roman" panose="02020603050405020304" pitchFamily="18" charset="0"/>
                <a:cs typeface="Times New Roman" panose="02020603050405020304" pitchFamily="18" charset="0"/>
              </a:rPr>
              <a:t>être</a:t>
            </a:r>
            <a:r>
              <a:rPr lang="fr-FR" sz="3000" dirty="0">
                <a:latin typeface="Times New Roman" panose="02020603050405020304" pitchFamily="18" charset="0"/>
                <a:cs typeface="Times New Roman" panose="02020603050405020304" pitchFamily="18" charset="0"/>
              </a:rPr>
              <a:t> </a:t>
            </a:r>
            <a:r>
              <a:rPr lang="fr-FR" sz="3000" dirty="0" err="1">
                <a:latin typeface="Times New Roman" panose="02020603050405020304" pitchFamily="18" charset="0"/>
                <a:cs typeface="Times New Roman" panose="02020603050405020304" pitchFamily="18" charset="0"/>
              </a:rPr>
              <a:t>arrêtée</a:t>
            </a:r>
            <a:r>
              <a:rPr lang="fr-FR" sz="3000" dirty="0">
                <a:latin typeface="Times New Roman" panose="02020603050405020304" pitchFamily="18" charset="0"/>
                <a:cs typeface="Times New Roman" panose="02020603050405020304" pitchFamily="18" charset="0"/>
              </a:rPr>
              <a:t> par la </a:t>
            </a:r>
            <a:r>
              <a:rPr lang="fr-FR" sz="3000" dirty="0" err="1">
                <a:latin typeface="Times New Roman" panose="02020603050405020304" pitchFamily="18" charset="0"/>
                <a:cs typeface="Times New Roman" panose="02020603050405020304" pitchFamily="18" charset="0"/>
              </a:rPr>
              <a:t>méchancete</a:t>
            </a:r>
            <a:r>
              <a:rPr lang="fr-FR" sz="3000" dirty="0">
                <a:latin typeface="Times New Roman" panose="02020603050405020304" pitchFamily="18" charset="0"/>
                <a:cs typeface="Times New Roman" panose="02020603050405020304" pitchFamily="18" charset="0"/>
              </a:rPr>
              <a:t>́ des </a:t>
            </a:r>
            <a:r>
              <a:rPr lang="fr-FR" sz="3000" dirty="0" err="1">
                <a:latin typeface="Times New Roman" panose="02020603050405020304" pitchFamily="18" charset="0"/>
                <a:cs typeface="Times New Roman" panose="02020603050405020304" pitchFamily="18" charset="0"/>
              </a:rPr>
              <a:t>créatures</a:t>
            </a:r>
            <a:r>
              <a:rPr lang="fr-FR" sz="3000" dirty="0">
                <a:latin typeface="Times New Roman" panose="02020603050405020304" pitchFamily="18" charset="0"/>
                <a:cs typeface="Times New Roman" panose="02020603050405020304" pitchFamily="18" charset="0"/>
              </a:rPr>
              <a:t>. » </a:t>
            </a:r>
          </a:p>
          <a:p>
            <a:r>
              <a:rPr lang="fr-FR" sz="3000" dirty="0">
                <a:latin typeface="Times New Roman" panose="02020603050405020304" pitchFamily="18" charset="0"/>
                <a:cs typeface="Times New Roman" panose="02020603050405020304" pitchFamily="18" charset="0"/>
              </a:rPr>
              <a:t>(Isaac le Syrien, VIIe s, </a:t>
            </a:r>
            <a:r>
              <a:rPr lang="fr-FR" sz="3000" i="1" dirty="0">
                <a:latin typeface="Times New Roman" panose="02020603050405020304" pitchFamily="18" charset="0"/>
                <a:cs typeface="Times New Roman" panose="02020603050405020304" pitchFamily="18" charset="0"/>
              </a:rPr>
              <a:t>Traités ascétiques, </a:t>
            </a:r>
            <a:r>
              <a:rPr lang="fr-FR" sz="3000" dirty="0">
                <a:latin typeface="Times New Roman" panose="02020603050405020304" pitchFamily="18" charset="0"/>
                <a:cs typeface="Times New Roman" panose="02020603050405020304" pitchFamily="18" charset="0"/>
              </a:rPr>
              <a:t>58)</a:t>
            </a:r>
            <a:endParaRPr lang="fr-FR" dirty="0"/>
          </a:p>
        </p:txBody>
      </p:sp>
    </p:spTree>
    <p:extLst>
      <p:ext uri="{BB962C8B-B14F-4D97-AF65-F5344CB8AC3E}">
        <p14:creationId xmlns:p14="http://schemas.microsoft.com/office/powerpoint/2010/main" val="32243794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5FEC30B-BE5F-5E4F-A006-769629D3BB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Rectangle 1">
            <a:extLst>
              <a:ext uri="{FF2B5EF4-FFF2-40B4-BE49-F238E27FC236}">
                <a16:creationId xmlns:a16="http://schemas.microsoft.com/office/drawing/2014/main" id="{97292F3B-3B22-2841-9443-9FF59620423B}"/>
              </a:ext>
            </a:extLst>
          </p:cNvPr>
          <p:cNvSpPr/>
          <p:nvPr/>
        </p:nvSpPr>
        <p:spPr>
          <a:xfrm>
            <a:off x="508000" y="582067"/>
            <a:ext cx="8128000" cy="5693866"/>
          </a:xfrm>
          <a:prstGeom prst="rect">
            <a:avLst/>
          </a:prstGeom>
        </p:spPr>
        <p:txBody>
          <a:bodyPr wrap="square">
            <a:spAutoFit/>
          </a:bodyPr>
          <a:lstStyle/>
          <a:p>
            <a:pPr marL="540385" marR="536575"/>
            <a:r>
              <a:rPr lang="fr-FR" sz="2800" dirty="0">
                <a:solidFill>
                  <a:schemeClr val="bg2">
                    <a:lumMod val="10000"/>
                  </a:schemeClr>
                </a:solidFill>
                <a:latin typeface="Times New Roman" panose="02020603050405020304" pitchFamily="18" charset="0"/>
                <a:ea typeface="MS Mincho" panose="02020609040205080304" pitchFamily="49" charset="-128"/>
                <a:cs typeface="Times New Roman" panose="02020603050405020304" pitchFamily="18" charset="0"/>
              </a:rPr>
              <a:t>« Car il a plu à Dieu de faire habiter en lui toute la plénitude et de </a:t>
            </a:r>
            <a:r>
              <a:rPr lang="fr-FR" sz="2800" b="1" dirty="0">
                <a:solidFill>
                  <a:schemeClr val="bg2">
                    <a:lumMod val="10000"/>
                  </a:schemeClr>
                </a:solidFill>
                <a:latin typeface="Times New Roman" panose="02020603050405020304" pitchFamily="18" charset="0"/>
                <a:ea typeface="MS Mincho" panose="02020609040205080304" pitchFamily="49" charset="-128"/>
                <a:cs typeface="Times New Roman" panose="02020603050405020304" pitchFamily="18" charset="0"/>
              </a:rPr>
              <a:t>tout réconcilier </a:t>
            </a:r>
            <a:r>
              <a:rPr lang="fr-FR" sz="2800" dirty="0">
                <a:solidFill>
                  <a:schemeClr val="bg2">
                    <a:lumMod val="10000"/>
                  </a:schemeClr>
                </a:solidFill>
                <a:latin typeface="Times New Roman" panose="02020603050405020304" pitchFamily="18" charset="0"/>
                <a:ea typeface="MS Mincho" panose="02020609040205080304" pitchFamily="49" charset="-128"/>
                <a:cs typeface="Times New Roman" panose="02020603050405020304" pitchFamily="18" charset="0"/>
              </a:rPr>
              <a:t>par lui et pour lui, et sur la terre et dans les cieux, ayant établi la paix par le sang de sa croix. » (Col 1, 19-20)</a:t>
            </a:r>
          </a:p>
          <a:p>
            <a:pPr marL="540385" marR="536575"/>
            <a:endParaRPr lang="fr-FR" sz="2800" dirty="0">
              <a:solidFill>
                <a:schemeClr val="bg2">
                  <a:lumMod val="10000"/>
                </a:schemeClr>
              </a:solidFill>
              <a:latin typeface="Times New Roman" panose="02020603050405020304" pitchFamily="18" charset="0"/>
              <a:ea typeface="MS Mincho" panose="02020609040205080304" pitchFamily="49" charset="-128"/>
              <a:cs typeface="Times New Roman" panose="02020603050405020304" pitchFamily="18" charset="0"/>
            </a:endParaRPr>
          </a:p>
          <a:p>
            <a:pPr marL="540385" marR="536575"/>
            <a:r>
              <a:rPr lang="fr-FR" sz="2800" dirty="0">
                <a:solidFill>
                  <a:schemeClr val="bg2">
                    <a:lumMod val="10000"/>
                  </a:schemeClr>
                </a:solidFill>
                <a:latin typeface="Times New Roman" panose="02020603050405020304" pitchFamily="18" charset="0"/>
                <a:ea typeface="MS Mincho" panose="02020609040205080304" pitchFamily="49" charset="-128"/>
                <a:cs typeface="Times New Roman" panose="02020603050405020304" pitchFamily="18" charset="0"/>
              </a:rPr>
              <a:t>« Pour moi, quand j’aurai été élevé de terre</a:t>
            </a:r>
            <a:r>
              <a:rPr lang="fr-FR" sz="2800" u="sng" dirty="0">
                <a:solidFill>
                  <a:schemeClr val="bg2">
                    <a:lumMod val="10000"/>
                  </a:schemeClr>
                </a:solidFill>
                <a:latin typeface="Times New Roman" panose="02020603050405020304" pitchFamily="18" charset="0"/>
                <a:ea typeface="MS Mincho" panose="02020609040205080304" pitchFamily="49" charset="-128"/>
                <a:cs typeface="Times New Roman" panose="02020603050405020304" pitchFamily="18" charset="0"/>
              </a:rPr>
              <a:t>, </a:t>
            </a:r>
            <a:r>
              <a:rPr lang="fr-FR" sz="2800" b="1" dirty="0">
                <a:solidFill>
                  <a:schemeClr val="bg2">
                    <a:lumMod val="10000"/>
                  </a:schemeClr>
                </a:solidFill>
                <a:latin typeface="Times New Roman" panose="02020603050405020304" pitchFamily="18" charset="0"/>
                <a:ea typeface="MS Mincho" panose="02020609040205080304" pitchFamily="49" charset="-128"/>
                <a:cs typeface="Times New Roman" panose="02020603050405020304" pitchFamily="18" charset="0"/>
              </a:rPr>
              <a:t>j’attirerai à moi tous les hommes</a:t>
            </a:r>
            <a:r>
              <a:rPr lang="fr-FR" sz="2800" dirty="0">
                <a:solidFill>
                  <a:schemeClr val="bg2">
                    <a:lumMod val="10000"/>
                  </a:schemeClr>
                </a:solidFill>
                <a:latin typeface="Times New Roman" panose="02020603050405020304" pitchFamily="18" charset="0"/>
                <a:ea typeface="MS Mincho" panose="02020609040205080304" pitchFamily="49" charset="-128"/>
                <a:cs typeface="Times New Roman" panose="02020603050405020304" pitchFamily="18" charset="0"/>
              </a:rPr>
              <a:t>. » (</a:t>
            </a:r>
            <a:r>
              <a:rPr lang="fr-FR" sz="2800" dirty="0" err="1">
                <a:solidFill>
                  <a:schemeClr val="bg2">
                    <a:lumMod val="10000"/>
                  </a:schemeClr>
                </a:solidFill>
                <a:latin typeface="Times New Roman" panose="02020603050405020304" pitchFamily="18" charset="0"/>
                <a:ea typeface="MS Mincho" panose="02020609040205080304" pitchFamily="49" charset="-128"/>
                <a:cs typeface="Times New Roman" panose="02020603050405020304" pitchFamily="18" charset="0"/>
              </a:rPr>
              <a:t>Jn</a:t>
            </a:r>
            <a:r>
              <a:rPr lang="fr-FR" sz="2800" dirty="0">
                <a:solidFill>
                  <a:schemeClr val="bg2">
                    <a:lumMod val="10000"/>
                  </a:schemeClr>
                </a:solidFill>
                <a:latin typeface="Times New Roman" panose="02020603050405020304" pitchFamily="18" charset="0"/>
                <a:ea typeface="MS Mincho" panose="02020609040205080304" pitchFamily="49" charset="-128"/>
                <a:cs typeface="Times New Roman" panose="02020603050405020304" pitchFamily="18" charset="0"/>
              </a:rPr>
              <a:t> 12, 32)</a:t>
            </a:r>
          </a:p>
          <a:p>
            <a:pPr marL="540385" marR="536575"/>
            <a:endParaRPr lang="fr-FR" sz="2800" dirty="0">
              <a:solidFill>
                <a:schemeClr val="bg2">
                  <a:lumMod val="10000"/>
                </a:schemeClr>
              </a:solidFill>
              <a:latin typeface="Times New Roman" panose="02020603050405020304" pitchFamily="18" charset="0"/>
              <a:ea typeface="MS Mincho" panose="02020609040205080304" pitchFamily="49" charset="-128"/>
              <a:cs typeface="Times New Roman" panose="02020603050405020304" pitchFamily="18" charset="0"/>
            </a:endParaRPr>
          </a:p>
          <a:p>
            <a:pPr marL="540385" marR="536575"/>
            <a:r>
              <a:rPr lang="fr-FR" sz="2800" dirty="0">
                <a:solidFill>
                  <a:schemeClr val="bg2">
                    <a:lumMod val="10000"/>
                  </a:schemeClr>
                </a:solidFill>
                <a:latin typeface="Times New Roman" panose="02020603050405020304" pitchFamily="18" charset="0"/>
                <a:ea typeface="MS Mincho" panose="02020609040205080304" pitchFamily="49" charset="-128"/>
                <a:cs typeface="Times New Roman" panose="02020603050405020304" pitchFamily="18" charset="0"/>
              </a:rPr>
              <a:t> « Dieu, notre Sauveur, (qui) </a:t>
            </a:r>
            <a:r>
              <a:rPr lang="fr-FR" sz="2800" b="1" dirty="0">
                <a:solidFill>
                  <a:schemeClr val="bg2">
                    <a:lumMod val="10000"/>
                  </a:schemeClr>
                </a:solidFill>
                <a:latin typeface="Times New Roman" panose="02020603050405020304" pitchFamily="18" charset="0"/>
                <a:ea typeface="MS Mincho" panose="02020609040205080304" pitchFamily="49" charset="-128"/>
                <a:cs typeface="Times New Roman" panose="02020603050405020304" pitchFamily="18" charset="0"/>
              </a:rPr>
              <a:t>veut que tous les hommes soient sauvés </a:t>
            </a:r>
            <a:r>
              <a:rPr lang="fr-FR" sz="2800" dirty="0">
                <a:solidFill>
                  <a:schemeClr val="bg2">
                    <a:lumMod val="10000"/>
                  </a:schemeClr>
                </a:solidFill>
                <a:latin typeface="Times New Roman" panose="02020603050405020304" pitchFamily="18" charset="0"/>
                <a:ea typeface="MS Mincho" panose="02020609040205080304" pitchFamily="49" charset="-128"/>
                <a:cs typeface="Times New Roman" panose="02020603050405020304" pitchFamily="18" charset="0"/>
              </a:rPr>
              <a:t>et parviennent à la connaissance de la vérité. » (Tm 2, 4)</a:t>
            </a:r>
          </a:p>
        </p:txBody>
      </p:sp>
    </p:spTree>
    <p:extLst>
      <p:ext uri="{BB962C8B-B14F-4D97-AF65-F5344CB8AC3E}">
        <p14:creationId xmlns:p14="http://schemas.microsoft.com/office/powerpoint/2010/main" val="22543637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DD32F76-5162-B04A-BD6E-EC63D8F21FB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3" name="Image 2" descr="Une image contenant bâtiment, extérieur, autel, voûte&#10;&#10;Description générée automatiquement">
            <a:extLst>
              <a:ext uri="{FF2B5EF4-FFF2-40B4-BE49-F238E27FC236}">
                <a16:creationId xmlns:a16="http://schemas.microsoft.com/office/drawing/2014/main" id="{BDFF6ED3-E15C-9F45-A8E5-92A770E6C1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4572000" cy="6858000"/>
          </a:xfrm>
          <a:prstGeom prst="rect">
            <a:avLst/>
          </a:prstGeom>
        </p:spPr>
      </p:pic>
      <p:pic>
        <p:nvPicPr>
          <p:cNvPr id="5" name="Image 4" descr="Une image contenant bâtiment, extérieur, autel, voûte&#10;&#10;Description générée automatiquement">
            <a:extLst>
              <a:ext uri="{FF2B5EF4-FFF2-40B4-BE49-F238E27FC236}">
                <a16:creationId xmlns:a16="http://schemas.microsoft.com/office/drawing/2014/main" id="{3EB14890-2D48-3C46-B6D3-C56C15C0CEB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72000" y="-1"/>
            <a:ext cx="4572000" cy="6858001"/>
          </a:xfrm>
          <a:prstGeom prst="rect">
            <a:avLst/>
          </a:prstGeom>
        </p:spPr>
      </p:pic>
    </p:spTree>
    <p:extLst>
      <p:ext uri="{BB962C8B-B14F-4D97-AF65-F5344CB8AC3E}">
        <p14:creationId xmlns:p14="http://schemas.microsoft.com/office/powerpoint/2010/main" val="37745964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0AED5F0-DE23-8A48-A045-233B7EF963E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 name="ZoneTexte 2"/>
          <p:cNvSpPr txBox="1"/>
          <p:nvPr/>
        </p:nvSpPr>
        <p:spPr>
          <a:xfrm>
            <a:off x="8382302" y="8054493"/>
            <a:ext cx="7672969" cy="369332"/>
          </a:xfrm>
          <a:prstGeom prst="rect">
            <a:avLst/>
          </a:prstGeom>
          <a:solidFill>
            <a:schemeClr val="bg1"/>
          </a:solidFill>
        </p:spPr>
        <p:txBody>
          <a:bodyPr wrap="none" rtlCol="0">
            <a:spAutoFit/>
          </a:bodyPr>
          <a:lstStyle/>
          <a:p>
            <a:r>
              <a:rPr lang="fr-FR" dirty="0"/>
              <a:t>Descente du Christ aux limbes, Sinaï, couvent de Sainte-Catherine, fin XIIe siècle</a:t>
            </a:r>
          </a:p>
        </p:txBody>
      </p:sp>
      <p:sp>
        <p:nvSpPr>
          <p:cNvPr id="5" name="ZoneTexte 4">
            <a:extLst>
              <a:ext uri="{FF2B5EF4-FFF2-40B4-BE49-F238E27FC236}">
                <a16:creationId xmlns:a16="http://schemas.microsoft.com/office/drawing/2014/main" id="{1A8E8184-A1E7-194D-AB0A-B35E553BB2D3}"/>
              </a:ext>
            </a:extLst>
          </p:cNvPr>
          <p:cNvSpPr txBox="1"/>
          <p:nvPr/>
        </p:nvSpPr>
        <p:spPr>
          <a:xfrm>
            <a:off x="210619" y="167577"/>
            <a:ext cx="2796988" cy="1015663"/>
          </a:xfrm>
          <a:prstGeom prst="rect">
            <a:avLst/>
          </a:prstGeom>
          <a:noFill/>
          <a:ln>
            <a:noFill/>
          </a:ln>
        </p:spPr>
        <p:txBody>
          <a:bodyPr wrap="square" rtlCol="0">
            <a:spAutoFit/>
          </a:bodyPr>
          <a:lstStyle/>
          <a:p>
            <a:r>
              <a:rPr lang="fr-FR" sz="2000" dirty="0">
                <a:solidFill>
                  <a:schemeClr val="bg1"/>
                </a:solidFill>
              </a:rPr>
              <a:t>Fresque de </a:t>
            </a:r>
            <a:r>
              <a:rPr lang="fr-FR" sz="2000" i="1" dirty="0">
                <a:solidFill>
                  <a:schemeClr val="bg1"/>
                </a:solidFill>
              </a:rPr>
              <a:t>l’</a:t>
            </a:r>
            <a:r>
              <a:rPr lang="fr-FR" sz="2000" i="1" dirty="0" err="1">
                <a:solidFill>
                  <a:schemeClr val="bg1"/>
                </a:solidFill>
              </a:rPr>
              <a:t>Anastasis</a:t>
            </a:r>
            <a:r>
              <a:rPr lang="fr-FR" sz="2000" i="1" dirty="0">
                <a:solidFill>
                  <a:schemeClr val="bg1"/>
                </a:solidFill>
              </a:rPr>
              <a:t>, </a:t>
            </a:r>
            <a:r>
              <a:rPr lang="fr-FR" sz="2000" dirty="0">
                <a:solidFill>
                  <a:schemeClr val="bg1"/>
                </a:solidFill>
              </a:rPr>
              <a:t>Saint-Sauveur in </a:t>
            </a:r>
            <a:r>
              <a:rPr lang="fr-FR" sz="2000" dirty="0" err="1">
                <a:solidFill>
                  <a:schemeClr val="bg1"/>
                </a:solidFill>
              </a:rPr>
              <a:t>Chora</a:t>
            </a:r>
            <a:r>
              <a:rPr lang="fr-FR" sz="2000" dirty="0">
                <a:solidFill>
                  <a:schemeClr val="bg1"/>
                </a:solidFill>
              </a:rPr>
              <a:t>, </a:t>
            </a:r>
          </a:p>
          <a:p>
            <a:r>
              <a:rPr lang="fr-FR" sz="2000" dirty="0">
                <a:solidFill>
                  <a:schemeClr val="bg1"/>
                </a:solidFill>
              </a:rPr>
              <a:t>Istanbul</a:t>
            </a:r>
          </a:p>
        </p:txBody>
      </p:sp>
      <p:pic>
        <p:nvPicPr>
          <p:cNvPr id="7" name="Image 6" descr="Une image contenant éléments, plusieurs, viande, variété&#10;&#10;Description générée automatiquement">
            <a:extLst>
              <a:ext uri="{FF2B5EF4-FFF2-40B4-BE49-F238E27FC236}">
                <a16:creationId xmlns:a16="http://schemas.microsoft.com/office/drawing/2014/main" id="{DD034762-CAC9-8C42-BDBC-F0F55371D75C}"/>
              </a:ext>
            </a:extLst>
          </p:cNvPr>
          <p:cNvPicPr>
            <a:picLocks noChangeAspect="1"/>
          </p:cNvPicPr>
          <p:nvPr/>
        </p:nvPicPr>
        <p:blipFill>
          <a:blip r:embed="rId4"/>
          <a:stretch>
            <a:fillRect/>
          </a:stretch>
        </p:blipFill>
        <p:spPr>
          <a:xfrm>
            <a:off x="0" y="1350817"/>
            <a:ext cx="9144000" cy="5278928"/>
          </a:xfrm>
          <a:prstGeom prst="rect">
            <a:avLst/>
          </a:prstGeom>
        </p:spPr>
      </p:pic>
    </p:spTree>
    <p:extLst>
      <p:ext uri="{BB962C8B-B14F-4D97-AF65-F5344CB8AC3E}">
        <p14:creationId xmlns:p14="http://schemas.microsoft.com/office/powerpoint/2010/main" val="3383025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04275B9-43B8-CD46-BB52-78E465AB9E7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2" name="ZoneTexte 1">
            <a:extLst>
              <a:ext uri="{FF2B5EF4-FFF2-40B4-BE49-F238E27FC236}">
                <a16:creationId xmlns:a16="http://schemas.microsoft.com/office/drawing/2014/main" id="{590C0190-FF27-3F45-9FA0-34352FC64F61}"/>
              </a:ext>
            </a:extLst>
          </p:cNvPr>
          <p:cNvSpPr txBox="1"/>
          <p:nvPr/>
        </p:nvSpPr>
        <p:spPr>
          <a:xfrm>
            <a:off x="152400" y="290521"/>
            <a:ext cx="8839200" cy="6186309"/>
          </a:xfrm>
          <a:prstGeom prst="rect">
            <a:avLst/>
          </a:prstGeom>
          <a:noFill/>
        </p:spPr>
        <p:txBody>
          <a:bodyPr wrap="square" rtlCol="0">
            <a:spAutoFit/>
          </a:bodyPr>
          <a:lstStyle/>
          <a:p>
            <a:pPr lvl="0"/>
            <a:r>
              <a:rPr lang="fr-FR" dirty="0">
                <a:solidFill>
                  <a:schemeClr val="tx1">
                    <a:lumMod val="65000"/>
                    <a:lumOff val="35000"/>
                  </a:schemeClr>
                </a:solidFill>
              </a:rPr>
              <a:t> </a:t>
            </a:r>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1. QUELLE EST NOTRE ESPERANCE ?</a:t>
            </a:r>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	</a:t>
            </a:r>
          </a:p>
          <a:p>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 </a:t>
            </a:r>
          </a:p>
          <a:p>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2. LE CHRETIEN ET L’AU-DELA	</a:t>
            </a:r>
          </a:p>
          <a:p>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	</a:t>
            </a:r>
          </a:p>
          <a:p>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3. LE JOUR DU SEIGNEUR	</a:t>
            </a:r>
          </a:p>
          <a:p>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 </a:t>
            </a:r>
          </a:p>
          <a:p>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4. RESURRECTION DES MORTS ET IMMORTALITE DE L’AME</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4.1.	Un acte de Dieu	</a:t>
            </a:r>
          </a:p>
          <a:p>
            <a:pPr lvl="1"/>
            <a:r>
              <a:rPr lang="fr-FR" sz="2200" dirty="0">
                <a:solidFill>
                  <a:srgbClr val="C00000"/>
                </a:solidFill>
                <a:latin typeface="Times New Roman" panose="02020603050405020304" pitchFamily="18" charset="0"/>
                <a:cs typeface="Times New Roman" panose="02020603050405020304" pitchFamily="18" charset="0"/>
              </a:rPr>
              <a:t>4.2.	Résurrection des morts ou de la chair	</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4.3.	Pour le dernier jour</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4.4.	La tradition grecque de l’immortalité de l’âme	</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4.5.	La question de la réincarnation</a:t>
            </a:r>
          </a:p>
          <a:p>
            <a:pPr lvl="1"/>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 </a:t>
            </a:r>
          </a:p>
          <a:p>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5. LES DIMENSIONS PERSONNELLES DE L’ESCHATOLOGIE</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5.1. Le jugement particulier</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5.2. Le ciel</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5.3. L’enfer</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5.4. Le purgatoire </a:t>
            </a:r>
          </a:p>
        </p:txBody>
      </p:sp>
    </p:spTree>
    <p:extLst>
      <p:ext uri="{BB962C8B-B14F-4D97-AF65-F5344CB8AC3E}">
        <p14:creationId xmlns:p14="http://schemas.microsoft.com/office/powerpoint/2010/main" val="13622906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0AED5F0-DE23-8A48-A045-233B7EF963E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2" name="Imag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951163" y="0"/>
            <a:ext cx="6172200" cy="6858000"/>
          </a:xfrm>
          <a:prstGeom prst="rect">
            <a:avLst/>
          </a:prstGeom>
        </p:spPr>
      </p:pic>
      <p:sp>
        <p:nvSpPr>
          <p:cNvPr id="3" name="ZoneTexte 2"/>
          <p:cNvSpPr txBox="1"/>
          <p:nvPr/>
        </p:nvSpPr>
        <p:spPr>
          <a:xfrm>
            <a:off x="8382302" y="8054493"/>
            <a:ext cx="7672969" cy="369332"/>
          </a:xfrm>
          <a:prstGeom prst="rect">
            <a:avLst/>
          </a:prstGeom>
          <a:solidFill>
            <a:schemeClr val="bg1"/>
          </a:solidFill>
        </p:spPr>
        <p:txBody>
          <a:bodyPr wrap="none" rtlCol="0">
            <a:spAutoFit/>
          </a:bodyPr>
          <a:lstStyle/>
          <a:p>
            <a:r>
              <a:rPr lang="fr-FR" dirty="0"/>
              <a:t>Descente du Christ aux limbes, Sinaï, couvent de Sainte-Catherine, fin XIIe siècle</a:t>
            </a:r>
          </a:p>
        </p:txBody>
      </p:sp>
      <p:sp>
        <p:nvSpPr>
          <p:cNvPr id="5" name="ZoneTexte 4">
            <a:extLst>
              <a:ext uri="{FF2B5EF4-FFF2-40B4-BE49-F238E27FC236}">
                <a16:creationId xmlns:a16="http://schemas.microsoft.com/office/drawing/2014/main" id="{1A8E8184-A1E7-194D-AB0A-B35E553BB2D3}"/>
              </a:ext>
            </a:extLst>
          </p:cNvPr>
          <p:cNvSpPr txBox="1"/>
          <p:nvPr/>
        </p:nvSpPr>
        <p:spPr>
          <a:xfrm>
            <a:off x="154175" y="449799"/>
            <a:ext cx="2796988" cy="1323439"/>
          </a:xfrm>
          <a:prstGeom prst="rect">
            <a:avLst/>
          </a:prstGeom>
          <a:noFill/>
          <a:ln>
            <a:noFill/>
          </a:ln>
        </p:spPr>
        <p:txBody>
          <a:bodyPr wrap="square" rtlCol="0">
            <a:spAutoFit/>
          </a:bodyPr>
          <a:lstStyle/>
          <a:p>
            <a:r>
              <a:rPr lang="fr-FR" sz="2000" dirty="0">
                <a:solidFill>
                  <a:schemeClr val="bg1"/>
                </a:solidFill>
              </a:rPr>
              <a:t>Icône</a:t>
            </a:r>
            <a:r>
              <a:rPr lang="fr-FR" sz="2000" i="1" dirty="0">
                <a:solidFill>
                  <a:schemeClr val="bg1"/>
                </a:solidFill>
              </a:rPr>
              <a:t> </a:t>
            </a:r>
            <a:r>
              <a:rPr lang="fr-FR" sz="2000" dirty="0">
                <a:solidFill>
                  <a:schemeClr val="bg1"/>
                </a:solidFill>
              </a:rPr>
              <a:t>de</a:t>
            </a:r>
            <a:r>
              <a:rPr lang="fr-FR" sz="2000" i="1" dirty="0">
                <a:solidFill>
                  <a:schemeClr val="bg1"/>
                </a:solidFill>
              </a:rPr>
              <a:t> La descente du Christ aux limbes</a:t>
            </a:r>
            <a:r>
              <a:rPr lang="fr-FR" sz="2000" dirty="0">
                <a:solidFill>
                  <a:schemeClr val="bg1"/>
                </a:solidFill>
              </a:rPr>
              <a:t>, Sinaï,</a:t>
            </a:r>
            <a:br>
              <a:rPr lang="fr-FR" sz="2000" dirty="0">
                <a:solidFill>
                  <a:schemeClr val="bg1"/>
                </a:solidFill>
              </a:rPr>
            </a:br>
            <a:r>
              <a:rPr lang="fr-FR" sz="2000" dirty="0">
                <a:solidFill>
                  <a:schemeClr val="bg1"/>
                </a:solidFill>
              </a:rPr>
              <a:t>monastère Sainte-Catherine, fin XIIe siècle</a:t>
            </a:r>
          </a:p>
        </p:txBody>
      </p:sp>
    </p:spTree>
    <p:extLst>
      <p:ext uri="{BB962C8B-B14F-4D97-AF65-F5344CB8AC3E}">
        <p14:creationId xmlns:p14="http://schemas.microsoft.com/office/powerpoint/2010/main" val="27505200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FB7A666-F024-764D-8C2A-82B107DEDAC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2" name="Imag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180284" cy="6858000"/>
          </a:xfrm>
          <a:prstGeom prst="rect">
            <a:avLst/>
          </a:prstGeom>
        </p:spPr>
      </p:pic>
      <p:sp>
        <p:nvSpPr>
          <p:cNvPr id="3" name="ZoneTexte 2"/>
          <p:cNvSpPr txBox="1"/>
          <p:nvPr/>
        </p:nvSpPr>
        <p:spPr>
          <a:xfrm>
            <a:off x="1680735" y="8693496"/>
            <a:ext cx="7208194" cy="369332"/>
          </a:xfrm>
          <a:prstGeom prst="rect">
            <a:avLst/>
          </a:prstGeom>
          <a:solidFill>
            <a:schemeClr val="bg1"/>
          </a:solidFill>
        </p:spPr>
        <p:txBody>
          <a:bodyPr wrap="square" rtlCol="0">
            <a:spAutoFit/>
          </a:bodyPr>
          <a:lstStyle/>
          <a:p>
            <a:r>
              <a:rPr lang="fr-FR" dirty="0"/>
              <a:t>Icône de l’</a:t>
            </a:r>
            <a:r>
              <a:rPr lang="fr-FR" i="1" dirty="0" err="1"/>
              <a:t>anastasis</a:t>
            </a:r>
            <a:r>
              <a:rPr lang="fr-FR" dirty="0"/>
              <a:t>, Novgorod, fin XVe, église de la Dormition de </a:t>
            </a:r>
            <a:r>
              <a:rPr lang="fr-FR" dirty="0" err="1"/>
              <a:t>Volotovo</a:t>
            </a:r>
            <a:endParaRPr lang="fr-FR" dirty="0"/>
          </a:p>
        </p:txBody>
      </p:sp>
      <p:sp>
        <p:nvSpPr>
          <p:cNvPr id="5" name="ZoneTexte 4">
            <a:extLst>
              <a:ext uri="{FF2B5EF4-FFF2-40B4-BE49-F238E27FC236}">
                <a16:creationId xmlns:a16="http://schemas.microsoft.com/office/drawing/2014/main" id="{C4A96E33-A33A-8C4B-92A3-08ACCE9D05A6}"/>
              </a:ext>
            </a:extLst>
          </p:cNvPr>
          <p:cNvSpPr txBox="1"/>
          <p:nvPr/>
        </p:nvSpPr>
        <p:spPr>
          <a:xfrm>
            <a:off x="6347012" y="417138"/>
            <a:ext cx="2796988" cy="1323439"/>
          </a:xfrm>
          <a:prstGeom prst="rect">
            <a:avLst/>
          </a:prstGeom>
          <a:noFill/>
          <a:ln>
            <a:noFill/>
          </a:ln>
        </p:spPr>
        <p:txBody>
          <a:bodyPr wrap="square" rtlCol="0">
            <a:spAutoFit/>
          </a:bodyPr>
          <a:lstStyle/>
          <a:p>
            <a:r>
              <a:rPr lang="fr-FR" sz="2000" dirty="0">
                <a:solidFill>
                  <a:schemeClr val="bg1"/>
                </a:solidFill>
              </a:rPr>
              <a:t>Icône de l’</a:t>
            </a:r>
            <a:r>
              <a:rPr lang="fr-FR" sz="2000" i="1" dirty="0" err="1">
                <a:solidFill>
                  <a:schemeClr val="bg1"/>
                </a:solidFill>
              </a:rPr>
              <a:t>anastasis</a:t>
            </a:r>
            <a:r>
              <a:rPr lang="fr-FR" sz="2000" dirty="0">
                <a:solidFill>
                  <a:schemeClr val="bg1"/>
                </a:solidFill>
              </a:rPr>
              <a:t>, Novgorod, fin XVe, église de la Dormition de </a:t>
            </a:r>
            <a:r>
              <a:rPr lang="fr-FR" sz="2000" dirty="0" err="1">
                <a:solidFill>
                  <a:schemeClr val="bg1"/>
                </a:solidFill>
              </a:rPr>
              <a:t>Volotovo</a:t>
            </a:r>
            <a:endParaRPr lang="fr-FR" sz="2000" dirty="0">
              <a:solidFill>
                <a:schemeClr val="bg1"/>
              </a:solidFill>
            </a:endParaRPr>
          </a:p>
        </p:txBody>
      </p:sp>
    </p:spTree>
    <p:extLst>
      <p:ext uri="{BB962C8B-B14F-4D97-AF65-F5344CB8AC3E}">
        <p14:creationId xmlns:p14="http://schemas.microsoft.com/office/powerpoint/2010/main" val="36491425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9C9029D-0D38-1343-81F4-BB7963A2E4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289" y="-22578"/>
            <a:ext cx="9144000" cy="6858000"/>
          </a:xfrm>
          <a:prstGeom prst="rect">
            <a:avLst/>
          </a:prstGeom>
        </p:spPr>
      </p:pic>
      <p:pic>
        <p:nvPicPr>
          <p:cNvPr id="3" name="Imag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966788" y="0"/>
            <a:ext cx="6177212" cy="6858000"/>
          </a:xfrm>
          <a:prstGeom prst="rect">
            <a:avLst/>
          </a:prstGeom>
        </p:spPr>
      </p:pic>
      <p:sp>
        <p:nvSpPr>
          <p:cNvPr id="7" name="ZoneTexte 6">
            <a:extLst>
              <a:ext uri="{FF2B5EF4-FFF2-40B4-BE49-F238E27FC236}">
                <a16:creationId xmlns:a16="http://schemas.microsoft.com/office/drawing/2014/main" id="{3548F015-7BF5-F94A-838C-CFD67688F881}"/>
              </a:ext>
            </a:extLst>
          </p:cNvPr>
          <p:cNvSpPr txBox="1"/>
          <p:nvPr/>
        </p:nvSpPr>
        <p:spPr>
          <a:xfrm>
            <a:off x="154175" y="449799"/>
            <a:ext cx="2796988" cy="1323439"/>
          </a:xfrm>
          <a:prstGeom prst="rect">
            <a:avLst/>
          </a:prstGeom>
          <a:noFill/>
          <a:ln>
            <a:noFill/>
          </a:ln>
        </p:spPr>
        <p:txBody>
          <a:bodyPr wrap="square" rtlCol="0">
            <a:spAutoFit/>
          </a:bodyPr>
          <a:lstStyle/>
          <a:p>
            <a:r>
              <a:rPr lang="fr-FR" sz="2000" i="1" dirty="0">
                <a:solidFill>
                  <a:schemeClr val="bg1"/>
                </a:solidFill>
              </a:rPr>
              <a:t>Descente aux enfers</a:t>
            </a:r>
            <a:r>
              <a:rPr lang="fr-FR" sz="2000" dirty="0">
                <a:solidFill>
                  <a:schemeClr val="bg1"/>
                </a:solidFill>
              </a:rPr>
              <a:t> de Pskov, Saint Pétersbourg, Musée national russe, XIV-XVIe siècle</a:t>
            </a:r>
          </a:p>
        </p:txBody>
      </p:sp>
    </p:spTree>
    <p:extLst>
      <p:ext uri="{BB962C8B-B14F-4D97-AF65-F5344CB8AC3E}">
        <p14:creationId xmlns:p14="http://schemas.microsoft.com/office/powerpoint/2010/main" val="14955712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5FEC30B-BE5F-5E4F-A006-769629D3BB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Rectangle 1">
            <a:extLst>
              <a:ext uri="{FF2B5EF4-FFF2-40B4-BE49-F238E27FC236}">
                <a16:creationId xmlns:a16="http://schemas.microsoft.com/office/drawing/2014/main" id="{97292F3B-3B22-2841-9443-9FF59620423B}"/>
              </a:ext>
            </a:extLst>
          </p:cNvPr>
          <p:cNvSpPr/>
          <p:nvPr/>
        </p:nvSpPr>
        <p:spPr>
          <a:xfrm>
            <a:off x="508000" y="2228671"/>
            <a:ext cx="8128000" cy="1938992"/>
          </a:xfrm>
          <a:prstGeom prst="rect">
            <a:avLst/>
          </a:prstGeom>
        </p:spPr>
        <p:txBody>
          <a:bodyPr wrap="square">
            <a:spAutoFit/>
          </a:bodyPr>
          <a:lstStyle/>
          <a:p>
            <a:r>
              <a:rPr lang="fr-FR" sz="3000" dirty="0">
                <a:latin typeface="Times New Roman" panose="02020603050405020304" pitchFamily="18" charset="0"/>
                <a:cs typeface="Times New Roman" panose="02020603050405020304" pitchFamily="18" charset="0"/>
              </a:rPr>
              <a:t>« La possibilité de l’enfer ma foi l’affirme, mon espérance la rejette pour moi, ma charité l’écarte pour qui que ce soit. » </a:t>
            </a:r>
          </a:p>
          <a:p>
            <a:r>
              <a:rPr lang="fr-FR" sz="3000" dirty="0">
                <a:latin typeface="Times New Roman" panose="02020603050405020304" pitchFamily="18" charset="0"/>
                <a:cs typeface="Times New Roman" panose="02020603050405020304" pitchFamily="18" charset="0"/>
              </a:rPr>
              <a:t>(Xavier Léon-Dufour</a:t>
            </a:r>
            <a:r>
              <a:rPr lang="fr-FR" sz="3000" cap="small" dirty="0">
                <a:latin typeface="Times New Roman" panose="02020603050405020304" pitchFamily="18" charset="0"/>
                <a:cs typeface="Times New Roman" panose="02020603050405020304" pitchFamily="18" charset="0"/>
              </a:rPr>
              <a:t>,</a:t>
            </a:r>
            <a:r>
              <a:rPr lang="fr-FR" sz="3000" dirty="0">
                <a:latin typeface="Times New Roman" panose="02020603050405020304" pitchFamily="18" charset="0"/>
                <a:cs typeface="Times New Roman" panose="02020603050405020304" pitchFamily="18" charset="0"/>
              </a:rPr>
              <a:t> </a:t>
            </a:r>
            <a:r>
              <a:rPr lang="fr-FR" sz="3000" i="1" dirty="0">
                <a:latin typeface="Times New Roman" panose="02020603050405020304" pitchFamily="18" charset="0"/>
                <a:cs typeface="Times New Roman" panose="02020603050405020304" pitchFamily="18" charset="0"/>
              </a:rPr>
              <a:t>Jésus et Paul devant la mort</a:t>
            </a:r>
            <a:r>
              <a:rPr lang="fr-FR" sz="3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891611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678863F-8261-6545-9CB0-C03F7D13BD0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2" name="ZoneTexte 1">
            <a:extLst>
              <a:ext uri="{FF2B5EF4-FFF2-40B4-BE49-F238E27FC236}">
                <a16:creationId xmlns:a16="http://schemas.microsoft.com/office/drawing/2014/main" id="{590C0190-FF27-3F45-9FA0-34352FC64F61}"/>
              </a:ext>
            </a:extLst>
          </p:cNvPr>
          <p:cNvSpPr txBox="1"/>
          <p:nvPr/>
        </p:nvSpPr>
        <p:spPr>
          <a:xfrm>
            <a:off x="152400" y="290521"/>
            <a:ext cx="8839200" cy="6186309"/>
          </a:xfrm>
          <a:prstGeom prst="rect">
            <a:avLst/>
          </a:prstGeom>
          <a:noFill/>
        </p:spPr>
        <p:txBody>
          <a:bodyPr wrap="square" rtlCol="0">
            <a:spAutoFit/>
          </a:bodyPr>
          <a:lstStyle/>
          <a:p>
            <a:pPr lvl="0"/>
            <a:r>
              <a:rPr lang="fr-FR" dirty="0">
                <a:solidFill>
                  <a:schemeClr val="tx1">
                    <a:lumMod val="65000"/>
                    <a:lumOff val="35000"/>
                  </a:schemeClr>
                </a:solidFill>
              </a:rPr>
              <a:t> </a:t>
            </a:r>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1. QUELLE EST NOTRE ESPERANCE ?</a:t>
            </a:r>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	</a:t>
            </a:r>
          </a:p>
          <a:p>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 </a:t>
            </a:r>
          </a:p>
          <a:p>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2. LE CHRETIEN ET L’AU-DELA	</a:t>
            </a:r>
          </a:p>
          <a:p>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	</a:t>
            </a:r>
          </a:p>
          <a:p>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3. LE JOUR DU SEIGNEUR	</a:t>
            </a:r>
          </a:p>
          <a:p>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 </a:t>
            </a:r>
          </a:p>
          <a:p>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4.	RESURRECTION DES MORTS ET IMMORTALITE DE L’AME</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4.1.	Un acte de Dieu	</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4.2.	Résurrection des morts ou de la chair	</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4.3.	Pour le dernier jour</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4.4.	La tradition grecque de l’immortalité de l’âme	</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4.5.	La question de la réincarnation</a:t>
            </a:r>
          </a:p>
          <a:p>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 </a:t>
            </a:r>
          </a:p>
          <a:p>
            <a:pPr marL="457200" indent="-457200">
              <a:buAutoNum type="arabicPeriod" startAt="5"/>
            </a:pPr>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LES DIMENSIONS PERSONNELLES DE L’ESCHATOLOGIE</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5.1. Le jugement particulier</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5.2. Le ciel</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5.3. L’enfer</a:t>
            </a:r>
          </a:p>
          <a:p>
            <a:pPr lvl="1"/>
            <a:r>
              <a:rPr lang="fr-FR" sz="2200" dirty="0">
                <a:solidFill>
                  <a:srgbClr val="C00000"/>
                </a:solidFill>
                <a:latin typeface="Times New Roman" panose="02020603050405020304" pitchFamily="18" charset="0"/>
                <a:cs typeface="Times New Roman" panose="02020603050405020304" pitchFamily="18" charset="0"/>
              </a:rPr>
              <a:t>5.4. Le purgatoire </a:t>
            </a:r>
          </a:p>
        </p:txBody>
      </p:sp>
    </p:spTree>
    <p:extLst>
      <p:ext uri="{BB962C8B-B14F-4D97-AF65-F5344CB8AC3E}">
        <p14:creationId xmlns:p14="http://schemas.microsoft.com/office/powerpoint/2010/main" val="34430858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5FEC30B-BE5F-5E4F-A006-769629D3BB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79022"/>
            <a:ext cx="9144000" cy="6858000"/>
          </a:xfrm>
          <a:prstGeom prst="rect">
            <a:avLst/>
          </a:prstGeom>
        </p:spPr>
      </p:pic>
      <p:sp>
        <p:nvSpPr>
          <p:cNvPr id="2" name="Rectangle 1">
            <a:extLst>
              <a:ext uri="{FF2B5EF4-FFF2-40B4-BE49-F238E27FC236}">
                <a16:creationId xmlns:a16="http://schemas.microsoft.com/office/drawing/2014/main" id="{97292F3B-3B22-2841-9443-9FF59620423B}"/>
              </a:ext>
            </a:extLst>
          </p:cNvPr>
          <p:cNvSpPr/>
          <p:nvPr/>
        </p:nvSpPr>
        <p:spPr>
          <a:xfrm>
            <a:off x="508000" y="1305341"/>
            <a:ext cx="8128000" cy="3785652"/>
          </a:xfrm>
          <a:prstGeom prst="rect">
            <a:avLst/>
          </a:prstGeom>
        </p:spPr>
        <p:txBody>
          <a:bodyPr wrap="square">
            <a:spAutoFit/>
          </a:bodyPr>
          <a:lstStyle/>
          <a:p>
            <a:r>
              <a:rPr lang="fr-FR" sz="3000" dirty="0">
                <a:latin typeface="Times New Roman" panose="02020603050405020304" pitchFamily="18" charset="0"/>
                <a:cs typeface="Times New Roman" panose="02020603050405020304" pitchFamily="18" charset="0"/>
              </a:rPr>
              <a:t>« Que l’amour puisse parvenir jusqu’à l’au-delà, que soit possible un mutuel donner et recevoir, dans lequel les uns et les autres demeurent unis par des liens d’affection au-delà des limites de la mort – cela a été une conviction fondamentale de la chrétienté à travers tous les siècles et reste aussi aujourd’hui une expérience réconfortante. » </a:t>
            </a:r>
          </a:p>
          <a:p>
            <a:r>
              <a:rPr lang="fr-FR" sz="3000" dirty="0">
                <a:latin typeface="Times New Roman" panose="02020603050405020304" pitchFamily="18" charset="0"/>
                <a:cs typeface="Times New Roman" panose="02020603050405020304" pitchFamily="18" charset="0"/>
              </a:rPr>
              <a:t>(</a:t>
            </a:r>
            <a:r>
              <a:rPr lang="fr-FR" sz="3000" i="1" dirty="0" err="1">
                <a:latin typeface="Times New Roman" panose="02020603050405020304" pitchFamily="18" charset="0"/>
                <a:cs typeface="Times New Roman" panose="02020603050405020304" pitchFamily="18" charset="0"/>
              </a:rPr>
              <a:t>Spe</a:t>
            </a:r>
            <a:r>
              <a:rPr lang="fr-FR" sz="3000" i="1" dirty="0">
                <a:latin typeface="Times New Roman" panose="02020603050405020304" pitchFamily="18" charset="0"/>
                <a:cs typeface="Times New Roman" panose="02020603050405020304" pitchFamily="18" charset="0"/>
              </a:rPr>
              <a:t> </a:t>
            </a:r>
            <a:r>
              <a:rPr lang="fr-FR" sz="3000" i="1" dirty="0" err="1">
                <a:latin typeface="Times New Roman" panose="02020603050405020304" pitchFamily="18" charset="0"/>
                <a:cs typeface="Times New Roman" panose="02020603050405020304" pitchFamily="18" charset="0"/>
              </a:rPr>
              <a:t>salvi</a:t>
            </a:r>
            <a:r>
              <a:rPr lang="fr-FR" sz="3000" i="1" dirty="0">
                <a:latin typeface="Times New Roman" panose="02020603050405020304" pitchFamily="18" charset="0"/>
                <a:cs typeface="Times New Roman" panose="02020603050405020304" pitchFamily="18" charset="0"/>
              </a:rPr>
              <a:t> </a:t>
            </a:r>
            <a:r>
              <a:rPr lang="fr-FR" sz="3000" dirty="0">
                <a:latin typeface="Times New Roman" panose="02020603050405020304" pitchFamily="18" charset="0"/>
                <a:cs typeface="Times New Roman" panose="02020603050405020304" pitchFamily="18" charset="0"/>
              </a:rPr>
              <a:t>n° 48)</a:t>
            </a:r>
          </a:p>
        </p:txBody>
      </p:sp>
    </p:spTree>
    <p:extLst>
      <p:ext uri="{BB962C8B-B14F-4D97-AF65-F5344CB8AC3E}">
        <p14:creationId xmlns:p14="http://schemas.microsoft.com/office/powerpoint/2010/main" val="30780267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5FEC30B-BE5F-5E4F-A006-769629D3BB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79022"/>
            <a:ext cx="9144000" cy="6858000"/>
          </a:xfrm>
          <a:prstGeom prst="rect">
            <a:avLst/>
          </a:prstGeom>
        </p:spPr>
      </p:pic>
      <p:pic>
        <p:nvPicPr>
          <p:cNvPr id="5" name="Image 4" descr="Une image contenant peinture&#10;&#10;Description générée automatiquement">
            <a:extLst>
              <a:ext uri="{FF2B5EF4-FFF2-40B4-BE49-F238E27FC236}">
                <a16:creationId xmlns:a16="http://schemas.microsoft.com/office/drawing/2014/main" id="{4CABCC99-E4CA-1A42-82A3-E00E3A8AB003}"/>
              </a:ext>
            </a:extLst>
          </p:cNvPr>
          <p:cNvPicPr>
            <a:picLocks noChangeAspect="1"/>
          </p:cNvPicPr>
          <p:nvPr/>
        </p:nvPicPr>
        <p:blipFill>
          <a:blip r:embed="rId3"/>
          <a:stretch>
            <a:fillRect/>
          </a:stretch>
        </p:blipFill>
        <p:spPr>
          <a:xfrm>
            <a:off x="2289412" y="79022"/>
            <a:ext cx="4565176" cy="6858000"/>
          </a:xfrm>
          <a:prstGeom prst="rect">
            <a:avLst/>
          </a:prstGeom>
        </p:spPr>
      </p:pic>
    </p:spTree>
    <p:extLst>
      <p:ext uri="{BB962C8B-B14F-4D97-AF65-F5344CB8AC3E}">
        <p14:creationId xmlns:p14="http://schemas.microsoft.com/office/powerpoint/2010/main" val="11152416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peinture&#10;&#10;Description générée automatiquement">
            <a:extLst>
              <a:ext uri="{FF2B5EF4-FFF2-40B4-BE49-F238E27FC236}">
                <a16:creationId xmlns:a16="http://schemas.microsoft.com/office/drawing/2014/main" id="{3537C857-462C-0A48-9ADD-ED5E5CB43C41}"/>
              </a:ext>
            </a:extLst>
          </p:cNvPr>
          <p:cNvPicPr>
            <a:picLocks noChangeAspect="1"/>
          </p:cNvPicPr>
          <p:nvPr/>
        </p:nvPicPr>
        <p:blipFill rotWithShape="1">
          <a:blip r:embed="rId2"/>
          <a:srcRect/>
          <a:stretch/>
        </p:blipFill>
        <p:spPr>
          <a:xfrm>
            <a:off x="-324612" y="0"/>
            <a:ext cx="9793224" cy="6858000"/>
          </a:xfrm>
          <a:prstGeom prst="rect">
            <a:avLst/>
          </a:prstGeom>
        </p:spPr>
      </p:pic>
      <p:sp>
        <p:nvSpPr>
          <p:cNvPr id="5" name="ZoneTexte 4">
            <a:extLst>
              <a:ext uri="{FF2B5EF4-FFF2-40B4-BE49-F238E27FC236}">
                <a16:creationId xmlns:a16="http://schemas.microsoft.com/office/drawing/2014/main" id="{6E276031-67FA-A24B-BB64-6AD33BF6E452}"/>
              </a:ext>
            </a:extLst>
          </p:cNvPr>
          <p:cNvSpPr txBox="1"/>
          <p:nvPr/>
        </p:nvSpPr>
        <p:spPr>
          <a:xfrm>
            <a:off x="0" y="248356"/>
            <a:ext cx="2796988" cy="400110"/>
          </a:xfrm>
          <a:prstGeom prst="rect">
            <a:avLst/>
          </a:prstGeom>
          <a:noFill/>
          <a:ln>
            <a:noFill/>
          </a:ln>
        </p:spPr>
        <p:txBody>
          <a:bodyPr wrap="square" rtlCol="0">
            <a:spAutoFit/>
          </a:bodyPr>
          <a:lstStyle/>
          <a:p>
            <a:r>
              <a:rPr lang="fr-FR" sz="2000" dirty="0" err="1">
                <a:solidFill>
                  <a:schemeClr val="bg1"/>
                </a:solidFill>
              </a:rPr>
              <a:t>Arcabas</a:t>
            </a:r>
            <a:r>
              <a:rPr lang="fr-FR" sz="2000" dirty="0">
                <a:solidFill>
                  <a:schemeClr val="bg1"/>
                </a:solidFill>
              </a:rPr>
              <a:t>, </a:t>
            </a:r>
            <a:r>
              <a:rPr lang="fr-FR" sz="2000" i="1" dirty="0">
                <a:solidFill>
                  <a:schemeClr val="bg1"/>
                </a:solidFill>
              </a:rPr>
              <a:t>L’Ascension</a:t>
            </a:r>
            <a:endParaRPr lang="fr-FR" sz="2000" dirty="0">
              <a:solidFill>
                <a:schemeClr val="bg1"/>
              </a:solidFill>
            </a:endParaRPr>
          </a:p>
        </p:txBody>
      </p:sp>
    </p:spTree>
    <p:extLst>
      <p:ext uri="{BB962C8B-B14F-4D97-AF65-F5344CB8AC3E}">
        <p14:creationId xmlns:p14="http://schemas.microsoft.com/office/powerpoint/2010/main" val="3459321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5214437-71CF-1D49-A6FE-FCE8F2AC64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49956"/>
            <a:ext cx="9144000" cy="6858000"/>
          </a:xfrm>
          <a:prstGeom prst="rect">
            <a:avLst/>
          </a:prstGeom>
        </p:spPr>
      </p:pic>
      <p:sp>
        <p:nvSpPr>
          <p:cNvPr id="2" name="Rectangle 1">
            <a:extLst>
              <a:ext uri="{FF2B5EF4-FFF2-40B4-BE49-F238E27FC236}">
                <a16:creationId xmlns:a16="http://schemas.microsoft.com/office/drawing/2014/main" id="{5776F739-0BF9-7D4A-9B0C-CA24BF901F00}"/>
              </a:ext>
            </a:extLst>
          </p:cNvPr>
          <p:cNvSpPr/>
          <p:nvPr/>
        </p:nvSpPr>
        <p:spPr>
          <a:xfrm>
            <a:off x="920043" y="1309329"/>
            <a:ext cx="7303911" cy="3539430"/>
          </a:xfrm>
          <a:prstGeom prst="rect">
            <a:avLst/>
          </a:prstGeom>
        </p:spPr>
        <p:txBody>
          <a:bodyPr wrap="square">
            <a:spAutoFit/>
          </a:bodyPr>
          <a:lstStyle/>
          <a:p>
            <a:r>
              <a:rPr lang="fr-FR" sz="3200" dirty="0">
                <a:latin typeface="Times New Roman" panose="02020603050405020304" pitchFamily="18" charset="0"/>
                <a:cs typeface="Times New Roman" panose="02020603050405020304" pitchFamily="18" charset="0"/>
              </a:rPr>
              <a:t>« Ceux qui vivent selon la chair désirent ce qui est charnel ; ceux qui vivent selon l’esprit, ce qui est spirituel (…).</a:t>
            </a:r>
          </a:p>
          <a:p>
            <a:endParaRPr lang="fr-FR" sz="3200" dirty="0">
              <a:latin typeface="Times New Roman" panose="02020603050405020304" pitchFamily="18" charset="0"/>
              <a:cs typeface="Times New Roman" panose="02020603050405020304" pitchFamily="18" charset="0"/>
            </a:endParaRPr>
          </a:p>
          <a:p>
            <a:r>
              <a:rPr lang="fr-FR" sz="3200" dirty="0">
                <a:latin typeface="Times New Roman" panose="02020603050405020304" pitchFamily="18" charset="0"/>
                <a:cs typeface="Times New Roman" panose="02020603050405020304" pitchFamily="18" charset="0"/>
              </a:rPr>
              <a:t>Vous, vous n’êtes pas dans la chair mais dans l’esprit, puisque l’Esprit de Dieu habite en vous. »  (</a:t>
            </a:r>
            <a:r>
              <a:rPr lang="fr-FR" sz="3200" dirty="0" err="1">
                <a:latin typeface="Times New Roman" panose="02020603050405020304" pitchFamily="18" charset="0"/>
                <a:cs typeface="Times New Roman" panose="02020603050405020304" pitchFamily="18" charset="0"/>
              </a:rPr>
              <a:t>Rm</a:t>
            </a:r>
            <a:r>
              <a:rPr lang="fr-FR" sz="3200" dirty="0">
                <a:latin typeface="Times New Roman" panose="02020603050405020304" pitchFamily="18" charset="0"/>
                <a:cs typeface="Times New Roman" panose="02020603050405020304" pitchFamily="18" charset="0"/>
              </a:rPr>
              <a:t> 8, 5.9)</a:t>
            </a:r>
          </a:p>
        </p:txBody>
      </p:sp>
    </p:spTree>
    <p:extLst>
      <p:ext uri="{BB962C8B-B14F-4D97-AF65-F5344CB8AC3E}">
        <p14:creationId xmlns:p14="http://schemas.microsoft.com/office/powerpoint/2010/main" val="315229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5214437-71CF-1D49-A6FE-FCE8F2AC64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Rectangle 1">
            <a:extLst>
              <a:ext uri="{FF2B5EF4-FFF2-40B4-BE49-F238E27FC236}">
                <a16:creationId xmlns:a16="http://schemas.microsoft.com/office/drawing/2014/main" id="{5776F739-0BF9-7D4A-9B0C-CA24BF901F00}"/>
              </a:ext>
            </a:extLst>
          </p:cNvPr>
          <p:cNvSpPr/>
          <p:nvPr/>
        </p:nvSpPr>
        <p:spPr>
          <a:xfrm>
            <a:off x="920044" y="1413063"/>
            <a:ext cx="7303911" cy="4031873"/>
          </a:xfrm>
          <a:prstGeom prst="rect">
            <a:avLst/>
          </a:prstGeom>
        </p:spPr>
        <p:txBody>
          <a:bodyPr wrap="square">
            <a:spAutoFit/>
          </a:bodyPr>
          <a:lstStyle/>
          <a:p>
            <a:pPr marL="540385" marR="536575"/>
            <a:r>
              <a:rPr lang="fr-FR" sz="3200" dirty="0">
                <a:solidFill>
                  <a:schemeClr val="bg2">
                    <a:lumMod val="10000"/>
                  </a:schemeClr>
                </a:solidFill>
                <a:latin typeface="Times New Roman" panose="02020603050405020304" pitchFamily="18" charset="0"/>
                <a:ea typeface="MS Mincho" panose="02020609040205080304" pitchFamily="49" charset="-128"/>
                <a:cs typeface="Times New Roman" panose="02020603050405020304" pitchFamily="18" charset="0"/>
              </a:rPr>
              <a:t>« Il en est ainsi pour la résurrection des morts : semé corruptible, on ressuscite incorruptible ; semé méprisable, on ressuscite dans la gloire ; semé dans la faiblesse on ressuscite plein de force, semé corps animal, on ressuscite corps spirituel. » (1 Co 15, 42-44)</a:t>
            </a:r>
          </a:p>
        </p:txBody>
      </p:sp>
    </p:spTree>
    <p:extLst>
      <p:ext uri="{BB962C8B-B14F-4D97-AF65-F5344CB8AC3E}">
        <p14:creationId xmlns:p14="http://schemas.microsoft.com/office/powerpoint/2010/main" val="711831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9FD5304-3807-6D45-9113-0AB78BEA227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2" name="Imag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30400"/>
            <a:ext cx="9144000" cy="2981141"/>
          </a:xfrm>
          <a:prstGeom prst="rect">
            <a:avLst/>
          </a:prstGeom>
        </p:spPr>
      </p:pic>
      <p:sp>
        <p:nvSpPr>
          <p:cNvPr id="3" name="ZoneTexte 2"/>
          <p:cNvSpPr txBox="1"/>
          <p:nvPr/>
        </p:nvSpPr>
        <p:spPr>
          <a:xfrm>
            <a:off x="501417" y="7320783"/>
            <a:ext cx="7457356" cy="646331"/>
          </a:xfrm>
          <a:prstGeom prst="rect">
            <a:avLst/>
          </a:prstGeom>
          <a:solidFill>
            <a:schemeClr val="bg1"/>
          </a:solidFill>
        </p:spPr>
        <p:txBody>
          <a:bodyPr wrap="square" rtlCol="0">
            <a:spAutoFit/>
          </a:bodyPr>
          <a:lstStyle/>
          <a:p>
            <a:r>
              <a:rPr lang="fr-FR" dirty="0"/>
              <a:t>Van der </a:t>
            </a:r>
            <a:r>
              <a:rPr lang="fr-FR" dirty="0" err="1"/>
              <a:t>Weyden</a:t>
            </a:r>
            <a:r>
              <a:rPr lang="fr-FR" dirty="0"/>
              <a:t>, Le jugement dernier (détail), Hôtel-Dieu de Beaune, v. 1450</a:t>
            </a:r>
          </a:p>
          <a:p>
            <a:endParaRPr lang="fr-FR" dirty="0"/>
          </a:p>
        </p:txBody>
      </p:sp>
      <p:sp>
        <p:nvSpPr>
          <p:cNvPr id="5" name="ZoneTexte 4">
            <a:extLst>
              <a:ext uri="{FF2B5EF4-FFF2-40B4-BE49-F238E27FC236}">
                <a16:creationId xmlns:a16="http://schemas.microsoft.com/office/drawing/2014/main" id="{F87DD067-2243-6649-9346-EB65ACF9E929}"/>
              </a:ext>
            </a:extLst>
          </p:cNvPr>
          <p:cNvSpPr txBox="1"/>
          <p:nvPr/>
        </p:nvSpPr>
        <p:spPr>
          <a:xfrm>
            <a:off x="154175" y="449799"/>
            <a:ext cx="2796988" cy="1323439"/>
          </a:xfrm>
          <a:prstGeom prst="rect">
            <a:avLst/>
          </a:prstGeom>
          <a:noFill/>
          <a:ln>
            <a:noFill/>
          </a:ln>
        </p:spPr>
        <p:txBody>
          <a:bodyPr wrap="square" rtlCol="0">
            <a:spAutoFit/>
          </a:bodyPr>
          <a:lstStyle/>
          <a:p>
            <a:r>
              <a:rPr lang="fr-FR" sz="2000" dirty="0">
                <a:solidFill>
                  <a:schemeClr val="bg1"/>
                </a:solidFill>
              </a:rPr>
              <a:t>Van der </a:t>
            </a:r>
            <a:r>
              <a:rPr lang="fr-FR" sz="2000" dirty="0" err="1">
                <a:solidFill>
                  <a:schemeClr val="bg1"/>
                </a:solidFill>
              </a:rPr>
              <a:t>Weyden</a:t>
            </a:r>
            <a:r>
              <a:rPr lang="fr-FR" sz="2000" dirty="0">
                <a:solidFill>
                  <a:schemeClr val="bg1"/>
                </a:solidFill>
              </a:rPr>
              <a:t>,</a:t>
            </a:r>
            <a:br>
              <a:rPr lang="fr-FR" sz="2000" dirty="0">
                <a:solidFill>
                  <a:schemeClr val="bg1"/>
                </a:solidFill>
              </a:rPr>
            </a:br>
            <a:r>
              <a:rPr lang="fr-FR" sz="2000" i="1" dirty="0">
                <a:solidFill>
                  <a:schemeClr val="bg1"/>
                </a:solidFill>
              </a:rPr>
              <a:t>Le jugement dernier </a:t>
            </a:r>
            <a:r>
              <a:rPr lang="fr-FR" sz="2000" dirty="0">
                <a:solidFill>
                  <a:schemeClr val="bg1"/>
                </a:solidFill>
              </a:rPr>
              <a:t>(détail), Hôtel-Dieu de Beaune, v. 1450</a:t>
            </a:r>
          </a:p>
        </p:txBody>
      </p:sp>
    </p:spTree>
    <p:extLst>
      <p:ext uri="{BB962C8B-B14F-4D97-AF65-F5344CB8AC3E}">
        <p14:creationId xmlns:p14="http://schemas.microsoft.com/office/powerpoint/2010/main" val="13264161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1"/>
          </a:xfrm>
          <a:prstGeom prst="rect">
            <a:avLst/>
          </a:prstGeom>
        </p:spPr>
      </p:pic>
      <p:sp>
        <p:nvSpPr>
          <p:cNvPr id="3" name="ZoneTexte 2"/>
          <p:cNvSpPr txBox="1"/>
          <p:nvPr/>
        </p:nvSpPr>
        <p:spPr>
          <a:xfrm>
            <a:off x="154175" y="757575"/>
            <a:ext cx="2796988" cy="1015663"/>
          </a:xfrm>
          <a:prstGeom prst="rect">
            <a:avLst/>
          </a:prstGeom>
          <a:noFill/>
          <a:ln>
            <a:noFill/>
          </a:ln>
        </p:spPr>
        <p:txBody>
          <a:bodyPr wrap="square" rtlCol="0">
            <a:spAutoFit/>
          </a:bodyPr>
          <a:lstStyle/>
          <a:p>
            <a:r>
              <a:rPr lang="fr-FR" sz="2000" dirty="0">
                <a:solidFill>
                  <a:schemeClr val="bg1"/>
                </a:solidFill>
              </a:rPr>
              <a:t>Rembrandt,</a:t>
            </a:r>
            <a:br>
              <a:rPr lang="fr-FR" sz="2000" dirty="0">
                <a:solidFill>
                  <a:schemeClr val="bg1"/>
                </a:solidFill>
              </a:rPr>
            </a:br>
            <a:r>
              <a:rPr lang="fr-FR" sz="2000" i="1" dirty="0">
                <a:solidFill>
                  <a:schemeClr val="bg1"/>
                </a:solidFill>
              </a:rPr>
              <a:t>Les pèlerins d’Emmaüs</a:t>
            </a:r>
            <a:r>
              <a:rPr lang="fr-FR" sz="2000" dirty="0">
                <a:solidFill>
                  <a:schemeClr val="bg1"/>
                </a:solidFill>
              </a:rPr>
              <a:t>, 1648. Musée du Louvre</a:t>
            </a:r>
          </a:p>
        </p:txBody>
      </p:sp>
    </p:spTree>
    <p:extLst>
      <p:ext uri="{BB962C8B-B14F-4D97-AF65-F5344CB8AC3E}">
        <p14:creationId xmlns:p14="http://schemas.microsoft.com/office/powerpoint/2010/main" val="222747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35800" cy="6858000"/>
          </a:xfrm>
          <a:prstGeom prst="rect">
            <a:avLst/>
          </a:prstGeom>
        </p:spPr>
      </p:pic>
    </p:spTree>
    <p:extLst>
      <p:ext uri="{BB962C8B-B14F-4D97-AF65-F5344CB8AC3E}">
        <p14:creationId xmlns:p14="http://schemas.microsoft.com/office/powerpoint/2010/main" val="3794309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1C6F2C0-BAFB-DE40-8E31-CE2D442BF92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2" name="ZoneTexte 1">
            <a:extLst>
              <a:ext uri="{FF2B5EF4-FFF2-40B4-BE49-F238E27FC236}">
                <a16:creationId xmlns:a16="http://schemas.microsoft.com/office/drawing/2014/main" id="{590C0190-FF27-3F45-9FA0-34352FC64F61}"/>
              </a:ext>
            </a:extLst>
          </p:cNvPr>
          <p:cNvSpPr txBox="1"/>
          <p:nvPr/>
        </p:nvSpPr>
        <p:spPr>
          <a:xfrm>
            <a:off x="152400" y="290521"/>
            <a:ext cx="8839200" cy="6186309"/>
          </a:xfrm>
          <a:prstGeom prst="rect">
            <a:avLst/>
          </a:prstGeom>
          <a:noFill/>
        </p:spPr>
        <p:txBody>
          <a:bodyPr wrap="square" rtlCol="0">
            <a:spAutoFit/>
          </a:bodyPr>
          <a:lstStyle/>
          <a:p>
            <a:pPr lvl="0"/>
            <a:r>
              <a:rPr lang="fr-FR" dirty="0">
                <a:solidFill>
                  <a:schemeClr val="tx1">
                    <a:lumMod val="65000"/>
                    <a:lumOff val="35000"/>
                  </a:schemeClr>
                </a:solidFill>
              </a:rPr>
              <a:t> </a:t>
            </a:r>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1. QUELLE EST NOTRE ESPERANCE ?</a:t>
            </a:r>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	</a:t>
            </a:r>
          </a:p>
          <a:p>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 </a:t>
            </a:r>
          </a:p>
          <a:p>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2. LE CHRETIEN ET L’AU-DELA	</a:t>
            </a:r>
          </a:p>
          <a:p>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	</a:t>
            </a:r>
          </a:p>
          <a:p>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3. LE JOUR DU SEIGNEUR	</a:t>
            </a:r>
          </a:p>
          <a:p>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 </a:t>
            </a:r>
          </a:p>
          <a:p>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4. RESURRECTION DES MORTS ET IMMORTALITE DE L’AME</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4.1.	Un acte de Dieu	</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4.2.	Résurrection des morts ou de la chair	</a:t>
            </a:r>
          </a:p>
          <a:p>
            <a:pPr lvl="1"/>
            <a:r>
              <a:rPr lang="fr-FR" sz="2200" dirty="0">
                <a:solidFill>
                  <a:srgbClr val="C00000"/>
                </a:solidFill>
                <a:latin typeface="Times New Roman" panose="02020603050405020304" pitchFamily="18" charset="0"/>
                <a:cs typeface="Times New Roman" panose="02020603050405020304" pitchFamily="18" charset="0"/>
              </a:rPr>
              <a:t>4.3.	Pour le dernier jour</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4.4.	La tradition grecque de l’immortalité de l’âme	</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4.5.	La question de la réincarnation</a:t>
            </a:r>
          </a:p>
          <a:p>
            <a:pPr lvl="1"/>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 </a:t>
            </a:r>
          </a:p>
          <a:p>
            <a:r>
              <a:rPr lang="fr-FR" sz="2200" b="1" dirty="0">
                <a:solidFill>
                  <a:schemeClr val="tx1">
                    <a:lumMod val="65000"/>
                    <a:lumOff val="35000"/>
                  </a:schemeClr>
                </a:solidFill>
                <a:latin typeface="Times New Roman" panose="02020603050405020304" pitchFamily="18" charset="0"/>
                <a:cs typeface="Times New Roman" panose="02020603050405020304" pitchFamily="18" charset="0"/>
              </a:rPr>
              <a:t>5. LES DIMENSIONS PERSONNELLES DE L’ESCHATOLOGIE</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5.1. Le jugement particulier</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5.2. Le ciel</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5.3. L’enfer</a:t>
            </a:r>
          </a:p>
          <a:p>
            <a:pPr lvl="1"/>
            <a:r>
              <a:rPr lang="fr-FR" sz="2200" dirty="0">
                <a:solidFill>
                  <a:schemeClr val="tx1">
                    <a:lumMod val="65000"/>
                    <a:lumOff val="35000"/>
                  </a:schemeClr>
                </a:solidFill>
                <a:latin typeface="Times New Roman" panose="02020603050405020304" pitchFamily="18" charset="0"/>
                <a:cs typeface="Times New Roman" panose="02020603050405020304" pitchFamily="18" charset="0"/>
              </a:rPr>
              <a:t>5.4. Le purgatoire </a:t>
            </a:r>
          </a:p>
        </p:txBody>
      </p:sp>
    </p:spTree>
    <p:extLst>
      <p:ext uri="{BB962C8B-B14F-4D97-AF65-F5344CB8AC3E}">
        <p14:creationId xmlns:p14="http://schemas.microsoft.com/office/powerpoint/2010/main" val="2947443897"/>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3181</TotalTime>
  <Words>2070</Words>
  <Application>Microsoft Macintosh PowerPoint</Application>
  <PresentationFormat>Affichage à l'écran (4:3)</PresentationFormat>
  <Paragraphs>222</Paragraphs>
  <Slides>37</Slides>
  <Notes>12</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37</vt:i4>
      </vt:variant>
    </vt:vector>
  </HeadingPairs>
  <TitlesOfParts>
    <vt:vector size="41" baseType="lpstr">
      <vt:lpstr>Arial</vt:lpstr>
      <vt:lpstr>Calibri</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Aude Ragozin</dc:creator>
  <cp:lastModifiedBy>Aude Ragozin</cp:lastModifiedBy>
  <cp:revision>75</cp:revision>
  <dcterms:created xsi:type="dcterms:W3CDTF">2018-03-10T10:11:00Z</dcterms:created>
  <dcterms:modified xsi:type="dcterms:W3CDTF">2021-06-28T15:07:30Z</dcterms:modified>
</cp:coreProperties>
</file>