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80000"/>
      </a:lnSpc>
      <a:spcBef>
        <a:spcPts val="3600"/>
      </a:spcBef>
      <a:spcAft>
        <a:spcPts val="0"/>
      </a:spcAft>
      <a:buClrTx/>
      <a:buSzTx/>
      <a:buFontTx/>
      <a:buNone/>
      <a:tabLst/>
      <a:defRPr b="0" baseline="0" cap="none" i="0" spc="-42" strike="noStrike" sz="4200" u="none" kumimoji="0" normalizeH="0">
        <a:ln>
          <a:noFill/>
        </a:ln>
        <a:solidFill>
          <a:srgbClr val="000000"/>
        </a:solidFill>
        <a:effectLst/>
        <a:uFillTx/>
        <a:latin typeface="Founders Grotesk Text"/>
        <a:ea typeface="Founders Grotesk Text"/>
        <a:cs typeface="Founders Grotesk Text"/>
        <a:sym typeface="Founders Grotesk Text"/>
      </a:defRPr>
    </a:lvl1pPr>
    <a:lvl2pPr marL="0" marR="0" indent="0" algn="l" defTabSz="825500" rtl="0" fontAlgn="auto" latinLnBrk="0" hangingPunct="0">
      <a:lnSpc>
        <a:spcPct val="80000"/>
      </a:lnSpc>
      <a:spcBef>
        <a:spcPts val="3600"/>
      </a:spcBef>
      <a:spcAft>
        <a:spcPts val="0"/>
      </a:spcAft>
      <a:buClrTx/>
      <a:buSzTx/>
      <a:buFontTx/>
      <a:buNone/>
      <a:tabLst/>
      <a:defRPr b="0" baseline="0" cap="none" i="0" spc="-42" strike="noStrike" sz="4200" u="none" kumimoji="0" normalizeH="0">
        <a:ln>
          <a:noFill/>
        </a:ln>
        <a:solidFill>
          <a:srgbClr val="000000"/>
        </a:solidFill>
        <a:effectLst/>
        <a:uFillTx/>
        <a:latin typeface="Founders Grotesk Text"/>
        <a:ea typeface="Founders Grotesk Text"/>
        <a:cs typeface="Founders Grotesk Text"/>
        <a:sym typeface="Founders Grotesk Text"/>
      </a:defRPr>
    </a:lvl2pPr>
    <a:lvl3pPr marL="0" marR="0" indent="0" algn="l" defTabSz="825500" rtl="0" fontAlgn="auto" latinLnBrk="0" hangingPunct="0">
      <a:lnSpc>
        <a:spcPct val="80000"/>
      </a:lnSpc>
      <a:spcBef>
        <a:spcPts val="3600"/>
      </a:spcBef>
      <a:spcAft>
        <a:spcPts val="0"/>
      </a:spcAft>
      <a:buClrTx/>
      <a:buSzTx/>
      <a:buFontTx/>
      <a:buNone/>
      <a:tabLst/>
      <a:defRPr b="0" baseline="0" cap="none" i="0" spc="-42" strike="noStrike" sz="4200" u="none" kumimoji="0" normalizeH="0">
        <a:ln>
          <a:noFill/>
        </a:ln>
        <a:solidFill>
          <a:srgbClr val="000000"/>
        </a:solidFill>
        <a:effectLst/>
        <a:uFillTx/>
        <a:latin typeface="Founders Grotesk Text"/>
        <a:ea typeface="Founders Grotesk Text"/>
        <a:cs typeface="Founders Grotesk Text"/>
        <a:sym typeface="Founders Grotesk Text"/>
      </a:defRPr>
    </a:lvl3pPr>
    <a:lvl4pPr marL="0" marR="0" indent="0" algn="l" defTabSz="825500" rtl="0" fontAlgn="auto" latinLnBrk="0" hangingPunct="0">
      <a:lnSpc>
        <a:spcPct val="80000"/>
      </a:lnSpc>
      <a:spcBef>
        <a:spcPts val="3600"/>
      </a:spcBef>
      <a:spcAft>
        <a:spcPts val="0"/>
      </a:spcAft>
      <a:buClrTx/>
      <a:buSzTx/>
      <a:buFontTx/>
      <a:buNone/>
      <a:tabLst/>
      <a:defRPr b="0" baseline="0" cap="none" i="0" spc="-42" strike="noStrike" sz="4200" u="none" kumimoji="0" normalizeH="0">
        <a:ln>
          <a:noFill/>
        </a:ln>
        <a:solidFill>
          <a:srgbClr val="000000"/>
        </a:solidFill>
        <a:effectLst/>
        <a:uFillTx/>
        <a:latin typeface="Founders Grotesk Text"/>
        <a:ea typeface="Founders Grotesk Text"/>
        <a:cs typeface="Founders Grotesk Text"/>
        <a:sym typeface="Founders Grotesk Text"/>
      </a:defRPr>
    </a:lvl4pPr>
    <a:lvl5pPr marL="0" marR="0" indent="0" algn="l" defTabSz="825500" rtl="0" fontAlgn="auto" latinLnBrk="0" hangingPunct="0">
      <a:lnSpc>
        <a:spcPct val="80000"/>
      </a:lnSpc>
      <a:spcBef>
        <a:spcPts val="3600"/>
      </a:spcBef>
      <a:spcAft>
        <a:spcPts val="0"/>
      </a:spcAft>
      <a:buClrTx/>
      <a:buSzTx/>
      <a:buFontTx/>
      <a:buNone/>
      <a:tabLst/>
      <a:defRPr b="0" baseline="0" cap="none" i="0" spc="-42" strike="noStrike" sz="4200" u="none" kumimoji="0" normalizeH="0">
        <a:ln>
          <a:noFill/>
        </a:ln>
        <a:solidFill>
          <a:srgbClr val="000000"/>
        </a:solidFill>
        <a:effectLst/>
        <a:uFillTx/>
        <a:latin typeface="Founders Grotesk Text"/>
        <a:ea typeface="Founders Grotesk Text"/>
        <a:cs typeface="Founders Grotesk Text"/>
        <a:sym typeface="Founders Grotesk Text"/>
      </a:defRPr>
    </a:lvl5pPr>
    <a:lvl6pPr marL="0" marR="0" indent="0" algn="l" defTabSz="825500" rtl="0" fontAlgn="auto" latinLnBrk="0" hangingPunct="0">
      <a:lnSpc>
        <a:spcPct val="80000"/>
      </a:lnSpc>
      <a:spcBef>
        <a:spcPts val="3600"/>
      </a:spcBef>
      <a:spcAft>
        <a:spcPts val="0"/>
      </a:spcAft>
      <a:buClrTx/>
      <a:buSzTx/>
      <a:buFontTx/>
      <a:buNone/>
      <a:tabLst/>
      <a:defRPr b="0" baseline="0" cap="none" i="0" spc="-42" strike="noStrike" sz="4200" u="none" kumimoji="0" normalizeH="0">
        <a:ln>
          <a:noFill/>
        </a:ln>
        <a:solidFill>
          <a:srgbClr val="000000"/>
        </a:solidFill>
        <a:effectLst/>
        <a:uFillTx/>
        <a:latin typeface="Founders Grotesk Text"/>
        <a:ea typeface="Founders Grotesk Text"/>
        <a:cs typeface="Founders Grotesk Text"/>
        <a:sym typeface="Founders Grotesk Text"/>
      </a:defRPr>
    </a:lvl6pPr>
    <a:lvl7pPr marL="0" marR="0" indent="0" algn="l" defTabSz="825500" rtl="0" fontAlgn="auto" latinLnBrk="0" hangingPunct="0">
      <a:lnSpc>
        <a:spcPct val="80000"/>
      </a:lnSpc>
      <a:spcBef>
        <a:spcPts val="3600"/>
      </a:spcBef>
      <a:spcAft>
        <a:spcPts val="0"/>
      </a:spcAft>
      <a:buClrTx/>
      <a:buSzTx/>
      <a:buFontTx/>
      <a:buNone/>
      <a:tabLst/>
      <a:defRPr b="0" baseline="0" cap="none" i="0" spc="-42" strike="noStrike" sz="4200" u="none" kumimoji="0" normalizeH="0">
        <a:ln>
          <a:noFill/>
        </a:ln>
        <a:solidFill>
          <a:srgbClr val="000000"/>
        </a:solidFill>
        <a:effectLst/>
        <a:uFillTx/>
        <a:latin typeface="Founders Grotesk Text"/>
        <a:ea typeface="Founders Grotesk Text"/>
        <a:cs typeface="Founders Grotesk Text"/>
        <a:sym typeface="Founders Grotesk Text"/>
      </a:defRPr>
    </a:lvl7pPr>
    <a:lvl8pPr marL="0" marR="0" indent="0" algn="l" defTabSz="825500" rtl="0" fontAlgn="auto" latinLnBrk="0" hangingPunct="0">
      <a:lnSpc>
        <a:spcPct val="80000"/>
      </a:lnSpc>
      <a:spcBef>
        <a:spcPts val="3600"/>
      </a:spcBef>
      <a:spcAft>
        <a:spcPts val="0"/>
      </a:spcAft>
      <a:buClrTx/>
      <a:buSzTx/>
      <a:buFontTx/>
      <a:buNone/>
      <a:tabLst/>
      <a:defRPr b="0" baseline="0" cap="none" i="0" spc="-42" strike="noStrike" sz="4200" u="none" kumimoji="0" normalizeH="0">
        <a:ln>
          <a:noFill/>
        </a:ln>
        <a:solidFill>
          <a:srgbClr val="000000"/>
        </a:solidFill>
        <a:effectLst/>
        <a:uFillTx/>
        <a:latin typeface="Founders Grotesk Text"/>
        <a:ea typeface="Founders Grotesk Text"/>
        <a:cs typeface="Founders Grotesk Text"/>
        <a:sym typeface="Founders Grotesk Text"/>
      </a:defRPr>
    </a:lvl8pPr>
    <a:lvl9pPr marL="0" marR="0" indent="0" algn="l" defTabSz="825500" rtl="0" fontAlgn="auto" latinLnBrk="0" hangingPunct="0">
      <a:lnSpc>
        <a:spcPct val="80000"/>
      </a:lnSpc>
      <a:spcBef>
        <a:spcPts val="3600"/>
      </a:spcBef>
      <a:spcAft>
        <a:spcPts val="0"/>
      </a:spcAft>
      <a:buClrTx/>
      <a:buSzTx/>
      <a:buFontTx/>
      <a:buNone/>
      <a:tabLst/>
      <a:defRPr b="0" baseline="0" cap="none" i="0" spc="-42" strike="noStrike" sz="4200" u="none" kumimoji="0" normalizeH="0">
        <a:ln>
          <a:noFill/>
        </a:ln>
        <a:solidFill>
          <a:srgbClr val="000000"/>
        </a:solidFill>
        <a:effectLst/>
        <a:uFillTx/>
        <a:latin typeface="Founders Grotesk Text"/>
        <a:ea typeface="Founders Grotesk Text"/>
        <a:cs typeface="Founders Grotesk Text"/>
        <a:sym typeface="Founders Grotesk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Row>
  </a:tblStyle>
  <a:tblStyle styleId="{C7B018BB-80A7-4F77-B60F-C8B233D01FF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3A39E5"/>
        </a:fontRef>
        <a:srgbClr val="3A39E5"/>
      </a:tcTxStyle>
      <a:tcStyle>
        <a:tcBdr>
          <a:left>
            <a:ln w="12700" cap="flat">
              <a:solidFill>
                <a:srgbClr val="525760"/>
              </a:solidFill>
              <a:prstDash val="solid"/>
              <a:miter lim="400000"/>
            </a:ln>
          </a:left>
          <a:right>
            <a:ln w="38100" cap="flat">
              <a:solidFill>
                <a:schemeClr val="accent1"/>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noFill/>
              <a:miter lim="400000"/>
            </a:ln>
          </a:top>
          <a:bottom>
            <a:ln w="12700" cap="flat">
              <a:solidFill>
                <a:srgbClr val="5257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525760"/>
              </a:solidFill>
              <a:prstDash val="solid"/>
              <a:miter lim="400000"/>
            </a:ln>
          </a:top>
          <a:bottom>
            <a:ln w="12700" cap="flat">
              <a:solidFill>
                <a:srgbClr val="54585E"/>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solidFill>
        </a:fill>
      </a:tcStyle>
    </a:firstRow>
  </a:tblStyle>
  <a:tblStyle styleId="{EEE7283C-3CF3-47DC-8721-378D4A62B22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b="def" i="def"/>
      <a:tcStyle>
        <a:tcBdr/>
        <a:fill>
          <a:solidFill>
            <a:srgbClr val="EAEAEA"/>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4"/>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rgbClr val="54585E"/>
              </a:solidFill>
              <a:prstDash val="solid"/>
              <a:miter lim="400000"/>
            </a:ln>
          </a:top>
          <a:bottom>
            <a:ln w="12700" cap="flat">
              <a:solidFill>
                <a:srgbClr val="6060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606060"/>
              </a:solidFill>
              <a:prstDash val="solid"/>
              <a:miter lim="400000"/>
            </a:ln>
          </a:top>
          <a:bottom>
            <a:ln w="12700" cap="flat">
              <a:solidFill>
                <a:srgbClr val="54585E"/>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2">
              <a:hueOff val="45357"/>
              <a:satOff val="2412"/>
              <a:lumOff val="-28753"/>
            </a:schemeClr>
          </a:solidFill>
        </a:fill>
      </a:tcStyle>
    </a:firstRow>
  </a:tblStyle>
  <a:tblStyle styleId="{CF821DB8-F4EB-4A41-A1BA-3FCAFE7338EE}" styleName="">
    <a:tblBg/>
    <a:wholeTbl>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12700" cap="flat">
              <a:solidFill>
                <a:srgbClr val="545A62"/>
              </a:solidFill>
              <a:prstDash val="solid"/>
              <a:miter lim="400000"/>
            </a:ln>
          </a:top>
          <a:bottom>
            <a:ln w="12700" cap="flat">
              <a:solidFill>
                <a:srgbClr val="545A62"/>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wholeTbl>
    <a:band2H>
      <a:tcTxStyle b="def" i="def"/>
      <a:tcStyle>
        <a:tcBdr/>
        <a:fill>
          <a:solidFill>
            <a:srgbClr val="E9FAFF"/>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D5D5D"/>
              </a:solidFill>
              <a:prstDash val="solid"/>
              <a:miter lim="400000"/>
            </a:ln>
          </a:left>
          <a:right>
            <a:ln w="12700" cap="flat">
              <a:solidFill>
                <a:srgbClr val="545A62"/>
              </a:solidFill>
              <a:prstDash val="solid"/>
              <a:miter lim="400000"/>
            </a:ln>
          </a:right>
          <a:top>
            <a:ln w="12700" cap="flat">
              <a:solidFill>
                <a:srgbClr val="555A61"/>
              </a:solidFill>
              <a:prstDash val="solid"/>
              <a:miter lim="400000"/>
            </a:ln>
          </a:top>
          <a:bottom>
            <a:ln w="12700" cap="flat">
              <a:solidFill>
                <a:srgbClr val="555A61"/>
              </a:solidFill>
              <a:prstDash val="solid"/>
              <a:miter lim="400000"/>
            </a:ln>
          </a:bottom>
          <a:insideH>
            <a:ln w="12700" cap="flat">
              <a:solidFill>
                <a:srgbClr val="555A61"/>
              </a:solidFill>
              <a:prstDash val="solid"/>
              <a:miter lim="400000"/>
            </a:ln>
          </a:insideH>
          <a:insideV>
            <a:ln w="12700" cap="flat">
              <a:solidFill>
                <a:srgbClr val="555A61"/>
              </a:solidFill>
              <a:prstDash val="solid"/>
              <a:miter lim="400000"/>
            </a:ln>
          </a:insideV>
        </a:tcBdr>
        <a:fill>
          <a:solidFill>
            <a:schemeClr val="accent2">
              <a:hueOff val="-527787"/>
              <a:satOff val="-26837"/>
              <a:lumOff val="15324"/>
            </a:schemeClr>
          </a:solidFill>
        </a:fill>
      </a:tcStyle>
    </a:firstCol>
    <a:lastRow>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38100" cap="flat">
              <a:solidFill>
                <a:srgbClr val="545A62"/>
              </a:solidFill>
              <a:prstDash val="solid"/>
              <a:miter lim="400000"/>
            </a:ln>
          </a:top>
          <a:bottom>
            <a:ln w="12700" cap="flat">
              <a:solidFill>
                <a:srgbClr val="5D5D5D"/>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chemeClr val="accent1">
              <a:hueOff val="-1238625"/>
              <a:satOff val="-6134"/>
              <a:lumOff val="8689"/>
            </a:schemeClr>
          </a:solidFill>
        </a:fill>
      </a:tcStyle>
    </a:firstRow>
  </a:tblStyle>
  <a:tblStyle styleId="{33BA23B1-9221-436E-865A-0063620EA4FD}"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b="def" i="def"/>
      <a:tcStyle>
        <a:tcBdr/>
        <a:fill>
          <a:solidFill>
            <a:srgbClr val="F6F4E4"/>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3585F"/>
              </a:solidFill>
              <a:prstDash val="solid"/>
              <a:miter lim="400000"/>
            </a:ln>
          </a:left>
          <a:right>
            <a:ln w="381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5">
              <a:hueOff val="503731"/>
              <a:lumOff val="7092"/>
            </a:schemeClr>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rgbClr val="54585E"/>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4585E"/>
              </a:solidFill>
              <a:prstDash val="solid"/>
              <a:miter lim="400000"/>
            </a:ln>
          </a:insideH>
          <a:insideV>
            <a:ln w="12700" cap="flat">
              <a:solidFill>
                <a:srgbClr val="606060"/>
              </a:solidFill>
              <a:prstDash val="solid"/>
              <a:miter lim="400000"/>
            </a:ln>
          </a:insideV>
        </a:tcBdr>
        <a:fill>
          <a:solidFill>
            <a:schemeClr val="accent5"/>
          </a:solidFill>
        </a:fill>
      </a:tcStyle>
    </a:firstRow>
  </a:tblStyle>
  <a:tblStyle styleId="{2708684C-4D16-4618-839F-0558EEFCDFE6}" styleName="">
    <a:tblBg/>
    <a:wholeTbl>
      <a:tcTxStyle b="off" i="off">
        <a:font>
          <a:latin typeface="Founders Grotesk"/>
          <a:ea typeface="Founders Grotesk"/>
          <a:cs typeface="Founders Grotesk"/>
        </a:font>
        <a:srgbClr val="53585F"/>
      </a:tcTxStyle>
      <a:tcStyle>
        <a:tcBdr>
          <a:left>
            <a:ln w="12700" cap="flat">
              <a:solidFill>
                <a:srgbClr val="A8A8A8"/>
              </a:solidFill>
              <a:prstDash val="solid"/>
              <a:miter lim="400000"/>
            </a:ln>
          </a:left>
          <a:right>
            <a:ln w="12700" cap="flat">
              <a:solidFill>
                <a:srgbClr val="A8A8A8"/>
              </a:solidFill>
              <a:prstDash val="solid"/>
              <a:miter lim="400000"/>
            </a:ln>
          </a:right>
          <a:top>
            <a:ln w="12700" cap="flat">
              <a:solidFill>
                <a:srgbClr val="A8A8A8"/>
              </a:solidFill>
              <a:prstDash val="solid"/>
              <a:miter lim="400000"/>
            </a:ln>
          </a:top>
          <a:bottom>
            <a:ln w="12700" cap="flat">
              <a:solidFill>
                <a:srgbClr val="A8A8A8"/>
              </a:solidFill>
              <a:prstDash val="solid"/>
              <a:miter lim="400000"/>
            </a:ln>
          </a:bottom>
          <a:insideH>
            <a:ln w="12700" cap="flat">
              <a:solidFill>
                <a:srgbClr val="A8A8A8"/>
              </a:solidFill>
              <a:prstDash val="solid"/>
              <a:miter lim="400000"/>
            </a:ln>
          </a:insideH>
          <a:insideV>
            <a:ln w="12700" cap="flat">
              <a:solidFill>
                <a:srgbClr val="A8A8A8"/>
              </a:solidFill>
              <a:prstDash val="solid"/>
              <a:miter lim="400000"/>
            </a:ln>
          </a:insideV>
        </a:tcBdr>
        <a:fill>
          <a:noFill/>
        </a:fill>
      </a:tcStyle>
    </a:wholeTbl>
    <a:band2H>
      <a:tcTxStyle b="def" i="def"/>
      <a:tcStyle>
        <a:tcBdr/>
        <a:fill>
          <a:solidFill>
            <a:srgbClr val="DCDEE0"/>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5666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A6AA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EBEBE"/>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6AAA9"/>
              </a:solidFill>
              <a:prstDash val="solid"/>
              <a:miter lim="400000"/>
            </a:ln>
          </a:top>
          <a:bottom>
            <a:ln w="38100" cap="flat">
              <a:solidFill>
                <a:srgbClr val="656667"/>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A8A8A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9" name="Shape 169"/>
          <p:cNvSpPr/>
          <p:nvPr>
            <p:ph type="sldImg"/>
          </p:nvPr>
        </p:nvSpPr>
        <p:spPr>
          <a:xfrm>
            <a:off x="1143000" y="685800"/>
            <a:ext cx="4572000" cy="3429000"/>
          </a:xfrm>
          <a:prstGeom prst="rect">
            <a:avLst/>
          </a:prstGeom>
        </p:spPr>
        <p:txBody>
          <a:bodyPr/>
          <a:lstStyle/>
          <a:p>
            <a:pPr/>
          </a:p>
        </p:txBody>
      </p:sp>
      <p:sp>
        <p:nvSpPr>
          <p:cNvPr id="170" name="Shape 17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re">
    <p:spTree>
      <p:nvGrpSpPr>
        <p:cNvPr id="1" name=""/>
        <p:cNvGrpSpPr/>
        <p:nvPr/>
      </p:nvGrpSpPr>
      <p:grpSpPr>
        <a:xfrm>
          <a:off x="0" y="0"/>
          <a:ext cx="0" cy="0"/>
          <a:chOff x="0" y="0"/>
          <a:chExt cx="0" cy="0"/>
        </a:xfrm>
      </p:grpSpPr>
      <p:sp>
        <p:nvSpPr>
          <p:cNvPr id="12" name="Ligne"/>
          <p:cNvSpPr/>
          <p:nvPr/>
        </p:nvSpPr>
        <p:spPr>
          <a:xfrm>
            <a:off x="635000" y="12192000"/>
            <a:ext cx="23114000" cy="0"/>
          </a:xfrm>
          <a:prstGeom prst="line">
            <a:avLst/>
          </a:prstGeom>
          <a:ln w="38100">
            <a:solidFill>
              <a:schemeClr val="accent4"/>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13" name="Auteur et date"/>
          <p:cNvSpPr txBox="1"/>
          <p:nvPr>
            <p:ph type="body" sz="quarter" idx="21" hasCustomPrompt="1"/>
          </p:nvPr>
        </p:nvSpPr>
        <p:spPr>
          <a:xfrm>
            <a:off x="571500" y="12269258"/>
            <a:ext cx="23235147" cy="555245"/>
          </a:xfrm>
          <a:prstGeom prst="rect">
            <a:avLst/>
          </a:prstGeom>
        </p:spPr>
        <p:txBody>
          <a:bodyPr/>
          <a:lstStyle>
            <a:lvl1pPr defTabSz="825500">
              <a:lnSpc>
                <a:spcPct val="100000"/>
              </a:lnSpc>
              <a:tabLst/>
              <a:defRPr b="1" cap="all" spc="168" sz="2800">
                <a:solidFill>
                  <a:schemeClr val="accent4"/>
                </a:solidFill>
                <a:latin typeface="Founders Grotesk Condensed"/>
                <a:ea typeface="Founders Grotesk Condensed"/>
                <a:cs typeface="Founders Grotesk Condensed"/>
                <a:sym typeface="Founders Grotesk Condensed"/>
              </a:defRPr>
            </a:lvl1pPr>
          </a:lstStyle>
          <a:p>
            <a:pPr/>
            <a:r>
              <a:t>Auteur et date </a:t>
            </a:r>
          </a:p>
        </p:txBody>
      </p:sp>
      <p:sp>
        <p:nvSpPr>
          <p:cNvPr id="14" name="Ligne"/>
          <p:cNvSpPr/>
          <p:nvPr/>
        </p:nvSpPr>
        <p:spPr>
          <a:xfrm>
            <a:off x="635000" y="9443335"/>
            <a:ext cx="23114000" cy="63502"/>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15" name="Titre de la présentation"/>
          <p:cNvSpPr txBox="1"/>
          <p:nvPr>
            <p:ph type="title" hasCustomPrompt="1"/>
          </p:nvPr>
        </p:nvSpPr>
        <p:spPr>
          <a:xfrm>
            <a:off x="571500" y="9525885"/>
            <a:ext cx="23235147" cy="2647065"/>
          </a:xfrm>
          <a:prstGeom prst="rect">
            <a:avLst/>
          </a:prstGeom>
        </p:spPr>
        <p:txBody>
          <a:bodyPr/>
          <a:lstStyle>
            <a:lvl1pPr>
              <a:lnSpc>
                <a:spcPct val="70000"/>
              </a:lnSpc>
              <a:defRPr spc="-300" sz="15000">
                <a:solidFill>
                  <a:srgbClr val="FFFFFF"/>
                </a:solidFill>
                <a:latin typeface="+mn-lt"/>
                <a:ea typeface="+mn-ea"/>
                <a:cs typeface="+mn-cs"/>
                <a:sym typeface="Founders Grotesk Semibold"/>
              </a:defRPr>
            </a:lvl1pPr>
          </a:lstStyle>
          <a:p>
            <a:pPr/>
            <a:r>
              <a:t>Titre de la présentation</a:t>
            </a:r>
          </a:p>
        </p:txBody>
      </p:sp>
      <p:sp>
        <p:nvSpPr>
          <p:cNvPr id="16" name="Texte niveau 1…"/>
          <p:cNvSpPr txBox="1"/>
          <p:nvPr>
            <p:ph type="body" sz="quarter" idx="1" hasCustomPrompt="1"/>
          </p:nvPr>
        </p:nvSpPr>
        <p:spPr>
          <a:xfrm>
            <a:off x="571500" y="847716"/>
            <a:ext cx="23235147" cy="2324101"/>
          </a:xfrm>
          <a:prstGeom prst="rect">
            <a:avLst/>
          </a:prstGeom>
        </p:spPr>
        <p:txBody>
          <a:bodyPr/>
          <a:lstStyle>
            <a:lvl1pPr defTabSz="825500">
              <a:lnSpc>
                <a:spcPct val="80000"/>
              </a:lnSpc>
              <a:tabLst/>
              <a:defRPr spc="-79">
                <a:solidFill>
                  <a:schemeClr val="accent4"/>
                </a:solidFill>
                <a:latin typeface="Founders Grotesk"/>
                <a:ea typeface="Founders Grotesk"/>
                <a:cs typeface="Founders Grotesk"/>
                <a:sym typeface="Founders Grotesk"/>
              </a:defRPr>
            </a:lvl1pPr>
            <a:lvl2pPr defTabSz="825500">
              <a:lnSpc>
                <a:spcPct val="80000"/>
              </a:lnSpc>
              <a:tabLst/>
              <a:defRPr spc="-79">
                <a:solidFill>
                  <a:schemeClr val="accent4"/>
                </a:solidFill>
                <a:latin typeface="Founders Grotesk"/>
                <a:ea typeface="Founders Grotesk"/>
                <a:cs typeface="Founders Grotesk"/>
                <a:sym typeface="Founders Grotesk"/>
              </a:defRPr>
            </a:lvl2pPr>
            <a:lvl3pPr defTabSz="825500">
              <a:lnSpc>
                <a:spcPct val="80000"/>
              </a:lnSpc>
              <a:tabLst/>
              <a:defRPr spc="-79">
                <a:solidFill>
                  <a:schemeClr val="accent4"/>
                </a:solidFill>
                <a:latin typeface="Founders Grotesk"/>
                <a:ea typeface="Founders Grotesk"/>
                <a:cs typeface="Founders Grotesk"/>
                <a:sym typeface="Founders Grotesk"/>
              </a:defRPr>
            </a:lvl3pPr>
            <a:lvl4pPr defTabSz="825500">
              <a:lnSpc>
                <a:spcPct val="80000"/>
              </a:lnSpc>
              <a:tabLst/>
              <a:defRPr spc="-79">
                <a:solidFill>
                  <a:schemeClr val="accent4"/>
                </a:solidFill>
                <a:latin typeface="Founders Grotesk"/>
                <a:ea typeface="Founders Grotesk"/>
                <a:cs typeface="Founders Grotesk"/>
                <a:sym typeface="Founders Grotesk"/>
              </a:defRPr>
            </a:lvl4pPr>
            <a:lvl5pPr defTabSz="825500">
              <a:lnSpc>
                <a:spcPct val="80000"/>
              </a:lnSpc>
              <a:tabLst/>
              <a:defRPr spc="-79">
                <a:solidFill>
                  <a:schemeClr val="accent4"/>
                </a:solidFill>
                <a:latin typeface="Founders Grotesk"/>
                <a:ea typeface="Founders Grotesk"/>
                <a:cs typeface="Founders Grotesk"/>
                <a:sym typeface="Founders Grotesk"/>
              </a:defRPr>
            </a:lvl5pPr>
          </a:lstStyle>
          <a:p>
            <a:pPr/>
            <a:r>
              <a:t>Sous-titre de la présentation</a:t>
            </a:r>
          </a:p>
          <a:p>
            <a:pPr lvl="1"/>
            <a:r>
              <a:t/>
            </a:r>
          </a:p>
          <a:p>
            <a:pPr lvl="2"/>
            <a:r>
              <a:t/>
            </a:r>
          </a:p>
          <a:p>
            <a:pPr lvl="3"/>
            <a:r>
              <a:t/>
            </a:r>
          </a:p>
          <a:p>
            <a:pPr lvl="4"/>
            <a:r>
              <a:t/>
            </a:r>
          </a:p>
        </p:txBody>
      </p:sp>
      <p:sp>
        <p:nvSpPr>
          <p:cNvPr id="1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éclaration">
    <p:bg>
      <p:bgPr>
        <a:solidFill>
          <a:srgbClr val="FFFFFF"/>
        </a:solidFill>
      </p:bgPr>
    </p:bg>
    <p:spTree>
      <p:nvGrpSpPr>
        <p:cNvPr id="1" name=""/>
        <p:cNvGrpSpPr/>
        <p:nvPr/>
      </p:nvGrpSpPr>
      <p:grpSpPr>
        <a:xfrm>
          <a:off x="0" y="0"/>
          <a:ext cx="0" cy="0"/>
          <a:chOff x="0" y="0"/>
          <a:chExt cx="0" cy="0"/>
        </a:xfrm>
      </p:grpSpPr>
      <p:sp>
        <p:nvSpPr>
          <p:cNvPr id="113" name="Ligne"/>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114" name="Ligne"/>
          <p:cNvSpPr/>
          <p:nvPr/>
        </p:nvSpPr>
        <p:spPr>
          <a:xfrm>
            <a:off x="639142" y="692907"/>
            <a:ext cx="23114001"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115" name="Texte niveau 1…"/>
          <p:cNvSpPr txBox="1"/>
          <p:nvPr>
            <p:ph type="body" sz="half" idx="1" hasCustomPrompt="1"/>
          </p:nvPr>
        </p:nvSpPr>
        <p:spPr>
          <a:xfrm>
            <a:off x="571500" y="3898900"/>
            <a:ext cx="23236826" cy="5499100"/>
          </a:xfrm>
          <a:prstGeom prst="rect">
            <a:avLst/>
          </a:prstGeom>
        </p:spPr>
        <p:txBody>
          <a:bodyPr anchor="ctr"/>
          <a:lstStyle>
            <a:lvl1pPr defTabSz="825500">
              <a:lnSpc>
                <a:spcPct val="100000"/>
              </a:lnSpc>
              <a:tabLst/>
              <a:defRPr spc="-239" sz="12000">
                <a:solidFill>
                  <a:schemeClr val="accent1"/>
                </a:solidFill>
                <a:latin typeface="Founders Grotesk"/>
                <a:ea typeface="Founders Grotesk"/>
                <a:cs typeface="Founders Grotesk"/>
                <a:sym typeface="Founders Grotesk"/>
              </a:defRPr>
            </a:lvl1pPr>
            <a:lvl2pPr defTabSz="825500">
              <a:lnSpc>
                <a:spcPct val="100000"/>
              </a:lnSpc>
              <a:tabLst/>
              <a:defRPr spc="-239" sz="12000">
                <a:solidFill>
                  <a:schemeClr val="accent1"/>
                </a:solidFill>
                <a:latin typeface="Founders Grotesk"/>
                <a:ea typeface="Founders Grotesk"/>
                <a:cs typeface="Founders Grotesk"/>
                <a:sym typeface="Founders Grotesk"/>
              </a:defRPr>
            </a:lvl2pPr>
            <a:lvl3pPr defTabSz="825500">
              <a:lnSpc>
                <a:spcPct val="100000"/>
              </a:lnSpc>
              <a:tabLst/>
              <a:defRPr spc="-239" sz="12000">
                <a:solidFill>
                  <a:schemeClr val="accent1"/>
                </a:solidFill>
                <a:latin typeface="Founders Grotesk"/>
                <a:ea typeface="Founders Grotesk"/>
                <a:cs typeface="Founders Grotesk"/>
                <a:sym typeface="Founders Grotesk"/>
              </a:defRPr>
            </a:lvl3pPr>
            <a:lvl4pPr defTabSz="825500">
              <a:lnSpc>
                <a:spcPct val="100000"/>
              </a:lnSpc>
              <a:tabLst/>
              <a:defRPr spc="-239" sz="12000">
                <a:solidFill>
                  <a:schemeClr val="accent1"/>
                </a:solidFill>
                <a:latin typeface="Founders Grotesk"/>
                <a:ea typeface="Founders Grotesk"/>
                <a:cs typeface="Founders Grotesk"/>
                <a:sym typeface="Founders Grotesk"/>
              </a:defRPr>
            </a:lvl4pPr>
            <a:lvl5pPr defTabSz="825500">
              <a:lnSpc>
                <a:spcPct val="100000"/>
              </a:lnSpc>
              <a:tabLst/>
              <a:defRPr spc="-239" sz="12000">
                <a:solidFill>
                  <a:schemeClr val="accent1"/>
                </a:solidFill>
                <a:latin typeface="Founders Grotesk"/>
                <a:ea typeface="Founders Grotesk"/>
                <a:cs typeface="Founders Grotesk"/>
                <a:sym typeface="Founders Grotesk"/>
              </a:defRPr>
            </a:lvl5pPr>
          </a:lstStyle>
          <a:p>
            <a:pPr/>
            <a:r>
              <a:t>Déclaration</a:t>
            </a:r>
          </a:p>
          <a:p>
            <a:pPr lvl="1"/>
            <a:r>
              <a:t/>
            </a:r>
          </a:p>
          <a:p>
            <a:pPr lvl="2"/>
            <a:r>
              <a:t/>
            </a:r>
          </a:p>
          <a:p>
            <a:pPr lvl="3"/>
            <a:r>
              <a:t/>
            </a:r>
          </a:p>
          <a:p>
            <a:pPr lvl="4"/>
            <a:r>
              <a:t/>
            </a:r>
          </a:p>
        </p:txBody>
      </p:sp>
      <p:sp>
        <p:nvSpPr>
          <p:cNvPr id="116" name="Numéro de diapositive"/>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ait important">
    <p:bg>
      <p:bgPr>
        <a:solidFill>
          <a:srgbClr val="C3D9E0"/>
        </a:solidFill>
      </p:bgPr>
    </p:bg>
    <p:spTree>
      <p:nvGrpSpPr>
        <p:cNvPr id="1" name=""/>
        <p:cNvGrpSpPr/>
        <p:nvPr/>
      </p:nvGrpSpPr>
      <p:grpSpPr>
        <a:xfrm>
          <a:off x="0" y="0"/>
          <a:ext cx="0" cy="0"/>
          <a:chOff x="0" y="0"/>
          <a:chExt cx="0" cy="0"/>
        </a:xfrm>
      </p:grpSpPr>
      <p:sp>
        <p:nvSpPr>
          <p:cNvPr id="123" name="Texte niveau 1…"/>
          <p:cNvSpPr txBox="1"/>
          <p:nvPr>
            <p:ph type="body" idx="1" hasCustomPrompt="1"/>
          </p:nvPr>
        </p:nvSpPr>
        <p:spPr>
          <a:xfrm>
            <a:off x="634999" y="1346200"/>
            <a:ext cx="23241001" cy="8451368"/>
          </a:xfrm>
          <a:prstGeom prst="rect">
            <a:avLst/>
          </a:prstGeom>
        </p:spPr>
        <p:txBody>
          <a:bodyPr anchor="b"/>
          <a:lstStyle>
            <a:lvl1pPr defTabSz="825500">
              <a:lnSpc>
                <a:spcPct val="80000"/>
              </a:lnSpc>
              <a:tabLst/>
              <a:defRPr spc="-419" sz="42000">
                <a:solidFill>
                  <a:schemeClr val="accent1"/>
                </a:solidFill>
                <a:latin typeface="Founders Grotesk Light"/>
                <a:ea typeface="Founders Grotesk Light"/>
                <a:cs typeface="Founders Grotesk Light"/>
                <a:sym typeface="Founders Grotesk Light"/>
              </a:defRPr>
            </a:lvl1pPr>
            <a:lvl2pPr defTabSz="825500">
              <a:lnSpc>
                <a:spcPct val="80000"/>
              </a:lnSpc>
              <a:tabLst/>
              <a:defRPr spc="-419" sz="42000">
                <a:solidFill>
                  <a:schemeClr val="accent1"/>
                </a:solidFill>
                <a:latin typeface="Founders Grotesk Light"/>
                <a:ea typeface="Founders Grotesk Light"/>
                <a:cs typeface="Founders Grotesk Light"/>
                <a:sym typeface="Founders Grotesk Light"/>
              </a:defRPr>
            </a:lvl2pPr>
            <a:lvl3pPr defTabSz="825500">
              <a:lnSpc>
                <a:spcPct val="80000"/>
              </a:lnSpc>
              <a:tabLst/>
              <a:defRPr spc="-419" sz="42000">
                <a:solidFill>
                  <a:schemeClr val="accent1"/>
                </a:solidFill>
                <a:latin typeface="Founders Grotesk Light"/>
                <a:ea typeface="Founders Grotesk Light"/>
                <a:cs typeface="Founders Grotesk Light"/>
                <a:sym typeface="Founders Grotesk Light"/>
              </a:defRPr>
            </a:lvl3pPr>
            <a:lvl4pPr defTabSz="825500">
              <a:lnSpc>
                <a:spcPct val="80000"/>
              </a:lnSpc>
              <a:tabLst/>
              <a:defRPr spc="-419" sz="42000">
                <a:solidFill>
                  <a:schemeClr val="accent1"/>
                </a:solidFill>
                <a:latin typeface="Founders Grotesk Light"/>
                <a:ea typeface="Founders Grotesk Light"/>
                <a:cs typeface="Founders Grotesk Light"/>
                <a:sym typeface="Founders Grotesk Light"/>
              </a:defRPr>
            </a:lvl4pPr>
            <a:lvl5pPr defTabSz="825500">
              <a:lnSpc>
                <a:spcPct val="80000"/>
              </a:lnSpc>
              <a:tabLst/>
              <a:defRPr spc="-419" sz="42000">
                <a:solidFill>
                  <a:schemeClr val="accent1"/>
                </a:solidFill>
                <a:latin typeface="Founders Grotesk Light"/>
                <a:ea typeface="Founders Grotesk Light"/>
                <a:cs typeface="Founders Grotesk Light"/>
                <a:sym typeface="Founders Grotesk Light"/>
              </a:defRPr>
            </a:lvl5pPr>
          </a:lstStyle>
          <a:p>
            <a:pPr/>
            <a:r>
              <a:t>100 %</a:t>
            </a:r>
          </a:p>
          <a:p>
            <a:pPr lvl="1"/>
            <a:r>
              <a:t/>
            </a:r>
          </a:p>
          <a:p>
            <a:pPr lvl="2"/>
            <a:r>
              <a:t/>
            </a:r>
          </a:p>
          <a:p>
            <a:pPr lvl="3"/>
            <a:r>
              <a:t/>
            </a:r>
          </a:p>
          <a:p>
            <a:pPr lvl="4"/>
            <a:r>
              <a:t/>
            </a:r>
          </a:p>
        </p:txBody>
      </p:sp>
      <p:sp>
        <p:nvSpPr>
          <p:cNvPr id="124" name="Données clés"/>
          <p:cNvSpPr txBox="1"/>
          <p:nvPr>
            <p:ph type="body" sz="quarter" idx="21" hasCustomPrompt="1"/>
          </p:nvPr>
        </p:nvSpPr>
        <p:spPr>
          <a:xfrm>
            <a:off x="635000" y="9170947"/>
            <a:ext cx="23241000" cy="932816"/>
          </a:xfrm>
          <a:prstGeom prst="rect">
            <a:avLst/>
          </a:prstGeom>
        </p:spPr>
        <p:txBody>
          <a:bodyPr/>
          <a:lstStyle>
            <a:lvl1pPr defTabSz="817244">
              <a:lnSpc>
                <a:spcPct val="80000"/>
              </a:lnSpc>
              <a:tabLst/>
              <a:defRPr spc="-54" sz="5445">
                <a:solidFill>
                  <a:schemeClr val="accent1"/>
                </a:solidFill>
              </a:defRPr>
            </a:lvl1pPr>
          </a:lstStyle>
          <a:p>
            <a:pPr/>
            <a:r>
              <a:t>Données clés</a:t>
            </a:r>
          </a:p>
        </p:txBody>
      </p:sp>
      <p:sp>
        <p:nvSpPr>
          <p:cNvPr id="125" name="Ligne"/>
          <p:cNvSpPr/>
          <p:nvPr/>
        </p:nvSpPr>
        <p:spPr>
          <a:xfrm>
            <a:off x="635000" y="12192000"/>
            <a:ext cx="23118143" cy="0"/>
          </a:xfrm>
          <a:prstGeom prst="line">
            <a:avLst/>
          </a:prstGeom>
          <a:ln w="38100">
            <a:solidFill>
              <a:schemeClr val="accent1">
                <a:hueOff val="-42304"/>
                <a:satOff val="23749"/>
                <a:lumOff val="-45745"/>
              </a:schemeClr>
            </a:solidFill>
            <a:miter lim="400000"/>
          </a:ln>
        </p:spPr>
        <p:txBody>
          <a:bodyPr lIns="50800" tIns="50800" rIns="50800" bIns="5080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126" name="Ligne"/>
          <p:cNvSpPr/>
          <p:nvPr/>
        </p:nvSpPr>
        <p:spPr>
          <a:xfrm>
            <a:off x="639142" y="692907"/>
            <a:ext cx="23114001" cy="1"/>
          </a:xfrm>
          <a:prstGeom prst="line">
            <a:avLst/>
          </a:prstGeom>
          <a:ln w="114300">
            <a:solidFill>
              <a:schemeClr val="accent1">
                <a:hueOff val="-42304"/>
                <a:satOff val="23749"/>
                <a:lumOff val="-45745"/>
              </a:schemeClr>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127" name="Numéro de diapositive"/>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itation">
    <p:bg>
      <p:bgPr>
        <a:solidFill>
          <a:srgbClr val="C3D9E0"/>
        </a:solidFill>
      </p:bgPr>
    </p:bg>
    <p:spTree>
      <p:nvGrpSpPr>
        <p:cNvPr id="1" name=""/>
        <p:cNvGrpSpPr/>
        <p:nvPr/>
      </p:nvGrpSpPr>
      <p:grpSpPr>
        <a:xfrm>
          <a:off x="0" y="0"/>
          <a:ext cx="0" cy="0"/>
          <a:chOff x="0" y="0"/>
          <a:chExt cx="0" cy="0"/>
        </a:xfrm>
      </p:grpSpPr>
      <p:sp>
        <p:nvSpPr>
          <p:cNvPr id="134" name="Ligne"/>
          <p:cNvSpPr/>
          <p:nvPr/>
        </p:nvSpPr>
        <p:spPr>
          <a:xfrm>
            <a:off x="635000" y="12192000"/>
            <a:ext cx="23114000" cy="0"/>
          </a:xfrm>
          <a:prstGeom prst="line">
            <a:avLst/>
          </a:prstGeom>
          <a:ln w="38100">
            <a:solidFill>
              <a:schemeClr val="accent1">
                <a:hueOff val="-42304"/>
                <a:satOff val="23749"/>
                <a:lumOff val="-45745"/>
              </a:schemeClr>
            </a:solidFill>
            <a:miter lim="400000"/>
          </a:ln>
        </p:spPr>
        <p:txBody>
          <a:bodyPr lIns="50800" tIns="50800" rIns="50800" bIns="5080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135" name="Ligne"/>
          <p:cNvSpPr/>
          <p:nvPr/>
        </p:nvSpPr>
        <p:spPr>
          <a:xfrm>
            <a:off x="639142" y="692907"/>
            <a:ext cx="23114001" cy="1"/>
          </a:xfrm>
          <a:prstGeom prst="line">
            <a:avLst/>
          </a:prstGeom>
          <a:ln w="114300">
            <a:solidFill>
              <a:schemeClr val="accent1">
                <a:hueOff val="-42304"/>
                <a:satOff val="23749"/>
                <a:lumOff val="-45745"/>
              </a:schemeClr>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136" name="Attribution"/>
          <p:cNvSpPr txBox="1"/>
          <p:nvPr>
            <p:ph type="body" sz="quarter" idx="21" hasCustomPrompt="1"/>
          </p:nvPr>
        </p:nvSpPr>
        <p:spPr>
          <a:xfrm>
            <a:off x="1148060" y="9247147"/>
            <a:ext cx="22707182" cy="932816"/>
          </a:xfrm>
          <a:prstGeom prst="rect">
            <a:avLst/>
          </a:prstGeom>
        </p:spPr>
        <p:txBody>
          <a:bodyPr anchor="ctr"/>
          <a:lstStyle>
            <a:lvl1pPr defTabSz="817244">
              <a:lnSpc>
                <a:spcPct val="80000"/>
              </a:lnSpc>
              <a:tabLst/>
              <a:defRPr spc="-54" sz="5445">
                <a:solidFill>
                  <a:schemeClr val="accent1"/>
                </a:solidFill>
              </a:defRPr>
            </a:lvl1pPr>
          </a:lstStyle>
          <a:p>
            <a:pPr/>
            <a:r>
              <a:t>Attribution</a:t>
            </a:r>
          </a:p>
        </p:txBody>
      </p:sp>
      <p:sp>
        <p:nvSpPr>
          <p:cNvPr id="137" name="Texte niveau 1…"/>
          <p:cNvSpPr txBox="1"/>
          <p:nvPr>
            <p:ph type="body" sz="half" idx="1" hasCustomPrompt="1"/>
          </p:nvPr>
        </p:nvSpPr>
        <p:spPr>
          <a:xfrm>
            <a:off x="515838" y="741381"/>
            <a:ext cx="23241001" cy="4970080"/>
          </a:xfrm>
          <a:prstGeom prst="rect">
            <a:avLst/>
          </a:prstGeom>
        </p:spPr>
        <p:txBody>
          <a:bodyPr/>
          <a:lstStyle>
            <a:lvl1pPr marL="419100" indent="-419100" defTabSz="825500">
              <a:lnSpc>
                <a:spcPct val="80000"/>
              </a:lnSpc>
              <a:tabLst/>
              <a:defRPr spc="-119" sz="12000">
                <a:solidFill>
                  <a:schemeClr val="accent1"/>
                </a:solidFill>
                <a:latin typeface="Founders Grotesk"/>
                <a:ea typeface="Founders Grotesk"/>
                <a:cs typeface="Founders Grotesk"/>
                <a:sym typeface="Founders Grotesk"/>
              </a:defRPr>
            </a:lvl1pPr>
            <a:lvl2pPr marL="419100" indent="-419100" defTabSz="825500">
              <a:lnSpc>
                <a:spcPct val="80000"/>
              </a:lnSpc>
              <a:tabLst/>
              <a:defRPr spc="-119" sz="12000">
                <a:solidFill>
                  <a:schemeClr val="accent1"/>
                </a:solidFill>
                <a:latin typeface="Founders Grotesk"/>
                <a:ea typeface="Founders Grotesk"/>
                <a:cs typeface="Founders Grotesk"/>
                <a:sym typeface="Founders Grotesk"/>
              </a:defRPr>
            </a:lvl2pPr>
            <a:lvl3pPr marL="419100" indent="-419100" defTabSz="825500">
              <a:lnSpc>
                <a:spcPct val="80000"/>
              </a:lnSpc>
              <a:tabLst/>
              <a:defRPr spc="-119" sz="12000">
                <a:solidFill>
                  <a:schemeClr val="accent1"/>
                </a:solidFill>
                <a:latin typeface="Founders Grotesk"/>
                <a:ea typeface="Founders Grotesk"/>
                <a:cs typeface="Founders Grotesk"/>
                <a:sym typeface="Founders Grotesk"/>
              </a:defRPr>
            </a:lvl3pPr>
            <a:lvl4pPr marL="419100" indent="-419100" defTabSz="825500">
              <a:lnSpc>
                <a:spcPct val="80000"/>
              </a:lnSpc>
              <a:tabLst/>
              <a:defRPr spc="-119" sz="12000">
                <a:solidFill>
                  <a:schemeClr val="accent1"/>
                </a:solidFill>
                <a:latin typeface="Founders Grotesk"/>
                <a:ea typeface="Founders Grotesk"/>
                <a:cs typeface="Founders Grotesk"/>
                <a:sym typeface="Founders Grotesk"/>
              </a:defRPr>
            </a:lvl4pPr>
            <a:lvl5pPr marL="419100" indent="-419100" defTabSz="825500">
              <a:lnSpc>
                <a:spcPct val="80000"/>
              </a:lnSpc>
              <a:tabLst/>
              <a:defRPr spc="-119" sz="12000">
                <a:solidFill>
                  <a:schemeClr val="accent1"/>
                </a:solidFill>
                <a:latin typeface="Founders Grotesk"/>
                <a:ea typeface="Founders Grotesk"/>
                <a:cs typeface="Founders Grotesk"/>
                <a:sym typeface="Founders Grotesk"/>
              </a:defRPr>
            </a:lvl5pPr>
          </a:lstStyle>
          <a:p>
            <a:pPr/>
            <a:r>
              <a:t>« Citation notable »</a:t>
            </a:r>
          </a:p>
          <a:p>
            <a:pPr lvl="1"/>
            <a:r>
              <a:t/>
            </a:r>
          </a:p>
          <a:p>
            <a:pPr lvl="2"/>
            <a:r>
              <a:t/>
            </a:r>
          </a:p>
          <a:p>
            <a:pPr lvl="3"/>
            <a:r>
              <a:t/>
            </a:r>
          </a:p>
          <a:p>
            <a:pPr lvl="4"/>
            <a:r>
              <a:t/>
            </a:r>
          </a:p>
        </p:txBody>
      </p:sp>
      <p:sp>
        <p:nvSpPr>
          <p:cNvPr id="138" name="Numéro de diapositive"/>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 photos">
    <p:bg>
      <p:bgPr>
        <a:solidFill>
          <a:srgbClr val="FFFFFF"/>
        </a:solidFill>
      </p:bgPr>
    </p:bg>
    <p:spTree>
      <p:nvGrpSpPr>
        <p:cNvPr id="1" name=""/>
        <p:cNvGrpSpPr/>
        <p:nvPr/>
      </p:nvGrpSpPr>
      <p:grpSpPr>
        <a:xfrm>
          <a:off x="0" y="0"/>
          <a:ext cx="0" cy="0"/>
          <a:chOff x="0" y="0"/>
          <a:chExt cx="0" cy="0"/>
        </a:xfrm>
      </p:grpSpPr>
      <p:sp>
        <p:nvSpPr>
          <p:cNvPr id="145" name="Image"/>
          <p:cNvSpPr/>
          <p:nvPr>
            <p:ph type="pic" sz="half" idx="21"/>
          </p:nvPr>
        </p:nvSpPr>
        <p:spPr>
          <a:xfrm>
            <a:off x="12192000" y="-1003300"/>
            <a:ext cx="11557000" cy="7679267"/>
          </a:xfrm>
          <a:prstGeom prst="rect">
            <a:avLst/>
          </a:prstGeom>
        </p:spPr>
        <p:txBody>
          <a:bodyPr lIns="91439" tIns="45719" rIns="91439" bIns="45719">
            <a:noAutofit/>
          </a:bodyPr>
          <a:lstStyle/>
          <a:p>
            <a:pPr/>
          </a:p>
        </p:txBody>
      </p:sp>
      <p:sp>
        <p:nvSpPr>
          <p:cNvPr id="146" name="Image"/>
          <p:cNvSpPr/>
          <p:nvPr>
            <p:ph type="pic" sz="half" idx="22"/>
          </p:nvPr>
        </p:nvSpPr>
        <p:spPr>
          <a:xfrm>
            <a:off x="12192000" y="5397500"/>
            <a:ext cx="11557000" cy="7749789"/>
          </a:xfrm>
          <a:prstGeom prst="rect">
            <a:avLst/>
          </a:prstGeom>
        </p:spPr>
        <p:txBody>
          <a:bodyPr lIns="91439" tIns="45719" rIns="91439" bIns="45719">
            <a:noAutofit/>
          </a:bodyPr>
          <a:lstStyle/>
          <a:p>
            <a:pPr/>
          </a:p>
        </p:txBody>
      </p:sp>
      <p:sp>
        <p:nvSpPr>
          <p:cNvPr id="147" name="Image"/>
          <p:cNvSpPr/>
          <p:nvPr>
            <p:ph type="pic" idx="23"/>
          </p:nvPr>
        </p:nvSpPr>
        <p:spPr>
          <a:xfrm>
            <a:off x="571500" y="-698500"/>
            <a:ext cx="11684000" cy="14426494"/>
          </a:xfrm>
          <a:prstGeom prst="rect">
            <a:avLst/>
          </a:prstGeom>
        </p:spPr>
        <p:txBody>
          <a:bodyPr lIns="91439" tIns="45719" rIns="91439" bIns="45719">
            <a:noAutofit/>
          </a:bodyPr>
          <a:lstStyle/>
          <a:p>
            <a:pPr/>
          </a:p>
        </p:txBody>
      </p:sp>
      <p:sp>
        <p:nvSpPr>
          <p:cNvPr id="148" name="Numéro de diapositive"/>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bg>
      <p:bgPr>
        <a:solidFill>
          <a:srgbClr val="FFFFFF"/>
        </a:solidFill>
      </p:bgPr>
    </p:bg>
    <p:spTree>
      <p:nvGrpSpPr>
        <p:cNvPr id="1" name=""/>
        <p:cNvGrpSpPr/>
        <p:nvPr/>
      </p:nvGrpSpPr>
      <p:grpSpPr>
        <a:xfrm>
          <a:off x="0" y="0"/>
          <a:ext cx="0" cy="0"/>
          <a:chOff x="0" y="0"/>
          <a:chExt cx="0" cy="0"/>
        </a:xfrm>
      </p:grpSpPr>
      <p:sp>
        <p:nvSpPr>
          <p:cNvPr id="155" name="1054398042_3378x2084.jpeg"/>
          <p:cNvSpPr/>
          <p:nvPr>
            <p:ph type="pic" idx="21"/>
          </p:nvPr>
        </p:nvSpPr>
        <p:spPr>
          <a:xfrm>
            <a:off x="0" y="-2984500"/>
            <a:ext cx="28333700" cy="17479999"/>
          </a:xfrm>
          <a:prstGeom prst="rect">
            <a:avLst/>
          </a:prstGeom>
        </p:spPr>
        <p:txBody>
          <a:bodyPr lIns="91439" tIns="45719" rIns="91439" bIns="45719">
            <a:noAutofit/>
          </a:bodyPr>
          <a:lstStyle/>
          <a:p>
            <a:pPr/>
          </a:p>
        </p:txBody>
      </p:sp>
      <p:sp>
        <p:nvSpPr>
          <p:cNvPr id="15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ierge">
    <p:bg>
      <p:bgPr>
        <a:solidFill>
          <a:srgbClr val="FFFFFF"/>
        </a:solidFill>
      </p:bgPr>
    </p:bg>
    <p:spTree>
      <p:nvGrpSpPr>
        <p:cNvPr id="1" name=""/>
        <p:cNvGrpSpPr/>
        <p:nvPr/>
      </p:nvGrpSpPr>
      <p:grpSpPr>
        <a:xfrm>
          <a:off x="0" y="0"/>
          <a:ext cx="0" cy="0"/>
          <a:chOff x="0" y="0"/>
          <a:chExt cx="0" cy="0"/>
        </a:xfrm>
      </p:grpSpPr>
      <p:sp>
        <p:nvSpPr>
          <p:cNvPr id="163" name="Numéro de diapositive"/>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et photo">
    <p:spTree>
      <p:nvGrpSpPr>
        <p:cNvPr id="1" name=""/>
        <p:cNvGrpSpPr/>
        <p:nvPr/>
      </p:nvGrpSpPr>
      <p:grpSpPr>
        <a:xfrm>
          <a:off x="0" y="0"/>
          <a:ext cx="0" cy="0"/>
          <a:chOff x="0" y="0"/>
          <a:chExt cx="0" cy="0"/>
        </a:xfrm>
      </p:grpSpPr>
      <p:sp>
        <p:nvSpPr>
          <p:cNvPr id="24" name="1054398042_3378x2084.jpeg"/>
          <p:cNvSpPr/>
          <p:nvPr>
            <p:ph type="pic" idx="21"/>
          </p:nvPr>
        </p:nvSpPr>
        <p:spPr>
          <a:xfrm>
            <a:off x="0" y="-3898900"/>
            <a:ext cx="28587700" cy="17636699"/>
          </a:xfrm>
          <a:prstGeom prst="rect">
            <a:avLst/>
          </a:prstGeom>
        </p:spPr>
        <p:txBody>
          <a:bodyPr lIns="91439" tIns="45719" rIns="91439" bIns="45719">
            <a:noAutofit/>
          </a:bodyPr>
          <a:lstStyle/>
          <a:p>
            <a:pPr/>
          </a:p>
        </p:txBody>
      </p:sp>
      <p:sp>
        <p:nvSpPr>
          <p:cNvPr id="25" name="Auteur et date"/>
          <p:cNvSpPr txBox="1"/>
          <p:nvPr>
            <p:ph type="body" sz="quarter" idx="22" hasCustomPrompt="1"/>
          </p:nvPr>
        </p:nvSpPr>
        <p:spPr>
          <a:xfrm>
            <a:off x="571500" y="12269258"/>
            <a:ext cx="23241000" cy="555245"/>
          </a:xfrm>
          <a:prstGeom prst="rect">
            <a:avLst/>
          </a:prstGeom>
        </p:spPr>
        <p:txBody>
          <a:bodyPr/>
          <a:lstStyle>
            <a:lvl1pPr defTabSz="825500">
              <a:lnSpc>
                <a:spcPct val="100000"/>
              </a:lnSpc>
              <a:tabLst/>
              <a:defRPr b="1" cap="all" spc="168" sz="2800">
                <a:solidFill>
                  <a:srgbClr val="FFFFFF"/>
                </a:solidFill>
                <a:latin typeface="Founders Grotesk Condensed"/>
                <a:ea typeface="Founders Grotesk Condensed"/>
                <a:cs typeface="Founders Grotesk Condensed"/>
                <a:sym typeface="Founders Grotesk Condensed"/>
              </a:defRPr>
            </a:lvl1pPr>
          </a:lstStyle>
          <a:p>
            <a:pPr/>
            <a:r>
              <a:t>Auteur et date</a:t>
            </a:r>
          </a:p>
        </p:txBody>
      </p:sp>
      <p:sp>
        <p:nvSpPr>
          <p:cNvPr id="26" name="Texte niveau 1…"/>
          <p:cNvSpPr txBox="1"/>
          <p:nvPr>
            <p:ph type="body" sz="quarter" idx="1" hasCustomPrompt="1"/>
          </p:nvPr>
        </p:nvSpPr>
        <p:spPr>
          <a:xfrm>
            <a:off x="571500" y="853952"/>
            <a:ext cx="23241000" cy="2321049"/>
          </a:xfrm>
          <a:prstGeom prst="rect">
            <a:avLst/>
          </a:prstGeom>
        </p:spPr>
        <p:txBody>
          <a:bodyPr/>
          <a:lstStyle>
            <a:lvl1pPr defTabSz="825500">
              <a:lnSpc>
                <a:spcPct val="80000"/>
              </a:lnSpc>
              <a:tabLst/>
              <a:defRPr spc="-79">
                <a:solidFill>
                  <a:srgbClr val="FFFFFF"/>
                </a:solidFill>
                <a:latin typeface="Founders Grotesk"/>
                <a:ea typeface="Founders Grotesk"/>
                <a:cs typeface="Founders Grotesk"/>
                <a:sym typeface="Founders Grotesk"/>
              </a:defRPr>
            </a:lvl1pPr>
            <a:lvl2pPr defTabSz="825500">
              <a:lnSpc>
                <a:spcPct val="80000"/>
              </a:lnSpc>
              <a:tabLst/>
              <a:defRPr spc="-79">
                <a:solidFill>
                  <a:srgbClr val="FFFFFF"/>
                </a:solidFill>
                <a:latin typeface="Founders Grotesk"/>
                <a:ea typeface="Founders Grotesk"/>
                <a:cs typeface="Founders Grotesk"/>
                <a:sym typeface="Founders Grotesk"/>
              </a:defRPr>
            </a:lvl2pPr>
            <a:lvl3pPr defTabSz="825500">
              <a:lnSpc>
                <a:spcPct val="80000"/>
              </a:lnSpc>
              <a:tabLst/>
              <a:defRPr spc="-79">
                <a:solidFill>
                  <a:srgbClr val="FFFFFF"/>
                </a:solidFill>
                <a:latin typeface="Founders Grotesk"/>
                <a:ea typeface="Founders Grotesk"/>
                <a:cs typeface="Founders Grotesk"/>
                <a:sym typeface="Founders Grotesk"/>
              </a:defRPr>
            </a:lvl3pPr>
            <a:lvl4pPr defTabSz="825500">
              <a:lnSpc>
                <a:spcPct val="80000"/>
              </a:lnSpc>
              <a:tabLst/>
              <a:defRPr spc="-79">
                <a:solidFill>
                  <a:srgbClr val="FFFFFF"/>
                </a:solidFill>
                <a:latin typeface="Founders Grotesk"/>
                <a:ea typeface="Founders Grotesk"/>
                <a:cs typeface="Founders Grotesk"/>
                <a:sym typeface="Founders Grotesk"/>
              </a:defRPr>
            </a:lvl4pPr>
            <a:lvl5pPr defTabSz="825500">
              <a:lnSpc>
                <a:spcPct val="80000"/>
              </a:lnSpc>
              <a:tabLst/>
              <a:defRPr spc="-79">
                <a:solidFill>
                  <a:srgbClr val="FFFFFF"/>
                </a:solidFill>
                <a:latin typeface="Founders Grotesk"/>
                <a:ea typeface="Founders Grotesk"/>
                <a:cs typeface="Founders Grotesk"/>
                <a:sym typeface="Founders Grotesk"/>
              </a:defRPr>
            </a:lvl5pPr>
          </a:lstStyle>
          <a:p>
            <a:pPr/>
            <a:r>
              <a:t>Sous-titre de la présentation</a:t>
            </a:r>
          </a:p>
          <a:p>
            <a:pPr lvl="1"/>
            <a:r>
              <a:t/>
            </a:r>
          </a:p>
          <a:p>
            <a:pPr lvl="2"/>
            <a:r>
              <a:t/>
            </a:r>
          </a:p>
          <a:p>
            <a:pPr lvl="3"/>
            <a:r>
              <a:t/>
            </a:r>
          </a:p>
          <a:p>
            <a:pPr lvl="4"/>
            <a:r>
              <a:t/>
            </a:r>
          </a:p>
        </p:txBody>
      </p:sp>
      <p:sp>
        <p:nvSpPr>
          <p:cNvPr id="27" name="Ligne"/>
          <p:cNvSpPr/>
          <p:nvPr/>
        </p:nvSpPr>
        <p:spPr>
          <a:xfrm>
            <a:off x="635000" y="12192000"/>
            <a:ext cx="23114000" cy="0"/>
          </a:xfrm>
          <a:prstGeom prst="line">
            <a:avLst/>
          </a:prstGeom>
          <a:ln w="38100">
            <a:solidFill>
              <a:schemeClr val="accent4"/>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28" name="Ligne"/>
          <p:cNvSpPr/>
          <p:nvPr/>
        </p:nvSpPr>
        <p:spPr>
          <a:xfrm>
            <a:off x="635000" y="9443335"/>
            <a:ext cx="23114000" cy="63502"/>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29" name="Titre de la présentation"/>
          <p:cNvSpPr txBox="1"/>
          <p:nvPr>
            <p:ph type="title" hasCustomPrompt="1"/>
          </p:nvPr>
        </p:nvSpPr>
        <p:spPr>
          <a:xfrm>
            <a:off x="571500" y="9525000"/>
            <a:ext cx="23241000" cy="2641600"/>
          </a:xfrm>
          <a:prstGeom prst="rect">
            <a:avLst/>
          </a:prstGeom>
        </p:spPr>
        <p:txBody>
          <a:bodyPr/>
          <a:lstStyle>
            <a:lvl1pPr>
              <a:lnSpc>
                <a:spcPct val="70000"/>
              </a:lnSpc>
              <a:defRPr spc="-300" sz="15000">
                <a:solidFill>
                  <a:srgbClr val="FFFFFF"/>
                </a:solidFill>
                <a:latin typeface="+mn-lt"/>
                <a:ea typeface="+mn-ea"/>
                <a:cs typeface="+mn-cs"/>
                <a:sym typeface="Founders Grotesk Semibold"/>
              </a:defRPr>
            </a:lvl1pPr>
          </a:lstStyle>
          <a:p>
            <a:pPr/>
            <a:r>
              <a:t>Titre de la présentation</a:t>
            </a:r>
          </a:p>
        </p:txBody>
      </p:sp>
      <p:sp>
        <p:nvSpPr>
          <p:cNvPr id="30"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utre titre et photo">
    <p:bg>
      <p:bgPr>
        <a:solidFill>
          <a:srgbClr val="FFFFFF"/>
        </a:solidFill>
      </p:bgPr>
    </p:bg>
    <p:spTree>
      <p:nvGrpSpPr>
        <p:cNvPr id="1" name=""/>
        <p:cNvGrpSpPr/>
        <p:nvPr/>
      </p:nvGrpSpPr>
      <p:grpSpPr>
        <a:xfrm>
          <a:off x="0" y="0"/>
          <a:ext cx="0" cy="0"/>
          <a:chOff x="0" y="0"/>
          <a:chExt cx="0" cy="0"/>
        </a:xfrm>
      </p:grpSpPr>
      <p:sp>
        <p:nvSpPr>
          <p:cNvPr id="37" name="520524404_2582x1617.jpeg"/>
          <p:cNvSpPr/>
          <p:nvPr>
            <p:ph type="pic" idx="21"/>
          </p:nvPr>
        </p:nvSpPr>
        <p:spPr>
          <a:xfrm>
            <a:off x="9626600" y="-1"/>
            <a:ext cx="21901492" cy="13716001"/>
          </a:xfrm>
          <a:prstGeom prst="rect">
            <a:avLst/>
          </a:prstGeom>
        </p:spPr>
        <p:txBody>
          <a:bodyPr lIns="91439" tIns="45719" rIns="91439" bIns="45719">
            <a:noAutofit/>
          </a:bodyPr>
          <a:lstStyle/>
          <a:p>
            <a:pPr/>
          </a:p>
        </p:txBody>
      </p:sp>
      <p:sp>
        <p:nvSpPr>
          <p:cNvPr id="38" name="Ligne"/>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39" name="Ligne"/>
          <p:cNvSpPr/>
          <p:nvPr/>
        </p:nvSpPr>
        <p:spPr>
          <a:xfrm>
            <a:off x="639142" y="692907"/>
            <a:ext cx="23114001"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40" name="Auteur et date"/>
          <p:cNvSpPr txBox="1"/>
          <p:nvPr>
            <p:ph type="body" sz="quarter" idx="22" hasCustomPrompt="1"/>
          </p:nvPr>
        </p:nvSpPr>
        <p:spPr>
          <a:xfrm>
            <a:off x="571500" y="12269258"/>
            <a:ext cx="11049000" cy="555245"/>
          </a:xfrm>
          <a:prstGeom prst="rect">
            <a:avLst/>
          </a:prstGeom>
        </p:spPr>
        <p:txBody>
          <a:bodyPr/>
          <a:lstStyle>
            <a:lvl1pPr defTabSz="825500">
              <a:lnSpc>
                <a:spcPct val="100000"/>
              </a:lnSpc>
              <a:tabLst/>
              <a:defRPr b="1" cap="all" spc="168" sz="2800">
                <a:solidFill>
                  <a:schemeClr val="accent1"/>
                </a:solidFill>
                <a:latin typeface="Founders Grotesk Condensed"/>
                <a:ea typeface="Founders Grotesk Condensed"/>
                <a:cs typeface="Founders Grotesk Condensed"/>
                <a:sym typeface="Founders Grotesk Condensed"/>
              </a:defRPr>
            </a:lvl1pPr>
          </a:lstStyle>
          <a:p>
            <a:pPr/>
            <a:r>
              <a:t>Auteur et date</a:t>
            </a:r>
          </a:p>
        </p:txBody>
      </p:sp>
      <p:sp>
        <p:nvSpPr>
          <p:cNvPr id="41" name="Titre de diapositive"/>
          <p:cNvSpPr txBox="1"/>
          <p:nvPr>
            <p:ph type="title" hasCustomPrompt="1"/>
          </p:nvPr>
        </p:nvSpPr>
        <p:spPr>
          <a:xfrm>
            <a:off x="571500" y="4770137"/>
            <a:ext cx="11049000" cy="7036978"/>
          </a:xfrm>
          <a:prstGeom prst="rect">
            <a:avLst/>
          </a:prstGeom>
        </p:spPr>
        <p:txBody>
          <a:bodyPr/>
          <a:lstStyle>
            <a:lvl1pPr>
              <a:defRPr spc="-300" sz="15000">
                <a:solidFill>
                  <a:schemeClr val="accent1"/>
                </a:solidFill>
                <a:latin typeface="+mn-lt"/>
                <a:ea typeface="+mn-ea"/>
                <a:cs typeface="+mn-cs"/>
                <a:sym typeface="Founders Grotesk Semibold"/>
              </a:defRPr>
            </a:lvl1pPr>
          </a:lstStyle>
          <a:p>
            <a:pPr/>
            <a:r>
              <a:t>Titre de diapositive</a:t>
            </a:r>
          </a:p>
        </p:txBody>
      </p:sp>
      <p:sp>
        <p:nvSpPr>
          <p:cNvPr id="4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et puces">
    <p:bg>
      <p:bgPr>
        <a:solidFill>
          <a:srgbClr val="FFFFFF"/>
        </a:solidFill>
      </p:bgPr>
    </p:bg>
    <p:spTree>
      <p:nvGrpSpPr>
        <p:cNvPr id="1" name=""/>
        <p:cNvGrpSpPr/>
        <p:nvPr/>
      </p:nvGrpSpPr>
      <p:grpSpPr>
        <a:xfrm>
          <a:off x="0" y="0"/>
          <a:ext cx="0" cy="0"/>
          <a:chOff x="0" y="0"/>
          <a:chExt cx="0" cy="0"/>
        </a:xfrm>
      </p:grpSpPr>
      <p:sp>
        <p:nvSpPr>
          <p:cNvPr id="49" name="Ligne"/>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50" name="Ligne"/>
          <p:cNvSpPr/>
          <p:nvPr/>
        </p:nvSpPr>
        <p:spPr>
          <a:xfrm>
            <a:off x="639142" y="692907"/>
            <a:ext cx="23114001"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51" name="Auteur et date"/>
          <p:cNvSpPr txBox="1"/>
          <p:nvPr>
            <p:ph type="body" sz="quarter" idx="21" hasCustomPrompt="1"/>
          </p:nvPr>
        </p:nvSpPr>
        <p:spPr>
          <a:xfrm>
            <a:off x="571500" y="12269258"/>
            <a:ext cx="23241000" cy="555245"/>
          </a:xfrm>
          <a:prstGeom prst="rect">
            <a:avLst/>
          </a:prstGeom>
        </p:spPr>
        <p:txBody>
          <a:bodyPr/>
          <a:lstStyle>
            <a:lvl1pPr defTabSz="825500">
              <a:lnSpc>
                <a:spcPct val="100000"/>
              </a:lnSpc>
              <a:tabLst/>
              <a:defRPr b="1" cap="all" spc="168" sz="2800">
                <a:solidFill>
                  <a:schemeClr val="accent1"/>
                </a:solidFill>
                <a:latin typeface="Founders Grotesk Condensed"/>
                <a:ea typeface="Founders Grotesk Condensed"/>
                <a:cs typeface="Founders Grotesk Condensed"/>
                <a:sym typeface="Founders Grotesk Condensed"/>
              </a:defRPr>
            </a:lvl1pPr>
          </a:lstStyle>
          <a:p>
            <a:pPr/>
            <a:r>
              <a:t>Auteur et date</a:t>
            </a:r>
          </a:p>
        </p:txBody>
      </p:sp>
      <p:sp>
        <p:nvSpPr>
          <p:cNvPr id="52" name="Texte niveau 1…"/>
          <p:cNvSpPr txBox="1"/>
          <p:nvPr>
            <p:ph type="body" idx="1" hasCustomPrompt="1"/>
          </p:nvPr>
        </p:nvSpPr>
        <p:spPr>
          <a:xfrm>
            <a:off x="571500" y="3904441"/>
            <a:ext cx="23241000" cy="7697009"/>
          </a:xfrm>
          <a:prstGeom prst="rect">
            <a:avLst/>
          </a:prstGeom>
        </p:spPr>
        <p:txBody>
          <a:bodyPr/>
          <a:lstStyle>
            <a:lvl1pPr marL="4572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5pPr>
          </a:lstStyle>
          <a:p>
            <a:pPr/>
            <a:r>
              <a:t>Texte de puce de diapositive</a:t>
            </a:r>
          </a:p>
          <a:p>
            <a:pPr lvl="1"/>
            <a:r>
              <a:t/>
            </a:r>
          </a:p>
          <a:p>
            <a:pPr lvl="2"/>
            <a:r>
              <a:t/>
            </a:r>
          </a:p>
          <a:p>
            <a:pPr lvl="3"/>
            <a:r>
              <a:t/>
            </a:r>
          </a:p>
          <a:p>
            <a:pPr lvl="4"/>
            <a:r>
              <a:t/>
            </a:r>
          </a:p>
        </p:txBody>
      </p:sp>
      <p:sp>
        <p:nvSpPr>
          <p:cNvPr id="53" name="Titre de diapositive"/>
          <p:cNvSpPr txBox="1"/>
          <p:nvPr>
            <p:ph type="title" hasCustomPrompt="1"/>
          </p:nvPr>
        </p:nvSpPr>
        <p:spPr>
          <a:xfrm>
            <a:off x="571500" y="652482"/>
            <a:ext cx="23241000" cy="1951018"/>
          </a:xfrm>
          <a:prstGeom prst="rect">
            <a:avLst/>
          </a:prstGeom>
        </p:spPr>
        <p:txBody>
          <a:bodyPr/>
          <a:lstStyle>
            <a:lvl1pPr>
              <a:lnSpc>
                <a:spcPct val="60000"/>
              </a:lnSpc>
              <a:defRPr spc="-239" sz="12000">
                <a:solidFill>
                  <a:schemeClr val="accent1"/>
                </a:solidFill>
                <a:latin typeface="+mn-lt"/>
                <a:ea typeface="+mn-ea"/>
                <a:cs typeface="+mn-cs"/>
                <a:sym typeface="Founders Grotesk Semibold"/>
              </a:defRPr>
            </a:lvl1pPr>
          </a:lstStyle>
          <a:p>
            <a:pPr/>
            <a:r>
              <a:t>Titre de diapositive</a:t>
            </a:r>
          </a:p>
        </p:txBody>
      </p:sp>
      <p:sp>
        <p:nvSpPr>
          <p:cNvPr id="54" name="Numéro de diapositive"/>
          <p:cNvSpPr txBox="1"/>
          <p:nvPr>
            <p:ph type="sldNum" sz="quarter" idx="2"/>
          </p:nvPr>
        </p:nvSpPr>
        <p:spPr>
          <a:xfrm>
            <a:off x="23436122" y="12268199"/>
            <a:ext cx="371756" cy="555245"/>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uces">
    <p:bg>
      <p:bgPr>
        <a:solidFill>
          <a:srgbClr val="FFFFFF"/>
        </a:solidFill>
      </p:bgPr>
    </p:bg>
    <p:spTree>
      <p:nvGrpSpPr>
        <p:cNvPr id="1" name=""/>
        <p:cNvGrpSpPr/>
        <p:nvPr/>
      </p:nvGrpSpPr>
      <p:grpSpPr>
        <a:xfrm>
          <a:off x="0" y="0"/>
          <a:ext cx="0" cy="0"/>
          <a:chOff x="0" y="0"/>
          <a:chExt cx="0" cy="0"/>
        </a:xfrm>
      </p:grpSpPr>
      <p:sp>
        <p:nvSpPr>
          <p:cNvPr id="61" name="Ligne"/>
          <p:cNvSpPr/>
          <p:nvPr/>
        </p:nvSpPr>
        <p:spPr>
          <a:xfrm>
            <a:off x="635000" y="12192000"/>
            <a:ext cx="23118143" cy="0"/>
          </a:xfrm>
          <a:prstGeom prst="line">
            <a:avLst/>
          </a:prstGeom>
          <a:ln w="38100">
            <a:solidFill>
              <a:schemeClr val="accent4"/>
            </a:solidFill>
            <a:miter lim="400000"/>
          </a:ln>
        </p:spPr>
        <p:txBody>
          <a:bodyPr lIns="50800" tIns="50800" rIns="50800" bIns="5080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62" name="Ligne"/>
          <p:cNvSpPr/>
          <p:nvPr/>
        </p:nvSpPr>
        <p:spPr>
          <a:xfrm>
            <a:off x="639142" y="692907"/>
            <a:ext cx="23114001"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63" name="Texte niveau 1…"/>
          <p:cNvSpPr txBox="1"/>
          <p:nvPr>
            <p:ph type="body" idx="1" hasCustomPrompt="1"/>
          </p:nvPr>
        </p:nvSpPr>
        <p:spPr>
          <a:xfrm>
            <a:off x="571500" y="3898900"/>
            <a:ext cx="23241000" cy="7696200"/>
          </a:xfrm>
          <a:prstGeom prst="rect">
            <a:avLst/>
          </a:prstGeom>
        </p:spPr>
        <p:txBody>
          <a:bodyPr numCol="2" spcCol="1162050"/>
          <a:lstStyle>
            <a:lvl1pPr marL="4572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5pPr>
          </a:lstStyle>
          <a:p>
            <a:pPr/>
            <a:r>
              <a:t>Texte de puce de diapositive</a:t>
            </a:r>
          </a:p>
          <a:p>
            <a:pPr lvl="1"/>
            <a:r>
              <a:t/>
            </a:r>
          </a:p>
          <a:p>
            <a:pPr lvl="2"/>
            <a:r>
              <a:t/>
            </a:r>
          </a:p>
          <a:p>
            <a:pPr lvl="3"/>
            <a:r>
              <a:t/>
            </a:r>
          </a:p>
          <a:p>
            <a:pPr lvl="4"/>
            <a:r>
              <a:t/>
            </a:r>
          </a:p>
        </p:txBody>
      </p:sp>
      <p:sp>
        <p:nvSpPr>
          <p:cNvPr id="64" name="Numéro de diapositive"/>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puces et photo">
    <p:bg>
      <p:bgPr>
        <a:solidFill>
          <a:srgbClr val="FFFFFF"/>
        </a:solidFill>
      </p:bgPr>
    </p:bg>
    <p:spTree>
      <p:nvGrpSpPr>
        <p:cNvPr id="1" name=""/>
        <p:cNvGrpSpPr/>
        <p:nvPr/>
      </p:nvGrpSpPr>
      <p:grpSpPr>
        <a:xfrm>
          <a:off x="0" y="0"/>
          <a:ext cx="0" cy="0"/>
          <a:chOff x="0" y="0"/>
          <a:chExt cx="0" cy="0"/>
        </a:xfrm>
      </p:grpSpPr>
      <p:sp>
        <p:nvSpPr>
          <p:cNvPr id="71" name="Sous-titre de diapositive"/>
          <p:cNvSpPr txBox="1"/>
          <p:nvPr>
            <p:ph type="body" sz="quarter" idx="21" hasCustomPrompt="1"/>
          </p:nvPr>
        </p:nvSpPr>
        <p:spPr>
          <a:xfrm>
            <a:off x="13157200" y="1852248"/>
            <a:ext cx="10256838" cy="1310641"/>
          </a:xfrm>
          <a:prstGeom prst="rect">
            <a:avLst/>
          </a:prstGeom>
        </p:spPr>
        <p:txBody>
          <a:bodyPr anchor="ctr"/>
          <a:lstStyle>
            <a:lvl1pPr defTabSz="578358">
              <a:lnSpc>
                <a:spcPct val="80000"/>
              </a:lnSpc>
              <a:tabLst/>
              <a:defRPr sz="7919">
                <a:solidFill>
                  <a:schemeClr val="accent1"/>
                </a:solidFill>
                <a:latin typeface="Founders Grotesk"/>
                <a:ea typeface="Founders Grotesk"/>
                <a:cs typeface="Founders Grotesk"/>
                <a:sym typeface="Founders Grotesk"/>
              </a:defRPr>
            </a:lvl1pPr>
          </a:lstStyle>
          <a:p>
            <a:pPr/>
            <a:r>
              <a:t>Sous-titre de diapositive</a:t>
            </a:r>
          </a:p>
        </p:txBody>
      </p:sp>
      <p:sp>
        <p:nvSpPr>
          <p:cNvPr id="72" name="683033896_1440x1778.jpeg"/>
          <p:cNvSpPr/>
          <p:nvPr>
            <p:ph type="pic" idx="22"/>
          </p:nvPr>
        </p:nvSpPr>
        <p:spPr>
          <a:xfrm>
            <a:off x="0" y="-671784"/>
            <a:ext cx="12196747" cy="15059595"/>
          </a:xfrm>
          <a:prstGeom prst="rect">
            <a:avLst/>
          </a:prstGeom>
        </p:spPr>
        <p:txBody>
          <a:bodyPr lIns="91439" tIns="45719" rIns="91439" bIns="45719">
            <a:noAutofit/>
          </a:bodyPr>
          <a:lstStyle/>
          <a:p>
            <a:pPr/>
          </a:p>
        </p:txBody>
      </p:sp>
      <p:sp>
        <p:nvSpPr>
          <p:cNvPr id="73" name="Ligne"/>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74" name="Ligne"/>
          <p:cNvSpPr/>
          <p:nvPr/>
        </p:nvSpPr>
        <p:spPr>
          <a:xfrm>
            <a:off x="639142" y="692907"/>
            <a:ext cx="23114001"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75" name="Titre de diapositive"/>
          <p:cNvSpPr txBox="1"/>
          <p:nvPr>
            <p:ph type="title" hasCustomPrompt="1"/>
          </p:nvPr>
        </p:nvSpPr>
        <p:spPr>
          <a:xfrm>
            <a:off x="13157200" y="864810"/>
            <a:ext cx="10256838" cy="1308101"/>
          </a:xfrm>
          <a:prstGeom prst="rect">
            <a:avLst/>
          </a:prstGeom>
        </p:spPr>
        <p:txBody>
          <a:bodyPr anchor="b"/>
          <a:lstStyle>
            <a:lvl1pPr>
              <a:defRPr spc="0">
                <a:solidFill>
                  <a:schemeClr val="accent1"/>
                </a:solidFill>
                <a:latin typeface="+mn-lt"/>
                <a:ea typeface="+mn-ea"/>
                <a:cs typeface="+mn-cs"/>
                <a:sym typeface="Founders Grotesk Semibold"/>
              </a:defRPr>
            </a:lvl1pPr>
          </a:lstStyle>
          <a:p>
            <a:pPr/>
            <a:r>
              <a:t>Titre de diapositive </a:t>
            </a:r>
          </a:p>
        </p:txBody>
      </p:sp>
      <p:sp>
        <p:nvSpPr>
          <p:cNvPr id="76" name="Texte niveau 1…"/>
          <p:cNvSpPr txBox="1"/>
          <p:nvPr>
            <p:ph type="body" sz="half" idx="1" hasCustomPrompt="1"/>
          </p:nvPr>
        </p:nvSpPr>
        <p:spPr>
          <a:xfrm>
            <a:off x="13157200" y="3904441"/>
            <a:ext cx="10256838" cy="7303309"/>
          </a:xfrm>
          <a:prstGeom prst="rect">
            <a:avLst/>
          </a:prstGeom>
        </p:spPr>
        <p:txBody>
          <a:bodyPr/>
          <a:lstStyle>
            <a:lvl1pPr marL="4572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5pPr>
          </a:lstStyle>
          <a:p>
            <a:pPr/>
            <a:r>
              <a:t>Texte de puce de diapositive</a:t>
            </a:r>
          </a:p>
          <a:p>
            <a:pPr lvl="1"/>
            <a:r>
              <a:t/>
            </a:r>
          </a:p>
          <a:p>
            <a:pPr lvl="2"/>
            <a:r>
              <a:t/>
            </a:r>
          </a:p>
          <a:p>
            <a:pPr lvl="3"/>
            <a:r>
              <a:t/>
            </a:r>
          </a:p>
          <a:p>
            <a:pPr lvl="4"/>
            <a:r>
              <a:t/>
            </a:r>
          </a:p>
        </p:txBody>
      </p:sp>
      <p:sp>
        <p:nvSpPr>
          <p:cNvPr id="77" name="Numéro de diapositive"/>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bg>
      <p:bgPr>
        <a:solidFill>
          <a:schemeClr val="accent3">
            <a:hueOff val="513816"/>
            <a:satOff val="9467"/>
            <a:lumOff val="17481"/>
          </a:schemeClr>
        </a:solidFill>
      </p:bgPr>
    </p:bg>
    <p:spTree>
      <p:nvGrpSpPr>
        <p:cNvPr id="1" name=""/>
        <p:cNvGrpSpPr/>
        <p:nvPr/>
      </p:nvGrpSpPr>
      <p:grpSpPr>
        <a:xfrm>
          <a:off x="0" y="0"/>
          <a:ext cx="0" cy="0"/>
          <a:chOff x="0" y="0"/>
          <a:chExt cx="0" cy="0"/>
        </a:xfrm>
      </p:grpSpPr>
      <p:sp>
        <p:nvSpPr>
          <p:cNvPr id="84" name="Ligne"/>
          <p:cNvSpPr/>
          <p:nvPr/>
        </p:nvSpPr>
        <p:spPr>
          <a:xfrm>
            <a:off x="635000" y="12192000"/>
            <a:ext cx="23114000" cy="0"/>
          </a:xfrm>
          <a:prstGeom prst="line">
            <a:avLst/>
          </a:prstGeom>
          <a:ln w="38100">
            <a:solidFill>
              <a:schemeClr val="accent1"/>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85" name="Ligne"/>
          <p:cNvSpPr/>
          <p:nvPr/>
        </p:nvSpPr>
        <p:spPr>
          <a:xfrm>
            <a:off x="635000" y="9443335"/>
            <a:ext cx="23114000" cy="1"/>
          </a:xfrm>
          <a:prstGeom prst="line">
            <a:avLst/>
          </a:prstGeom>
          <a:ln w="114300">
            <a:solidFill>
              <a:schemeClr val="accent1"/>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86" name="Titre de section"/>
          <p:cNvSpPr txBox="1"/>
          <p:nvPr>
            <p:ph type="title" hasCustomPrompt="1"/>
          </p:nvPr>
        </p:nvSpPr>
        <p:spPr>
          <a:xfrm>
            <a:off x="571500" y="9530979"/>
            <a:ext cx="23241000" cy="2019301"/>
          </a:xfrm>
          <a:prstGeom prst="rect">
            <a:avLst/>
          </a:prstGeom>
        </p:spPr>
        <p:txBody>
          <a:bodyPr anchor="b"/>
          <a:lstStyle>
            <a:lvl1pPr>
              <a:lnSpc>
                <a:spcPct val="70000"/>
              </a:lnSpc>
              <a:defRPr spc="-300" sz="15000">
                <a:solidFill>
                  <a:schemeClr val="accent1"/>
                </a:solidFill>
                <a:latin typeface="+mn-lt"/>
                <a:ea typeface="+mn-ea"/>
                <a:cs typeface="+mn-cs"/>
                <a:sym typeface="Founders Grotesk Semibold"/>
              </a:defRPr>
            </a:lvl1pPr>
          </a:lstStyle>
          <a:p>
            <a:pPr/>
            <a:r>
              <a:t>Titre de section</a:t>
            </a:r>
          </a:p>
        </p:txBody>
      </p:sp>
      <p:sp>
        <p:nvSpPr>
          <p:cNvPr id="87" name="Numéro de diapositive"/>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seulement">
    <p:bg>
      <p:bgPr>
        <a:solidFill>
          <a:srgbClr val="FFFFFF"/>
        </a:solidFill>
      </p:bgPr>
    </p:bg>
    <p:spTree>
      <p:nvGrpSpPr>
        <p:cNvPr id="1" name=""/>
        <p:cNvGrpSpPr/>
        <p:nvPr/>
      </p:nvGrpSpPr>
      <p:grpSpPr>
        <a:xfrm>
          <a:off x="0" y="0"/>
          <a:ext cx="0" cy="0"/>
          <a:chOff x="0" y="0"/>
          <a:chExt cx="0" cy="0"/>
        </a:xfrm>
      </p:grpSpPr>
      <p:sp>
        <p:nvSpPr>
          <p:cNvPr id="94" name="Ligne"/>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95" name="Ligne"/>
          <p:cNvSpPr/>
          <p:nvPr/>
        </p:nvSpPr>
        <p:spPr>
          <a:xfrm>
            <a:off x="639142" y="692907"/>
            <a:ext cx="23114001"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96" name="Titre de diapositive"/>
          <p:cNvSpPr txBox="1"/>
          <p:nvPr>
            <p:ph type="title" hasCustomPrompt="1"/>
          </p:nvPr>
        </p:nvSpPr>
        <p:spPr>
          <a:xfrm>
            <a:off x="571500" y="715982"/>
            <a:ext cx="23241000" cy="1951018"/>
          </a:xfrm>
          <a:prstGeom prst="rect">
            <a:avLst/>
          </a:prstGeom>
        </p:spPr>
        <p:txBody>
          <a:bodyPr/>
          <a:lstStyle>
            <a:lvl1pPr>
              <a:lnSpc>
                <a:spcPct val="60000"/>
              </a:lnSpc>
              <a:defRPr spc="-239" sz="12000">
                <a:solidFill>
                  <a:schemeClr val="accent1"/>
                </a:solidFill>
                <a:latin typeface="+mn-lt"/>
                <a:ea typeface="+mn-ea"/>
                <a:cs typeface="+mn-cs"/>
                <a:sym typeface="Founders Grotesk Semibold"/>
              </a:defRPr>
            </a:lvl1pPr>
          </a:lstStyle>
          <a:p>
            <a:pPr/>
            <a:r>
              <a:t>Titre de diapositive </a:t>
            </a:r>
          </a:p>
        </p:txBody>
      </p:sp>
      <p:sp>
        <p:nvSpPr>
          <p:cNvPr id="97" name="Numéro de diapositive"/>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4" name="Titre de l’agenda"/>
          <p:cNvSpPr txBox="1"/>
          <p:nvPr>
            <p:ph type="title" hasCustomPrompt="1"/>
          </p:nvPr>
        </p:nvSpPr>
        <p:spPr>
          <a:prstGeom prst="rect">
            <a:avLst/>
          </a:prstGeom>
        </p:spPr>
        <p:txBody>
          <a:bodyPr/>
          <a:lstStyle/>
          <a:p>
            <a:pPr/>
            <a:r>
              <a:t>Titre de l’agenda</a:t>
            </a:r>
          </a:p>
        </p:txBody>
      </p:sp>
      <p:sp>
        <p:nvSpPr>
          <p:cNvPr id="105" name="Texte niveau 1…"/>
          <p:cNvSpPr txBox="1"/>
          <p:nvPr>
            <p:ph type="body" idx="1" hasCustomPrompt="1"/>
          </p:nvPr>
        </p:nvSpPr>
        <p:spPr>
          <a:prstGeom prst="rect">
            <a:avLst/>
          </a:prstGeom>
        </p:spPr>
        <p:txBody>
          <a:bodyPr/>
          <a:lstStyle/>
          <a:p>
            <a:pPr/>
            <a:r>
              <a:t>Rubriques de l’agenda</a:t>
            </a:r>
          </a:p>
          <a:p>
            <a:pPr lvl="1"/>
            <a:r>
              <a:t/>
            </a:r>
          </a:p>
          <a:p>
            <a:pPr lvl="2"/>
            <a:r>
              <a:t/>
            </a:r>
          </a:p>
          <a:p>
            <a:pPr lvl="3"/>
            <a:r>
              <a:t/>
            </a:r>
          </a:p>
          <a:p>
            <a:pPr lvl="4"/>
            <a:r>
              <a:t/>
            </a:r>
          </a:p>
        </p:txBody>
      </p:sp>
      <p:sp>
        <p:nvSpPr>
          <p:cNvPr id="10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chemeClr val="accent1">
            <a:hueOff val="-42304"/>
            <a:satOff val="23749"/>
            <a:lumOff val="-45745"/>
          </a:schemeClr>
        </a:solidFill>
      </p:bgPr>
    </p:bg>
    <p:spTree>
      <p:nvGrpSpPr>
        <p:cNvPr id="1" name=""/>
        <p:cNvGrpSpPr/>
        <p:nvPr/>
      </p:nvGrpSpPr>
      <p:grpSpPr>
        <a:xfrm>
          <a:off x="0" y="0"/>
          <a:ext cx="0" cy="0"/>
          <a:chOff x="0" y="0"/>
          <a:chExt cx="0" cy="0"/>
        </a:xfrm>
      </p:grpSpPr>
      <p:sp>
        <p:nvSpPr>
          <p:cNvPr id="2" name="Titre de l’agenda"/>
          <p:cNvSpPr txBox="1"/>
          <p:nvPr>
            <p:ph type="title" hasCustomPrompt="1"/>
          </p:nvPr>
        </p:nvSpPr>
        <p:spPr>
          <a:xfrm>
            <a:off x="575641" y="881082"/>
            <a:ext cx="23241001" cy="19510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Titre de l’agenda</a:t>
            </a:r>
          </a:p>
        </p:txBody>
      </p:sp>
      <p:sp>
        <p:nvSpPr>
          <p:cNvPr id="3" name="Ligne"/>
          <p:cNvSpPr/>
          <p:nvPr/>
        </p:nvSpPr>
        <p:spPr>
          <a:xfrm>
            <a:off x="639142" y="692907"/>
            <a:ext cx="23114001"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4" name="Texte niveau 1…"/>
          <p:cNvSpPr txBox="1"/>
          <p:nvPr>
            <p:ph type="body" idx="1" hasCustomPrompt="1"/>
          </p:nvPr>
        </p:nvSpPr>
        <p:spPr>
          <a:xfrm>
            <a:off x="575641" y="3276600"/>
            <a:ext cx="23241001" cy="98706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Rubriques de l’agenda</a:t>
            </a:r>
          </a:p>
          <a:p>
            <a:pPr lvl="1"/>
            <a:r>
              <a:t/>
            </a:r>
          </a:p>
          <a:p>
            <a:pPr lvl="2"/>
            <a:r>
              <a:t/>
            </a:r>
          </a:p>
          <a:p>
            <a:pPr lvl="3"/>
            <a:r>
              <a:t/>
            </a:r>
          </a:p>
          <a:p>
            <a:pPr lvl="4"/>
            <a:r>
              <a:t/>
            </a:r>
          </a:p>
        </p:txBody>
      </p:sp>
      <p:sp>
        <p:nvSpPr>
          <p:cNvPr id="5" name="Numéro de diapositive"/>
          <p:cNvSpPr txBox="1"/>
          <p:nvPr>
            <p:ph type="sldNum" sz="quarter" idx="2"/>
          </p:nvPr>
        </p:nvSpPr>
        <p:spPr>
          <a:xfrm>
            <a:off x="23431499" y="12268199"/>
            <a:ext cx="371756" cy="555245"/>
          </a:xfrm>
          <a:prstGeom prst="rect">
            <a:avLst/>
          </a:prstGeom>
          <a:ln w="12700">
            <a:miter lim="400000"/>
          </a:ln>
        </p:spPr>
        <p:txBody>
          <a:bodyPr wrap="none" lIns="50800" tIns="50800" rIns="50800" bIns="50800" anchor="b">
            <a:spAutoFit/>
          </a:bodyPr>
          <a:lstStyle>
            <a:lvl1pPr algn="r">
              <a:lnSpc>
                <a:spcPct val="100000"/>
              </a:lnSpc>
              <a:spcBef>
                <a:spcPts val="0"/>
              </a:spcBef>
              <a:defRPr spc="28" sz="2800">
                <a:solidFill>
                  <a:srgbClr val="FFFFFF"/>
                </a:solidFill>
                <a:latin typeface="Founders Grotesk Condensed"/>
                <a:ea typeface="Founders Grotesk Condensed"/>
                <a:cs typeface="Founders Grotesk Condensed"/>
                <a:sym typeface="Founders Grotesk Condensed"/>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1pPr>
      <a:lvl2pPr marL="0" marR="0" indent="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2pPr>
      <a:lvl3pPr marL="0" marR="0" indent="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3pPr>
      <a:lvl4pPr marL="0" marR="0" indent="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4pPr>
      <a:lvl5pPr marL="0" marR="0" indent="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5pPr>
      <a:lvl6pPr marL="0" marR="0" indent="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6pPr>
      <a:lvl7pPr marL="0" marR="0" indent="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7pPr>
      <a:lvl8pPr marL="0" marR="0" indent="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8pPr>
      <a:lvl9pPr marL="0" marR="0" indent="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9pPr>
    </p:titleStyle>
    <p:bodyStyle>
      <a:lvl1pPr marL="0" marR="0" indent="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1pPr>
      <a:lvl2pPr marL="0" marR="0" indent="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2pPr>
      <a:lvl3pPr marL="0" marR="0" indent="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3pPr>
      <a:lvl4pPr marL="0" marR="0" indent="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4pPr>
      <a:lvl5pPr marL="0" marR="0" indent="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5pPr>
      <a:lvl6pPr marL="0" marR="0" indent="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6pPr>
      <a:lvl7pPr marL="0" marR="0" indent="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7pPr>
      <a:lvl8pPr marL="0" marR="0" indent="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8pPr>
      <a:lvl9pPr marL="0" marR="0" indent="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9pPr>
    </p:bodyStyle>
    <p:otherStyle>
      <a:lvl1pPr marL="0" marR="0" indent="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1pPr>
      <a:lvl2pPr marL="0" marR="0" indent="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2pPr>
      <a:lvl3pPr marL="0" marR="0" indent="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3pPr>
      <a:lvl4pPr marL="0" marR="0" indent="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4pPr>
      <a:lvl5pPr marL="0" marR="0" indent="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5pPr>
      <a:lvl6pPr marL="0" marR="0" indent="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6pPr>
      <a:lvl7pPr marL="0" marR="0" indent="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7pPr>
      <a:lvl8pPr marL="0" marR="0" indent="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8pPr>
      <a:lvl9pPr marL="0" marR="0" indent="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 Id="rId3"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Image" descr="Image"/>
          <p:cNvPicPr>
            <a:picLocks noChangeAspect="1"/>
          </p:cNvPicPr>
          <p:nvPr>
            <p:ph type="pic" idx="21"/>
          </p:nvPr>
        </p:nvPicPr>
        <p:blipFill>
          <a:blip r:embed="rId2">
            <a:extLst/>
          </a:blip>
          <a:srcRect l="0" t="22106" r="14704" b="123"/>
          <a:stretch>
            <a:fillRect/>
          </a:stretch>
        </p:blipFill>
        <p:spPr>
          <a:xfrm>
            <a:off x="187209" y="491424"/>
            <a:ext cx="24384001" cy="13716001"/>
          </a:xfrm>
          <a:prstGeom prst="rect">
            <a:avLst/>
          </a:prstGeom>
        </p:spPr>
      </p:pic>
      <p:sp>
        <p:nvSpPr>
          <p:cNvPr id="173" name="Père Bernard Klasen - Bruno Girard                                                                                                                                                                              Juin 2021"/>
          <p:cNvSpPr txBox="1"/>
          <p:nvPr>
            <p:ph type="body" idx="22"/>
          </p:nvPr>
        </p:nvSpPr>
        <p:spPr>
          <a:prstGeom prst="rect">
            <a:avLst/>
          </a:prstGeom>
          <a:extLst>
            <a:ext uri="{C572A759-6A51-4108-AA02-DFA0A04FC94B}">
              <ma14:wrappingTextBoxFlag xmlns:ma14="http://schemas.microsoft.com/office/mac/drawingml/2011/main" val="1"/>
            </a:ext>
          </a:extLst>
        </p:spPr>
        <p:txBody>
          <a:bodyPr/>
          <a:lstStyle/>
          <a:p>
            <a:pPr/>
            <a:r>
              <a:t>Père Bernard Klasen - Bruno Girard                                                                                                                                                                              Juin 2021</a:t>
            </a:r>
          </a:p>
        </p:txBody>
      </p:sp>
      <p:sp>
        <p:nvSpPr>
          <p:cNvPr id="174" name="Un autre regard sur la Finance et l’écologie"/>
          <p:cNvSpPr txBox="1"/>
          <p:nvPr>
            <p:ph type="body" sz="quarter" idx="1"/>
          </p:nvPr>
        </p:nvSpPr>
        <p:spPr>
          <a:prstGeom prst="rect">
            <a:avLst/>
          </a:prstGeom>
        </p:spPr>
        <p:txBody>
          <a:bodyPr/>
          <a:lstStyle/>
          <a:p>
            <a:pPr/>
            <a:r>
              <a:t>Un autre regard sur la Finance et l’écologie</a:t>
            </a:r>
          </a:p>
        </p:txBody>
      </p:sp>
      <p:sp>
        <p:nvSpPr>
          <p:cNvPr id="175" name="Ligne"/>
          <p:cNvSpPr/>
          <p:nvPr/>
        </p:nvSpPr>
        <p:spPr>
          <a:xfrm>
            <a:off x="635000" y="12192000"/>
            <a:ext cx="23114000" cy="0"/>
          </a:xfrm>
          <a:prstGeom prst="line">
            <a:avLst/>
          </a:prstGeom>
          <a:ln w="38100">
            <a:solidFill>
              <a:schemeClr val="accent4"/>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176" name="Ligne"/>
          <p:cNvSpPr/>
          <p:nvPr/>
        </p:nvSpPr>
        <p:spPr>
          <a:xfrm>
            <a:off x="635000" y="9443335"/>
            <a:ext cx="23114000" cy="63502"/>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177" name="Laudato Si"/>
          <p:cNvSpPr txBox="1"/>
          <p:nvPr>
            <p:ph type="title"/>
          </p:nvPr>
        </p:nvSpPr>
        <p:spPr>
          <a:prstGeom prst="rect">
            <a:avLst/>
          </a:prstGeom>
        </p:spPr>
        <p:txBody>
          <a:bodyPr/>
          <a:lstStyle/>
          <a:p>
            <a:pPr/>
            <a:r>
              <a:t>Laudato Si</a:t>
            </a:r>
          </a:p>
        </p:txBody>
      </p:sp>
      <p:pic>
        <p:nvPicPr>
          <p:cNvPr id="178" name="Capture d’écran 2020-05-20 à 12.04.02.png" descr="Capture d’écran 2020-05-20 à 12.04.02.png"/>
          <p:cNvPicPr>
            <a:picLocks noChangeAspect="1"/>
          </p:cNvPicPr>
          <p:nvPr/>
        </p:nvPicPr>
        <p:blipFill>
          <a:blip r:embed="rId3">
            <a:extLst/>
          </a:blip>
          <a:stretch>
            <a:fillRect/>
          </a:stretch>
        </p:blipFill>
        <p:spPr>
          <a:xfrm>
            <a:off x="19961657" y="853952"/>
            <a:ext cx="3397476" cy="2321049"/>
          </a:xfrm>
          <a:prstGeom prst="rect">
            <a:avLst/>
          </a:prstGeom>
          <a:ln w="12700">
            <a:miter lim="400000"/>
          </a:ln>
        </p:spPr>
      </p:pic>
      <p:sp>
        <p:nvSpPr>
          <p:cNvPr id="179" name="Numéro de diapositive"/>
          <p:cNvSpPr txBox="1"/>
          <p:nvPr>
            <p:ph type="sldNum" sz="quarter" idx="2"/>
          </p:nvPr>
        </p:nvSpPr>
        <p:spPr>
          <a:xfrm>
            <a:off x="23604321" y="12268199"/>
            <a:ext cx="198934"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l’étymologie :du latin « finis » qui signifie le terme.…"/>
          <p:cNvSpPr txBox="1"/>
          <p:nvPr>
            <p:ph type="body" idx="1"/>
          </p:nvPr>
        </p:nvSpPr>
        <p:spPr>
          <a:prstGeom prst="rect">
            <a:avLst/>
          </a:prstGeom>
        </p:spPr>
        <p:txBody>
          <a:bodyPr/>
          <a:lstStyle/>
          <a:p>
            <a:pPr/>
            <a:r>
              <a:t>l’étymologie :du latin « finis » qui signifie le terme.</a:t>
            </a:r>
          </a:p>
          <a:p>
            <a:pPr/>
            <a:r>
              <a:t>Les grandes étapes historiques de la finance.</a:t>
            </a:r>
          </a:p>
          <a:p>
            <a:pPr/>
            <a:r>
              <a:t>Le lien entre communication et finance.</a:t>
            </a:r>
          </a:p>
        </p:txBody>
      </p:sp>
      <p:sp>
        <p:nvSpPr>
          <p:cNvPr id="238" name="Le sens du mot et son développement dans l’Histoire"/>
          <p:cNvSpPr txBox="1"/>
          <p:nvPr>
            <p:ph type="title"/>
          </p:nvPr>
        </p:nvSpPr>
        <p:spPr>
          <a:prstGeom prst="rect">
            <a:avLst/>
          </a:prstGeom>
        </p:spPr>
        <p:txBody>
          <a:bodyPr/>
          <a:lstStyle>
            <a:lvl1pPr defTabSz="586104">
              <a:defRPr spc="-170" sz="8520"/>
            </a:lvl1pPr>
          </a:lstStyle>
          <a:p>
            <a:pPr/>
            <a:r>
              <a:t>Le sens du mot et son développement dans l’Histoire</a:t>
            </a:r>
          </a:p>
        </p:txBody>
      </p:sp>
      <p:pic>
        <p:nvPicPr>
          <p:cNvPr id="239" name="Jacopo_Pontormo_055.jpg" descr="Jacopo_Pontormo_055.jpg"/>
          <p:cNvPicPr>
            <a:picLocks noChangeAspect="1"/>
          </p:cNvPicPr>
          <p:nvPr/>
        </p:nvPicPr>
        <p:blipFill>
          <a:blip r:embed="rId2">
            <a:extLst/>
          </a:blip>
          <a:stretch>
            <a:fillRect/>
          </a:stretch>
        </p:blipFill>
        <p:spPr>
          <a:xfrm>
            <a:off x="16392628" y="3200546"/>
            <a:ext cx="3667252" cy="4929632"/>
          </a:xfrm>
          <a:prstGeom prst="rect">
            <a:avLst/>
          </a:prstGeom>
          <a:ln w="25400">
            <a:miter lim="400000"/>
          </a:ln>
          <a:effectLst>
            <a:outerShdw sx="100000" sy="100000" kx="0" ky="0" algn="b" rotWithShape="0" blurRad="254000" dist="127000" dir="5400000">
              <a:srgbClr val="000000">
                <a:alpha val="70000"/>
              </a:srgbClr>
            </a:outerShdw>
          </a:effectLst>
        </p:spPr>
      </p:pic>
      <p:sp>
        <p:nvSpPr>
          <p:cNvPr id="240" name="Cosme l’Ancien,…"/>
          <p:cNvSpPr txBox="1"/>
          <p:nvPr/>
        </p:nvSpPr>
        <p:spPr>
          <a:xfrm>
            <a:off x="15600050" y="8476846"/>
            <a:ext cx="5703099" cy="15146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defRPr spc="-22" sz="2300"/>
            </a:pPr>
            <a:r>
              <a:t>Cosme l’Ancien, </a:t>
            </a:r>
          </a:p>
          <a:p>
            <a:pPr algn="ctr">
              <a:defRPr spc="-22" sz="2300"/>
            </a:pPr>
            <a:r>
              <a:t>fondateur de la dynastie des Médicis 1389-1464</a:t>
            </a:r>
          </a:p>
        </p:txBody>
      </p:sp>
      <p:sp>
        <p:nvSpPr>
          <p:cNvPr id="241" name="Numéro de diapositive"/>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2" name="Capture d’écran 2020-05-26 à 08.45.29.png" descr="Capture d’écran 2020-05-26 à 08.45.29.png"/>
          <p:cNvPicPr>
            <a:picLocks noChangeAspect="1"/>
          </p:cNvPicPr>
          <p:nvPr/>
        </p:nvPicPr>
        <p:blipFill>
          <a:blip r:embed="rId3">
            <a:extLst/>
          </a:blip>
          <a:stretch>
            <a:fillRect/>
          </a:stretch>
        </p:blipFill>
        <p:spPr>
          <a:xfrm>
            <a:off x="11281310" y="5784647"/>
            <a:ext cx="3937001" cy="5054601"/>
          </a:xfrm>
          <a:prstGeom prst="rect">
            <a:avLst/>
          </a:prstGeom>
          <a:ln w="25400">
            <a:miter lim="400000"/>
          </a:ln>
          <a:effectLst>
            <a:outerShdw sx="100000" sy="100000" kx="0" ky="0" algn="b" rotWithShape="0" blurRad="254000" dist="127000" dir="5400000">
              <a:srgbClr val="000000">
                <a:alpha val="70000"/>
              </a:srgbClr>
            </a:outerShdw>
          </a:effectLst>
        </p:spPr>
      </p:pic>
      <p:sp>
        <p:nvSpPr>
          <p:cNvPr id="243" name="Fibonacci…"/>
          <p:cNvSpPr txBox="1"/>
          <p:nvPr/>
        </p:nvSpPr>
        <p:spPr>
          <a:xfrm>
            <a:off x="9843306" y="10896396"/>
            <a:ext cx="6813009" cy="12194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defRPr spc="-22" sz="2300"/>
            </a:pPr>
            <a:r>
              <a:t>Fibonacci</a:t>
            </a:r>
          </a:p>
          <a:p>
            <a:pPr algn="ctr">
              <a:defRPr spc="-22" sz="2300"/>
            </a:pPr>
            <a:r>
              <a:t>Auteur du « Liber Abaci » 1202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2"/>
                                        </p:tgtEl>
                                        <p:attrNameLst>
                                          <p:attrName>style.visibility</p:attrName>
                                        </p:attrNameLst>
                                      </p:cBhvr>
                                      <p:to>
                                        <p:strVal val="visible"/>
                                      </p:to>
                                    </p:set>
                                    <p:animEffect filter="wipe(left)" transition="in">
                                      <p:cBhvr>
                                        <p:cTn id="7" dur="1250"/>
                                        <p:tgtEl>
                                          <p:spTgt spid="242"/>
                                        </p:tgtEl>
                                      </p:cBhvr>
                                    </p:animEffect>
                                  </p:childTnLst>
                                </p:cTn>
                              </p:par>
                            </p:childTnLst>
                          </p:cTn>
                        </p:par>
                        <p:par>
                          <p:cTn id="8" fill="hold">
                            <p:stCondLst>
                              <p:cond delay="1250"/>
                            </p:stCondLst>
                            <p:childTnLst>
                              <p:par>
                                <p:cTn id="9" presetClass="entr" nodeType="afterEffect" presetSubtype="8" presetID="22" grpId="2" fill="hold">
                                  <p:stCondLst>
                                    <p:cond delay="0"/>
                                  </p:stCondLst>
                                  <p:iterate type="el" backwards="0">
                                    <p:tmAbs val="0"/>
                                  </p:iterate>
                                  <p:childTnLst>
                                    <p:set>
                                      <p:cBhvr>
                                        <p:cTn id="10" fill="hold"/>
                                        <p:tgtEl>
                                          <p:spTgt spid="243"/>
                                        </p:tgtEl>
                                        <p:attrNameLst>
                                          <p:attrName>style.visibility</p:attrName>
                                        </p:attrNameLst>
                                      </p:cBhvr>
                                      <p:to>
                                        <p:strVal val="visible"/>
                                      </p:to>
                                    </p:set>
                                    <p:animEffect filter="wipe(left)" transition="in">
                                      <p:cBhvr>
                                        <p:cTn id="11" dur="1000"/>
                                        <p:tgtEl>
                                          <p:spTgt spid="243"/>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239"/>
                                        </p:tgtEl>
                                        <p:attrNameLst>
                                          <p:attrName>style.visibility</p:attrName>
                                        </p:attrNameLst>
                                      </p:cBhvr>
                                      <p:to>
                                        <p:strVal val="visible"/>
                                      </p:to>
                                    </p:set>
                                    <p:animEffect filter="wipe(left)" transition="in">
                                      <p:cBhvr>
                                        <p:cTn id="16" dur="1250"/>
                                        <p:tgtEl>
                                          <p:spTgt spid="239"/>
                                        </p:tgtEl>
                                      </p:cBhvr>
                                    </p:animEffect>
                                  </p:childTnLst>
                                </p:cTn>
                              </p:par>
                            </p:childTnLst>
                          </p:cTn>
                        </p:par>
                        <p:par>
                          <p:cTn id="17" fill="hold">
                            <p:stCondLst>
                              <p:cond delay="1250"/>
                            </p:stCondLst>
                            <p:childTnLst>
                              <p:par>
                                <p:cTn id="18" presetClass="entr" nodeType="afterEffect" presetSubtype="8" presetID="22" grpId="4" fill="hold">
                                  <p:stCondLst>
                                    <p:cond delay="0"/>
                                  </p:stCondLst>
                                  <p:iterate type="el" backwards="0">
                                    <p:tmAbs val="0"/>
                                  </p:iterate>
                                  <p:childTnLst>
                                    <p:set>
                                      <p:cBhvr>
                                        <p:cTn id="19" fill="hold"/>
                                        <p:tgtEl>
                                          <p:spTgt spid="240"/>
                                        </p:tgtEl>
                                        <p:attrNameLst>
                                          <p:attrName>style.visibility</p:attrName>
                                        </p:attrNameLst>
                                      </p:cBhvr>
                                      <p:to>
                                        <p:strVal val="visible"/>
                                      </p:to>
                                    </p:set>
                                    <p:animEffect filter="wipe(left)" transition="in">
                                      <p:cBhvr>
                                        <p:cTn id="20"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3" grpId="2"/>
      <p:bldP build="whole" bldLvl="1" animBg="1" rev="0" advAuto="0" spid="239" grpId="3"/>
      <p:bldP build="whole" bldLvl="1" animBg="1" rev="0" advAuto="0" spid="240" grpId="4"/>
      <p:bldP build="whole" bldLvl="1" animBg="1" rev="0" advAuto="0" spid="242"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Valeur actuelle et calcul d’actualisation :…"/>
          <p:cNvSpPr txBox="1"/>
          <p:nvPr>
            <p:ph type="body" idx="1"/>
          </p:nvPr>
        </p:nvSpPr>
        <p:spPr>
          <a:prstGeom prst="rect">
            <a:avLst/>
          </a:prstGeom>
        </p:spPr>
        <p:txBody>
          <a:bodyPr/>
          <a:lstStyle/>
          <a:p>
            <a:pPr/>
            <a:r>
              <a:t>Valeur actuelle et calcul d’actualisation :</a:t>
            </a:r>
          </a:p>
          <a:p>
            <a:pPr lvl="8" defTabSz="825500">
              <a:lnSpc>
                <a:spcPct val="80000"/>
              </a:lnSpc>
              <a:spcBef>
                <a:spcPts val="3600"/>
              </a:spcBef>
              <a:tabLst/>
              <a:defRPr spc="-42" sz="4200">
                <a:solidFill>
                  <a:srgbClr val="000000"/>
                </a:solidFill>
                <a:latin typeface="Founders Grotesk Text"/>
                <a:ea typeface="Founders Grotesk Text"/>
                <a:cs typeface="Founders Grotesk Text"/>
                <a:sym typeface="Founders Grotesk Text"/>
              </a:defRPr>
            </a:pPr>
            <a:r>
              <a:t>         - La préférence pour le présent</a:t>
            </a:r>
          </a:p>
          <a:p>
            <a:pPr lvl="8" defTabSz="825500">
              <a:lnSpc>
                <a:spcPct val="80000"/>
              </a:lnSpc>
              <a:spcBef>
                <a:spcPts val="3600"/>
              </a:spcBef>
              <a:tabLst/>
              <a:defRPr spc="-42" sz="4200">
                <a:solidFill>
                  <a:srgbClr val="000000"/>
                </a:solidFill>
                <a:latin typeface="Founders Grotesk Text"/>
                <a:ea typeface="Founders Grotesk Text"/>
                <a:cs typeface="Founders Grotesk Text"/>
                <a:sym typeface="Founders Grotesk Text"/>
              </a:defRPr>
            </a:pPr>
            <a:r>
              <a:t>         - taux d’intérêt et taux d’actualisation</a:t>
            </a:r>
          </a:p>
          <a:p>
            <a:pPr/>
            <a:r>
              <a:t>L’effet de levier</a:t>
            </a:r>
          </a:p>
        </p:txBody>
      </p:sp>
      <p:sp>
        <p:nvSpPr>
          <p:cNvPr id="246" name="Quelques notions appliquées de Finance"/>
          <p:cNvSpPr txBox="1"/>
          <p:nvPr>
            <p:ph type="title"/>
          </p:nvPr>
        </p:nvSpPr>
        <p:spPr>
          <a:prstGeom prst="rect">
            <a:avLst/>
          </a:prstGeom>
        </p:spPr>
        <p:txBody>
          <a:bodyPr/>
          <a:lstStyle>
            <a:lvl1pPr defTabSz="767715">
              <a:defRPr spc="-223" sz="11160"/>
            </a:lvl1pPr>
          </a:lstStyle>
          <a:p>
            <a:pPr/>
            <a:r>
              <a:t>Quelques notions appliquées de Finance</a:t>
            </a:r>
          </a:p>
        </p:txBody>
      </p:sp>
      <p:sp>
        <p:nvSpPr>
          <p:cNvPr id="247" name="Numéro de diapositive"/>
          <p:cNvSpPr txBox="1"/>
          <p:nvPr>
            <p:ph type="sldNum" sz="quarter" idx="2"/>
          </p:nvPr>
        </p:nvSpPr>
        <p:spPr>
          <a:xfrm>
            <a:off x="23524311" y="12268199"/>
            <a:ext cx="283567"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8" name="M. Durand achète 100 € un sac de blé qu’il compte revendre dans un an 110 € soit un bénéfice de 10 %.…"/>
          <p:cNvSpPr txBox="1"/>
          <p:nvPr/>
        </p:nvSpPr>
        <p:spPr>
          <a:xfrm>
            <a:off x="12490816" y="6398221"/>
            <a:ext cx="9184568" cy="4602583"/>
          </a:xfrm>
          <a:prstGeom prst="rect">
            <a:avLst/>
          </a:prstGeom>
          <a:solidFill>
            <a:srgbClr val="FDFBBE"/>
          </a:solidFill>
          <a:ln w="38100">
            <a:solidFill>
              <a:srgbClr val="005493"/>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spcBef>
                <a:spcPts val="2700"/>
              </a:spcBef>
              <a:defRPr spc="-24" sz="2400"/>
            </a:pPr>
            <a:r>
              <a:t>M. Durand achète 100 € un sac de blé qu’il compte revendre dans un an 110 € soit un bénéfice de 10 %.</a:t>
            </a:r>
          </a:p>
          <a:p>
            <a:pPr algn="just">
              <a:lnSpc>
                <a:spcPct val="10000"/>
              </a:lnSpc>
              <a:spcBef>
                <a:spcPts val="3000"/>
              </a:spcBef>
              <a:defRPr spc="-24" sz="2400"/>
            </a:pPr>
            <a:r>
              <a:t>2 solutions s’offrent à lui pour financer cet achat :</a:t>
            </a:r>
          </a:p>
          <a:p>
            <a:pPr algn="just">
              <a:defRPr spc="-24" sz="2400"/>
            </a:pPr>
            <a:r>
              <a:t>- il paye le prix sur fonds propres. Dans ce cas le bénéfice correspond à une rémunération de </a:t>
            </a:r>
            <a:r>
              <a:rPr b="1"/>
              <a:t>10 %</a:t>
            </a:r>
            <a:r>
              <a:t> l’an de ses fonds propres.</a:t>
            </a:r>
          </a:p>
          <a:p>
            <a:pPr marL="272142" indent="-272142" algn="just">
              <a:buClr>
                <a:schemeClr val="accent1"/>
              </a:buClr>
              <a:buSzPct val="100000"/>
              <a:buChar char="-"/>
              <a:defRPr spc="-24" sz="2400"/>
            </a:pPr>
            <a:r>
              <a:t>il emprunte 80 € pour acheter le blé au taux de 3 % l’an et utilise 20 € de ses fonds propres. Au moment de la revente du blé les 110 € perçus sont affectés comme suit : 80 € en remboursement du crédit, 2,40 € au paiement des intérêts du crédit; il lui revient 27,6 €; par rapport à sa mise de départ (20 €), il a gagné 7,6 € soit </a:t>
            </a:r>
            <a:r>
              <a:rPr b="1"/>
              <a:t>38 %</a:t>
            </a:r>
            <a:r>
              <a:t> l’an . C’est ce qu’on appelle l’effet de levier du crédit.</a:t>
            </a:r>
          </a:p>
        </p:txBody>
      </p:sp>
      <p:sp>
        <p:nvSpPr>
          <p:cNvPr id="249" name="Flèche"/>
          <p:cNvSpPr/>
          <p:nvPr/>
        </p:nvSpPr>
        <p:spPr>
          <a:xfrm>
            <a:off x="7286290" y="7103711"/>
            <a:ext cx="3550882" cy="1270001"/>
          </a:xfrm>
          <a:prstGeom prst="rightArrow">
            <a:avLst>
              <a:gd name="adj1" fmla="val 32000"/>
              <a:gd name="adj2" fmla="val 64000"/>
            </a:avLst>
          </a:prstGeom>
          <a:solidFill>
            <a:srgbClr val="0433FF"/>
          </a:solidFill>
          <a:ln w="12700">
            <a:miter lim="400000"/>
          </a:ln>
        </p:spPr>
        <p:txBody>
          <a:bodyPr lIns="50800" tIns="50800" rIns="50800" bIns="5080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
        <p:nvSpPr>
          <p:cNvPr id="250" name="ACHAT :100…"/>
          <p:cNvSpPr txBox="1"/>
          <p:nvPr/>
        </p:nvSpPr>
        <p:spPr>
          <a:xfrm>
            <a:off x="1466741" y="8128414"/>
            <a:ext cx="2908703" cy="2042872"/>
          </a:xfrm>
          <a:prstGeom prst="rect">
            <a:avLst/>
          </a:prstGeom>
          <a:solidFill>
            <a:srgbClr val="FFFABF"/>
          </a:solidFill>
          <a:ln w="38100">
            <a:solidFill>
              <a:srgbClr val="005493"/>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pc="-24" sz="2400"/>
            </a:pPr>
            <a:r>
              <a:t>ACHAT :100</a:t>
            </a:r>
          </a:p>
          <a:p>
            <a:pPr>
              <a:defRPr spc="-24" sz="2400"/>
            </a:pPr>
            <a:r>
              <a:t>VENTE : 110</a:t>
            </a:r>
          </a:p>
          <a:p>
            <a:pPr>
              <a:defRPr spc="-24" sz="2400"/>
            </a:pPr>
            <a:r>
              <a:t>MARGE : 10</a:t>
            </a:r>
          </a:p>
        </p:txBody>
      </p:sp>
      <p:sp>
        <p:nvSpPr>
          <p:cNvPr id="251" name="ACHAT :100…"/>
          <p:cNvSpPr txBox="1"/>
          <p:nvPr/>
        </p:nvSpPr>
        <p:spPr>
          <a:xfrm>
            <a:off x="6978778" y="8256962"/>
            <a:ext cx="2908704" cy="4941520"/>
          </a:xfrm>
          <a:prstGeom prst="rect">
            <a:avLst/>
          </a:prstGeom>
          <a:solidFill>
            <a:srgbClr val="FFFABF"/>
          </a:solidFill>
          <a:ln w="38100">
            <a:solidFill>
              <a:srgbClr val="005493"/>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pc="-24" sz="2400"/>
            </a:pPr>
            <a:r>
              <a:t>ACHAT :100</a:t>
            </a:r>
          </a:p>
          <a:p>
            <a:pPr>
              <a:defRPr spc="-24" sz="2400"/>
            </a:pPr>
            <a:r>
              <a:t>EMPRUNT : 80</a:t>
            </a:r>
          </a:p>
          <a:p>
            <a:pPr>
              <a:defRPr spc="-24" sz="2400"/>
            </a:pPr>
            <a:r>
              <a:t>VENTE : 110</a:t>
            </a:r>
          </a:p>
          <a:p>
            <a:pPr>
              <a:defRPr spc="-24" sz="2400"/>
            </a:pPr>
            <a:r>
              <a:t>REMBOURSEMENT CREDIT : 80</a:t>
            </a:r>
          </a:p>
          <a:p>
            <a:pPr>
              <a:defRPr spc="-24" sz="2400"/>
            </a:pPr>
            <a:r>
              <a:t>INTERETS DU CREDIT : 2,40</a:t>
            </a:r>
          </a:p>
          <a:p>
            <a:pPr>
              <a:defRPr spc="-24" sz="2400"/>
            </a:pPr>
            <a:r>
              <a:t>MARGE : 7,60</a:t>
            </a:r>
          </a:p>
        </p:txBody>
      </p:sp>
      <p:sp>
        <p:nvSpPr>
          <p:cNvPr id="252" name="10 % des fonds propres"/>
          <p:cNvSpPr/>
          <p:nvPr/>
        </p:nvSpPr>
        <p:spPr>
          <a:xfrm>
            <a:off x="3100705" y="10044906"/>
            <a:ext cx="2634457" cy="20708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88" y="9430"/>
                </a:lnTo>
                <a:lnTo>
                  <a:pt x="1988" y="20743"/>
                </a:lnTo>
                <a:cubicBezTo>
                  <a:pt x="1988" y="21216"/>
                  <a:pt x="2290" y="21600"/>
                  <a:pt x="2662" y="21600"/>
                </a:cubicBezTo>
                <a:lnTo>
                  <a:pt x="20926" y="21600"/>
                </a:lnTo>
                <a:cubicBezTo>
                  <a:pt x="21298" y="21600"/>
                  <a:pt x="21600" y="21216"/>
                  <a:pt x="21600" y="20743"/>
                </a:cubicBezTo>
                <a:lnTo>
                  <a:pt x="21600" y="5315"/>
                </a:lnTo>
                <a:cubicBezTo>
                  <a:pt x="21600" y="4842"/>
                  <a:pt x="21298" y="4458"/>
                  <a:pt x="20926" y="4458"/>
                </a:cubicBezTo>
                <a:lnTo>
                  <a:pt x="4172" y="4458"/>
                </a:lnTo>
                <a:lnTo>
                  <a:pt x="0" y="0"/>
                </a:lnTo>
                <a:close/>
              </a:path>
            </a:pathLst>
          </a:custGeom>
          <a:solidFill>
            <a:srgbClr val="8EFA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lnSpc>
                <a:spcPct val="100000"/>
              </a:lnSpc>
              <a:spcBef>
                <a:spcPts val="0"/>
              </a:spcBef>
              <a:defRPr b="1" cap="all" spc="156" sz="2600">
                <a:solidFill>
                  <a:srgbClr val="797979"/>
                </a:solidFill>
                <a:latin typeface="Founders Grotesk Condensed"/>
                <a:ea typeface="Founders Grotesk Condensed"/>
                <a:cs typeface="Founders Grotesk Condensed"/>
                <a:sym typeface="Founders Grotesk Condensed"/>
              </a:defRPr>
            </a:lvl1pPr>
          </a:lstStyle>
          <a:p>
            <a:pPr/>
            <a:r>
              <a:t>10 % des fonds propres</a:t>
            </a:r>
          </a:p>
        </p:txBody>
      </p:sp>
      <p:sp>
        <p:nvSpPr>
          <p:cNvPr id="253" name="38 % des fonds propres"/>
          <p:cNvSpPr/>
          <p:nvPr/>
        </p:nvSpPr>
        <p:spPr>
          <a:xfrm>
            <a:off x="9675951" y="11583987"/>
            <a:ext cx="3534173" cy="16434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83" y="0"/>
                </a:moveTo>
                <a:cubicBezTo>
                  <a:pt x="7206" y="0"/>
                  <a:pt x="6981" y="483"/>
                  <a:pt x="6981" y="1080"/>
                </a:cubicBezTo>
                <a:lnTo>
                  <a:pt x="6981" y="16144"/>
                </a:lnTo>
                <a:lnTo>
                  <a:pt x="0" y="18303"/>
                </a:lnTo>
                <a:lnTo>
                  <a:pt x="6981" y="20463"/>
                </a:lnTo>
                <a:lnTo>
                  <a:pt x="6981" y="20520"/>
                </a:lnTo>
                <a:cubicBezTo>
                  <a:pt x="6981" y="21117"/>
                  <a:pt x="7206" y="21600"/>
                  <a:pt x="7483" y="21600"/>
                </a:cubicBezTo>
                <a:lnTo>
                  <a:pt x="21098" y="21600"/>
                </a:lnTo>
                <a:cubicBezTo>
                  <a:pt x="21375" y="21600"/>
                  <a:pt x="21600" y="21117"/>
                  <a:pt x="21600" y="20520"/>
                </a:cubicBezTo>
                <a:lnTo>
                  <a:pt x="21600" y="1080"/>
                </a:lnTo>
                <a:cubicBezTo>
                  <a:pt x="21600" y="483"/>
                  <a:pt x="21375" y="0"/>
                  <a:pt x="21098" y="0"/>
                </a:cubicBezTo>
                <a:lnTo>
                  <a:pt x="7483" y="0"/>
                </a:lnTo>
                <a:close/>
              </a:path>
            </a:pathLst>
          </a:custGeom>
          <a:solidFill>
            <a:srgbClr val="8EFA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lnSpc>
                <a:spcPct val="100000"/>
              </a:lnSpc>
              <a:spcBef>
                <a:spcPts val="0"/>
              </a:spcBef>
              <a:defRPr b="1" cap="all" spc="156" sz="2600">
                <a:solidFill>
                  <a:srgbClr val="797979"/>
                </a:solidFill>
                <a:latin typeface="Founders Grotesk Condensed"/>
                <a:ea typeface="Founders Grotesk Condensed"/>
                <a:cs typeface="Founders Grotesk Condensed"/>
                <a:sym typeface="Founders Grotesk Condensed"/>
              </a:defRPr>
            </a:lvl1pPr>
          </a:lstStyle>
          <a:p>
            <a:pPr/>
            <a:r>
              <a:t>38 % des fonds propres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49"/>
                                        </p:tgtEl>
                                        <p:attrNameLst>
                                          <p:attrName>style.visibility</p:attrName>
                                        </p:attrNameLst>
                                      </p:cBhvr>
                                      <p:to>
                                        <p:strVal val="visible"/>
                                      </p:to>
                                    </p:set>
                                    <p:anim calcmode="lin" valueType="num">
                                      <p:cBhvr>
                                        <p:cTn id="7" dur="1500" fill="hold"/>
                                        <p:tgtEl>
                                          <p:spTgt spid="249"/>
                                        </p:tgtEl>
                                        <p:attrNameLst>
                                          <p:attrName>ppt_x</p:attrName>
                                        </p:attrNameLst>
                                      </p:cBhvr>
                                      <p:tavLst>
                                        <p:tav tm="0">
                                          <p:val>
                                            <p:strVal val="0-#ppt_w/2"/>
                                          </p:val>
                                        </p:tav>
                                        <p:tav tm="100000">
                                          <p:val>
                                            <p:strVal val="#ppt_x"/>
                                          </p:val>
                                        </p:tav>
                                      </p:tavLst>
                                    </p:anim>
                                    <p:anim calcmode="lin" valueType="num">
                                      <p:cBhvr>
                                        <p:cTn id="8" dur="1500" fill="hold"/>
                                        <p:tgtEl>
                                          <p:spTgt spid="2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248"/>
                                        </p:tgtEl>
                                        <p:attrNameLst>
                                          <p:attrName>style.visibility</p:attrName>
                                        </p:attrNameLst>
                                      </p:cBhvr>
                                      <p:to>
                                        <p:strVal val="visible"/>
                                      </p:to>
                                    </p:set>
                                    <p:anim calcmode="lin" valueType="num">
                                      <p:cBhvr>
                                        <p:cTn id="13" dur="1500" fill="hold"/>
                                        <p:tgtEl>
                                          <p:spTgt spid="248"/>
                                        </p:tgtEl>
                                        <p:attrNameLst>
                                          <p:attrName>ppt_x</p:attrName>
                                        </p:attrNameLst>
                                      </p:cBhvr>
                                      <p:tavLst>
                                        <p:tav tm="0">
                                          <p:val>
                                            <p:strVal val="0-#ppt_w/2"/>
                                          </p:val>
                                        </p:tav>
                                        <p:tav tm="100000">
                                          <p:val>
                                            <p:strVal val="#ppt_x"/>
                                          </p:val>
                                        </p:tav>
                                      </p:tavLst>
                                    </p:anim>
                                    <p:anim calcmode="lin" valueType="num">
                                      <p:cBhvr>
                                        <p:cTn id="14" dur="1500" fill="hold"/>
                                        <p:tgtEl>
                                          <p:spTgt spid="24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3" fill="hold">
                                  <p:stCondLst>
                                    <p:cond delay="0"/>
                                  </p:stCondLst>
                                  <p:iterate type="lt" backwards="0">
                                    <p:tmAbs val="100"/>
                                  </p:iterate>
                                  <p:childTnLst>
                                    <p:set>
                                      <p:cBhvr>
                                        <p:cTn id="18" fill="hold"/>
                                        <p:tgtEl>
                                          <p:spTgt spid="250">
                                            <p:bg/>
                                          </p:spTgt>
                                        </p:tgtEl>
                                        <p:attrNameLst>
                                          <p:attrName>style.visibility</p:attrName>
                                        </p:attrNameLst>
                                      </p:cBhvr>
                                      <p:to>
                                        <p:strVal val="visible"/>
                                      </p:to>
                                    </p:set>
                                  </p:childTnLst>
                                </p:cTn>
                              </p:par>
                              <p:par>
                                <p:cTn id="19" presetClass="entr" nodeType="withEffect" presetSubtype="0" presetID="1" grpId="3" fill="hold">
                                  <p:stCondLst>
                                    <p:cond delay="0"/>
                                  </p:stCondLst>
                                  <p:iterate type="lt" backwards="0">
                                    <p:tmAbs val="100"/>
                                  </p:iterate>
                                  <p:childTnLst>
                                    <p:set>
                                      <p:cBhvr>
                                        <p:cTn id="20" fill="hold"/>
                                        <p:tgtEl>
                                          <p:spTgt spid="250">
                                            <p:txEl>
                                              <p:pRg st="0" end="0"/>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3" fill="hold">
                                  <p:stCondLst>
                                    <p:cond delay="0"/>
                                  </p:stCondLst>
                                  <p:iterate type="lt" backwards="0">
                                    <p:tmAbs val="100"/>
                                  </p:iterate>
                                  <p:childTnLst>
                                    <p:set>
                                      <p:cBhvr>
                                        <p:cTn id="23" fill="hold"/>
                                        <p:tgtEl>
                                          <p:spTgt spid="250">
                                            <p:txEl>
                                              <p:pRg st="1" end="1"/>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3" fill="hold">
                                  <p:stCondLst>
                                    <p:cond delay="0"/>
                                  </p:stCondLst>
                                  <p:iterate type="lt" backwards="0">
                                    <p:tmAbs val="100"/>
                                  </p:iterate>
                                  <p:childTnLst>
                                    <p:set>
                                      <p:cBhvr>
                                        <p:cTn id="26" fill="hold"/>
                                        <p:tgtEl>
                                          <p:spTgt spid="25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4" fill="hold">
                                  <p:stCondLst>
                                    <p:cond delay="0"/>
                                  </p:stCondLst>
                                  <p:iterate type="lt" backwards="0">
                                    <p:tmAbs val="100"/>
                                  </p:iterate>
                                  <p:childTnLst>
                                    <p:set>
                                      <p:cBhvr>
                                        <p:cTn id="30" fill="hold"/>
                                        <p:tgtEl>
                                          <p:spTgt spid="251">
                                            <p:bg/>
                                          </p:spTgt>
                                        </p:tgtEl>
                                        <p:attrNameLst>
                                          <p:attrName>style.visibility</p:attrName>
                                        </p:attrNameLst>
                                      </p:cBhvr>
                                      <p:to>
                                        <p:strVal val="visible"/>
                                      </p:to>
                                    </p:set>
                                  </p:childTnLst>
                                </p:cTn>
                              </p:par>
                              <p:par>
                                <p:cTn id="31" presetClass="entr" nodeType="withEffect" presetSubtype="0" presetID="1" grpId="4" fill="hold">
                                  <p:stCondLst>
                                    <p:cond delay="0"/>
                                  </p:stCondLst>
                                  <p:iterate type="lt" backwards="0">
                                    <p:tmAbs val="100"/>
                                  </p:iterate>
                                  <p:childTnLst>
                                    <p:set>
                                      <p:cBhvr>
                                        <p:cTn id="32" fill="hold"/>
                                        <p:tgtEl>
                                          <p:spTgt spid="251">
                                            <p:txEl>
                                              <p:pRg st="0" end="0"/>
                                            </p:txEl>
                                          </p:spTgt>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4" fill="hold">
                                  <p:stCondLst>
                                    <p:cond delay="0"/>
                                  </p:stCondLst>
                                  <p:iterate type="lt" backwards="0">
                                    <p:tmAbs val="100"/>
                                  </p:iterate>
                                  <p:childTnLst>
                                    <p:set>
                                      <p:cBhvr>
                                        <p:cTn id="35" fill="hold"/>
                                        <p:tgtEl>
                                          <p:spTgt spid="251">
                                            <p:txEl>
                                              <p:pRg st="1" end="1"/>
                                            </p:txEl>
                                          </p:spTgt>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4" fill="hold">
                                  <p:stCondLst>
                                    <p:cond delay="0"/>
                                  </p:stCondLst>
                                  <p:iterate type="lt" backwards="0">
                                    <p:tmAbs val="100"/>
                                  </p:iterate>
                                  <p:childTnLst>
                                    <p:set>
                                      <p:cBhvr>
                                        <p:cTn id="38" fill="hold"/>
                                        <p:tgtEl>
                                          <p:spTgt spid="251">
                                            <p:txEl>
                                              <p:pRg st="2" end="2"/>
                                            </p:txEl>
                                          </p:spTgt>
                                        </p:tgtEl>
                                        <p:attrNameLst>
                                          <p:attrName>style.visibility</p:attrName>
                                        </p:attrNameLst>
                                      </p:cBhvr>
                                      <p:to>
                                        <p:strVal val="visible"/>
                                      </p:to>
                                    </p:set>
                                  </p:childTnLst>
                                </p:cTn>
                              </p:par>
                            </p:childTnLst>
                          </p:cTn>
                        </p:par>
                        <p:par>
                          <p:cTn id="39" fill="hold">
                            <p:stCondLst>
                              <p:cond delay="0"/>
                            </p:stCondLst>
                            <p:childTnLst>
                              <p:par>
                                <p:cTn id="40" presetClass="entr" nodeType="afterEffect" presetSubtype="0" presetID="1" grpId="4" fill="hold">
                                  <p:stCondLst>
                                    <p:cond delay="0"/>
                                  </p:stCondLst>
                                  <p:iterate type="lt" backwards="0">
                                    <p:tmAbs val="100"/>
                                  </p:iterate>
                                  <p:childTnLst>
                                    <p:set>
                                      <p:cBhvr>
                                        <p:cTn id="41" fill="hold"/>
                                        <p:tgtEl>
                                          <p:spTgt spid="251">
                                            <p:txEl>
                                              <p:pRg st="3" end="3"/>
                                            </p:txEl>
                                          </p:spTgt>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4" fill="hold">
                                  <p:stCondLst>
                                    <p:cond delay="0"/>
                                  </p:stCondLst>
                                  <p:iterate type="lt" backwards="0">
                                    <p:tmAbs val="100"/>
                                  </p:iterate>
                                  <p:childTnLst>
                                    <p:set>
                                      <p:cBhvr>
                                        <p:cTn id="44" fill="hold"/>
                                        <p:tgtEl>
                                          <p:spTgt spid="251">
                                            <p:txEl>
                                              <p:pRg st="4" end="4"/>
                                            </p:txEl>
                                          </p:spTgt>
                                        </p:tgtEl>
                                        <p:attrNameLst>
                                          <p:attrName>style.visibility</p:attrName>
                                        </p:attrNameLst>
                                      </p:cBhvr>
                                      <p:to>
                                        <p:strVal val="visible"/>
                                      </p:to>
                                    </p:set>
                                  </p:childTnLst>
                                </p:cTn>
                              </p:par>
                            </p:childTnLst>
                          </p:cTn>
                        </p:par>
                        <p:par>
                          <p:cTn id="45" fill="hold">
                            <p:stCondLst>
                              <p:cond delay="0"/>
                            </p:stCondLst>
                            <p:childTnLst>
                              <p:par>
                                <p:cTn id="46" presetClass="entr" nodeType="afterEffect" presetSubtype="0" presetID="1" grpId="4" fill="hold">
                                  <p:stCondLst>
                                    <p:cond delay="0"/>
                                  </p:stCondLst>
                                  <p:iterate type="lt" backwards="0">
                                    <p:tmAbs val="100"/>
                                  </p:iterate>
                                  <p:childTnLst>
                                    <p:set>
                                      <p:cBhvr>
                                        <p:cTn id="47" fill="hold"/>
                                        <p:tgtEl>
                                          <p:spTgt spid="251">
                                            <p:txEl>
                                              <p:pRg st="5" end="5"/>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0" presetID="1" grpId="5" fill="hold">
                                  <p:stCondLst>
                                    <p:cond delay="0"/>
                                  </p:stCondLst>
                                  <p:iterate type="el" backwards="0">
                                    <p:tmAbs val="0"/>
                                  </p:iterate>
                                  <p:childTnLst>
                                    <p:set>
                                      <p:cBhvr>
                                        <p:cTn id="51" fill="hold"/>
                                        <p:tgtEl>
                                          <p:spTgt spid="25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Class="entr" nodeType="clickEffect" presetSubtype="0" presetID="1" grpId="6" fill="hold">
                                  <p:stCondLst>
                                    <p:cond delay="0"/>
                                  </p:stCondLst>
                                  <p:iterate type="el" backwards="0">
                                    <p:tmAbs val="0"/>
                                  </p:iterate>
                                  <p:childTnLst>
                                    <p:set>
                                      <p:cBhvr>
                                        <p:cTn id="55" fill="hold"/>
                                        <p:tgtEl>
                                          <p:spTgt spid="2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3" grpId="6"/>
      <p:bldP build="p" bldLvl="5" animBg="1" rev="0" advAuto="0" spid="250" grpId="3"/>
      <p:bldP build="whole" bldLvl="1" animBg="1" rev="0" advAuto="0" spid="249" grpId="1"/>
      <p:bldP build="whole" bldLvl="1" animBg="1" rev="0" advAuto="0" spid="248" grpId="2"/>
      <p:bldP build="p" bldLvl="5" animBg="1" rev="0" advAuto="0" spid="251" grpId="4"/>
      <p:bldP build="whole" bldLvl="1" animBg="1" rev="0" advAuto="0" spid="252" grpId="5"/>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Auteur et date"/>
          <p:cNvSpPr txBox="1"/>
          <p:nvPr>
            <p:ph type="body" idx="21"/>
          </p:nvPr>
        </p:nvSpPr>
        <p:spPr>
          <a:prstGeom prst="rect">
            <a:avLst/>
          </a:prstGeom>
        </p:spPr>
        <p:txBody>
          <a:bodyPr/>
          <a:lstStyle/>
          <a:p>
            <a:pPr/>
          </a:p>
        </p:txBody>
      </p:sp>
      <p:sp>
        <p:nvSpPr>
          <p:cNvPr id="256" name="Fournir l’argent nécessaire à la réalisation d’une opération économique…"/>
          <p:cNvSpPr txBox="1"/>
          <p:nvPr>
            <p:ph type="body" idx="1"/>
          </p:nvPr>
        </p:nvSpPr>
        <p:spPr>
          <a:prstGeom prst="rect">
            <a:avLst/>
          </a:prstGeom>
        </p:spPr>
        <p:txBody>
          <a:bodyPr/>
          <a:lstStyle/>
          <a:p>
            <a:pPr/>
            <a:r>
              <a:t>Fournir l’argent nécessaire à la réalisation d’une opération économique</a:t>
            </a:r>
          </a:p>
          <a:p>
            <a:pPr lvl="1"/>
            <a:r>
              <a:t>Capital restreint</a:t>
            </a:r>
          </a:p>
          <a:p>
            <a:pPr lvl="1"/>
            <a:r>
              <a:t>Niveau de capital avéré</a:t>
            </a:r>
          </a:p>
          <a:p>
            <a:pPr/>
            <a:r>
              <a:t>Le Retour sur investissement ou Return on Equity (ROE) </a:t>
            </a:r>
          </a:p>
          <a:p>
            <a:pPr/>
            <a:r>
              <a:t>Vous avez dit LBO (Leverage Buy Out) ?</a:t>
            </a:r>
          </a:p>
          <a:p>
            <a:pPr/>
            <a:r>
              <a:t>Le lien entre communication et finance</a:t>
            </a:r>
          </a:p>
        </p:txBody>
      </p:sp>
      <p:sp>
        <p:nvSpPr>
          <p:cNvPr id="257" name="Le but de la finance"/>
          <p:cNvSpPr txBox="1"/>
          <p:nvPr>
            <p:ph type="title"/>
          </p:nvPr>
        </p:nvSpPr>
        <p:spPr>
          <a:prstGeom prst="rect">
            <a:avLst/>
          </a:prstGeom>
        </p:spPr>
        <p:txBody>
          <a:bodyPr/>
          <a:lstStyle/>
          <a:p>
            <a:pPr/>
            <a:r>
              <a:t>Le but de la finance</a:t>
            </a:r>
          </a:p>
        </p:txBody>
      </p:sp>
      <p:sp>
        <p:nvSpPr>
          <p:cNvPr id="258" name="Numéro de diapositive"/>
          <p:cNvSpPr txBox="1"/>
          <p:nvPr>
            <p:ph type="sldNum" sz="quarter" idx="2"/>
          </p:nvPr>
        </p:nvSpPr>
        <p:spPr>
          <a:xfrm>
            <a:off x="23462081" y="12268199"/>
            <a:ext cx="345797"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Les 5 définitions du Littré :…"/>
          <p:cNvSpPr txBox="1"/>
          <p:nvPr>
            <p:ph type="body" idx="1"/>
          </p:nvPr>
        </p:nvSpPr>
        <p:spPr>
          <a:prstGeom prst="rect">
            <a:avLst/>
          </a:prstGeom>
        </p:spPr>
        <p:txBody>
          <a:bodyPr/>
          <a:lstStyle/>
          <a:p>
            <a:pPr/>
            <a:r>
              <a:t>Les 5 définitions du Littré :</a:t>
            </a:r>
          </a:p>
          <a:p>
            <a:pPr lvl="2"/>
            <a:r>
              <a:t>Action d’observer attentivement</a:t>
            </a:r>
          </a:p>
          <a:p>
            <a:pPr lvl="2"/>
            <a:r>
              <a:t>Recherche abstraite</a:t>
            </a:r>
          </a:p>
          <a:p>
            <a:pPr lvl="2"/>
            <a:r>
              <a:t>Théorie par opposition à la pratique</a:t>
            </a:r>
          </a:p>
          <a:p>
            <a:pPr lvl="2"/>
            <a:r>
              <a:t>Calculs, projet, entreprises de finances</a:t>
            </a:r>
          </a:p>
          <a:p>
            <a:pPr/>
            <a:r>
              <a:t>Un jeu à somme nulle. Je m’enrichis de la perte de l’autre.</a:t>
            </a:r>
          </a:p>
          <a:p>
            <a:pPr/>
            <a:r>
              <a:t>L’appât du gain et la griserie du jeu.</a:t>
            </a:r>
          </a:p>
        </p:txBody>
      </p:sp>
      <p:sp>
        <p:nvSpPr>
          <p:cNvPr id="261" name="Finance et spéculation"/>
          <p:cNvSpPr txBox="1"/>
          <p:nvPr>
            <p:ph type="title"/>
          </p:nvPr>
        </p:nvSpPr>
        <p:spPr>
          <a:prstGeom prst="rect">
            <a:avLst/>
          </a:prstGeom>
        </p:spPr>
        <p:txBody>
          <a:bodyPr/>
          <a:lstStyle/>
          <a:p>
            <a:pPr/>
            <a:r>
              <a:t>Finance et spéculation</a:t>
            </a:r>
          </a:p>
        </p:txBody>
      </p:sp>
      <p:sp>
        <p:nvSpPr>
          <p:cNvPr id="262" name="Rapport entre l’homme et le réel"/>
          <p:cNvSpPr/>
          <p:nvPr/>
        </p:nvSpPr>
        <p:spPr>
          <a:xfrm>
            <a:off x="11058527" y="4641897"/>
            <a:ext cx="3320654" cy="14537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65" y="0"/>
                </a:moveTo>
                <a:cubicBezTo>
                  <a:pt x="2104" y="0"/>
                  <a:pt x="1892" y="483"/>
                  <a:pt x="1892" y="1079"/>
                </a:cubicBezTo>
                <a:lnTo>
                  <a:pt x="1892" y="8639"/>
                </a:lnTo>
                <a:lnTo>
                  <a:pt x="0" y="10797"/>
                </a:lnTo>
                <a:lnTo>
                  <a:pt x="1892" y="12961"/>
                </a:lnTo>
                <a:lnTo>
                  <a:pt x="1892" y="20521"/>
                </a:lnTo>
                <a:cubicBezTo>
                  <a:pt x="1892" y="21117"/>
                  <a:pt x="2104" y="21600"/>
                  <a:pt x="2365" y="21600"/>
                </a:cubicBezTo>
                <a:lnTo>
                  <a:pt x="21128" y="21600"/>
                </a:lnTo>
                <a:cubicBezTo>
                  <a:pt x="21389" y="21600"/>
                  <a:pt x="21600" y="21117"/>
                  <a:pt x="21600" y="20521"/>
                </a:cubicBezTo>
                <a:lnTo>
                  <a:pt x="21600" y="1079"/>
                </a:lnTo>
                <a:cubicBezTo>
                  <a:pt x="21600" y="483"/>
                  <a:pt x="21389" y="0"/>
                  <a:pt x="21128" y="0"/>
                </a:cubicBezTo>
                <a:lnTo>
                  <a:pt x="2365" y="0"/>
                </a:lnTo>
                <a:close/>
              </a:path>
            </a:pathLst>
          </a:cu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lvl1pPr>
          </a:lstStyle>
          <a:p>
            <a:pPr/>
            <a:r>
              <a:t>Rapport entre l’homme et le réel</a:t>
            </a:r>
          </a:p>
        </p:txBody>
      </p:sp>
      <p:sp>
        <p:nvSpPr>
          <p:cNvPr id="263" name="Capacité d’abstraction de l’homme"/>
          <p:cNvSpPr/>
          <p:nvPr/>
        </p:nvSpPr>
        <p:spPr>
          <a:xfrm>
            <a:off x="7347829" y="5569900"/>
            <a:ext cx="3857229" cy="14537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6" y="0"/>
                </a:moveTo>
                <a:cubicBezTo>
                  <a:pt x="1811" y="0"/>
                  <a:pt x="1629" y="483"/>
                  <a:pt x="1629" y="1079"/>
                </a:cubicBezTo>
                <a:lnTo>
                  <a:pt x="1629" y="8639"/>
                </a:lnTo>
                <a:lnTo>
                  <a:pt x="0" y="10797"/>
                </a:lnTo>
                <a:lnTo>
                  <a:pt x="1629" y="12961"/>
                </a:lnTo>
                <a:lnTo>
                  <a:pt x="1629" y="20521"/>
                </a:lnTo>
                <a:cubicBezTo>
                  <a:pt x="1629" y="21117"/>
                  <a:pt x="1811" y="21600"/>
                  <a:pt x="2036" y="21600"/>
                </a:cubicBezTo>
                <a:lnTo>
                  <a:pt x="21193" y="21600"/>
                </a:lnTo>
                <a:cubicBezTo>
                  <a:pt x="21418" y="21600"/>
                  <a:pt x="21600" y="21117"/>
                  <a:pt x="21600" y="20521"/>
                </a:cubicBezTo>
                <a:lnTo>
                  <a:pt x="21600" y="1079"/>
                </a:lnTo>
                <a:cubicBezTo>
                  <a:pt x="21600" y="483"/>
                  <a:pt x="21418" y="0"/>
                  <a:pt x="21193" y="0"/>
                </a:cubicBezTo>
                <a:lnTo>
                  <a:pt x="2036" y="0"/>
                </a:lnTo>
                <a:close/>
              </a:path>
            </a:pathLst>
          </a:cu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lvl1pPr>
          </a:lstStyle>
          <a:p>
            <a:pPr/>
            <a:r>
              <a:t>Capacité d’abstraction de l’homme</a:t>
            </a:r>
          </a:p>
        </p:txBody>
      </p:sp>
      <p:sp>
        <p:nvSpPr>
          <p:cNvPr id="264" name="Construction intellectuelle décollée du réel d’abstraction de l’homme"/>
          <p:cNvSpPr/>
          <p:nvPr/>
        </p:nvSpPr>
        <p:spPr>
          <a:xfrm>
            <a:off x="11058527" y="7011834"/>
            <a:ext cx="3320654" cy="14537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65" y="0"/>
                </a:moveTo>
                <a:cubicBezTo>
                  <a:pt x="2104" y="0"/>
                  <a:pt x="1892" y="483"/>
                  <a:pt x="1892" y="1079"/>
                </a:cubicBezTo>
                <a:lnTo>
                  <a:pt x="1892" y="8639"/>
                </a:lnTo>
                <a:lnTo>
                  <a:pt x="0" y="10797"/>
                </a:lnTo>
                <a:lnTo>
                  <a:pt x="1892" y="12961"/>
                </a:lnTo>
                <a:lnTo>
                  <a:pt x="1892" y="20521"/>
                </a:lnTo>
                <a:cubicBezTo>
                  <a:pt x="1892" y="21117"/>
                  <a:pt x="2104" y="21600"/>
                  <a:pt x="2365" y="21600"/>
                </a:cubicBezTo>
                <a:lnTo>
                  <a:pt x="21128" y="21600"/>
                </a:lnTo>
                <a:cubicBezTo>
                  <a:pt x="21389" y="21600"/>
                  <a:pt x="21600" y="21117"/>
                  <a:pt x="21600" y="20521"/>
                </a:cubicBezTo>
                <a:lnTo>
                  <a:pt x="21600" y="1079"/>
                </a:lnTo>
                <a:cubicBezTo>
                  <a:pt x="21600" y="483"/>
                  <a:pt x="21389" y="0"/>
                  <a:pt x="21128" y="0"/>
                </a:cubicBezTo>
                <a:lnTo>
                  <a:pt x="2365" y="0"/>
                </a:lnTo>
                <a:close/>
              </a:path>
            </a:pathLst>
          </a:cu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lvl1pPr>
          </a:lstStyle>
          <a:p>
            <a:pPr/>
            <a:r>
              <a:t>Construction intellectuelle décollée du réel d’abstraction de l’homme</a:t>
            </a:r>
          </a:p>
        </p:txBody>
      </p:sp>
      <p:sp>
        <p:nvSpPr>
          <p:cNvPr id="265" name="Projection dans le futur; le temps est un élément de la spéculation"/>
          <p:cNvSpPr/>
          <p:nvPr/>
        </p:nvSpPr>
        <p:spPr>
          <a:xfrm>
            <a:off x="14638165" y="7631776"/>
            <a:ext cx="4899423" cy="19510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 y="0"/>
                </a:moveTo>
                <a:cubicBezTo>
                  <a:pt x="1913" y="0"/>
                  <a:pt x="1720" y="484"/>
                  <a:pt x="1720" y="1081"/>
                </a:cubicBezTo>
                <a:lnTo>
                  <a:pt x="1720" y="8643"/>
                </a:lnTo>
                <a:lnTo>
                  <a:pt x="0" y="10800"/>
                </a:lnTo>
                <a:lnTo>
                  <a:pt x="1720" y="12962"/>
                </a:lnTo>
                <a:lnTo>
                  <a:pt x="1720" y="20519"/>
                </a:lnTo>
                <a:cubicBezTo>
                  <a:pt x="1720" y="21116"/>
                  <a:pt x="1913" y="21600"/>
                  <a:pt x="2150" y="21600"/>
                </a:cubicBezTo>
                <a:lnTo>
                  <a:pt x="21170" y="21600"/>
                </a:lnTo>
                <a:cubicBezTo>
                  <a:pt x="21407" y="21600"/>
                  <a:pt x="21600" y="21116"/>
                  <a:pt x="21600" y="20519"/>
                </a:cubicBezTo>
                <a:lnTo>
                  <a:pt x="21600" y="1081"/>
                </a:lnTo>
                <a:cubicBezTo>
                  <a:pt x="21600" y="484"/>
                  <a:pt x="21407" y="0"/>
                  <a:pt x="21170" y="0"/>
                </a:cubicBezTo>
                <a:lnTo>
                  <a:pt x="2150" y="0"/>
                </a:lnTo>
                <a:close/>
              </a:path>
            </a:pathLst>
          </a:cu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lvl1pPr>
          </a:lstStyle>
          <a:p>
            <a:pPr/>
            <a:r>
              <a:t>Projection dans le futur; le temps est un élément de la spéculation</a:t>
            </a:r>
          </a:p>
        </p:txBody>
      </p:sp>
      <p:sp>
        <p:nvSpPr>
          <p:cNvPr id="266" name="Numéro de diapositive"/>
          <p:cNvSpPr txBox="1"/>
          <p:nvPr>
            <p:ph type="sldNum" sz="quarter" idx="2"/>
          </p:nvPr>
        </p:nvSpPr>
        <p:spPr>
          <a:xfrm>
            <a:off x="23455325" y="12268199"/>
            <a:ext cx="352553"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64"/>
                                        </p:tgtEl>
                                        <p:attrNameLst>
                                          <p:attrName>style.visibility</p:attrName>
                                        </p:attrNameLst>
                                      </p:cBhvr>
                                      <p:to>
                                        <p:strVal val="visible"/>
                                      </p:to>
                                    </p:set>
                                    <p:anim calcmode="lin" valueType="num">
                                      <p:cBhvr>
                                        <p:cTn id="7" dur="1000" fill="hold"/>
                                        <p:tgtEl>
                                          <p:spTgt spid="264"/>
                                        </p:tgtEl>
                                        <p:attrNameLst>
                                          <p:attrName>ppt_x</p:attrName>
                                        </p:attrNameLst>
                                      </p:cBhvr>
                                      <p:tavLst>
                                        <p:tav tm="0">
                                          <p:val>
                                            <p:strVal val="0-#ppt_w/2"/>
                                          </p:val>
                                        </p:tav>
                                        <p:tav tm="100000">
                                          <p:val>
                                            <p:strVal val="#ppt_x"/>
                                          </p:val>
                                        </p:tav>
                                      </p:tavLst>
                                    </p:anim>
                                    <p:anim calcmode="lin" valueType="num">
                                      <p:cBhvr>
                                        <p:cTn id="8" dur="1000" fill="hold"/>
                                        <p:tgtEl>
                                          <p:spTgt spid="2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265"/>
                                        </p:tgtEl>
                                        <p:attrNameLst>
                                          <p:attrName>style.visibility</p:attrName>
                                        </p:attrNameLst>
                                      </p:cBhvr>
                                      <p:to>
                                        <p:strVal val="visible"/>
                                      </p:to>
                                    </p:set>
                                    <p:anim calcmode="lin" valueType="num">
                                      <p:cBhvr>
                                        <p:cTn id="13" dur="1000" fill="hold"/>
                                        <p:tgtEl>
                                          <p:spTgt spid="265"/>
                                        </p:tgtEl>
                                        <p:attrNameLst>
                                          <p:attrName>ppt_x</p:attrName>
                                        </p:attrNameLst>
                                      </p:cBhvr>
                                      <p:tavLst>
                                        <p:tav tm="0">
                                          <p:val>
                                            <p:strVal val="0-#ppt_w/2"/>
                                          </p:val>
                                        </p:tav>
                                        <p:tav tm="100000">
                                          <p:val>
                                            <p:strVal val="#ppt_x"/>
                                          </p:val>
                                        </p:tav>
                                      </p:tavLst>
                                    </p:anim>
                                    <p:anim calcmode="lin" valueType="num">
                                      <p:cBhvr>
                                        <p:cTn id="14" dur="1000" fill="hold"/>
                                        <p:tgtEl>
                                          <p:spTgt spid="2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5" grpId="2"/>
      <p:bldP build="whole" bldLvl="1" animBg="1" rev="0" advAuto="0" spid="26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 Le savetier et le financier » de Jean de La Fontaine"/>
          <p:cNvSpPr txBox="1"/>
          <p:nvPr>
            <p:ph type="title"/>
          </p:nvPr>
        </p:nvSpPr>
        <p:spPr>
          <a:xfrm>
            <a:off x="2092574" y="629023"/>
            <a:ext cx="22101561" cy="1238718"/>
          </a:xfrm>
          <a:prstGeom prst="rect">
            <a:avLst/>
          </a:prstGeom>
        </p:spPr>
        <p:txBody>
          <a:bodyPr/>
          <a:lstStyle>
            <a:lvl1pPr defTabSz="511809">
              <a:defRPr spc="-148" sz="7440"/>
            </a:lvl1pPr>
          </a:lstStyle>
          <a:p>
            <a:pPr/>
            <a:r>
              <a:t>« Le savetier et le financier » de Jean de La Fontaine</a:t>
            </a:r>
          </a:p>
        </p:txBody>
      </p:sp>
      <p:sp>
        <p:nvSpPr>
          <p:cNvPr id="269" name="Numéro de diapositive"/>
          <p:cNvSpPr txBox="1"/>
          <p:nvPr>
            <p:ph type="sldNum" sz="quarter" idx="2"/>
          </p:nvPr>
        </p:nvSpPr>
        <p:spPr>
          <a:xfrm>
            <a:off x="23444657" y="12268199"/>
            <a:ext cx="363221"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0" name="Un Savetier chantait du matin jusqu'au soir :             C'était merveilles de le voir, Merveilles de l'ouïr; il faisait des passages ,             Plus content qu'aucun des Sept Sages .  Son voisin au contraire, étant tout cousu d'or,             Chant"/>
          <p:cNvSpPr txBox="1"/>
          <p:nvPr/>
        </p:nvSpPr>
        <p:spPr>
          <a:xfrm>
            <a:off x="2609239" y="2194432"/>
            <a:ext cx="8908924" cy="93271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29" sz="3000"/>
            </a:pPr>
            <a:r>
              <a:t>Un Savetier chantait du matin jusqu'au soir :</a:t>
            </a:r>
            <a:br/>
            <a:r>
              <a:t>            C'était merveilles de le voir,</a:t>
            </a:r>
            <a:br/>
            <a:r>
              <a:t>Merveilles de l'ouïr; il faisait des passages ,</a:t>
            </a:r>
            <a:br/>
            <a:r>
              <a:t>            Plus content qu'aucun des Sept Sages . </a:t>
            </a:r>
            <a:br/>
            <a:r>
              <a:t>Son voisin au contraire, étant tout cousu d'or,</a:t>
            </a:r>
            <a:br/>
            <a:r>
              <a:t>            Chantait peu, dormait moins encor.</a:t>
            </a:r>
            <a:br/>
            <a:r>
              <a:t>            C'était un homme de finance.</a:t>
            </a:r>
            <a:br/>
            <a:r>
              <a:t>Si sur le point du jour, parfois il sommeillait,</a:t>
            </a:r>
            <a:br/>
            <a:r>
              <a:t>Le Savetier alors en chantant l'éveillait,</a:t>
            </a:r>
            <a:br/>
            <a:r>
              <a:t>            Et le Financier se plaignait</a:t>
            </a:r>
            <a:br/>
            <a:r>
              <a:t>            Que les soins de la Providence</a:t>
            </a:r>
            <a:br/>
            <a:r>
              <a:t>N'eussent pas au marché fait vendre le dormir,</a:t>
            </a:r>
            <a:br/>
            <a:r>
              <a:t>            Comme le manger et le boire.</a:t>
            </a:r>
            <a:br/>
            <a:r>
              <a:t>            En son hôtel il fait venir</a:t>
            </a:r>
            <a:br/>
            <a:r>
              <a:t>Le Chanteur, et lui dit : Or çà, sire Grégoire, </a:t>
            </a:r>
            <a:br/>
            <a:r>
              <a:t>Que gagnez-vous par an ?  Par an ? Ma foi, monsieur,</a:t>
            </a:r>
            <a:br/>
            <a:r>
              <a:t>            Dit avec un ton de rieur</a:t>
            </a:r>
            <a:br/>
            <a:r>
              <a:t>Le gaillard Savetier, ce n'est point ma manière</a:t>
            </a:r>
            <a:br/>
            <a:r>
              <a:t>De compter de la sorte ; et je n'entasse guère</a:t>
            </a:r>
            <a:br/>
            <a:r>
              <a:t>Un jour sur l'autre : il suffit qu'à la fin</a:t>
            </a:r>
            <a:br/>
            <a:r>
              <a:t>            J'attrape le bout de l'année :</a:t>
            </a:r>
            <a:br/>
            <a:r>
              <a:t>            Chaque jour amène son pain.</a:t>
            </a:r>
            <a:br/>
          </a:p>
        </p:txBody>
      </p:sp>
      <p:sp>
        <p:nvSpPr>
          <p:cNvPr id="271" name="Et bien, que gagnez-vous, dites-moi, par journée ?  Tantôt plus, tantôt moins, le mal est que toujours (Et sans cela nos gains seraient assez honnêtes), Le mal est que dans l'an s'entremêlent des jours         Qu'il faut chommer ; on nous ruine en fêtes "/>
          <p:cNvSpPr txBox="1"/>
          <p:nvPr/>
        </p:nvSpPr>
        <p:spPr>
          <a:xfrm>
            <a:off x="12993940" y="1854039"/>
            <a:ext cx="9067039" cy="117693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29" sz="3000"/>
            </a:pPr>
            <a:r>
              <a:t> Et bien, que gagnez-vous, dites-moi, par journée ?</a:t>
            </a:r>
            <a:br/>
            <a:r>
              <a:t> Tantôt plus, tantôt moins, le mal est que toujours</a:t>
            </a:r>
            <a:br/>
            <a:r>
              <a:t>(Et sans cela nos gains seraient assez honnêtes),</a:t>
            </a:r>
            <a:br/>
            <a:r>
              <a:t>Le mal est que dans l'an s'entremêlent des jours</a:t>
            </a:r>
            <a:br/>
            <a:r>
              <a:t>        Qu'il faut chommer ; on nous ruine en fêtes .</a:t>
            </a:r>
            <a:br/>
            <a:r>
              <a:t>L'une fait tort à l'autre ; et monsieur le Curé</a:t>
            </a:r>
            <a:br/>
            <a:r>
              <a:t>De quelque nouveau saint charge toujours son prône.</a:t>
            </a:r>
            <a:br/>
            <a:r>
              <a:t>Le Financier, riant de sa naïveté,</a:t>
            </a:r>
            <a:br/>
            <a:r>
              <a:t>Lui dit : Je vous veux mettre aujourd'hui sur le trône.</a:t>
            </a:r>
            <a:br/>
            <a:r>
              <a:t>Prenez ces cent écus : gardez-les avec soin,</a:t>
            </a:r>
            <a:br/>
            <a:r>
              <a:t>            Pour vous en servir au besoin.</a:t>
            </a:r>
            <a:br/>
            <a:r>
              <a:t>Le Savetier crut voir tout l'argent que la terre</a:t>
            </a:r>
            <a:br/>
            <a:r>
              <a:t>            Avait, depuis plus de cent ans</a:t>
            </a:r>
            <a:br/>
            <a:r>
              <a:t>            Produit pour l'usage des gens.</a:t>
            </a:r>
            <a:br/>
            <a:r>
              <a:t>Il retourne chez lui ; dans sa cave il enserre</a:t>
            </a:r>
            <a:br/>
            <a:r>
              <a:t>            L'argent et sa joie à la fois.</a:t>
            </a:r>
            <a:br/>
            <a:r>
              <a:t>            Plus de chant ; il perdit la voix</a:t>
            </a:r>
            <a:br/>
            <a:r>
              <a:t>Du moment qu'il gagna ce qui cause nos peines.</a:t>
            </a:r>
            <a:br/>
            <a:r>
              <a:t>            Le sommeil quitta son logis,</a:t>
            </a:r>
            <a:br/>
            <a:r>
              <a:t>            Il eut pour hôte les soucis,</a:t>
            </a:r>
            <a:br/>
            <a:r>
              <a:t>            Les soupçons, les alarmes vaines.</a:t>
            </a:r>
            <a:br/>
            <a:r>
              <a:t>Tout le jour il avait l'oeil au guet; et la nuit,</a:t>
            </a:r>
            <a:br/>
            <a:r>
              <a:t>            Si quelque chat faisait du bruit,</a:t>
            </a:r>
            <a:br/>
            <a:r>
              <a:t>Le chat prenait l'argent : à la fin le pauvre homme</a:t>
            </a:r>
            <a:br/>
            <a:r>
              <a:t>S'en courut chez celui qu'il ne réveillait plus.</a:t>
            </a:r>
            <a:br/>
            <a:r>
              <a:t>Rendez-moi, lui dit-il, mes chansons et mon somme,</a:t>
            </a:r>
            <a:br/>
            <a:r>
              <a:t>            Et reprenez vos cent écus.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Dans son roman « L’Argent », Zola a pour héros Saccard,…"/>
          <p:cNvSpPr txBox="1"/>
          <p:nvPr>
            <p:ph type="body" sz="quarter" idx="1"/>
          </p:nvPr>
        </p:nvSpPr>
        <p:spPr>
          <a:xfrm>
            <a:off x="573587" y="1020558"/>
            <a:ext cx="23236826" cy="1799434"/>
          </a:xfrm>
          <a:prstGeom prst="rect">
            <a:avLst/>
          </a:prstGeom>
        </p:spPr>
        <p:txBody>
          <a:bodyPr/>
          <a:lstStyle/>
          <a:p>
            <a:pPr algn="ctr" defTabSz="775969">
              <a:defRPr spc="-112" sz="5640"/>
            </a:pPr>
            <a:r>
              <a:t>Dans son roman « L’Argent », Zola a pour héros Saccard,</a:t>
            </a:r>
          </a:p>
          <a:p>
            <a:pPr algn="ctr" defTabSz="775969">
              <a:defRPr spc="-112" sz="5640"/>
            </a:pPr>
            <a:r>
              <a:t>la figure même du spéculateur…</a:t>
            </a:r>
          </a:p>
        </p:txBody>
      </p:sp>
      <p:grpSp>
        <p:nvGrpSpPr>
          <p:cNvPr id="276" name="Ce fut le 1er avril que l'Exposition universelle de 1867 ouvrit, au milieu de fêtes, avec un éclat triomphal.…"/>
          <p:cNvGrpSpPr/>
          <p:nvPr/>
        </p:nvGrpSpPr>
        <p:grpSpPr>
          <a:xfrm>
            <a:off x="1142593" y="3347402"/>
            <a:ext cx="11687157" cy="7021196"/>
            <a:chOff x="0" y="0"/>
            <a:chExt cx="11687156" cy="7021195"/>
          </a:xfrm>
        </p:grpSpPr>
        <p:sp>
          <p:nvSpPr>
            <p:cNvPr id="275" name="Ce fut le 1er avril que l'Exposition universelle de 1867 ouvrit, au milieu de fêtes, avec un éclat triomphal.…"/>
            <p:cNvSpPr txBox="1"/>
            <p:nvPr/>
          </p:nvSpPr>
          <p:spPr>
            <a:xfrm>
              <a:off x="215900" y="139700"/>
              <a:ext cx="11255357" cy="6462396"/>
            </a:xfrm>
            <a:prstGeom prst="rect">
              <a:avLst/>
            </a:prstGeom>
            <a:solidFill>
              <a:srgbClr val="FFE5BA"/>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just">
                <a:defRPr spc="-25" sz="2500"/>
              </a:pPr>
              <a:r>
                <a:t>Ce fut le 1er avril que l'Exposition universelle de 1867 ouvrit, au milieu de fêtes, avec un éclat triomphal.</a:t>
              </a:r>
            </a:p>
            <a:p>
              <a:pPr algn="just">
                <a:defRPr spc="-25" sz="2500"/>
              </a:pPr>
              <a:r>
                <a:t>(…)</a:t>
              </a:r>
            </a:p>
            <a:p>
              <a:pPr algn="just">
                <a:defRPr spc="-25" sz="2500"/>
              </a:pPr>
              <a:r>
                <a:t>Le bruit se répandit, vague et léger encore, que Saccard préparait une nouvelle augmentation du capital. De cent millions, il voulait le porter à cent cinquante. C'était une heure de particulière excitation, l'heure fatale où toutes les prospérités du règne, les immenses travaux qui avaient transformé la ville, la circulation enragée de l'argent, les furieuses dépenses du luxe, devaient aboutir à une fièvre chaude de la spéculation. Chacun voulait sa part, risquait sa fortune sur le tapis vert, pour se décupler et jouir, comme tant d'autres, enrichis en une nuit. Les drapeaux de l'Exposition qui claquaient au soleil les illuminations et les musiques du Champ-de-Mars, les foules du monde entier inondant les rues, achevaient de griser Paris, dans un rêve d'inépuisable richesse et de souveraine domination. </a:t>
              </a:r>
            </a:p>
          </p:txBody>
        </p:sp>
        <p:pic>
          <p:nvPicPr>
            <p:cNvPr id="274" name="Ce fut le 1er avril que l'Exposition universelle de 1867 ouvrit, au milieu de fêtes, avec un éclat triomphal.… Ce fut le 1er avril que l'Exposition universelle de 1867 ouvrit, au milieu de fêtes, avec un éclat triomphal.(…)Le bruit se répandit, vague et " descr="Ce fut le 1er avril que l'Exposition universelle de 1867 ouvrit, au milieu de fêtes, avec un éclat triomphal.… Ce fut le 1er avril que l'Exposition universelle de 1867 ouvrit, au milieu de fêtes, avec un éclat triomphal.(…)Le bruit se répandit, vague et léger encore, que Saccard préparait une nouvelle augmentation du capital. De cent millions, il voulait le porter à cent cinquante. C'était une heure de particulière excitation, l'heure fatale où toutes les prospérités du règne, les immenses travaux qui avaient transformé la ville, la circulation enragée de l'argent, les furieuses dépenses du luxe, devaient aboutir à une fièvre chaude de la spéculation. Chacun voulait sa part, risquait sa fortune sur le tapis vert, pour se décupler et jouir, comme tant d'autres, enrichis en une nuit. Les drapeaux de l'Exposition qui claquaient au soleil les illuminations et les musiques du Champ-de-Mars, les foules du monde entier inondant les rues, achevaient de griser Paris, dans un rêve d'inépuisable richesse et de souveraine domination. "/>
            <p:cNvPicPr>
              <a:picLocks noChangeAspect="0"/>
            </p:cNvPicPr>
            <p:nvPr/>
          </p:nvPicPr>
          <p:blipFill>
            <a:blip r:embed="rId2">
              <a:extLst/>
            </a:blip>
            <a:stretch>
              <a:fillRect/>
            </a:stretch>
          </p:blipFill>
          <p:spPr>
            <a:xfrm>
              <a:off x="0" y="-1"/>
              <a:ext cx="11687157" cy="7021197"/>
            </a:xfrm>
            <a:prstGeom prst="rect">
              <a:avLst/>
            </a:prstGeom>
            <a:effectLst/>
          </p:spPr>
        </p:pic>
      </p:grpSp>
      <p:sp>
        <p:nvSpPr>
          <p:cNvPr id="277" name="Numéro de diapositive"/>
          <p:cNvSpPr txBox="1"/>
          <p:nvPr>
            <p:ph type="sldNum" sz="quarter" idx="2"/>
          </p:nvPr>
        </p:nvSpPr>
        <p:spPr>
          <a:xfrm>
            <a:off x="23447857" y="12268199"/>
            <a:ext cx="355398"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8" name="Questions à débattre…"/>
          <p:cNvSpPr txBox="1"/>
          <p:nvPr/>
        </p:nvSpPr>
        <p:spPr>
          <a:xfrm>
            <a:off x="16511199" y="5105400"/>
            <a:ext cx="4550746" cy="350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b="1" spc="-25" sz="2500"/>
            </a:pPr>
            <a:r>
              <a:t>Questions à débattre</a:t>
            </a:r>
          </a:p>
          <a:p>
            <a:pPr marL="476250" indent="-476250">
              <a:buClr>
                <a:schemeClr val="accent1"/>
              </a:buClr>
              <a:buSzPct val="100000"/>
              <a:buChar char="-"/>
              <a:defRPr spc="-25" sz="2500"/>
            </a:pPr>
            <a:r>
              <a:t>Quel est mon rapport à l’argent ?</a:t>
            </a:r>
          </a:p>
          <a:p>
            <a:pPr marL="476250" indent="-476250">
              <a:buClr>
                <a:schemeClr val="accent1"/>
              </a:buClr>
              <a:buSzPct val="100000"/>
              <a:buChar char="-"/>
              <a:defRPr spc="-25" sz="2500"/>
            </a:pPr>
            <a:r>
              <a:t>Quelle est ma principale richesse ?</a:t>
            </a:r>
          </a:p>
          <a:p>
            <a:pPr marL="476250" indent="-476250">
              <a:buClr>
                <a:schemeClr val="accent1"/>
              </a:buClr>
              <a:buSzPct val="100000"/>
              <a:buChar char="-"/>
              <a:defRPr spc="-25" sz="2500"/>
            </a:pPr>
            <a:r>
              <a:t>Ai-je peur de « manquer » ?</a:t>
            </a:r>
          </a:p>
        </p:txBody>
      </p:sp>
      <p:sp>
        <p:nvSpPr>
          <p:cNvPr id="279" name="Ovale"/>
          <p:cNvSpPr/>
          <p:nvPr/>
        </p:nvSpPr>
        <p:spPr>
          <a:xfrm>
            <a:off x="15944935" y="4362790"/>
            <a:ext cx="5683274" cy="4990421"/>
          </a:xfrm>
          <a:prstGeom prst="ellipse">
            <a:avLst/>
          </a:prstGeom>
          <a:ln w="12700">
            <a:solidFill>
              <a:srgbClr val="797979"/>
            </a:solidFill>
            <a:miter lim="400000"/>
          </a:ln>
        </p:spPr>
        <p:txBody>
          <a:bodyPr lIns="50800" tIns="50800" rIns="50800" bIns="5080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La globalisation du paradigme technocratique (Laudato Si 106-107 &amp; 109)…"/>
          <p:cNvSpPr txBox="1"/>
          <p:nvPr>
            <p:ph type="body" idx="1"/>
          </p:nvPr>
        </p:nvSpPr>
        <p:spPr>
          <a:prstGeom prst="rect">
            <a:avLst/>
          </a:prstGeom>
        </p:spPr>
        <p:txBody>
          <a:bodyPr/>
          <a:lstStyle/>
          <a:p>
            <a:pPr/>
            <a:r>
              <a:t>La globalisation du paradigme technocratique (</a:t>
            </a:r>
            <a:r>
              <a:rPr u="sng"/>
              <a:t>Laudato Si</a:t>
            </a:r>
            <a:r>
              <a:t> 106-107 &amp; 109)</a:t>
            </a:r>
          </a:p>
          <a:p>
            <a:pPr lvl="8" defTabSz="825500">
              <a:lnSpc>
                <a:spcPct val="80000"/>
              </a:lnSpc>
              <a:spcBef>
                <a:spcPts val="3600"/>
              </a:spcBef>
              <a:tabLst/>
              <a:defRPr spc="-42" sz="4200">
                <a:solidFill>
                  <a:srgbClr val="000000"/>
                </a:solidFill>
                <a:latin typeface="Founders Grotesk Text"/>
                <a:ea typeface="Founders Grotesk Text"/>
                <a:cs typeface="Founders Grotesk Text"/>
                <a:sym typeface="Founders Grotesk Text"/>
              </a:defRPr>
            </a:pPr>
            <a:r>
              <a:t>             - Un paradigme homogène et unidimensionnel</a:t>
            </a:r>
          </a:p>
          <a:p>
            <a:pPr lvl="8" defTabSz="825500">
              <a:lnSpc>
                <a:spcPct val="80000"/>
              </a:lnSpc>
              <a:spcBef>
                <a:spcPts val="3600"/>
              </a:spcBef>
              <a:tabLst/>
              <a:defRPr spc="-42" sz="4200">
                <a:solidFill>
                  <a:srgbClr val="000000"/>
                </a:solidFill>
                <a:latin typeface="Founders Grotesk Text"/>
                <a:ea typeface="Founders Grotesk Text"/>
                <a:cs typeface="Founders Grotesk Text"/>
                <a:sym typeface="Founders Grotesk Text"/>
              </a:defRPr>
            </a:pPr>
            <a:r>
              <a:t>             - de « l’accompagnement » à la rupture</a:t>
            </a:r>
          </a:p>
          <a:p>
            <a:pPr lvl="8" defTabSz="825500">
              <a:lnSpc>
                <a:spcPct val="80000"/>
              </a:lnSpc>
              <a:spcBef>
                <a:spcPts val="3600"/>
              </a:spcBef>
              <a:tabLst/>
              <a:defRPr spc="-42" sz="4200">
                <a:solidFill>
                  <a:srgbClr val="000000"/>
                </a:solidFill>
                <a:latin typeface="Founders Grotesk Text"/>
                <a:ea typeface="Founders Grotesk Text"/>
                <a:cs typeface="Founders Grotesk Text"/>
                <a:sym typeface="Founders Grotesk Text"/>
              </a:defRPr>
            </a:pPr>
            <a:r>
              <a:t>             - le rêve d’une croissance illimitée</a:t>
            </a:r>
          </a:p>
          <a:p>
            <a:pPr lvl="8" defTabSz="825500">
              <a:lnSpc>
                <a:spcPct val="80000"/>
              </a:lnSpc>
              <a:spcBef>
                <a:spcPts val="3600"/>
              </a:spcBef>
              <a:tabLst/>
              <a:defRPr spc="-42" sz="4200">
                <a:solidFill>
                  <a:srgbClr val="000000"/>
                </a:solidFill>
                <a:latin typeface="Founders Grotesk Text"/>
                <a:ea typeface="Founders Grotesk Text"/>
                <a:cs typeface="Founders Grotesk Text"/>
                <a:sym typeface="Founders Grotesk Text"/>
              </a:defRPr>
            </a:pPr>
            <a:r>
              <a:t>             - l’extension du paradigme technocratique au monde de l’économie et de la politique</a:t>
            </a:r>
          </a:p>
        </p:txBody>
      </p:sp>
      <p:sp>
        <p:nvSpPr>
          <p:cNvPr id="282" name="Le libéralisme et sa critique"/>
          <p:cNvSpPr txBox="1"/>
          <p:nvPr>
            <p:ph type="title"/>
          </p:nvPr>
        </p:nvSpPr>
        <p:spPr>
          <a:prstGeom prst="rect">
            <a:avLst/>
          </a:prstGeom>
        </p:spPr>
        <p:txBody>
          <a:bodyPr/>
          <a:lstStyle/>
          <a:p>
            <a:pPr/>
            <a:r>
              <a:t>Le libéralisme et sa critique</a:t>
            </a:r>
          </a:p>
        </p:txBody>
      </p:sp>
      <p:pic>
        <p:nvPicPr>
          <p:cNvPr id="283" name="« Si donc on veut le bien réel de tous,… « Si donc on veut le bien réel de tous, l’argent doit servir et non pas gouverner »Oeconomicae et pecuniariae quaestiones, janvier 2018" descr="« Si donc on veut le bien réel de tous,… « Si donc on veut le bien réel de tous, l’argent doit servir et non pas gouverner »Oeconomicae et pecuniariae quaestiones, janvier 2018"/>
          <p:cNvPicPr>
            <a:picLocks noChangeAspect="0"/>
          </p:cNvPicPr>
          <p:nvPr/>
        </p:nvPicPr>
        <p:blipFill>
          <a:blip r:embed="rId2">
            <a:extLst/>
          </a:blip>
          <a:stretch>
            <a:fillRect/>
          </a:stretch>
        </p:blipFill>
        <p:spPr>
          <a:xfrm>
            <a:off x="15217464" y="5085008"/>
            <a:ext cx="8483167" cy="2692719"/>
          </a:xfrm>
          <a:prstGeom prst="rect">
            <a:avLst/>
          </a:prstGeom>
        </p:spPr>
      </p:pic>
      <p:sp>
        <p:nvSpPr>
          <p:cNvPr id="284" name="Numéro de diapositive"/>
          <p:cNvSpPr txBox="1"/>
          <p:nvPr>
            <p:ph type="sldNum" sz="quarter" idx="2"/>
          </p:nvPr>
        </p:nvSpPr>
        <p:spPr>
          <a:xfrm>
            <a:off x="23446079" y="12268199"/>
            <a:ext cx="361799"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5" presetID="3" grpId="1" fill="hold">
                                  <p:stCondLst>
                                    <p:cond delay="0"/>
                                  </p:stCondLst>
                                  <p:iterate type="el" backwards="0">
                                    <p:tmAbs val="0"/>
                                  </p:iterate>
                                  <p:childTnLst>
                                    <p:set>
                                      <p:cBhvr>
                                        <p:cTn id="6" fill="hold"/>
                                        <p:tgtEl>
                                          <p:spTgt spid="283"/>
                                        </p:tgtEl>
                                        <p:attrNameLst>
                                          <p:attrName>style.visibility</p:attrName>
                                        </p:attrNameLst>
                                      </p:cBhvr>
                                      <p:to>
                                        <p:strVal val="visible"/>
                                      </p:to>
                                    </p:set>
                                    <p:animEffect filter="blinds(vertical)" transition="in">
                                      <p:cBhvr>
                                        <p:cTn id="7" dur="20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Les finances étouffent l’économie réelle…"/>
          <p:cNvSpPr txBox="1"/>
          <p:nvPr>
            <p:ph type="body" idx="1"/>
          </p:nvPr>
        </p:nvSpPr>
        <p:spPr>
          <a:xfrm>
            <a:off x="407691" y="3009495"/>
            <a:ext cx="23241001" cy="7697010"/>
          </a:xfrm>
          <a:prstGeom prst="rect">
            <a:avLst/>
          </a:prstGeom>
        </p:spPr>
        <p:txBody>
          <a:bodyPr/>
          <a:lstStyle/>
          <a:p>
            <a:pPr/>
            <a:r>
              <a:t>Les finances étouffent l’économie réelle       </a:t>
            </a:r>
          </a:p>
          <a:p>
            <a:pPr marL="0" indent="0">
              <a:buClrTx/>
              <a:buSzTx/>
              <a:buNone/>
            </a:pPr>
            <a:r>
              <a:t>            - le profit n’est légitime que s’il prend en compte la promotion intégrale de la personne humaine, de la destination universelle des biens et de l’option préférentielle pour les pauvr.es.</a:t>
            </a:r>
          </a:p>
          <a:p>
            <a:pPr marL="0" indent="0">
              <a:buClrTx/>
              <a:buSzTx/>
              <a:buNone/>
            </a:pPr>
            <a:r>
              <a:t>            - les marchés ne peuvent s’autoréguler</a:t>
            </a:r>
          </a:p>
          <a:p>
            <a:pPr marL="0" indent="0">
              <a:buClrTx/>
              <a:buSzTx/>
              <a:buNone/>
            </a:pPr>
            <a:r>
              <a:t>            - « les exclus ne sont pas des exploités, mais des déchets, des restes »</a:t>
            </a:r>
          </a:p>
        </p:txBody>
      </p:sp>
      <p:sp>
        <p:nvSpPr>
          <p:cNvPr id="287" name="Un système dévié"/>
          <p:cNvSpPr txBox="1"/>
          <p:nvPr>
            <p:ph type="title"/>
          </p:nvPr>
        </p:nvSpPr>
        <p:spPr>
          <a:prstGeom prst="rect">
            <a:avLst/>
          </a:prstGeom>
        </p:spPr>
        <p:txBody>
          <a:bodyPr/>
          <a:lstStyle/>
          <a:p>
            <a:pPr/>
            <a:r>
              <a:t>Un système dévié</a:t>
            </a:r>
          </a:p>
        </p:txBody>
      </p:sp>
      <p:sp>
        <p:nvSpPr>
          <p:cNvPr id="288" name="Numéro de diapositive"/>
          <p:cNvSpPr txBox="1"/>
          <p:nvPr>
            <p:ph type="sldNum" sz="quarter" idx="2"/>
          </p:nvPr>
        </p:nvSpPr>
        <p:spPr>
          <a:xfrm>
            <a:off x="23467771" y="12268199"/>
            <a:ext cx="340107"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9" name="15. L’argent lui-même est en soi un bon outil, comme c’est le cas de beaucoup de biens dont dispose l’homme : c’est un moyen mis à la disposition de sa liberté et qui sert à accroître ses possibilités. Toutefois, ce moyen peut facilement se retourner con"/>
          <p:cNvSpPr txBox="1"/>
          <p:nvPr/>
        </p:nvSpPr>
        <p:spPr>
          <a:xfrm>
            <a:off x="11285656" y="7630258"/>
            <a:ext cx="11373782" cy="5419726"/>
          </a:xfrm>
          <a:prstGeom prst="rect">
            <a:avLst/>
          </a:prstGeom>
          <a:ln w="38100">
            <a:solidFill>
              <a:srgbClr val="0433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100000"/>
              </a:lnSpc>
              <a:spcBef>
                <a:spcPts val="0"/>
              </a:spcBef>
              <a:defRPr spc="0" sz="2500"/>
            </a:pPr>
            <a:r>
              <a:t>15. L’argent lui-même est en soi un bon outil, comme c’est le cas de beaucoup de biens dont dispose l’homme : c’est un moyen mis à la disposition de sa liberté et qui sert à accroître ses possibilités. Toutefois, ce moyen peut facilement se retourner contre l’homme. De même, la financiarisation du monde des affaires, en permettant aux entreprises d’accéder à l’argent grâce à l’entrée dans le champ de la libre négociation en bourse, est en soi quelque chose de positif. Cependant, ce phénomène est aujourd’hui susceptible d’accentuer une mauvaise financiarisation de l’économie ; il fait en sorte que la richesse virtuelle, principalement concentrée sur des transactions caractérisées par une intention de pure spéculation et sur des transactions à haute fréquence (high frequency trading), attire à elle des capitaux en trop grand nombre, les soustrayant ainsi aux circuits vertueux de l’économie réelle</a:t>
            </a:r>
          </a:p>
          <a:p>
            <a:pPr algn="just" defTabSz="457200">
              <a:lnSpc>
                <a:spcPct val="100000"/>
              </a:lnSpc>
              <a:spcBef>
                <a:spcPts val="0"/>
              </a:spcBef>
              <a:defRPr spc="0" sz="2500"/>
            </a:pPr>
            <a:r>
              <a:rPr u="sng"/>
              <a:t>Oeconomicae et pecuniariae quaestiones</a:t>
            </a:r>
            <a:r>
              <a:t>, 2018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89"/>
                                        </p:tgtEl>
                                        <p:attrNameLst>
                                          <p:attrName>style.visibility</p:attrName>
                                        </p:attrNameLst>
                                      </p:cBhvr>
                                      <p:to>
                                        <p:strVal val="visible"/>
                                      </p:to>
                                    </p:set>
                                    <p:anim calcmode="lin" valueType="num">
                                      <p:cBhvr>
                                        <p:cTn id="7" dur="1000" fill="hold"/>
                                        <p:tgtEl>
                                          <p:spTgt spid="289"/>
                                        </p:tgtEl>
                                        <p:attrNameLst>
                                          <p:attrName>ppt_x</p:attrName>
                                        </p:attrNameLst>
                                      </p:cBhvr>
                                      <p:tavLst>
                                        <p:tav tm="0">
                                          <p:val>
                                            <p:strVal val="0-#ppt_w/2"/>
                                          </p:val>
                                        </p:tav>
                                        <p:tav tm="100000">
                                          <p:val>
                                            <p:strVal val="#ppt_x"/>
                                          </p:val>
                                        </p:tav>
                                      </p:tavLst>
                                    </p:anim>
                                    <p:anim calcmode="lin" valueType="num">
                                      <p:cBhvr>
                                        <p:cTn id="8" dur="1000" fill="hold"/>
                                        <p:tgtEl>
                                          <p:spTgt spid="2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9"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Inversion du sens de la relation traditionnelle entre investissement et finance :…"/>
          <p:cNvSpPr txBox="1"/>
          <p:nvPr>
            <p:ph type="body" idx="1"/>
          </p:nvPr>
        </p:nvSpPr>
        <p:spPr>
          <a:xfrm>
            <a:off x="735308" y="3587875"/>
            <a:ext cx="23241001" cy="7697009"/>
          </a:xfrm>
          <a:prstGeom prst="rect">
            <a:avLst/>
          </a:prstGeom>
        </p:spPr>
        <p:txBody>
          <a:bodyPr/>
          <a:lstStyle/>
          <a:p>
            <a:pPr/>
            <a:r>
              <a:t>Inversion du sens de la relation traditionnelle entre investissement et finance :</a:t>
            </a:r>
          </a:p>
          <a:p>
            <a:pPr marL="0" indent="0">
              <a:buClrTx/>
              <a:buSzTx/>
              <a:buNone/>
            </a:pPr>
          </a:p>
          <a:p>
            <a:pPr marL="0" indent="0">
              <a:buClrTx/>
              <a:buSzTx/>
              <a:buNone/>
            </a:pPr>
          </a:p>
          <a:p>
            <a:pPr/>
            <a:r>
              <a:t>La préférence pour les stratégies de croissance externe</a:t>
            </a:r>
          </a:p>
          <a:p>
            <a:pPr/>
            <a:r>
              <a:t>La stérilisation des richesses créées au profit du dividende</a:t>
            </a:r>
          </a:p>
          <a:p>
            <a:pPr/>
            <a:r>
              <a:t>L’émergence de groupes au détriment des entreprises indépendantes</a:t>
            </a:r>
          </a:p>
          <a:p>
            <a:pPr/>
            <a:r>
              <a:t>L’asymétrie des balances commerciales entre la France et l’Allemagne</a:t>
            </a:r>
          </a:p>
        </p:txBody>
      </p:sp>
      <p:sp>
        <p:nvSpPr>
          <p:cNvPr id="292" name="Un exemple français : les conséquence de la financiarisation des stratégies des entreprises (analyse de Gabriel Colletis)"/>
          <p:cNvSpPr txBox="1"/>
          <p:nvPr>
            <p:ph type="title"/>
          </p:nvPr>
        </p:nvSpPr>
        <p:spPr>
          <a:prstGeom prst="rect">
            <a:avLst/>
          </a:prstGeom>
        </p:spPr>
        <p:txBody>
          <a:bodyPr/>
          <a:lstStyle>
            <a:lvl1pPr defTabSz="520065">
              <a:defRPr spc="-151" sz="7560"/>
            </a:lvl1pPr>
          </a:lstStyle>
          <a:p>
            <a:pPr/>
            <a:r>
              <a:t>Un exemple français : les conséquence de la financiarisation des stratégies des entreprises (analyse de Gabriel Colletis)</a:t>
            </a:r>
          </a:p>
        </p:txBody>
      </p:sp>
      <p:sp>
        <p:nvSpPr>
          <p:cNvPr id="293" name="Numéro de diapositive"/>
          <p:cNvSpPr txBox="1"/>
          <p:nvPr>
            <p:ph type="sldNum" sz="quarter" idx="2"/>
          </p:nvPr>
        </p:nvSpPr>
        <p:spPr>
          <a:xfrm>
            <a:off x="23452124" y="12268199"/>
            <a:ext cx="355754"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4" name="Choix de financer…"/>
          <p:cNvSpPr/>
          <p:nvPr/>
        </p:nvSpPr>
        <p:spPr>
          <a:xfrm>
            <a:off x="3635710" y="4677061"/>
            <a:ext cx="4216900" cy="1465529"/>
          </a:xfrm>
          <a:prstGeom prst="roundRect">
            <a:avLst>
              <a:gd name="adj" fmla="val 15000"/>
            </a:avLst>
          </a:prstGeom>
          <a:solidFill>
            <a:srgbClr val="EADC88"/>
          </a:solidFill>
          <a:ln w="12700">
            <a:solidFill>
              <a:srgbClr val="0433FF"/>
            </a:solid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lnSpc>
                <a:spcPct val="100000"/>
              </a:lnSpc>
              <a:spcBef>
                <a:spcPts val="0"/>
              </a:spcBef>
              <a:defRPr b="1" cap="all" spc="156" sz="2600">
                <a:solidFill>
                  <a:srgbClr val="0433FF"/>
                </a:solidFill>
                <a:latin typeface="Founders Grotesk Condensed"/>
                <a:ea typeface="Founders Grotesk Condensed"/>
                <a:cs typeface="Founders Grotesk Condensed"/>
                <a:sym typeface="Founders Grotesk Condensed"/>
              </a:defRPr>
            </a:pPr>
            <a:r>
              <a:t>Choix de financer </a:t>
            </a:r>
          </a:p>
          <a:p>
            <a:pPr algn="ctr" defTabSz="584200">
              <a:lnSpc>
                <a:spcPct val="100000"/>
              </a:lnSpc>
              <a:spcBef>
                <a:spcPts val="0"/>
              </a:spcBef>
              <a:defRPr b="1" cap="all" spc="156" sz="2600">
                <a:solidFill>
                  <a:srgbClr val="0433FF"/>
                </a:solidFill>
                <a:latin typeface="Founders Grotesk Condensed"/>
                <a:ea typeface="Founders Grotesk Condensed"/>
                <a:cs typeface="Founders Grotesk Condensed"/>
                <a:sym typeface="Founders Grotesk Condensed"/>
              </a:defRPr>
            </a:pPr>
            <a:r>
              <a:t>Un investissement</a:t>
            </a:r>
          </a:p>
        </p:txBody>
      </p:sp>
      <p:sp>
        <p:nvSpPr>
          <p:cNvPr id="295" name="Choix de l’investissement…"/>
          <p:cNvSpPr/>
          <p:nvPr/>
        </p:nvSpPr>
        <p:spPr>
          <a:xfrm>
            <a:off x="11953113" y="4677061"/>
            <a:ext cx="5039414" cy="1465529"/>
          </a:xfrm>
          <a:prstGeom prst="roundRect">
            <a:avLst>
              <a:gd name="adj" fmla="val 15000"/>
            </a:avLst>
          </a:prstGeom>
          <a:solidFill>
            <a:srgbClr val="EADC88"/>
          </a:solidFill>
          <a:ln w="12700">
            <a:solidFill>
              <a:srgbClr val="0433FF"/>
            </a:solid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lnSpc>
                <a:spcPct val="100000"/>
              </a:lnSpc>
              <a:spcBef>
                <a:spcPts val="0"/>
              </a:spcBef>
              <a:defRPr b="1" cap="all" spc="156" sz="2600">
                <a:solidFill>
                  <a:srgbClr val="0433FF"/>
                </a:solidFill>
                <a:latin typeface="Founders Grotesk Condensed"/>
                <a:ea typeface="Founders Grotesk Condensed"/>
                <a:cs typeface="Founders Grotesk Condensed"/>
                <a:sym typeface="Founders Grotesk Condensed"/>
              </a:defRPr>
            </a:pPr>
            <a:r>
              <a:t>Choix de l’investissement </a:t>
            </a:r>
          </a:p>
          <a:p>
            <a:pPr algn="ctr" defTabSz="584200">
              <a:lnSpc>
                <a:spcPct val="100000"/>
              </a:lnSpc>
              <a:spcBef>
                <a:spcPts val="0"/>
              </a:spcBef>
              <a:defRPr b="1" cap="all" spc="156" sz="2600">
                <a:solidFill>
                  <a:srgbClr val="0433FF"/>
                </a:solidFill>
                <a:latin typeface="Founders Grotesk Condensed"/>
                <a:ea typeface="Founders Grotesk Condensed"/>
                <a:cs typeface="Founders Grotesk Condensed"/>
                <a:sym typeface="Founders Grotesk Condensed"/>
              </a:defRPr>
            </a:pPr>
            <a:r>
              <a:t>Selon une norme de rentabilité (ROE)</a:t>
            </a:r>
          </a:p>
        </p:txBody>
      </p:sp>
      <p:sp>
        <p:nvSpPr>
          <p:cNvPr id="296" name="Ligne"/>
          <p:cNvSpPr/>
          <p:nvPr/>
        </p:nvSpPr>
        <p:spPr>
          <a:xfrm>
            <a:off x="9004835" y="5409825"/>
            <a:ext cx="1796052" cy="1"/>
          </a:xfrm>
          <a:prstGeom prst="line">
            <a:avLst/>
          </a:prstGeom>
          <a:ln w="114300">
            <a:solidFill>
              <a:srgbClr val="FF2F92"/>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94"/>
                                        </p:tgtEl>
                                        <p:attrNameLst>
                                          <p:attrName>style.visibility</p:attrName>
                                        </p:attrNameLst>
                                      </p:cBhvr>
                                      <p:to>
                                        <p:strVal val="visible"/>
                                      </p:to>
                                    </p:set>
                                    <p:anim calcmode="lin" valueType="num">
                                      <p:cBhvr>
                                        <p:cTn id="7" dur="1250" fill="hold"/>
                                        <p:tgtEl>
                                          <p:spTgt spid="294"/>
                                        </p:tgtEl>
                                        <p:attrNameLst>
                                          <p:attrName>ppt_x</p:attrName>
                                        </p:attrNameLst>
                                      </p:cBhvr>
                                      <p:tavLst>
                                        <p:tav tm="0">
                                          <p:val>
                                            <p:strVal val="0-#ppt_w/2"/>
                                          </p:val>
                                        </p:tav>
                                        <p:tav tm="100000">
                                          <p:val>
                                            <p:strVal val="#ppt_x"/>
                                          </p:val>
                                        </p:tav>
                                      </p:tavLst>
                                    </p:anim>
                                    <p:anim calcmode="lin" valueType="num">
                                      <p:cBhvr>
                                        <p:cTn id="8" dur="1250" fill="hold"/>
                                        <p:tgtEl>
                                          <p:spTgt spid="29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296"/>
                                        </p:tgtEl>
                                        <p:attrNameLst>
                                          <p:attrName>style.visibility</p:attrName>
                                        </p:attrNameLst>
                                      </p:cBhvr>
                                      <p:to>
                                        <p:strVal val="visible"/>
                                      </p:to>
                                    </p:set>
                                    <p:anim calcmode="lin" valueType="num">
                                      <p:cBhvr>
                                        <p:cTn id="13" dur="1000" fill="hold"/>
                                        <p:tgtEl>
                                          <p:spTgt spid="296"/>
                                        </p:tgtEl>
                                        <p:attrNameLst>
                                          <p:attrName>ppt_x</p:attrName>
                                        </p:attrNameLst>
                                      </p:cBhvr>
                                      <p:tavLst>
                                        <p:tav tm="0">
                                          <p:val>
                                            <p:strVal val="0-#ppt_w/2"/>
                                          </p:val>
                                        </p:tav>
                                        <p:tav tm="100000">
                                          <p:val>
                                            <p:strVal val="#ppt_x"/>
                                          </p:val>
                                        </p:tav>
                                      </p:tavLst>
                                    </p:anim>
                                    <p:anim calcmode="lin" valueType="num">
                                      <p:cBhvr>
                                        <p:cTn id="14" dur="1000" fill="hold"/>
                                        <p:tgtEl>
                                          <p:spTgt spid="296"/>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Class="entr" nodeType="afterEffect" presetSubtype="8" presetID="2" grpId="3" fill="hold">
                                  <p:stCondLst>
                                    <p:cond delay="0"/>
                                  </p:stCondLst>
                                  <p:iterate type="el" backwards="0">
                                    <p:tmAbs val="0"/>
                                  </p:iterate>
                                  <p:childTnLst>
                                    <p:set>
                                      <p:cBhvr>
                                        <p:cTn id="17" fill="hold"/>
                                        <p:tgtEl>
                                          <p:spTgt spid="295"/>
                                        </p:tgtEl>
                                        <p:attrNameLst>
                                          <p:attrName>style.visibility</p:attrName>
                                        </p:attrNameLst>
                                      </p:cBhvr>
                                      <p:to>
                                        <p:strVal val="visible"/>
                                      </p:to>
                                    </p:set>
                                    <p:anim calcmode="lin" valueType="num">
                                      <p:cBhvr>
                                        <p:cTn id="18" dur="1250" fill="hold"/>
                                        <p:tgtEl>
                                          <p:spTgt spid="295"/>
                                        </p:tgtEl>
                                        <p:attrNameLst>
                                          <p:attrName>ppt_x</p:attrName>
                                        </p:attrNameLst>
                                      </p:cBhvr>
                                      <p:tavLst>
                                        <p:tav tm="0">
                                          <p:val>
                                            <p:strVal val="0-#ppt_w/2"/>
                                          </p:val>
                                        </p:tav>
                                        <p:tav tm="100000">
                                          <p:val>
                                            <p:strVal val="#ppt_x"/>
                                          </p:val>
                                        </p:tav>
                                      </p:tavLst>
                                    </p:anim>
                                    <p:anim calcmode="lin" valueType="num">
                                      <p:cBhvr>
                                        <p:cTn id="19" dur="1250" fill="hold"/>
                                        <p:tgtEl>
                                          <p:spTgt spid="2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5" grpId="3"/>
      <p:bldP build="whole" bldLvl="1" animBg="1" rev="0" advAuto="0" spid="294" grpId="1"/>
      <p:bldP build="whole" bldLvl="1" animBg="1" rev="0" advAuto="0" spid="296"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Que faire ?"/>
          <p:cNvSpPr txBox="1"/>
          <p:nvPr>
            <p:ph type="title"/>
          </p:nvPr>
        </p:nvSpPr>
        <p:spPr>
          <a:prstGeom prst="rect">
            <a:avLst/>
          </a:prstGeom>
        </p:spPr>
        <p:txBody>
          <a:bodyPr/>
          <a:lstStyle>
            <a:lvl1pPr algn="ctr"/>
          </a:lstStyle>
          <a:p>
            <a:pPr/>
            <a:r>
              <a:t>Que faire ?</a:t>
            </a:r>
          </a:p>
        </p:txBody>
      </p:sp>
      <p:sp>
        <p:nvSpPr>
          <p:cNvPr id="299" name="Numéro de diapositive"/>
          <p:cNvSpPr txBox="1"/>
          <p:nvPr>
            <p:ph type="sldNum" sz="quarter" idx="2"/>
          </p:nvPr>
        </p:nvSpPr>
        <p:spPr>
          <a:xfrm>
            <a:off x="23441456" y="12268199"/>
            <a:ext cx="361799"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Plan des 2 rencontres"/>
          <p:cNvSpPr txBox="1"/>
          <p:nvPr>
            <p:ph type="title"/>
          </p:nvPr>
        </p:nvSpPr>
        <p:spPr>
          <a:prstGeom prst="rect">
            <a:avLst/>
          </a:prstGeom>
        </p:spPr>
        <p:txBody>
          <a:bodyPr/>
          <a:lstStyle/>
          <a:p>
            <a:pPr/>
            <a:r>
              <a:t>Plan des 2 rencontres</a:t>
            </a:r>
          </a:p>
        </p:txBody>
      </p:sp>
      <p:sp>
        <p:nvSpPr>
          <p:cNvPr id="182" name="Numéro de diapositive"/>
          <p:cNvSpPr txBox="1"/>
          <p:nvPr>
            <p:ph type="sldNum" sz="quarter" idx="2"/>
          </p:nvPr>
        </p:nvSpPr>
        <p:spPr>
          <a:xfrm>
            <a:off x="23542091" y="12268199"/>
            <a:ext cx="261164"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3" name="Le constat d’un monde qui ne tourne plus rond…"/>
          <p:cNvSpPr txBox="1"/>
          <p:nvPr/>
        </p:nvSpPr>
        <p:spPr>
          <a:xfrm>
            <a:off x="1179590" y="3227121"/>
            <a:ext cx="9799420" cy="6468766"/>
          </a:xfrm>
          <a:prstGeom prst="rect">
            <a:avLst/>
          </a:prstGeom>
          <a:ln w="38100">
            <a:solidFill>
              <a:srgbClr val="FF2F92"/>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lnSpc>
                <a:spcPct val="100000"/>
              </a:lnSpc>
              <a:spcBef>
                <a:spcPts val="0"/>
              </a:spcBef>
              <a:defRPr b="1" spc="0" sz="1200">
                <a:latin typeface="Calibri"/>
                <a:ea typeface="Calibri"/>
                <a:cs typeface="Calibri"/>
                <a:sym typeface="Calibri"/>
              </a:defRPr>
            </a:pPr>
          </a:p>
          <a:p>
            <a:pPr algn="ctr" defTabSz="449580">
              <a:lnSpc>
                <a:spcPct val="100000"/>
              </a:lnSpc>
              <a:spcBef>
                <a:spcPts val="0"/>
              </a:spcBef>
              <a:defRPr b="1" spc="0" sz="3000">
                <a:solidFill>
                  <a:srgbClr val="0433FF"/>
                </a:solidFill>
                <a:latin typeface="Calibri"/>
                <a:ea typeface="Calibri"/>
                <a:cs typeface="Calibri"/>
                <a:sym typeface="Calibri"/>
              </a:defRPr>
            </a:pPr>
            <a:r>
              <a:t>Le constat d’un monde qui ne tourne plus rond</a:t>
            </a:r>
          </a:p>
          <a:p>
            <a:pPr algn="ctr" defTabSz="449580">
              <a:lnSpc>
                <a:spcPct val="100000"/>
              </a:lnSpc>
              <a:spcBef>
                <a:spcPts val="0"/>
              </a:spcBef>
              <a:defRPr spc="0" sz="3000">
                <a:solidFill>
                  <a:srgbClr val="011993"/>
                </a:solidFill>
                <a:latin typeface="Calibri"/>
                <a:ea typeface="Calibri"/>
                <a:cs typeface="Calibri"/>
                <a:sym typeface="Calibri"/>
              </a:defRPr>
            </a:pPr>
          </a:p>
          <a:p>
            <a:pPr lvl="1" marL="914400" indent="-228600" defTabSz="449580">
              <a:lnSpc>
                <a:spcPct val="100000"/>
              </a:lnSpc>
              <a:spcBef>
                <a:spcPts val="0"/>
              </a:spcBef>
              <a:buClr>
                <a:schemeClr val="accent1"/>
              </a:buClr>
              <a:buFont typeface="Wingdings"/>
              <a:defRPr spc="0" sz="3000">
                <a:latin typeface="Calibri"/>
                <a:ea typeface="Calibri"/>
                <a:cs typeface="Calibri"/>
                <a:sym typeface="Calibri"/>
              </a:defRPr>
            </a:pPr>
            <a:r>
              <a:t>Tout est lié : Le lien entre écologie et finance</a:t>
            </a:r>
          </a:p>
          <a:p>
            <a:pPr marL="1143000" defTabSz="449580">
              <a:lnSpc>
                <a:spcPct val="100000"/>
              </a:lnSpc>
              <a:spcBef>
                <a:spcPts val="0"/>
              </a:spcBef>
              <a:buClr>
                <a:schemeClr val="accent1"/>
              </a:buClr>
              <a:buFont typeface="Wingdings"/>
              <a:defRPr spc="0" sz="3000">
                <a:latin typeface="Calibri"/>
                <a:ea typeface="Calibri"/>
                <a:cs typeface="Calibri"/>
                <a:sym typeface="Calibri"/>
              </a:defRPr>
            </a:pPr>
            <a:r>
              <a:t>Le jardin et la ville</a:t>
            </a:r>
          </a:p>
          <a:p>
            <a:pPr marL="1143000" defTabSz="449580">
              <a:lnSpc>
                <a:spcPct val="100000"/>
              </a:lnSpc>
              <a:spcBef>
                <a:spcPts val="0"/>
              </a:spcBef>
              <a:buClr>
                <a:schemeClr val="accent1"/>
              </a:buClr>
              <a:buFont typeface="Wingdings"/>
              <a:defRPr spc="0" sz="3000">
                <a:latin typeface="Calibri"/>
                <a:ea typeface="Calibri"/>
                <a:cs typeface="Calibri"/>
                <a:sym typeface="Calibri"/>
              </a:defRPr>
            </a:pPr>
            <a:r>
              <a:t>La question de la Création</a:t>
            </a:r>
          </a:p>
          <a:p>
            <a:pPr marL="1143000" defTabSz="449580">
              <a:lnSpc>
                <a:spcPct val="100000"/>
              </a:lnSpc>
              <a:spcBef>
                <a:spcPts val="0"/>
              </a:spcBef>
              <a:buClr>
                <a:schemeClr val="accent1"/>
              </a:buClr>
              <a:buFont typeface="Wingdings"/>
              <a:defRPr spc="0" sz="3000">
                <a:latin typeface="Calibri"/>
                <a:ea typeface="Calibri"/>
                <a:cs typeface="Calibri"/>
                <a:sym typeface="Calibri"/>
              </a:defRPr>
            </a:pPr>
            <a:r>
              <a:t>La finance dans l’économie de la Création</a:t>
            </a:r>
          </a:p>
          <a:p>
            <a:pPr marL="1143000" defTabSz="449580">
              <a:lnSpc>
                <a:spcPct val="100000"/>
              </a:lnSpc>
              <a:spcBef>
                <a:spcPts val="0"/>
              </a:spcBef>
              <a:buClr>
                <a:schemeClr val="accent1"/>
              </a:buClr>
              <a:buFont typeface="Wingdings"/>
              <a:defRPr spc="0" sz="3000">
                <a:latin typeface="Calibri"/>
                <a:ea typeface="Calibri"/>
                <a:cs typeface="Calibri"/>
                <a:sym typeface="Calibri"/>
              </a:defRPr>
            </a:pPr>
          </a:p>
          <a:p>
            <a:pPr lvl="1" marL="914400" indent="-228600" defTabSz="449580">
              <a:lnSpc>
                <a:spcPct val="100000"/>
              </a:lnSpc>
              <a:spcBef>
                <a:spcPts val="0"/>
              </a:spcBef>
              <a:buClr>
                <a:schemeClr val="accent1"/>
              </a:buClr>
              <a:buFont typeface="Wingdings"/>
              <a:defRPr spc="0" sz="3000">
                <a:latin typeface="Calibri"/>
                <a:ea typeface="Calibri"/>
                <a:cs typeface="Calibri"/>
                <a:sym typeface="Calibri"/>
              </a:defRPr>
            </a:pPr>
            <a:r>
              <a:t>Le libéralisme et sa critique</a:t>
            </a:r>
          </a:p>
          <a:p>
            <a:pPr lvl="2" marL="1371600" indent="-228600" defTabSz="449580">
              <a:lnSpc>
                <a:spcPct val="100000"/>
              </a:lnSpc>
              <a:spcBef>
                <a:spcPts val="0"/>
              </a:spcBef>
              <a:buClr>
                <a:schemeClr val="accent1"/>
              </a:buClr>
              <a:buFont typeface="Wingdings"/>
              <a:defRPr spc="0" sz="3000">
                <a:latin typeface="Calibri"/>
                <a:ea typeface="Calibri"/>
                <a:cs typeface="Calibri"/>
                <a:sym typeface="Calibri"/>
              </a:defRPr>
            </a:pPr>
            <a:r>
              <a:t>L’extension du paradigme technocratique au monde de l’économie</a:t>
            </a:r>
          </a:p>
          <a:p>
            <a:pPr lvl="2" marL="1371600" indent="-228600" defTabSz="449580">
              <a:lnSpc>
                <a:spcPct val="100000"/>
              </a:lnSpc>
              <a:spcBef>
                <a:spcPts val="0"/>
              </a:spcBef>
              <a:buClr>
                <a:schemeClr val="accent1"/>
              </a:buClr>
              <a:buFont typeface="Wingdings"/>
              <a:defRPr spc="0" sz="3000">
                <a:latin typeface="Calibri"/>
                <a:ea typeface="Calibri"/>
                <a:cs typeface="Calibri"/>
                <a:sym typeface="Calibri"/>
              </a:defRPr>
            </a:pPr>
            <a:r>
              <a:t>La déviation du système</a:t>
            </a:r>
          </a:p>
          <a:p>
            <a:pPr lvl="2" marL="1371600" indent="-228600" defTabSz="449580">
              <a:lnSpc>
                <a:spcPct val="100000"/>
              </a:lnSpc>
              <a:spcBef>
                <a:spcPts val="0"/>
              </a:spcBef>
              <a:buClr>
                <a:schemeClr val="accent1"/>
              </a:buClr>
              <a:buFont typeface="Wingdings"/>
              <a:defRPr spc="0" sz="3000">
                <a:latin typeface="Calibri"/>
                <a:ea typeface="Calibri"/>
                <a:cs typeface="Calibri"/>
                <a:sym typeface="Calibri"/>
              </a:defRPr>
            </a:pPr>
            <a:r>
              <a:t>Les conséquences sur la stratégie des entreprises</a:t>
            </a:r>
          </a:p>
          <a:p>
            <a:pPr defTabSz="449580">
              <a:lnSpc>
                <a:spcPct val="100000"/>
              </a:lnSpc>
              <a:spcBef>
                <a:spcPts val="0"/>
              </a:spcBef>
              <a:buClr>
                <a:schemeClr val="accent1"/>
              </a:buClr>
              <a:buFont typeface="Wingdings"/>
              <a:defRPr spc="0" sz="1200">
                <a:latin typeface="Calibri"/>
                <a:ea typeface="Calibri"/>
                <a:cs typeface="Calibri"/>
                <a:sym typeface="Calibri"/>
              </a:defRPr>
            </a:pPr>
          </a:p>
        </p:txBody>
      </p:sp>
      <p:sp>
        <p:nvSpPr>
          <p:cNvPr id="184" name="Que faire ?…"/>
          <p:cNvSpPr txBox="1"/>
          <p:nvPr/>
        </p:nvSpPr>
        <p:spPr>
          <a:xfrm>
            <a:off x="11990276" y="3354337"/>
            <a:ext cx="10163909" cy="8742413"/>
          </a:xfrm>
          <a:prstGeom prst="rect">
            <a:avLst/>
          </a:prstGeom>
          <a:ln w="38100">
            <a:solidFill>
              <a:srgbClr val="FF2F92"/>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marR="182879" indent="-228600" algn="ctr" defTabSz="449580">
              <a:lnSpc>
                <a:spcPct val="100000"/>
              </a:lnSpc>
              <a:spcBef>
                <a:spcPts val="0"/>
              </a:spcBef>
              <a:buClr>
                <a:schemeClr val="accent1"/>
              </a:buClr>
              <a:buFont typeface="Calibri"/>
              <a:defRPr b="1" spc="0" sz="3000">
                <a:solidFill>
                  <a:srgbClr val="0433FF"/>
                </a:solidFill>
                <a:latin typeface="Calibri"/>
                <a:ea typeface="Calibri"/>
                <a:cs typeface="Calibri"/>
                <a:sym typeface="Calibri"/>
              </a:defRPr>
            </a:pPr>
            <a:r>
              <a:t>Que faire ?</a:t>
            </a:r>
          </a:p>
          <a:p>
            <a:pPr marR="182879" defTabSz="449580">
              <a:lnSpc>
                <a:spcPct val="100000"/>
              </a:lnSpc>
              <a:spcBef>
                <a:spcPts val="0"/>
              </a:spcBef>
              <a:defRPr spc="0" sz="3000">
                <a:latin typeface="Calibri"/>
                <a:ea typeface="Calibri"/>
                <a:cs typeface="Calibri"/>
                <a:sym typeface="Calibri"/>
              </a:defRPr>
            </a:pPr>
          </a:p>
          <a:p>
            <a:pPr marL="685800" marR="182879" indent="-228600" defTabSz="449580">
              <a:lnSpc>
                <a:spcPct val="100000"/>
              </a:lnSpc>
              <a:spcBef>
                <a:spcPts val="0"/>
              </a:spcBef>
              <a:defRPr spc="0" sz="3000">
                <a:latin typeface="Calibri"/>
                <a:ea typeface="Calibri"/>
                <a:cs typeface="Calibri"/>
                <a:sym typeface="Calibri"/>
              </a:defRPr>
            </a:pPr>
            <a:r>
              <a:t>La nécessité d’un discernement éthique</a:t>
            </a:r>
          </a:p>
          <a:p>
            <a:pPr lvl="1" marL="1143000" marR="182879" indent="-228600" defTabSz="449580">
              <a:lnSpc>
                <a:spcPct val="100000"/>
              </a:lnSpc>
              <a:spcBef>
                <a:spcPts val="0"/>
              </a:spcBef>
              <a:defRPr spc="0" sz="3000">
                <a:latin typeface="Calibri"/>
                <a:ea typeface="Calibri"/>
                <a:cs typeface="Calibri"/>
                <a:sym typeface="Calibri"/>
              </a:defRPr>
            </a:pPr>
            <a:r>
              <a:t>Préserver le travail</a:t>
            </a:r>
          </a:p>
          <a:p>
            <a:pPr lvl="1" marL="1143000" marR="182879" indent="-228600" defTabSz="449580">
              <a:lnSpc>
                <a:spcPct val="100000"/>
              </a:lnSpc>
              <a:spcBef>
                <a:spcPts val="0"/>
              </a:spcBef>
              <a:defRPr spc="0" sz="3000">
                <a:latin typeface="Calibri"/>
                <a:ea typeface="Calibri"/>
                <a:cs typeface="Calibri"/>
                <a:sym typeface="Calibri"/>
              </a:defRPr>
            </a:pPr>
            <a:r>
              <a:t>L’anthropologie relationnelle</a:t>
            </a:r>
          </a:p>
          <a:p>
            <a:pPr lvl="1" marL="1143000" marR="182879" indent="-228600" defTabSz="449580">
              <a:lnSpc>
                <a:spcPct val="100000"/>
              </a:lnSpc>
              <a:spcBef>
                <a:spcPts val="0"/>
              </a:spcBef>
              <a:defRPr spc="0" sz="3000">
                <a:latin typeface="Calibri"/>
                <a:ea typeface="Calibri"/>
                <a:cs typeface="Calibri"/>
                <a:sym typeface="Calibri"/>
              </a:defRPr>
            </a:pPr>
            <a:r>
              <a:t>Le bien de communion</a:t>
            </a:r>
          </a:p>
          <a:p>
            <a:pPr marL="685800" marR="182879" defTabSz="449580">
              <a:lnSpc>
                <a:spcPct val="100000"/>
              </a:lnSpc>
              <a:spcBef>
                <a:spcPts val="0"/>
              </a:spcBef>
              <a:defRPr spc="0" sz="3000">
                <a:latin typeface="Calibri"/>
                <a:ea typeface="Calibri"/>
                <a:cs typeface="Calibri"/>
                <a:sym typeface="Calibri"/>
              </a:defRPr>
            </a:pPr>
          </a:p>
          <a:p>
            <a:pPr lvl="1" marL="685800" marR="182879" indent="-228600" defTabSz="449580">
              <a:lnSpc>
                <a:spcPct val="100000"/>
              </a:lnSpc>
              <a:spcBef>
                <a:spcPts val="0"/>
              </a:spcBef>
              <a:defRPr spc="0" sz="3000">
                <a:latin typeface="Calibri"/>
                <a:ea typeface="Calibri"/>
                <a:cs typeface="Calibri"/>
                <a:sym typeface="Calibri"/>
              </a:defRPr>
            </a:pPr>
            <a:r>
              <a:t>Pour une finance éthique</a:t>
            </a:r>
          </a:p>
          <a:p>
            <a:pPr lvl="1" marL="1143000" marR="182879" indent="-228600" defTabSz="449580">
              <a:lnSpc>
                <a:spcPct val="100000"/>
              </a:lnSpc>
              <a:spcBef>
                <a:spcPts val="0"/>
              </a:spcBef>
              <a:defRPr spc="0" sz="3000">
                <a:latin typeface="Calibri"/>
                <a:ea typeface="Calibri"/>
                <a:cs typeface="Calibri"/>
                <a:sym typeface="Calibri"/>
              </a:defRPr>
            </a:pPr>
            <a:r>
              <a:t>Profit et responsabilité sociale</a:t>
            </a:r>
          </a:p>
          <a:p>
            <a:pPr lvl="1" marL="1143000" marR="182879" indent="-228600" defTabSz="449580">
              <a:lnSpc>
                <a:spcPct val="100000"/>
              </a:lnSpc>
              <a:spcBef>
                <a:spcPts val="0"/>
              </a:spcBef>
              <a:defRPr spc="0" sz="3000">
                <a:latin typeface="Calibri"/>
                <a:ea typeface="Calibri"/>
                <a:cs typeface="Calibri"/>
                <a:sym typeface="Calibri"/>
              </a:defRPr>
            </a:pPr>
            <a:r>
              <a:t>Le Bien commun et la valeur ajoutée</a:t>
            </a:r>
          </a:p>
          <a:p>
            <a:pPr lvl="1" marL="1143000" marR="182879" indent="-228600" defTabSz="449580">
              <a:lnSpc>
                <a:spcPct val="100000"/>
              </a:lnSpc>
              <a:spcBef>
                <a:spcPts val="0"/>
              </a:spcBef>
              <a:defRPr spc="0" sz="3000">
                <a:latin typeface="Calibri"/>
                <a:ea typeface="Calibri"/>
                <a:cs typeface="Calibri"/>
                <a:sym typeface="Calibri"/>
              </a:defRPr>
            </a:pPr>
            <a:r>
              <a:t>Les principes d’une finance éthique</a:t>
            </a:r>
          </a:p>
          <a:p>
            <a:pPr lvl="1" marL="1143000" marR="182879" indent="-228600" defTabSz="449580">
              <a:lnSpc>
                <a:spcPct val="100000"/>
              </a:lnSpc>
              <a:spcBef>
                <a:spcPts val="0"/>
              </a:spcBef>
              <a:defRPr spc="0" sz="3000">
                <a:latin typeface="Calibri"/>
                <a:ea typeface="Calibri"/>
                <a:cs typeface="Calibri"/>
                <a:sym typeface="Calibri"/>
              </a:defRPr>
            </a:pPr>
            <a:r>
              <a:t>Un nouveau PIB ? Quel modèle de croissance ?</a:t>
            </a:r>
          </a:p>
          <a:p>
            <a:pPr marL="1143000" marR="182879" defTabSz="449580">
              <a:lnSpc>
                <a:spcPct val="100000"/>
              </a:lnSpc>
              <a:spcBef>
                <a:spcPts val="0"/>
              </a:spcBef>
              <a:defRPr spc="0" sz="3000">
                <a:latin typeface="Calibri"/>
                <a:ea typeface="Calibri"/>
                <a:cs typeface="Calibri"/>
                <a:sym typeface="Calibri"/>
              </a:defRPr>
            </a:pPr>
          </a:p>
          <a:p>
            <a:pPr lvl="1" marL="685800" marR="182879" indent="-228600" defTabSz="449580">
              <a:lnSpc>
                <a:spcPct val="100000"/>
              </a:lnSpc>
              <a:spcBef>
                <a:spcPts val="0"/>
              </a:spcBef>
              <a:defRPr spc="0" sz="3000">
                <a:latin typeface="Calibri"/>
                <a:ea typeface="Calibri"/>
                <a:cs typeface="Calibri"/>
                <a:sym typeface="Calibri"/>
              </a:defRPr>
            </a:pPr>
            <a:r>
              <a:t>Le rôle de chacun dans l’économie domestique</a:t>
            </a:r>
          </a:p>
          <a:p>
            <a:pPr lvl="1" marL="1143000" marR="182879" indent="-228600" defTabSz="449580">
              <a:lnSpc>
                <a:spcPct val="100000"/>
              </a:lnSpc>
              <a:spcBef>
                <a:spcPts val="0"/>
              </a:spcBef>
              <a:defRPr spc="0" sz="3000">
                <a:latin typeface="Calibri"/>
                <a:ea typeface="Calibri"/>
                <a:cs typeface="Calibri"/>
                <a:sym typeface="Calibri"/>
              </a:defRPr>
            </a:pPr>
            <a:r>
              <a:t>Choix des placements</a:t>
            </a:r>
          </a:p>
          <a:p>
            <a:pPr lvl="1" marL="1143000" marR="182879" indent="-228600" defTabSz="449580">
              <a:lnSpc>
                <a:spcPct val="100000"/>
              </a:lnSpc>
              <a:spcBef>
                <a:spcPts val="0"/>
              </a:spcBef>
              <a:defRPr spc="0" sz="3000">
                <a:latin typeface="Calibri"/>
                <a:ea typeface="Calibri"/>
                <a:cs typeface="Calibri"/>
                <a:sym typeface="Calibri"/>
              </a:defRPr>
            </a:pPr>
            <a:r>
              <a:t>Consommer autrement ? combattre la « concupiscence ».</a:t>
            </a:r>
          </a:p>
          <a:p>
            <a:pPr lvl="1" marL="1143000" marR="182879" indent="-228600" defTabSz="449580">
              <a:lnSpc>
                <a:spcPct val="100000"/>
              </a:lnSpc>
              <a:spcBef>
                <a:spcPts val="0"/>
              </a:spcBef>
              <a:defRPr spc="0" sz="3000">
                <a:latin typeface="Calibri"/>
                <a:ea typeface="Calibri"/>
                <a:cs typeface="Calibri"/>
                <a:sym typeface="Calibri"/>
              </a:defRPr>
            </a:pPr>
            <a:r>
              <a:t>Une sobriété heureuse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La nécessaire préservation du travail…"/>
          <p:cNvSpPr txBox="1"/>
          <p:nvPr>
            <p:ph type="body" idx="1"/>
          </p:nvPr>
        </p:nvSpPr>
        <p:spPr>
          <a:prstGeom prst="rect">
            <a:avLst/>
          </a:prstGeom>
        </p:spPr>
        <p:txBody>
          <a:bodyPr/>
          <a:lstStyle/>
          <a:p>
            <a:pPr/>
            <a:r>
              <a:t>La nécessaire préservation du travail</a:t>
            </a:r>
          </a:p>
          <a:p>
            <a:pPr/>
            <a:r>
              <a:t>Le fondement éthique n’est pas accessoire; publication en janvier 2018 du texte </a:t>
            </a:r>
            <a:r>
              <a:rPr u="sng"/>
              <a:t>Oeconomicae et pecuniariae quaestionnes</a:t>
            </a:r>
            <a:r>
              <a:t> par la Congrégation pour la Doctrine de la Foi et le Dicastère pour le service du développement humain intégral.</a:t>
            </a:r>
          </a:p>
          <a:p>
            <a:pPr/>
            <a:r>
              <a:t>Lien entre engagement pour le Bien Commun et Charité</a:t>
            </a:r>
          </a:p>
          <a:p>
            <a:pPr/>
            <a:r>
              <a:t>L’anthropologie relationnelle est une clé d’analyse des stratégies économiques</a:t>
            </a:r>
          </a:p>
          <a:p>
            <a:pPr/>
            <a:r>
              <a:t>Le sujet de la régulation des marchés</a:t>
            </a:r>
          </a:p>
          <a:p>
            <a:pPr/>
            <a:r>
              <a:t>La solidarité et le partage dans la production d’une valeur ajoutée.</a:t>
            </a:r>
          </a:p>
        </p:txBody>
      </p:sp>
      <p:sp>
        <p:nvSpPr>
          <p:cNvPr id="302" name="La nécessité d’un discernement éthique"/>
          <p:cNvSpPr txBox="1"/>
          <p:nvPr>
            <p:ph type="title"/>
          </p:nvPr>
        </p:nvSpPr>
        <p:spPr>
          <a:prstGeom prst="rect">
            <a:avLst/>
          </a:prstGeom>
        </p:spPr>
        <p:txBody>
          <a:bodyPr/>
          <a:lstStyle>
            <a:lvl1pPr defTabSz="775969">
              <a:defRPr spc="-225" sz="11280"/>
            </a:lvl1pPr>
          </a:lstStyle>
          <a:p>
            <a:pPr/>
            <a:r>
              <a:t>La nécessité d’un discernement éthique</a:t>
            </a:r>
          </a:p>
        </p:txBody>
      </p:sp>
      <p:sp>
        <p:nvSpPr>
          <p:cNvPr id="303" name="Numéro de diapositive"/>
          <p:cNvSpPr txBox="1"/>
          <p:nvPr>
            <p:ph type="sldNum" sz="quarter" idx="2"/>
          </p:nvPr>
        </p:nvSpPr>
        <p:spPr>
          <a:xfrm>
            <a:off x="23373892" y="12268199"/>
            <a:ext cx="433986"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Les propositions de la PSE…"/>
          <p:cNvSpPr txBox="1"/>
          <p:nvPr>
            <p:ph type="body" idx="1"/>
          </p:nvPr>
        </p:nvSpPr>
        <p:spPr>
          <a:prstGeom prst="rect">
            <a:avLst/>
          </a:prstGeom>
        </p:spPr>
        <p:txBody>
          <a:bodyPr/>
          <a:lstStyle/>
          <a:p>
            <a:pPr/>
            <a:r>
              <a:t>Les propositions de la PSE</a:t>
            </a:r>
          </a:p>
          <a:p>
            <a:pPr/>
            <a:r>
              <a:t>Qu’est ce qu’une finance éthique ?</a:t>
            </a:r>
          </a:p>
          <a:p>
            <a:pPr marL="0" indent="0">
              <a:buClrTx/>
              <a:buSzTx/>
              <a:buNone/>
            </a:pPr>
            <a:r>
              <a:t>             - le lien avec le bien commun</a:t>
            </a:r>
          </a:p>
          <a:p>
            <a:pPr marL="0" indent="0">
              <a:buClrTx/>
              <a:buSzTx/>
              <a:buNone/>
            </a:pPr>
            <a:r>
              <a:t>             - la création de la valeur ajoutée</a:t>
            </a:r>
          </a:p>
          <a:p>
            <a:pPr marL="0" indent="0">
              <a:buClrTx/>
              <a:buSzTx/>
              <a:buNone/>
            </a:pPr>
            <a:r>
              <a:t>             - les principes d’une finance éthique</a:t>
            </a:r>
          </a:p>
        </p:txBody>
      </p:sp>
      <p:sp>
        <p:nvSpPr>
          <p:cNvPr id="306" name="Pour une finance responsable"/>
          <p:cNvSpPr txBox="1"/>
          <p:nvPr>
            <p:ph type="title"/>
          </p:nvPr>
        </p:nvSpPr>
        <p:spPr>
          <a:prstGeom prst="rect">
            <a:avLst/>
          </a:prstGeom>
        </p:spPr>
        <p:txBody>
          <a:bodyPr/>
          <a:lstStyle/>
          <a:p>
            <a:pPr/>
            <a:r>
              <a:t>Pour une finance responsable</a:t>
            </a:r>
          </a:p>
        </p:txBody>
      </p:sp>
      <p:sp>
        <p:nvSpPr>
          <p:cNvPr id="307" name="Numéro de diapositive"/>
          <p:cNvSpPr txBox="1"/>
          <p:nvPr>
            <p:ph type="sldNum" sz="quarter" idx="2"/>
          </p:nvPr>
        </p:nvSpPr>
        <p:spPr>
          <a:xfrm>
            <a:off x="23457458" y="12268199"/>
            <a:ext cx="350420"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8" name="Tout système économique légitime son existence, non par la simple croissance quantitative des échanges économiques, mais en démontrant surtout sa capacité à œuvrer pour le développement de tout l’homme et de tout homme. Le bien-être et le développement s"/>
          <p:cNvSpPr txBox="1"/>
          <p:nvPr/>
        </p:nvSpPr>
        <p:spPr>
          <a:xfrm>
            <a:off x="12818432" y="4311108"/>
            <a:ext cx="9781818" cy="6880607"/>
          </a:xfrm>
          <a:prstGeom prst="rect">
            <a:avLst/>
          </a:prstGeom>
          <a:ln w="25400">
            <a:solidFill>
              <a:srgbClr val="0433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584200">
              <a:lnSpc>
                <a:spcPct val="100000"/>
              </a:lnSpc>
              <a:spcBef>
                <a:spcPts val="0"/>
              </a:spcBef>
              <a:defRPr cap="all" spc="132" sz="2200">
                <a:solidFill>
                  <a:srgbClr val="5E5E5E"/>
                </a:solidFill>
              </a:defRPr>
            </a:pPr>
            <a:r>
              <a:t>Tout système économique légitime son existence, non par la simple croissance quantitative des échanges économiques, mais en démontrant surtout sa capacité à œuvrer pour le développement de tout l’homme et de tout homme. Le bien-être et le développement s’interpellent et se renforcent mutuellement, en nécessitant des politiques et des perspectives durables qui aillent bien au-delà du court terme.</a:t>
            </a:r>
          </a:p>
          <a:p>
            <a:pPr algn="just" defTabSz="584200">
              <a:lnSpc>
                <a:spcPct val="100000"/>
              </a:lnSpc>
              <a:spcBef>
                <a:spcPts val="0"/>
              </a:spcBef>
              <a:defRPr cap="all" spc="132" sz="2200">
                <a:solidFill>
                  <a:srgbClr val="5E5E5E"/>
                </a:solidFill>
              </a:defRPr>
            </a:pPr>
            <a:r>
              <a:t>À cet égard, il est souhaitable que particulièrement les institutions universitaires et les business schools prévoient dans leur cursus d’études, de façon non marginale ou accessoire, mais bien fondamentale, des cours de formation qui amènent à comprendre l’économie et la finance à la lumière d’une vision complète de l’homme, non réduite à certaines de ses dimensions, et d’une éthique qui l’exprime. La doctrine sociale de l’Église offre à ce sujet une grande aide.</a:t>
            </a:r>
          </a:p>
          <a:p>
            <a:pPr algn="just" defTabSz="584200">
              <a:lnSpc>
                <a:spcPct val="100000"/>
              </a:lnSpc>
              <a:spcBef>
                <a:spcPts val="0"/>
              </a:spcBef>
              <a:defRPr cap="all" spc="132" sz="2200">
                <a:solidFill>
                  <a:srgbClr val="5E5E5E"/>
                </a:solidFill>
              </a:defRPr>
            </a:pPr>
            <a:r>
              <a:t>Oeconomicae et pecuniariae quaestiones (10)</a:t>
            </a:r>
          </a:p>
        </p:txBody>
      </p:sp>
      <p:sp>
        <p:nvSpPr>
          <p:cNvPr id="309" name="Renforcer la fiabilité du crédit…"/>
          <p:cNvSpPr/>
          <p:nvPr/>
        </p:nvSpPr>
        <p:spPr>
          <a:xfrm>
            <a:off x="1904025" y="9029675"/>
            <a:ext cx="7415180" cy="3950774"/>
          </a:xfrm>
          <a:prstGeom prst="roundRect">
            <a:avLst>
              <a:gd name="adj" fmla="val 12175"/>
            </a:avLst>
          </a:prstGeom>
          <a:solidFill>
            <a:srgbClr val="FFF8AD"/>
          </a:solidFill>
          <a:ln w="12700">
            <a:solidFill>
              <a:srgbClr val="0433FF"/>
            </a:solid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marL="283028" indent="-283028" algn="just" defTabSz="584200">
              <a:lnSpc>
                <a:spcPct val="100000"/>
              </a:lnSpc>
              <a:spcBef>
                <a:spcPts val="0"/>
              </a:spcBef>
              <a:buClr>
                <a:schemeClr val="accent1"/>
              </a:buClr>
              <a:buSzPct val="100000"/>
              <a:buChar char="•"/>
              <a:defRPr b="1" cap="all" spc="156" sz="2600">
                <a:solidFill>
                  <a:srgbClr val="0433FF"/>
                </a:solidFill>
                <a:latin typeface="Founders Grotesk Condensed"/>
                <a:ea typeface="Founders Grotesk Condensed"/>
                <a:cs typeface="Founders Grotesk Condensed"/>
                <a:sym typeface="Founders Grotesk Condensed"/>
              </a:defRPr>
            </a:pPr>
            <a:r>
              <a:t>Renforcer la fiabilité du crédit</a:t>
            </a:r>
          </a:p>
          <a:p>
            <a:pPr marL="283028" indent="-283028" algn="just" defTabSz="584200">
              <a:lnSpc>
                <a:spcPct val="100000"/>
              </a:lnSpc>
              <a:spcBef>
                <a:spcPts val="0"/>
              </a:spcBef>
              <a:buClr>
                <a:schemeClr val="accent1"/>
              </a:buClr>
              <a:buSzPct val="100000"/>
              <a:buChar char="•"/>
              <a:defRPr b="1" cap="all" spc="156" sz="2600">
                <a:solidFill>
                  <a:srgbClr val="0433FF"/>
                </a:solidFill>
                <a:latin typeface="Founders Grotesk Condensed"/>
                <a:ea typeface="Founders Grotesk Condensed"/>
                <a:cs typeface="Founders Grotesk Condensed"/>
                <a:sym typeface="Founders Grotesk Condensed"/>
              </a:defRPr>
            </a:pPr>
            <a:r>
              <a:t>Gestion attentive de l’épargne</a:t>
            </a:r>
          </a:p>
          <a:p>
            <a:pPr marL="283028" indent="-283028" algn="just" defTabSz="584200">
              <a:lnSpc>
                <a:spcPct val="100000"/>
              </a:lnSpc>
              <a:spcBef>
                <a:spcPts val="0"/>
              </a:spcBef>
              <a:buClr>
                <a:schemeClr val="accent1"/>
              </a:buClr>
              <a:buSzPct val="100000"/>
              <a:buChar char="•"/>
              <a:defRPr b="1" cap="all" spc="156" sz="2600">
                <a:solidFill>
                  <a:srgbClr val="0433FF"/>
                </a:solidFill>
                <a:latin typeface="Founders Grotesk Condensed"/>
                <a:ea typeface="Founders Grotesk Condensed"/>
                <a:cs typeface="Founders Grotesk Condensed"/>
                <a:sym typeface="Founders Grotesk Condensed"/>
              </a:defRPr>
            </a:pPr>
            <a:r>
              <a:t>Création de comités d’éthique</a:t>
            </a:r>
          </a:p>
          <a:p>
            <a:pPr marL="283028" indent="-283028" algn="just" defTabSz="584200">
              <a:lnSpc>
                <a:spcPct val="100000"/>
              </a:lnSpc>
              <a:spcBef>
                <a:spcPts val="0"/>
              </a:spcBef>
              <a:buClr>
                <a:schemeClr val="accent1"/>
              </a:buClr>
              <a:buSzPct val="100000"/>
              <a:buChar char="•"/>
              <a:defRPr b="1" cap="all" spc="156" sz="2600">
                <a:solidFill>
                  <a:srgbClr val="0433FF"/>
                </a:solidFill>
                <a:latin typeface="Founders Grotesk Condensed"/>
                <a:ea typeface="Founders Grotesk Condensed"/>
                <a:cs typeface="Founders Grotesk Condensed"/>
                <a:sym typeface="Founders Grotesk Condensed"/>
              </a:defRPr>
            </a:pPr>
            <a:r>
              <a:t>Meilleur contrôles des agences de notation</a:t>
            </a:r>
          </a:p>
          <a:p>
            <a:pPr marL="283028" indent="-283028" algn="just" defTabSz="584200">
              <a:lnSpc>
                <a:spcPct val="100000"/>
              </a:lnSpc>
              <a:spcBef>
                <a:spcPts val="0"/>
              </a:spcBef>
              <a:buClr>
                <a:schemeClr val="accent1"/>
              </a:buClr>
              <a:buSzPct val="100000"/>
              <a:buChar char="•"/>
              <a:defRPr b="1" cap="all" spc="156" sz="2600">
                <a:solidFill>
                  <a:srgbClr val="0433FF"/>
                </a:solidFill>
                <a:latin typeface="Founders Grotesk Condensed"/>
                <a:ea typeface="Founders Grotesk Condensed"/>
                <a:cs typeface="Founders Grotesk Condensed"/>
                <a:sym typeface="Founders Grotesk Condensed"/>
              </a:defRPr>
            </a:pPr>
            <a:r>
              <a:t>Réhabiliter le long terme</a:t>
            </a:r>
          </a:p>
          <a:p>
            <a:pPr marL="283028" indent="-283028" algn="just" defTabSz="584200">
              <a:lnSpc>
                <a:spcPct val="100000"/>
              </a:lnSpc>
              <a:spcBef>
                <a:spcPts val="0"/>
              </a:spcBef>
              <a:buClr>
                <a:schemeClr val="accent1"/>
              </a:buClr>
              <a:buSzPct val="100000"/>
              <a:buChar char="•"/>
              <a:defRPr b="1" cap="all" spc="156" sz="2600">
                <a:solidFill>
                  <a:srgbClr val="0433FF"/>
                </a:solidFill>
                <a:latin typeface="Founders Grotesk Condensed"/>
                <a:ea typeface="Founders Grotesk Condensed"/>
                <a:cs typeface="Founders Grotesk Condensed"/>
                <a:sym typeface="Founders Grotesk Condensed"/>
              </a:defRPr>
            </a:pPr>
            <a:r>
              <a:t>Limiter ou interdire le recours aux « dérivés »</a:t>
            </a:r>
          </a:p>
        </p:txBody>
      </p:sp>
      <p:sp>
        <p:nvSpPr>
          <p:cNvPr id="310" name="Ligne"/>
          <p:cNvSpPr/>
          <p:nvPr/>
        </p:nvSpPr>
        <p:spPr>
          <a:xfrm>
            <a:off x="9614642" y="6441297"/>
            <a:ext cx="2656344" cy="1"/>
          </a:xfrm>
          <a:prstGeom prst="line">
            <a:avLst/>
          </a:prstGeom>
          <a:ln w="114300">
            <a:solidFill>
              <a:srgbClr val="FF2F92"/>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10"/>
                                        </p:tgtEl>
                                        <p:attrNameLst>
                                          <p:attrName>style.visibility</p:attrName>
                                        </p:attrNameLst>
                                      </p:cBhvr>
                                      <p:to>
                                        <p:strVal val="visible"/>
                                      </p:to>
                                    </p:set>
                                    <p:anim calcmode="lin" valueType="num">
                                      <p:cBhvr>
                                        <p:cTn id="7" dur="1500" fill="hold"/>
                                        <p:tgtEl>
                                          <p:spTgt spid="310"/>
                                        </p:tgtEl>
                                        <p:attrNameLst>
                                          <p:attrName>ppt_x</p:attrName>
                                        </p:attrNameLst>
                                      </p:cBhvr>
                                      <p:tavLst>
                                        <p:tav tm="0">
                                          <p:val>
                                            <p:strVal val="0-#ppt_w/2"/>
                                          </p:val>
                                        </p:tav>
                                        <p:tav tm="100000">
                                          <p:val>
                                            <p:strVal val="#ppt_x"/>
                                          </p:val>
                                        </p:tav>
                                      </p:tavLst>
                                    </p:anim>
                                    <p:anim calcmode="lin" valueType="num">
                                      <p:cBhvr>
                                        <p:cTn id="8" dur="1500" fill="hold"/>
                                        <p:tgtEl>
                                          <p:spTgt spid="31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Class="entr" nodeType="afterEffect" presetSubtype="8" presetID="2" grpId="2" fill="hold">
                                  <p:stCondLst>
                                    <p:cond delay="0"/>
                                  </p:stCondLst>
                                  <p:iterate type="el" backwards="0">
                                    <p:tmAbs val="0"/>
                                  </p:iterate>
                                  <p:childTnLst>
                                    <p:set>
                                      <p:cBhvr>
                                        <p:cTn id="11" fill="hold"/>
                                        <p:tgtEl>
                                          <p:spTgt spid="308"/>
                                        </p:tgtEl>
                                        <p:attrNameLst>
                                          <p:attrName>style.visibility</p:attrName>
                                        </p:attrNameLst>
                                      </p:cBhvr>
                                      <p:to>
                                        <p:strVal val="visible"/>
                                      </p:to>
                                    </p:set>
                                    <p:anim calcmode="lin" valueType="num">
                                      <p:cBhvr>
                                        <p:cTn id="12" dur="1500" fill="hold"/>
                                        <p:tgtEl>
                                          <p:spTgt spid="308"/>
                                        </p:tgtEl>
                                        <p:attrNameLst>
                                          <p:attrName>ppt_x</p:attrName>
                                        </p:attrNameLst>
                                      </p:cBhvr>
                                      <p:tavLst>
                                        <p:tav tm="0">
                                          <p:val>
                                            <p:strVal val="0-#ppt_w/2"/>
                                          </p:val>
                                        </p:tav>
                                        <p:tav tm="100000">
                                          <p:val>
                                            <p:strVal val="#ppt_x"/>
                                          </p:val>
                                        </p:tav>
                                      </p:tavLst>
                                    </p:anim>
                                    <p:anim calcmode="lin" valueType="num">
                                      <p:cBhvr>
                                        <p:cTn id="13" dur="1500" fill="hold"/>
                                        <p:tgtEl>
                                          <p:spTgt spid="30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8" presetID="2" grpId="3" fill="hold">
                                  <p:stCondLst>
                                    <p:cond delay="0"/>
                                  </p:stCondLst>
                                  <p:iterate type="el" backwards="0">
                                    <p:tmAbs val="0"/>
                                  </p:iterate>
                                  <p:childTnLst>
                                    <p:set>
                                      <p:cBhvr>
                                        <p:cTn id="17" fill="hold"/>
                                        <p:tgtEl>
                                          <p:spTgt spid="309"/>
                                        </p:tgtEl>
                                        <p:attrNameLst>
                                          <p:attrName>style.visibility</p:attrName>
                                        </p:attrNameLst>
                                      </p:cBhvr>
                                      <p:to>
                                        <p:strVal val="visible"/>
                                      </p:to>
                                    </p:set>
                                    <p:anim calcmode="lin" valueType="num">
                                      <p:cBhvr>
                                        <p:cTn id="18" dur="1000" fill="hold"/>
                                        <p:tgtEl>
                                          <p:spTgt spid="309"/>
                                        </p:tgtEl>
                                        <p:attrNameLst>
                                          <p:attrName>ppt_x</p:attrName>
                                        </p:attrNameLst>
                                      </p:cBhvr>
                                      <p:tavLst>
                                        <p:tav tm="0">
                                          <p:val>
                                            <p:strVal val="0-#ppt_w/2"/>
                                          </p:val>
                                        </p:tav>
                                        <p:tav tm="100000">
                                          <p:val>
                                            <p:strVal val="#ppt_x"/>
                                          </p:val>
                                        </p:tav>
                                      </p:tavLst>
                                    </p:anim>
                                    <p:anim calcmode="lin" valueType="num">
                                      <p:cBhvr>
                                        <p:cTn id="19" dur="1000" fill="hold"/>
                                        <p:tgtEl>
                                          <p:spTgt spid="3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8" grpId="2"/>
      <p:bldP build="whole" bldLvl="1" animBg="1" rev="0" advAuto="0" spid="309" grpId="3"/>
      <p:bldP build="whole" bldLvl="1" animBg="1" rev="0" advAuto="0" spid="310"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La réforme du système bancaire…"/>
          <p:cNvSpPr txBox="1"/>
          <p:nvPr>
            <p:ph type="body" idx="1"/>
          </p:nvPr>
        </p:nvSpPr>
        <p:spPr>
          <a:prstGeom prst="rect">
            <a:avLst/>
          </a:prstGeom>
        </p:spPr>
        <p:txBody>
          <a:bodyPr/>
          <a:lstStyle/>
          <a:p>
            <a:pPr/>
            <a:r>
              <a:t>La réforme du système bancaire</a:t>
            </a:r>
          </a:p>
          <a:p>
            <a:pPr marL="0" indent="0">
              <a:buClrTx/>
              <a:buSzTx/>
              <a:buNone/>
            </a:pPr>
            <a:r>
              <a:t>       </a:t>
            </a:r>
            <a:r>
              <a:rPr spc="-35" sz="3500"/>
              <a:t>- la distinction banques d’affaires et banques de détail</a:t>
            </a:r>
            <a:endParaRPr spc="-35" sz="3500"/>
          </a:p>
          <a:p>
            <a:pPr marL="0" indent="0">
              <a:buClrTx/>
              <a:buSzTx/>
              <a:buNone/>
              <a:defRPr spc="-35" sz="3500"/>
            </a:pPr>
            <a:r>
              <a:t>        - la transparence sur l’utilisation de l’épargne</a:t>
            </a:r>
          </a:p>
          <a:p>
            <a:pPr marL="0" indent="0">
              <a:buClrTx/>
              <a:buSzTx/>
              <a:buNone/>
              <a:defRPr spc="-35" sz="3500"/>
            </a:pPr>
            <a:r>
              <a:t>        - limiter la concentration bancaire</a:t>
            </a:r>
          </a:p>
          <a:p>
            <a:pPr marL="0" indent="0">
              <a:buClrTx/>
              <a:buSzTx/>
              <a:buNone/>
              <a:defRPr spc="-35" sz="3500"/>
            </a:pPr>
            <a:r>
              <a:t>        - la suppression des paradis fiscaux</a:t>
            </a:r>
          </a:p>
          <a:p>
            <a:pPr/>
            <a:r>
              <a:t>Vers un nouveau PIB</a:t>
            </a:r>
          </a:p>
        </p:txBody>
      </p:sp>
      <p:sp>
        <p:nvSpPr>
          <p:cNvPr id="313" name="Des pistes de réflexion à parfaire"/>
          <p:cNvSpPr txBox="1"/>
          <p:nvPr>
            <p:ph type="title"/>
          </p:nvPr>
        </p:nvSpPr>
        <p:spPr>
          <a:prstGeom prst="rect">
            <a:avLst/>
          </a:prstGeom>
        </p:spPr>
        <p:txBody>
          <a:bodyPr/>
          <a:lstStyle/>
          <a:p>
            <a:pPr/>
            <a:r>
              <a:t>Des pistes de réflexion à parfaire</a:t>
            </a:r>
          </a:p>
        </p:txBody>
      </p:sp>
      <p:sp>
        <p:nvSpPr>
          <p:cNvPr id="314" name="Numéro de diapositive"/>
          <p:cNvSpPr txBox="1"/>
          <p:nvPr>
            <p:ph type="sldNum" sz="quarter" idx="2"/>
          </p:nvPr>
        </p:nvSpPr>
        <p:spPr>
          <a:xfrm>
            <a:off x="23394873" y="12268199"/>
            <a:ext cx="413005"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5" name="Quelques pistes d’action pour définir une attitude chrétienne :…"/>
          <p:cNvSpPr txBox="1"/>
          <p:nvPr/>
        </p:nvSpPr>
        <p:spPr>
          <a:xfrm>
            <a:off x="14725626" y="2994913"/>
            <a:ext cx="7613887" cy="8786624"/>
          </a:xfrm>
          <a:prstGeom prst="rect">
            <a:avLst/>
          </a:prstGeom>
          <a:solidFill>
            <a:srgbClr val="EBEBEB"/>
          </a:solidFill>
          <a:ln w="12700">
            <a:solidFill>
              <a:srgbClr val="0433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pc="-29" sz="3000"/>
            </a:pPr>
            <a:r>
              <a:t>Quelques pistes d’action pour définir une attitude chrétienne :</a:t>
            </a:r>
          </a:p>
          <a:p>
            <a:pPr marL="571500" indent="-571500">
              <a:buClr>
                <a:schemeClr val="accent1"/>
              </a:buClr>
              <a:buSzPct val="100000"/>
              <a:buChar char="-"/>
              <a:defRPr spc="-29" sz="3000"/>
            </a:pPr>
            <a:r>
              <a:t>la justice; elle va plus loin que la légalité; elle sanctionne les comportements abusifs et prend en compte les plus fragiles</a:t>
            </a:r>
          </a:p>
          <a:p>
            <a:pPr marL="571500" indent="-571500">
              <a:buClr>
                <a:schemeClr val="accent1"/>
              </a:buClr>
              <a:buSzPct val="100000"/>
              <a:buChar char="-"/>
              <a:defRPr spc="-29" sz="3000"/>
            </a:pPr>
            <a:r>
              <a:t>L’éthique financière : refus du mensonge, de la dissimulation d’informations; exigence de transparence et de la responsabilité pénale des acteurs</a:t>
            </a:r>
          </a:p>
          <a:p>
            <a:pPr marL="571500" indent="-571500">
              <a:buClr>
                <a:schemeClr val="accent1"/>
              </a:buClr>
              <a:buSzPct val="100000"/>
              <a:buChar char="-"/>
              <a:defRPr spc="-29" sz="3000"/>
            </a:pPr>
            <a:r>
              <a:t>La confiance comme valeur indispensable au fonctionnement de la société; nécessité d’évaluer l’impact des politiques de dérégulation sur le bien commun</a:t>
            </a:r>
          </a:p>
          <a:p>
            <a:pPr marL="571500" indent="-571500">
              <a:buClr>
                <a:schemeClr val="accent1"/>
              </a:buClr>
              <a:buSzPct val="100000"/>
              <a:buChar char="-"/>
              <a:defRPr spc="-29" sz="3000"/>
            </a:pPr>
            <a:r>
              <a:t>Rôle des Etats et de la communauté internationale fondamental.</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Auteur et date"/>
          <p:cNvSpPr txBox="1"/>
          <p:nvPr>
            <p:ph type="body" idx="21"/>
          </p:nvPr>
        </p:nvSpPr>
        <p:spPr>
          <a:prstGeom prst="rect">
            <a:avLst/>
          </a:prstGeom>
        </p:spPr>
        <p:txBody>
          <a:bodyPr/>
          <a:lstStyle/>
          <a:p>
            <a:pPr/>
          </a:p>
        </p:txBody>
      </p:sp>
      <p:sp>
        <p:nvSpPr>
          <p:cNvPr id="318" name="Le choix des placements…"/>
          <p:cNvSpPr txBox="1"/>
          <p:nvPr>
            <p:ph type="body" idx="1"/>
          </p:nvPr>
        </p:nvSpPr>
        <p:spPr>
          <a:xfrm>
            <a:off x="353781" y="3539720"/>
            <a:ext cx="23241001" cy="7697010"/>
          </a:xfrm>
          <a:prstGeom prst="rect">
            <a:avLst/>
          </a:prstGeom>
        </p:spPr>
        <p:txBody>
          <a:bodyPr/>
          <a:lstStyle/>
          <a:p>
            <a:pPr/>
            <a:r>
              <a:t>Le choix des placements</a:t>
            </a:r>
          </a:p>
          <a:p>
            <a:pPr/>
            <a:r>
              <a:t>Consommer autrement ? Combattre la « concupiscence ».</a:t>
            </a:r>
          </a:p>
          <a:p>
            <a:pPr/>
            <a:r>
              <a:t>Une sobriété heureuse</a:t>
            </a:r>
          </a:p>
        </p:txBody>
      </p:sp>
      <p:sp>
        <p:nvSpPr>
          <p:cNvPr id="319" name="Le rôle de chacun dans l’économie domestique"/>
          <p:cNvSpPr txBox="1"/>
          <p:nvPr>
            <p:ph type="title"/>
          </p:nvPr>
        </p:nvSpPr>
        <p:spPr>
          <a:prstGeom prst="rect">
            <a:avLst/>
          </a:prstGeom>
        </p:spPr>
        <p:txBody>
          <a:bodyPr/>
          <a:lstStyle>
            <a:lvl1pPr defTabSz="660400">
              <a:defRPr spc="-192" sz="9600"/>
            </a:lvl1pPr>
          </a:lstStyle>
          <a:p>
            <a:pPr/>
            <a:r>
              <a:t>Le rôle de chacun dans l’économie domestique</a:t>
            </a:r>
          </a:p>
        </p:txBody>
      </p:sp>
      <p:sp>
        <p:nvSpPr>
          <p:cNvPr id="320" name="Numéro de diapositive"/>
          <p:cNvSpPr txBox="1"/>
          <p:nvPr>
            <p:ph type="sldNum" sz="quarter" idx="2"/>
          </p:nvPr>
        </p:nvSpPr>
        <p:spPr>
          <a:xfrm>
            <a:off x="23393095" y="12268199"/>
            <a:ext cx="414783"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1" name="« Le bonheur requiert de savoir limiter certains besoins qui nous abrutissent, en nous rendant ainsi disponibles aux multiples possibilités qu’offre la vie. »…"/>
          <p:cNvSpPr txBox="1"/>
          <p:nvPr/>
        </p:nvSpPr>
        <p:spPr>
          <a:xfrm>
            <a:off x="262930" y="7563932"/>
            <a:ext cx="7910070" cy="2319021"/>
          </a:xfrm>
          <a:prstGeom prst="rect">
            <a:avLst/>
          </a:prstGeom>
          <a:solidFill>
            <a:srgbClr val="FFFC8E"/>
          </a:solidFill>
          <a:ln w="12700">
            <a:solidFill>
              <a:srgbClr val="0433FF"/>
            </a:solid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just" defTabSz="584200">
              <a:lnSpc>
                <a:spcPct val="130000"/>
              </a:lnSpc>
              <a:spcBef>
                <a:spcPts val="0"/>
              </a:spcBef>
              <a:defRPr cap="all" spc="138" sz="2300">
                <a:solidFill>
                  <a:srgbClr val="2737FF"/>
                </a:solidFill>
                <a:latin typeface="Tahoma"/>
                <a:ea typeface="Tahoma"/>
                <a:cs typeface="Tahoma"/>
                <a:sym typeface="Tahoma"/>
              </a:defRPr>
            </a:pPr>
            <a:r>
              <a:t>« Le bonheur requiert de savoir limiter certains besoins qui nous abrutissent, en nous rendant ainsi disponibles aux multiples possibilités qu’offre la vie. »</a:t>
            </a:r>
          </a:p>
          <a:p>
            <a:pPr algn="just" defTabSz="584200">
              <a:lnSpc>
                <a:spcPct val="130000"/>
              </a:lnSpc>
              <a:spcBef>
                <a:spcPts val="0"/>
              </a:spcBef>
              <a:defRPr cap="all" spc="138" sz="2300">
                <a:solidFill>
                  <a:srgbClr val="2737FF"/>
                </a:solidFill>
                <a:latin typeface="Tahoma"/>
                <a:ea typeface="Tahoma"/>
                <a:cs typeface="Tahoma"/>
                <a:sym typeface="Tahoma"/>
              </a:defRPr>
            </a:pPr>
            <a:r>
              <a:t>Laudato Si (223)</a:t>
            </a:r>
          </a:p>
        </p:txBody>
      </p:sp>
      <p:sp>
        <p:nvSpPr>
          <p:cNvPr id="322" name="Questions…"/>
          <p:cNvSpPr txBox="1"/>
          <p:nvPr/>
        </p:nvSpPr>
        <p:spPr>
          <a:xfrm>
            <a:off x="9373597" y="7421574"/>
            <a:ext cx="3526639" cy="350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b="1" spc="-25" sz="2500"/>
            </a:pPr>
            <a:r>
              <a:t>Questions</a:t>
            </a:r>
          </a:p>
          <a:p>
            <a:pPr>
              <a:defRPr spc="-25" sz="2500"/>
            </a:pPr>
            <a:r>
              <a:t>Qu’est ce qu’un mode de vie sobre pour moi ?</a:t>
            </a:r>
          </a:p>
          <a:p>
            <a:pPr>
              <a:defRPr spc="-25" sz="2500"/>
            </a:pPr>
            <a:r>
              <a:t>- Qu’est-ce que je puis changer dés à présent ?</a:t>
            </a:r>
          </a:p>
        </p:txBody>
      </p:sp>
      <p:sp>
        <p:nvSpPr>
          <p:cNvPr id="323" name="Le problème, c’est la fragilité humaine, la tendance constante à l’égoïsme de la part de l’homme qui fait partie de ce que la tradition chrétienne appelle “concupiscence” : le penchant de l’être humain à s’enfermer dans l’immanence de son moi, de son gro"/>
          <p:cNvSpPr txBox="1"/>
          <p:nvPr/>
        </p:nvSpPr>
        <p:spPr>
          <a:xfrm>
            <a:off x="15273063" y="4036661"/>
            <a:ext cx="7910070" cy="7404101"/>
          </a:xfrm>
          <a:prstGeom prst="rect">
            <a:avLst/>
          </a:prstGeom>
          <a:solidFill>
            <a:srgbClr val="FFFC8E"/>
          </a:solidFill>
          <a:ln w="12700">
            <a:solidFill>
              <a:srgbClr val="0433FF"/>
            </a:solid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just" defTabSz="584200">
              <a:lnSpc>
                <a:spcPct val="130000"/>
              </a:lnSpc>
              <a:spcBef>
                <a:spcPts val="0"/>
              </a:spcBef>
              <a:defRPr cap="all" spc="138" sz="2300">
                <a:solidFill>
                  <a:srgbClr val="2737FF"/>
                </a:solidFill>
                <a:latin typeface="Tahoma"/>
                <a:ea typeface="Tahoma"/>
                <a:cs typeface="Tahoma"/>
                <a:sym typeface="Tahoma"/>
              </a:defRPr>
            </a:pPr>
            <a:r>
              <a:t>Le problème, c’est la fragilité humaine, la tendance constante à l’égoïsme de la part de l’homme qui fait partie de ce que la tradition chrétienne appelle “concupiscence” : le penchant de l’être humain à s’enfermer dans l’immanence de son moi, de son groupe, de ses intérêts mesquins. Cette concupiscence n’est pas un défaut de notre temps. Elle existe depuis que l’homme est homme et simplement se transforme, prend des formes différentes à chaque époque ; et, somme toute, elle utilise les instruments que le moment historique met à sa disposition. Mais il est possible de la dominer avec l’aide de Dieu. </a:t>
            </a:r>
          </a:p>
          <a:p>
            <a:pPr algn="just" defTabSz="584200">
              <a:lnSpc>
                <a:spcPct val="130000"/>
              </a:lnSpc>
              <a:spcBef>
                <a:spcPts val="0"/>
              </a:spcBef>
              <a:defRPr cap="all" spc="138" sz="2300">
                <a:solidFill>
                  <a:srgbClr val="2737FF"/>
                </a:solidFill>
                <a:latin typeface="Tahoma"/>
                <a:ea typeface="Tahoma"/>
                <a:cs typeface="Tahoma"/>
                <a:sym typeface="Tahoma"/>
              </a:defRPr>
            </a:pPr>
            <a:r>
              <a:t>Laudato SI (166)</a:t>
            </a:r>
          </a:p>
        </p:txBody>
      </p:sp>
      <p:sp>
        <p:nvSpPr>
          <p:cNvPr id="324" name="Ovale"/>
          <p:cNvSpPr/>
          <p:nvPr/>
        </p:nvSpPr>
        <p:spPr>
          <a:xfrm>
            <a:off x="8706453" y="7119030"/>
            <a:ext cx="4699406" cy="4110291"/>
          </a:xfrm>
          <a:prstGeom prst="ellipse">
            <a:avLst/>
          </a:prstGeom>
          <a:ln w="12700">
            <a:solidFill>
              <a:srgbClr val="797979"/>
            </a:solidFill>
            <a:miter lim="400000"/>
          </a:ln>
        </p:spPr>
        <p:txBody>
          <a:bodyPr lIns="50800" tIns="50800" rIns="50800" bIns="50800" anchor="ctr"/>
          <a:lstStyle/>
          <a:p>
            <a:pPr algn="ctr" defTabSz="584200">
              <a:lnSpc>
                <a:spcPct val="100000"/>
              </a:lnSpc>
              <a:spcBef>
                <a:spcPts val="0"/>
              </a:spcBef>
              <a:defRPr b="1" cap="all" spc="156" sz="2600">
                <a:solidFill>
                  <a:srgbClr val="FFFFFF"/>
                </a:solidFill>
                <a:latin typeface="Founders Grotesk Condensed"/>
                <a:ea typeface="Founders Grotesk Condensed"/>
                <a:cs typeface="Founders Grotesk Condensed"/>
                <a:sym typeface="Founders Grotesk Condensed"/>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21"/>
                                        </p:tgtEl>
                                        <p:attrNameLst>
                                          <p:attrName>style.visibility</p:attrName>
                                        </p:attrNameLst>
                                      </p:cBhvr>
                                      <p:to>
                                        <p:strVal val="visible"/>
                                      </p:to>
                                    </p:set>
                                    <p:anim calcmode="lin" valueType="num">
                                      <p:cBhvr>
                                        <p:cTn id="7" dur="2250" fill="hold"/>
                                        <p:tgtEl>
                                          <p:spTgt spid="321"/>
                                        </p:tgtEl>
                                        <p:attrNameLst>
                                          <p:attrName>ppt_x</p:attrName>
                                        </p:attrNameLst>
                                      </p:cBhvr>
                                      <p:tavLst>
                                        <p:tav tm="0">
                                          <p:val>
                                            <p:strVal val="0-#ppt_w/2"/>
                                          </p:val>
                                        </p:tav>
                                        <p:tav tm="100000">
                                          <p:val>
                                            <p:strVal val="#ppt_x"/>
                                          </p:val>
                                        </p:tav>
                                      </p:tavLst>
                                    </p:anim>
                                    <p:anim calcmode="lin" valueType="num">
                                      <p:cBhvr>
                                        <p:cTn id="8" dur="2250" fill="hold"/>
                                        <p:tgtEl>
                                          <p:spTgt spid="3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323"/>
                                        </p:tgtEl>
                                        <p:attrNameLst>
                                          <p:attrName>style.visibility</p:attrName>
                                        </p:attrNameLst>
                                      </p:cBhvr>
                                      <p:to>
                                        <p:strVal val="visible"/>
                                      </p:to>
                                    </p:set>
                                    <p:anim calcmode="lin" valueType="num">
                                      <p:cBhvr>
                                        <p:cTn id="13" dur="2250" fill="hold"/>
                                        <p:tgtEl>
                                          <p:spTgt spid="323"/>
                                        </p:tgtEl>
                                        <p:attrNameLst>
                                          <p:attrName>ppt_x</p:attrName>
                                        </p:attrNameLst>
                                      </p:cBhvr>
                                      <p:tavLst>
                                        <p:tav tm="0">
                                          <p:val>
                                            <p:strVal val="0-#ppt_w/2"/>
                                          </p:val>
                                        </p:tav>
                                        <p:tav tm="100000">
                                          <p:val>
                                            <p:strVal val="#ppt_x"/>
                                          </p:val>
                                        </p:tav>
                                      </p:tavLst>
                                    </p:anim>
                                    <p:anim calcmode="lin" valueType="num">
                                      <p:cBhvr>
                                        <p:cTn id="14" dur="2250" fill="hold"/>
                                        <p:tgtEl>
                                          <p:spTgt spid="3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1" grpId="1"/>
      <p:bldP build="whole" bldLvl="1" animBg="1" rev="0" advAuto="0" spid="323" grpId="2"/>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De la concupiscence à la poésie sociale…"/>
          <p:cNvSpPr txBox="1"/>
          <p:nvPr>
            <p:ph type="title"/>
          </p:nvPr>
        </p:nvSpPr>
        <p:spPr>
          <a:prstGeom prst="rect">
            <a:avLst/>
          </a:prstGeom>
        </p:spPr>
        <p:txBody>
          <a:bodyPr/>
          <a:lstStyle>
            <a:lvl1pPr defTabSz="759459">
              <a:defRPr spc="-220" sz="11040"/>
            </a:lvl1pPr>
          </a:lstStyle>
          <a:p>
            <a:pPr/>
            <a:r>
              <a:t>De la concupiscence à la poésie sociale…</a:t>
            </a:r>
          </a:p>
        </p:txBody>
      </p:sp>
      <p:sp>
        <p:nvSpPr>
          <p:cNvPr id="327" name="Numéro de diapositive"/>
          <p:cNvSpPr txBox="1"/>
          <p:nvPr>
            <p:ph type="sldNum" sz="quarter" idx="2"/>
          </p:nvPr>
        </p:nvSpPr>
        <p:spPr>
          <a:xfrm>
            <a:off x="23387049" y="12268199"/>
            <a:ext cx="416206"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8" name="En ce sens, les “poètes sociaux” sont ceux qui travaillent, qui proposent, qui promeuvent et qui libèrent à leur manière. Grâce à eux, un développement humain intégral sera possible, qui implique que soit dépassée « cette idée de politiques sociales conç"/>
          <p:cNvSpPr txBox="1"/>
          <p:nvPr/>
        </p:nvSpPr>
        <p:spPr>
          <a:xfrm>
            <a:off x="4487424" y="3367404"/>
            <a:ext cx="14235484" cy="6981191"/>
          </a:xfrm>
          <a:prstGeom prst="rect">
            <a:avLst/>
          </a:prstGeom>
          <a:ln w="25400">
            <a:solidFill>
              <a:srgbClr val="0433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lnSpc>
                <a:spcPct val="100000"/>
              </a:lnSpc>
              <a:defRPr spc="-29" sz="3000"/>
            </a:pPr>
            <a:r>
              <a:t>En ce sens, les “poètes sociaux” sont ceux qui travaillent, qui proposent, qui promeuvent et qui libèrent à leur manière. Grâce à eux, un développement humain intégral sera possible, qui implique que soit dépassée « cette idée de politiques sociales conçues comme une politique vers les pauvres, mais jamais avec les pauvres, jamais des pauvres, et encore moins insérée dans un projet réunissant les peuples ».[145] Bien qu’ils dérangent, bien que quelques “penseurs” ne sachent pas comment les classer, il faut avoir le courage de reconnaître que, sans eux, « la démocratie s’atrophie, devient un nominalisme, une formalité, perd de sa représentativité, se désincarne car elle laisse le peuple en dehors, dans sa lutte quotidienne pour la dignité, dans la construction de son destin » </a:t>
            </a:r>
          </a:p>
          <a:p>
            <a:pPr algn="just">
              <a:lnSpc>
                <a:spcPct val="100000"/>
              </a:lnSpc>
              <a:defRPr spc="-29" sz="3000"/>
            </a:pPr>
            <a:r>
              <a:rPr u="sng"/>
              <a:t>Fratelli Tutti</a:t>
            </a:r>
            <a:r>
              <a:t>, 169</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Auteur et date"/>
          <p:cNvSpPr txBox="1"/>
          <p:nvPr>
            <p:ph type="body" idx="21"/>
          </p:nvPr>
        </p:nvSpPr>
        <p:spPr>
          <a:prstGeom prst="rect">
            <a:avLst/>
          </a:prstGeom>
        </p:spPr>
        <p:txBody>
          <a:bodyPr/>
          <a:lstStyle/>
          <a:p>
            <a:pPr/>
          </a:p>
        </p:txBody>
      </p:sp>
      <p:sp>
        <p:nvSpPr>
          <p:cNvPr id="187" name="Tout est lié : le lien entre écologie et finance…"/>
          <p:cNvSpPr txBox="1"/>
          <p:nvPr>
            <p:ph type="body" idx="1"/>
          </p:nvPr>
        </p:nvSpPr>
        <p:spPr>
          <a:prstGeom prst="rect">
            <a:avLst/>
          </a:prstGeom>
        </p:spPr>
        <p:txBody>
          <a:bodyPr/>
          <a:lstStyle/>
          <a:p>
            <a:pPr/>
            <a:r>
              <a:t>Tout est lié : le lien entre écologie et finance</a:t>
            </a:r>
          </a:p>
          <a:p>
            <a:pPr lvl="1" marL="673100" indent="-215900" algn="just">
              <a:buSzPct val="40000"/>
              <a:buBlip>
                <a:blip r:embed="rId2"/>
              </a:buBlip>
            </a:pPr>
            <a:r>
              <a:t> Le jardin et la ville</a:t>
            </a:r>
          </a:p>
          <a:p>
            <a:pPr lvl="1" marL="673100" indent="-215900" algn="just">
              <a:buSzPct val="40000"/>
              <a:buBlip>
                <a:blip r:embed="rId2"/>
              </a:buBlip>
            </a:pPr>
            <a:r>
              <a:t>La question de la Création</a:t>
            </a:r>
          </a:p>
          <a:p>
            <a:pPr lvl="1" marL="673100" indent="-215900" algn="just">
              <a:buSzPct val="40000"/>
              <a:buBlip>
                <a:blip r:embed="rId2"/>
              </a:buBlip>
            </a:pPr>
            <a:r>
              <a:t>La finance dans l’économie de la Création</a:t>
            </a:r>
          </a:p>
        </p:txBody>
      </p:sp>
      <p:sp>
        <p:nvSpPr>
          <p:cNvPr id="188" name="Le constat d’un monde qui ne tourne plus rond"/>
          <p:cNvSpPr txBox="1"/>
          <p:nvPr>
            <p:ph type="title"/>
          </p:nvPr>
        </p:nvSpPr>
        <p:spPr>
          <a:prstGeom prst="rect">
            <a:avLst/>
          </a:prstGeom>
        </p:spPr>
        <p:txBody>
          <a:bodyPr/>
          <a:lstStyle>
            <a:lvl1pPr defTabSz="668655">
              <a:defRPr spc="-194" sz="9720"/>
            </a:lvl1pPr>
          </a:lstStyle>
          <a:p>
            <a:pPr/>
            <a:r>
              <a:t>Le constat d’un monde qui ne tourne plus rond</a:t>
            </a:r>
          </a:p>
        </p:txBody>
      </p:sp>
      <p:sp>
        <p:nvSpPr>
          <p:cNvPr id="189" name="Numéro de diapositive"/>
          <p:cNvSpPr txBox="1"/>
          <p:nvPr>
            <p:ph type="sldNum" sz="quarter" idx="2"/>
          </p:nvPr>
        </p:nvSpPr>
        <p:spPr>
          <a:xfrm>
            <a:off x="23539957" y="12268199"/>
            <a:ext cx="267921"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0" name="Tout est lié"/>
          <p:cNvSpPr/>
          <p:nvPr/>
        </p:nvSpPr>
        <p:spPr>
          <a:xfrm>
            <a:off x="14194967" y="4490451"/>
            <a:ext cx="2566078" cy="2575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9" y="0"/>
                </a:moveTo>
                <a:cubicBezTo>
                  <a:pt x="405" y="0"/>
                  <a:pt x="265" y="63"/>
                  <a:pt x="164" y="163"/>
                </a:cubicBezTo>
                <a:cubicBezTo>
                  <a:pt x="63" y="264"/>
                  <a:pt x="0" y="403"/>
                  <a:pt x="0" y="557"/>
                </a:cubicBezTo>
                <a:lnTo>
                  <a:pt x="0" y="15411"/>
                </a:lnTo>
                <a:cubicBezTo>
                  <a:pt x="0" y="15564"/>
                  <a:pt x="63" y="15703"/>
                  <a:pt x="164" y="15804"/>
                </a:cubicBezTo>
                <a:cubicBezTo>
                  <a:pt x="265" y="15905"/>
                  <a:pt x="405" y="15967"/>
                  <a:pt x="559" y="15967"/>
                </a:cubicBezTo>
                <a:lnTo>
                  <a:pt x="5699" y="15967"/>
                </a:lnTo>
                <a:cubicBezTo>
                  <a:pt x="6071" y="16107"/>
                  <a:pt x="6283" y="16358"/>
                  <a:pt x="6402" y="16574"/>
                </a:cubicBezTo>
                <a:cubicBezTo>
                  <a:pt x="6521" y="16790"/>
                  <a:pt x="6547" y="16971"/>
                  <a:pt x="6547" y="16971"/>
                </a:cubicBezTo>
                <a:cubicBezTo>
                  <a:pt x="6570" y="17157"/>
                  <a:pt x="6489" y="17387"/>
                  <a:pt x="6384" y="17595"/>
                </a:cubicBezTo>
                <a:cubicBezTo>
                  <a:pt x="6278" y="17804"/>
                  <a:pt x="6149" y="17991"/>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19" y="18151"/>
                  <a:pt x="9473" y="17964"/>
                  <a:pt x="9337" y="17726"/>
                </a:cubicBezTo>
                <a:cubicBezTo>
                  <a:pt x="9202" y="17487"/>
                  <a:pt x="9077" y="17196"/>
                  <a:pt x="9104" y="16971"/>
                </a:cubicBezTo>
                <a:cubicBezTo>
                  <a:pt x="9104" y="16971"/>
                  <a:pt x="9131" y="16790"/>
                  <a:pt x="9250" y="16574"/>
                </a:cubicBezTo>
                <a:cubicBezTo>
                  <a:pt x="9370" y="16358"/>
                  <a:pt x="9583" y="16107"/>
                  <a:pt x="9955" y="15967"/>
                </a:cubicBezTo>
                <a:lnTo>
                  <a:pt x="15373" y="15967"/>
                </a:lnTo>
                <a:cubicBezTo>
                  <a:pt x="15527" y="15967"/>
                  <a:pt x="15667" y="15905"/>
                  <a:pt x="15768" y="15804"/>
                </a:cubicBezTo>
                <a:cubicBezTo>
                  <a:pt x="15869" y="15703"/>
                  <a:pt x="15932" y="15564"/>
                  <a:pt x="15932" y="15411"/>
                </a:cubicBezTo>
                <a:lnTo>
                  <a:pt x="15932" y="9979"/>
                </a:lnTo>
                <a:cubicBezTo>
                  <a:pt x="16066" y="9590"/>
                  <a:pt x="16321" y="9369"/>
                  <a:pt x="16543" y="9244"/>
                </a:cubicBezTo>
                <a:cubicBezTo>
                  <a:pt x="16765" y="9119"/>
                  <a:pt x="16953" y="9092"/>
                  <a:pt x="16953" y="9092"/>
                </a:cubicBezTo>
                <a:cubicBezTo>
                  <a:pt x="17139" y="9069"/>
                  <a:pt x="17370" y="9150"/>
                  <a:pt x="17580" y="9255"/>
                </a:cubicBezTo>
                <a:cubicBezTo>
                  <a:pt x="17790" y="9360"/>
                  <a:pt x="17978" y="9489"/>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41" y="6028"/>
                  <a:pt x="17954" y="6174"/>
                  <a:pt x="17713" y="6310"/>
                </a:cubicBezTo>
                <a:cubicBezTo>
                  <a:pt x="17473" y="6445"/>
                  <a:pt x="17180" y="6571"/>
                  <a:pt x="16953" y="6544"/>
                </a:cubicBezTo>
                <a:cubicBezTo>
                  <a:pt x="16953" y="6544"/>
                  <a:pt x="16765" y="6517"/>
                  <a:pt x="16543" y="6393"/>
                </a:cubicBezTo>
                <a:cubicBezTo>
                  <a:pt x="16321" y="6269"/>
                  <a:pt x="16066" y="6047"/>
                  <a:pt x="15932" y="5658"/>
                </a:cubicBezTo>
                <a:lnTo>
                  <a:pt x="15932" y="5036"/>
                </a:lnTo>
                <a:lnTo>
                  <a:pt x="15932" y="557"/>
                </a:lnTo>
                <a:cubicBezTo>
                  <a:pt x="15932" y="403"/>
                  <a:pt x="15869" y="264"/>
                  <a:pt x="15768" y="163"/>
                </a:cubicBezTo>
                <a:cubicBezTo>
                  <a:pt x="15666" y="63"/>
                  <a:pt x="15527" y="0"/>
                  <a:pt x="15373" y="0"/>
                </a:cubicBezTo>
                <a:lnTo>
                  <a:pt x="9592" y="0"/>
                </a:lnTo>
                <a:cubicBezTo>
                  <a:pt x="9383" y="165"/>
                  <a:pt x="9261" y="365"/>
                  <a:pt x="9191" y="524"/>
                </a:cubicBezTo>
                <a:cubicBezTo>
                  <a:pt x="9122" y="683"/>
                  <a:pt x="9104" y="800"/>
                  <a:pt x="9104" y="800"/>
                </a:cubicBezTo>
                <a:cubicBezTo>
                  <a:pt x="9077" y="1027"/>
                  <a:pt x="9203" y="1319"/>
                  <a:pt x="9340" y="1558"/>
                </a:cubicBezTo>
                <a:cubicBezTo>
                  <a:pt x="9476" y="1798"/>
                  <a:pt x="9622" y="1985"/>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149" y="1822"/>
                  <a:pt x="6278" y="1635"/>
                  <a:pt x="6384" y="1426"/>
                </a:cubicBezTo>
                <a:cubicBezTo>
                  <a:pt x="6489" y="1216"/>
                  <a:pt x="6570" y="986"/>
                  <a:pt x="6547" y="800"/>
                </a:cubicBezTo>
                <a:cubicBezTo>
                  <a:pt x="6547" y="800"/>
                  <a:pt x="6530" y="683"/>
                  <a:pt x="6461" y="524"/>
                </a:cubicBezTo>
                <a:cubicBezTo>
                  <a:pt x="6392" y="365"/>
                  <a:pt x="6270" y="165"/>
                  <a:pt x="6061" y="0"/>
                </a:cubicBezTo>
                <a:lnTo>
                  <a:pt x="559" y="0"/>
                </a:lnTo>
                <a:close/>
              </a:path>
            </a:pathLst>
          </a:cu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lnSpc>
                <a:spcPct val="100000"/>
              </a:lnSpc>
              <a:spcBef>
                <a:spcPts val="0"/>
              </a:spcBef>
              <a:defRPr b="1" cap="all" spc="156" sz="2600">
                <a:solidFill>
                  <a:srgbClr val="005493"/>
                </a:solidFill>
                <a:latin typeface="Founders Grotesk Condensed"/>
                <a:ea typeface="Founders Grotesk Condensed"/>
                <a:cs typeface="Founders Grotesk Condensed"/>
                <a:sym typeface="Founders Grotesk Condensed"/>
              </a:defRPr>
            </a:lvl1pPr>
          </a:lstStyle>
          <a:p>
            <a:pPr/>
            <a:r>
              <a:t>Tout est lié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0"/>
                                        </p:tgtEl>
                                        <p:attrNameLst>
                                          <p:attrName>style.visibility</p:attrName>
                                        </p:attrNameLst>
                                      </p:cBhvr>
                                      <p:to>
                                        <p:strVal val="visible"/>
                                      </p:to>
                                    </p:set>
                                    <p:animEffect filter="wipe(left)" transition="in">
                                      <p:cBhvr>
                                        <p:cTn id="7" dur="15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Du jardin d’Eden… à la Jérusalem céleste"/>
          <p:cNvSpPr txBox="1"/>
          <p:nvPr>
            <p:ph type="title"/>
          </p:nvPr>
        </p:nvSpPr>
        <p:spPr>
          <a:prstGeom prst="rect">
            <a:avLst/>
          </a:prstGeom>
        </p:spPr>
        <p:txBody>
          <a:bodyPr/>
          <a:lstStyle>
            <a:lvl1pPr defTabSz="759459">
              <a:defRPr spc="-220" sz="11040"/>
            </a:lvl1pPr>
          </a:lstStyle>
          <a:p>
            <a:pPr/>
            <a:r>
              <a:t>Du jardin d’Eden… à la Jérusalem céleste</a:t>
            </a:r>
          </a:p>
        </p:txBody>
      </p:sp>
      <p:pic>
        <p:nvPicPr>
          <p:cNvPr id="193" name="jeruselem1.jpg" descr="jeruselem1.jpg"/>
          <p:cNvPicPr>
            <a:picLocks noChangeAspect="1"/>
          </p:cNvPicPr>
          <p:nvPr/>
        </p:nvPicPr>
        <p:blipFill>
          <a:blip r:embed="rId2">
            <a:extLst/>
          </a:blip>
          <a:stretch>
            <a:fillRect/>
          </a:stretch>
        </p:blipFill>
        <p:spPr>
          <a:xfrm>
            <a:off x="14777791" y="3246374"/>
            <a:ext cx="6166338" cy="7644222"/>
          </a:xfrm>
          <a:prstGeom prst="rect">
            <a:avLst/>
          </a:prstGeom>
          <a:ln w="25400">
            <a:miter lim="400000"/>
          </a:ln>
          <a:effectLst>
            <a:outerShdw sx="100000" sy="100000" kx="0" ky="0" algn="b" rotWithShape="0" blurRad="254000" dist="127000" dir="5400000">
              <a:srgbClr val="000000">
                <a:alpha val="70000"/>
              </a:srgbClr>
            </a:outerShdw>
          </a:effectLst>
        </p:spPr>
      </p:pic>
      <p:pic>
        <p:nvPicPr>
          <p:cNvPr id="194" name="lucas-cranach-lancien-adam-et-c3a8ve-1526-courtauld-institute-of-art.jpg" descr="lucas-cranach-lancien-adam-et-c3a8ve-1526-courtauld-institute-of-art.jpg"/>
          <p:cNvPicPr>
            <a:picLocks noChangeAspect="1"/>
          </p:cNvPicPr>
          <p:nvPr/>
        </p:nvPicPr>
        <p:blipFill>
          <a:blip r:embed="rId3">
            <a:extLst/>
          </a:blip>
          <a:stretch>
            <a:fillRect/>
          </a:stretch>
        </p:blipFill>
        <p:spPr>
          <a:xfrm>
            <a:off x="3638391" y="2833487"/>
            <a:ext cx="6049938" cy="9109476"/>
          </a:xfrm>
          <a:prstGeom prst="rect">
            <a:avLst/>
          </a:prstGeom>
          <a:ln w="25400">
            <a:miter lim="400000"/>
          </a:ln>
          <a:effectLst>
            <a:outerShdw sx="100000" sy="100000" kx="0" ky="0" algn="b" rotWithShape="0" blurRad="254000" dist="127000" dir="5400000">
              <a:srgbClr val="000000">
                <a:alpha val="70000"/>
              </a:srgbClr>
            </a:outerShdw>
          </a:effectLst>
        </p:spPr>
      </p:pic>
      <p:sp>
        <p:nvSpPr>
          <p:cNvPr id="195" name="Toile de Lucas Cranach, 1526"/>
          <p:cNvSpPr txBox="1"/>
          <p:nvPr/>
        </p:nvSpPr>
        <p:spPr>
          <a:xfrm>
            <a:off x="3784790" y="12522952"/>
            <a:ext cx="5318253" cy="6182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32" sz="3200"/>
            </a:lvl1pPr>
          </a:lstStyle>
          <a:p>
            <a:pPr/>
            <a:r>
              <a:t>Toile de Lucas Cranach, 1526</a:t>
            </a:r>
          </a:p>
        </p:txBody>
      </p:sp>
      <p:sp>
        <p:nvSpPr>
          <p:cNvPr id="196" name="Mosaïque de Saint Vital,…"/>
          <p:cNvSpPr txBox="1"/>
          <p:nvPr/>
        </p:nvSpPr>
        <p:spPr>
          <a:xfrm>
            <a:off x="15221393" y="12262602"/>
            <a:ext cx="5279132" cy="11389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57200">
              <a:lnSpc>
                <a:spcPct val="100000"/>
              </a:lnSpc>
              <a:spcBef>
                <a:spcPts val="0"/>
              </a:spcBef>
              <a:defRPr spc="0" sz="3200"/>
            </a:pPr>
            <a:r>
              <a:t>Mosaïque de Saint Vital,</a:t>
            </a:r>
          </a:p>
          <a:p>
            <a:pPr algn="ctr" defTabSz="457200">
              <a:lnSpc>
                <a:spcPct val="100000"/>
              </a:lnSpc>
              <a:spcBef>
                <a:spcPts val="0"/>
              </a:spcBef>
              <a:defRPr spc="0" sz="2600">
                <a:latin typeface="Arial"/>
                <a:ea typeface="Arial"/>
                <a:cs typeface="Arial"/>
                <a:sym typeface="Arial"/>
              </a:defRPr>
            </a:pPr>
            <a:r>
              <a:rPr sz="3200">
                <a:latin typeface="Founders Grotesk Text"/>
                <a:ea typeface="Founders Grotesk Text"/>
                <a:cs typeface="Founders Grotesk Text"/>
                <a:sym typeface="Founders Grotesk Text"/>
              </a:rPr>
              <a:t> Ravennes, VIe siècle ap JC  </a:t>
            </a:r>
            <a:r>
              <a:t> </a:t>
            </a:r>
          </a:p>
        </p:txBody>
      </p:sp>
      <p:sp>
        <p:nvSpPr>
          <p:cNvPr id="197" name="Numéro de diapositive"/>
          <p:cNvSpPr txBox="1"/>
          <p:nvPr>
            <p:ph type="sldNum" sz="quarter" idx="2"/>
          </p:nvPr>
        </p:nvSpPr>
        <p:spPr>
          <a:xfrm>
            <a:off x="23529289" y="12268199"/>
            <a:ext cx="278589"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8" name="Tout est donné"/>
          <p:cNvSpPr/>
          <p:nvPr/>
        </p:nvSpPr>
        <p:spPr>
          <a:xfrm rot="2003800">
            <a:off x="10985668" y="11129447"/>
            <a:ext cx="2566079" cy="2575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9" y="0"/>
                </a:moveTo>
                <a:cubicBezTo>
                  <a:pt x="405" y="0"/>
                  <a:pt x="265" y="63"/>
                  <a:pt x="164" y="163"/>
                </a:cubicBezTo>
                <a:cubicBezTo>
                  <a:pt x="63" y="264"/>
                  <a:pt x="0" y="403"/>
                  <a:pt x="0" y="557"/>
                </a:cubicBezTo>
                <a:lnTo>
                  <a:pt x="0" y="15411"/>
                </a:lnTo>
                <a:cubicBezTo>
                  <a:pt x="0" y="15564"/>
                  <a:pt x="63" y="15703"/>
                  <a:pt x="164" y="15804"/>
                </a:cubicBezTo>
                <a:cubicBezTo>
                  <a:pt x="265" y="15905"/>
                  <a:pt x="405" y="15967"/>
                  <a:pt x="559" y="15967"/>
                </a:cubicBezTo>
                <a:lnTo>
                  <a:pt x="5699" y="15967"/>
                </a:lnTo>
                <a:cubicBezTo>
                  <a:pt x="6071" y="16107"/>
                  <a:pt x="6283" y="16358"/>
                  <a:pt x="6402" y="16574"/>
                </a:cubicBezTo>
                <a:cubicBezTo>
                  <a:pt x="6521" y="16790"/>
                  <a:pt x="6547" y="16971"/>
                  <a:pt x="6547" y="16971"/>
                </a:cubicBezTo>
                <a:cubicBezTo>
                  <a:pt x="6570" y="17157"/>
                  <a:pt x="6489" y="17387"/>
                  <a:pt x="6384" y="17595"/>
                </a:cubicBezTo>
                <a:cubicBezTo>
                  <a:pt x="6278" y="17804"/>
                  <a:pt x="6149" y="17991"/>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19" y="18151"/>
                  <a:pt x="9473" y="17964"/>
                  <a:pt x="9337" y="17726"/>
                </a:cubicBezTo>
                <a:cubicBezTo>
                  <a:pt x="9202" y="17487"/>
                  <a:pt x="9077" y="17196"/>
                  <a:pt x="9104" y="16971"/>
                </a:cubicBezTo>
                <a:cubicBezTo>
                  <a:pt x="9104" y="16971"/>
                  <a:pt x="9131" y="16790"/>
                  <a:pt x="9250" y="16574"/>
                </a:cubicBezTo>
                <a:cubicBezTo>
                  <a:pt x="9370" y="16358"/>
                  <a:pt x="9583" y="16107"/>
                  <a:pt x="9955" y="15967"/>
                </a:cubicBezTo>
                <a:lnTo>
                  <a:pt x="15373" y="15967"/>
                </a:lnTo>
                <a:cubicBezTo>
                  <a:pt x="15527" y="15967"/>
                  <a:pt x="15667" y="15905"/>
                  <a:pt x="15768" y="15804"/>
                </a:cubicBezTo>
                <a:cubicBezTo>
                  <a:pt x="15869" y="15703"/>
                  <a:pt x="15932" y="15564"/>
                  <a:pt x="15932" y="15411"/>
                </a:cubicBezTo>
                <a:lnTo>
                  <a:pt x="15932" y="9979"/>
                </a:lnTo>
                <a:cubicBezTo>
                  <a:pt x="16066" y="9590"/>
                  <a:pt x="16321" y="9369"/>
                  <a:pt x="16543" y="9244"/>
                </a:cubicBezTo>
                <a:cubicBezTo>
                  <a:pt x="16765" y="9119"/>
                  <a:pt x="16953" y="9092"/>
                  <a:pt x="16953" y="9092"/>
                </a:cubicBezTo>
                <a:cubicBezTo>
                  <a:pt x="17139" y="9069"/>
                  <a:pt x="17370" y="9150"/>
                  <a:pt x="17580" y="9255"/>
                </a:cubicBezTo>
                <a:cubicBezTo>
                  <a:pt x="17790" y="9360"/>
                  <a:pt x="17978" y="9489"/>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41" y="6028"/>
                  <a:pt x="17954" y="6174"/>
                  <a:pt x="17713" y="6310"/>
                </a:cubicBezTo>
                <a:cubicBezTo>
                  <a:pt x="17473" y="6445"/>
                  <a:pt x="17180" y="6571"/>
                  <a:pt x="16953" y="6544"/>
                </a:cubicBezTo>
                <a:cubicBezTo>
                  <a:pt x="16953" y="6544"/>
                  <a:pt x="16765" y="6517"/>
                  <a:pt x="16543" y="6393"/>
                </a:cubicBezTo>
                <a:cubicBezTo>
                  <a:pt x="16321" y="6269"/>
                  <a:pt x="16066" y="6047"/>
                  <a:pt x="15932" y="5658"/>
                </a:cubicBezTo>
                <a:lnTo>
                  <a:pt x="15932" y="5036"/>
                </a:lnTo>
                <a:lnTo>
                  <a:pt x="15932" y="557"/>
                </a:lnTo>
                <a:cubicBezTo>
                  <a:pt x="15932" y="403"/>
                  <a:pt x="15869" y="264"/>
                  <a:pt x="15768" y="163"/>
                </a:cubicBezTo>
                <a:cubicBezTo>
                  <a:pt x="15666" y="63"/>
                  <a:pt x="15527" y="0"/>
                  <a:pt x="15373" y="0"/>
                </a:cubicBezTo>
                <a:lnTo>
                  <a:pt x="9592" y="0"/>
                </a:lnTo>
                <a:cubicBezTo>
                  <a:pt x="9383" y="165"/>
                  <a:pt x="9261" y="365"/>
                  <a:pt x="9191" y="524"/>
                </a:cubicBezTo>
                <a:cubicBezTo>
                  <a:pt x="9122" y="683"/>
                  <a:pt x="9104" y="800"/>
                  <a:pt x="9104" y="800"/>
                </a:cubicBezTo>
                <a:cubicBezTo>
                  <a:pt x="9077" y="1027"/>
                  <a:pt x="9203" y="1319"/>
                  <a:pt x="9340" y="1558"/>
                </a:cubicBezTo>
                <a:cubicBezTo>
                  <a:pt x="9476" y="1798"/>
                  <a:pt x="9622" y="1985"/>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149" y="1822"/>
                  <a:pt x="6278" y="1635"/>
                  <a:pt x="6384" y="1426"/>
                </a:cubicBezTo>
                <a:cubicBezTo>
                  <a:pt x="6489" y="1216"/>
                  <a:pt x="6570" y="986"/>
                  <a:pt x="6547" y="800"/>
                </a:cubicBezTo>
                <a:cubicBezTo>
                  <a:pt x="6547" y="800"/>
                  <a:pt x="6530" y="683"/>
                  <a:pt x="6461" y="524"/>
                </a:cubicBezTo>
                <a:cubicBezTo>
                  <a:pt x="6392" y="365"/>
                  <a:pt x="6270" y="165"/>
                  <a:pt x="6061" y="0"/>
                </a:cubicBezTo>
                <a:lnTo>
                  <a:pt x="559" y="0"/>
                </a:lnTo>
                <a:close/>
              </a:path>
            </a:pathLst>
          </a:cu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lnSpc>
                <a:spcPct val="100000"/>
              </a:lnSpc>
              <a:spcBef>
                <a:spcPts val="0"/>
              </a:spcBef>
              <a:defRPr b="1" cap="all" spc="156" sz="2600">
                <a:solidFill>
                  <a:srgbClr val="005493"/>
                </a:solidFill>
                <a:latin typeface="Founders Grotesk Condensed"/>
                <a:ea typeface="Founders Grotesk Condensed"/>
                <a:cs typeface="Founders Grotesk Condensed"/>
                <a:sym typeface="Founders Grotesk Condensed"/>
              </a:defRPr>
            </a:lvl1pPr>
          </a:lstStyle>
          <a:p>
            <a:pPr/>
            <a:r>
              <a:t>Tout est donné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8"/>
                                        </p:tgtEl>
                                        <p:attrNameLst>
                                          <p:attrName>style.visibility</p:attrName>
                                        </p:attrNameLst>
                                      </p:cBhvr>
                                      <p:to>
                                        <p:strVal val="visible"/>
                                      </p:to>
                                    </p:set>
                                    <p:animEffect filter="wipe(left)" transition="in">
                                      <p:cBhvr>
                                        <p:cTn id="7"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A qui s’adresse le Pape ?…"/>
          <p:cNvSpPr txBox="1"/>
          <p:nvPr>
            <p:ph type="body" idx="1"/>
          </p:nvPr>
        </p:nvSpPr>
        <p:spPr>
          <a:xfrm>
            <a:off x="774600" y="2612999"/>
            <a:ext cx="23241001" cy="7697009"/>
          </a:xfrm>
          <a:prstGeom prst="rect">
            <a:avLst/>
          </a:prstGeom>
        </p:spPr>
        <p:txBody>
          <a:bodyPr/>
          <a:lstStyle/>
          <a:p>
            <a:pPr marL="452627" indent="-452627" defTabSz="817244">
              <a:spcBef>
                <a:spcPts val="3500"/>
              </a:spcBef>
              <a:defRPr spc="-41" sz="4158"/>
            </a:pPr>
            <a:r>
              <a:t>A qui s’adresse le Pape ?</a:t>
            </a:r>
          </a:p>
          <a:p>
            <a:pPr marL="452627" indent="-452627" defTabSz="817244">
              <a:spcBef>
                <a:spcPts val="3500"/>
              </a:spcBef>
              <a:defRPr spc="-41" sz="4158"/>
            </a:pPr>
            <a:r>
              <a:t>Le sous titre : « Sur la sauvegarde de la maison commune »</a:t>
            </a:r>
          </a:p>
          <a:p>
            <a:pPr marL="452627" indent="-452627" defTabSz="817244">
              <a:spcBef>
                <a:spcPts val="3500"/>
              </a:spcBef>
              <a:defRPr spc="-41" sz="4158"/>
            </a:pPr>
            <a:r>
              <a:t> Une encyclique qui appartient à la Pensée Sociale de l’Eglise</a:t>
            </a:r>
          </a:p>
          <a:p>
            <a:pPr marL="452627" indent="-452627" defTabSz="817244">
              <a:spcBef>
                <a:spcPts val="3500"/>
              </a:spcBef>
              <a:defRPr spc="-41" sz="4158"/>
            </a:pPr>
          </a:p>
          <a:p>
            <a:pPr marL="452627" indent="-452627" defTabSz="817244">
              <a:spcBef>
                <a:spcPts val="3500"/>
              </a:spcBef>
              <a:defRPr spc="-41" sz="4158"/>
            </a:pPr>
          </a:p>
          <a:p>
            <a:pPr marL="452627" indent="-452627" defTabSz="817244">
              <a:spcBef>
                <a:spcPts val="3500"/>
              </a:spcBef>
              <a:defRPr spc="-41" sz="4158"/>
            </a:pPr>
          </a:p>
          <a:p>
            <a:pPr marL="452627" indent="-452627" defTabSz="817244">
              <a:spcBef>
                <a:spcPts val="3500"/>
              </a:spcBef>
              <a:defRPr spc="-41" sz="4158"/>
            </a:pPr>
          </a:p>
        </p:txBody>
      </p:sp>
      <p:sp>
        <p:nvSpPr>
          <p:cNvPr id="201" name="La question de la Création"/>
          <p:cNvSpPr txBox="1"/>
          <p:nvPr>
            <p:ph type="title"/>
          </p:nvPr>
        </p:nvSpPr>
        <p:spPr>
          <a:prstGeom prst="rect">
            <a:avLst/>
          </a:prstGeom>
        </p:spPr>
        <p:txBody>
          <a:bodyPr/>
          <a:lstStyle/>
          <a:p>
            <a:pPr/>
            <a:r>
              <a:t>La question de la Création</a:t>
            </a:r>
          </a:p>
        </p:txBody>
      </p:sp>
      <p:sp>
        <p:nvSpPr>
          <p:cNvPr id="202" name="Numéro de diapositive"/>
          <p:cNvSpPr txBox="1"/>
          <p:nvPr>
            <p:ph type="sldNum" sz="quarter" idx="2"/>
          </p:nvPr>
        </p:nvSpPr>
        <p:spPr>
          <a:xfrm>
            <a:off x="23537113" y="12268199"/>
            <a:ext cx="270765"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3" name="Capture d’écran 2020-05-24 à 15.51.56.png" descr="Capture d’écran 2020-05-24 à 15.51.56.png"/>
          <p:cNvPicPr>
            <a:picLocks noChangeAspect="1"/>
          </p:cNvPicPr>
          <p:nvPr/>
        </p:nvPicPr>
        <p:blipFill>
          <a:blip r:embed="rId2">
            <a:extLst/>
          </a:blip>
          <a:stretch>
            <a:fillRect/>
          </a:stretch>
        </p:blipFill>
        <p:spPr>
          <a:xfrm>
            <a:off x="4307109" y="7442226"/>
            <a:ext cx="3757788" cy="3597343"/>
          </a:xfrm>
          <a:prstGeom prst="rect">
            <a:avLst/>
          </a:prstGeom>
          <a:ln w="12700">
            <a:miter lim="400000"/>
          </a:ln>
        </p:spPr>
      </p:pic>
      <p:pic>
        <p:nvPicPr>
          <p:cNvPr id="204" name="Capture d’écran 2020-05-24 à 15.52.24.png" descr="Capture d’écran 2020-05-24 à 15.52.24.png"/>
          <p:cNvPicPr>
            <a:picLocks noChangeAspect="1"/>
          </p:cNvPicPr>
          <p:nvPr/>
        </p:nvPicPr>
        <p:blipFill>
          <a:blip r:embed="rId3">
            <a:extLst/>
          </a:blip>
          <a:stretch>
            <a:fillRect/>
          </a:stretch>
        </p:blipFill>
        <p:spPr>
          <a:xfrm>
            <a:off x="8392778" y="7431498"/>
            <a:ext cx="3811517" cy="3648778"/>
          </a:xfrm>
          <a:prstGeom prst="rect">
            <a:avLst/>
          </a:prstGeom>
          <a:ln w="12700">
            <a:miter lim="400000"/>
          </a:ln>
        </p:spPr>
      </p:pic>
      <p:pic>
        <p:nvPicPr>
          <p:cNvPr id="205" name="Capture d’écran 2020-05-24 à 15.52.43.png" descr="Capture d’écran 2020-05-24 à 15.52.43.png"/>
          <p:cNvPicPr>
            <a:picLocks noChangeAspect="1"/>
          </p:cNvPicPr>
          <p:nvPr/>
        </p:nvPicPr>
        <p:blipFill>
          <a:blip r:embed="rId4">
            <a:extLst/>
          </a:blip>
          <a:stretch>
            <a:fillRect/>
          </a:stretch>
        </p:blipFill>
        <p:spPr>
          <a:xfrm>
            <a:off x="12532177" y="7431498"/>
            <a:ext cx="3811517" cy="3648778"/>
          </a:xfrm>
          <a:prstGeom prst="rect">
            <a:avLst/>
          </a:prstGeom>
          <a:ln w="12700">
            <a:miter lim="400000"/>
          </a:ln>
        </p:spPr>
      </p:pic>
      <p:pic>
        <p:nvPicPr>
          <p:cNvPr id="206" name="Capture d’écran 2020-05-24 à 15.53.20.png" descr="Capture d’écran 2020-05-24 à 15.53.20.png"/>
          <p:cNvPicPr>
            <a:picLocks noChangeAspect="1"/>
          </p:cNvPicPr>
          <p:nvPr/>
        </p:nvPicPr>
        <p:blipFill>
          <a:blip r:embed="rId5">
            <a:extLst/>
          </a:blip>
          <a:stretch>
            <a:fillRect/>
          </a:stretch>
        </p:blipFill>
        <p:spPr>
          <a:xfrm>
            <a:off x="16671576" y="7416508"/>
            <a:ext cx="3811517" cy="3648778"/>
          </a:xfrm>
          <a:prstGeom prst="rect">
            <a:avLst/>
          </a:prstGeom>
          <a:ln w="12700">
            <a:miter lim="400000"/>
          </a:ln>
        </p:spPr>
      </p:pic>
      <p:sp>
        <p:nvSpPr>
          <p:cNvPr id="207" name="Rerum Novarum, 1891…"/>
          <p:cNvSpPr txBox="1"/>
          <p:nvPr/>
        </p:nvSpPr>
        <p:spPr>
          <a:xfrm>
            <a:off x="17662791" y="1556651"/>
            <a:ext cx="4513731" cy="5390578"/>
          </a:xfrm>
          <a:prstGeom prst="rect">
            <a:avLst/>
          </a:prstGeom>
          <a:solidFill>
            <a:srgbClr val="EBEBEB"/>
          </a:solidFill>
          <a:ln w="38100">
            <a:solidFill>
              <a:srgbClr val="000000"/>
            </a:solidFill>
            <a:miter lim="400000"/>
          </a:ln>
          <a:effectLst>
            <a:outerShdw sx="100000" sy="100000" kx="0" ky="0" algn="b" rotWithShape="0" blurRad="355600" dist="0" dir="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just">
              <a:defRPr spc="-29" sz="3000">
                <a:latin typeface="Times New Roman"/>
                <a:ea typeface="Times New Roman"/>
                <a:cs typeface="Times New Roman"/>
                <a:sym typeface="Times New Roman"/>
              </a:defRPr>
            </a:pPr>
            <a:r>
              <a:t>Rerum Novarum, 1891</a:t>
            </a:r>
          </a:p>
          <a:p>
            <a:pPr algn="just">
              <a:defRPr spc="-29" sz="3000">
                <a:latin typeface="Times New Roman"/>
                <a:ea typeface="Times New Roman"/>
                <a:cs typeface="Times New Roman"/>
                <a:sym typeface="Times New Roman"/>
              </a:defRPr>
            </a:pPr>
            <a:r>
              <a:t>Pacem in terris, 1963</a:t>
            </a:r>
          </a:p>
          <a:p>
            <a:pPr algn="just">
              <a:defRPr spc="-29" sz="3000">
                <a:latin typeface="Times New Roman"/>
                <a:ea typeface="Times New Roman"/>
                <a:cs typeface="Times New Roman"/>
                <a:sym typeface="Times New Roman"/>
              </a:defRPr>
            </a:pPr>
            <a:r>
              <a:t>Gaudium et Spes, 1965</a:t>
            </a:r>
          </a:p>
          <a:p>
            <a:pPr algn="just">
              <a:defRPr spc="-29" sz="3000">
                <a:latin typeface="Times New Roman"/>
                <a:ea typeface="Times New Roman"/>
                <a:cs typeface="Times New Roman"/>
                <a:sym typeface="Times New Roman"/>
              </a:defRPr>
            </a:pPr>
            <a:r>
              <a:t>Populorum Progressio, 1967</a:t>
            </a:r>
          </a:p>
          <a:p>
            <a:pPr algn="just">
              <a:defRPr spc="-29" sz="3000">
                <a:latin typeface="Times New Roman"/>
                <a:ea typeface="Times New Roman"/>
                <a:cs typeface="Times New Roman"/>
                <a:sym typeface="Times New Roman"/>
              </a:defRPr>
            </a:pPr>
            <a:r>
              <a:t>Centesimus Annus, 1991</a:t>
            </a:r>
          </a:p>
          <a:p>
            <a:pPr algn="just">
              <a:defRPr spc="-29" sz="3000">
                <a:latin typeface="Times New Roman"/>
                <a:ea typeface="Times New Roman"/>
                <a:cs typeface="Times New Roman"/>
                <a:sym typeface="Times New Roman"/>
              </a:defRPr>
            </a:pPr>
            <a:r>
              <a:t>Caritas in Veritate, 2009</a:t>
            </a:r>
          </a:p>
          <a:p>
            <a:pPr algn="just">
              <a:defRPr spc="-29" sz="3000">
                <a:latin typeface="Times New Roman"/>
                <a:ea typeface="Times New Roman"/>
                <a:cs typeface="Times New Roman"/>
                <a:sym typeface="Times New Roman"/>
              </a:defRPr>
            </a:pPr>
            <a:r>
              <a:t>La Joie de l’Evangile, 2013</a:t>
            </a:r>
          </a:p>
        </p:txBody>
      </p:sp>
      <p:sp>
        <p:nvSpPr>
          <p:cNvPr id="208" name="Tout est fragile"/>
          <p:cNvSpPr/>
          <p:nvPr/>
        </p:nvSpPr>
        <p:spPr>
          <a:xfrm rot="19513934">
            <a:off x="1357743" y="10375494"/>
            <a:ext cx="2566078" cy="2575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9" y="0"/>
                </a:moveTo>
                <a:cubicBezTo>
                  <a:pt x="405" y="0"/>
                  <a:pt x="265" y="63"/>
                  <a:pt x="164" y="163"/>
                </a:cubicBezTo>
                <a:cubicBezTo>
                  <a:pt x="63" y="264"/>
                  <a:pt x="0" y="403"/>
                  <a:pt x="0" y="557"/>
                </a:cubicBezTo>
                <a:lnTo>
                  <a:pt x="0" y="15411"/>
                </a:lnTo>
                <a:cubicBezTo>
                  <a:pt x="0" y="15564"/>
                  <a:pt x="63" y="15703"/>
                  <a:pt x="164" y="15804"/>
                </a:cubicBezTo>
                <a:cubicBezTo>
                  <a:pt x="265" y="15905"/>
                  <a:pt x="405" y="15967"/>
                  <a:pt x="559" y="15967"/>
                </a:cubicBezTo>
                <a:lnTo>
                  <a:pt x="5699" y="15967"/>
                </a:lnTo>
                <a:cubicBezTo>
                  <a:pt x="6071" y="16107"/>
                  <a:pt x="6283" y="16358"/>
                  <a:pt x="6402" y="16574"/>
                </a:cubicBezTo>
                <a:cubicBezTo>
                  <a:pt x="6521" y="16790"/>
                  <a:pt x="6547" y="16971"/>
                  <a:pt x="6547" y="16971"/>
                </a:cubicBezTo>
                <a:cubicBezTo>
                  <a:pt x="6570" y="17157"/>
                  <a:pt x="6489" y="17387"/>
                  <a:pt x="6384" y="17595"/>
                </a:cubicBezTo>
                <a:cubicBezTo>
                  <a:pt x="6278" y="17804"/>
                  <a:pt x="6149" y="17991"/>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19" y="18151"/>
                  <a:pt x="9473" y="17964"/>
                  <a:pt x="9337" y="17726"/>
                </a:cubicBezTo>
                <a:cubicBezTo>
                  <a:pt x="9202" y="17487"/>
                  <a:pt x="9077" y="17196"/>
                  <a:pt x="9104" y="16971"/>
                </a:cubicBezTo>
                <a:cubicBezTo>
                  <a:pt x="9104" y="16971"/>
                  <a:pt x="9131" y="16790"/>
                  <a:pt x="9250" y="16574"/>
                </a:cubicBezTo>
                <a:cubicBezTo>
                  <a:pt x="9370" y="16358"/>
                  <a:pt x="9583" y="16107"/>
                  <a:pt x="9955" y="15967"/>
                </a:cubicBezTo>
                <a:lnTo>
                  <a:pt x="15373" y="15967"/>
                </a:lnTo>
                <a:cubicBezTo>
                  <a:pt x="15527" y="15967"/>
                  <a:pt x="15667" y="15905"/>
                  <a:pt x="15768" y="15804"/>
                </a:cubicBezTo>
                <a:cubicBezTo>
                  <a:pt x="15869" y="15703"/>
                  <a:pt x="15932" y="15564"/>
                  <a:pt x="15932" y="15411"/>
                </a:cubicBezTo>
                <a:lnTo>
                  <a:pt x="15932" y="9979"/>
                </a:lnTo>
                <a:cubicBezTo>
                  <a:pt x="16066" y="9590"/>
                  <a:pt x="16321" y="9369"/>
                  <a:pt x="16543" y="9244"/>
                </a:cubicBezTo>
                <a:cubicBezTo>
                  <a:pt x="16765" y="9119"/>
                  <a:pt x="16953" y="9092"/>
                  <a:pt x="16953" y="9092"/>
                </a:cubicBezTo>
                <a:cubicBezTo>
                  <a:pt x="17139" y="9069"/>
                  <a:pt x="17370" y="9150"/>
                  <a:pt x="17580" y="9255"/>
                </a:cubicBezTo>
                <a:cubicBezTo>
                  <a:pt x="17790" y="9360"/>
                  <a:pt x="17978" y="9489"/>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41" y="6028"/>
                  <a:pt x="17954" y="6174"/>
                  <a:pt x="17713" y="6310"/>
                </a:cubicBezTo>
                <a:cubicBezTo>
                  <a:pt x="17473" y="6445"/>
                  <a:pt x="17180" y="6571"/>
                  <a:pt x="16953" y="6544"/>
                </a:cubicBezTo>
                <a:cubicBezTo>
                  <a:pt x="16953" y="6544"/>
                  <a:pt x="16765" y="6517"/>
                  <a:pt x="16543" y="6393"/>
                </a:cubicBezTo>
                <a:cubicBezTo>
                  <a:pt x="16321" y="6269"/>
                  <a:pt x="16066" y="6047"/>
                  <a:pt x="15932" y="5658"/>
                </a:cubicBezTo>
                <a:lnTo>
                  <a:pt x="15932" y="5036"/>
                </a:lnTo>
                <a:lnTo>
                  <a:pt x="15932" y="557"/>
                </a:lnTo>
                <a:cubicBezTo>
                  <a:pt x="15932" y="403"/>
                  <a:pt x="15869" y="264"/>
                  <a:pt x="15768" y="163"/>
                </a:cubicBezTo>
                <a:cubicBezTo>
                  <a:pt x="15666" y="63"/>
                  <a:pt x="15527" y="0"/>
                  <a:pt x="15373" y="0"/>
                </a:cubicBezTo>
                <a:lnTo>
                  <a:pt x="9592" y="0"/>
                </a:lnTo>
                <a:cubicBezTo>
                  <a:pt x="9383" y="165"/>
                  <a:pt x="9261" y="365"/>
                  <a:pt x="9191" y="524"/>
                </a:cubicBezTo>
                <a:cubicBezTo>
                  <a:pt x="9122" y="683"/>
                  <a:pt x="9104" y="800"/>
                  <a:pt x="9104" y="800"/>
                </a:cubicBezTo>
                <a:cubicBezTo>
                  <a:pt x="9077" y="1027"/>
                  <a:pt x="9203" y="1319"/>
                  <a:pt x="9340" y="1558"/>
                </a:cubicBezTo>
                <a:cubicBezTo>
                  <a:pt x="9476" y="1798"/>
                  <a:pt x="9622" y="1985"/>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149" y="1822"/>
                  <a:pt x="6278" y="1635"/>
                  <a:pt x="6384" y="1426"/>
                </a:cubicBezTo>
                <a:cubicBezTo>
                  <a:pt x="6489" y="1216"/>
                  <a:pt x="6570" y="986"/>
                  <a:pt x="6547" y="800"/>
                </a:cubicBezTo>
                <a:cubicBezTo>
                  <a:pt x="6547" y="800"/>
                  <a:pt x="6530" y="683"/>
                  <a:pt x="6461" y="524"/>
                </a:cubicBezTo>
                <a:cubicBezTo>
                  <a:pt x="6392" y="365"/>
                  <a:pt x="6270" y="165"/>
                  <a:pt x="6061" y="0"/>
                </a:cubicBezTo>
                <a:lnTo>
                  <a:pt x="559" y="0"/>
                </a:lnTo>
                <a:close/>
              </a:path>
            </a:pathLst>
          </a:cu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lnSpc>
                <a:spcPct val="100000"/>
              </a:lnSpc>
              <a:spcBef>
                <a:spcPts val="0"/>
              </a:spcBef>
              <a:defRPr b="1" cap="all" spc="156" sz="2600">
                <a:solidFill>
                  <a:srgbClr val="005493"/>
                </a:solidFill>
                <a:latin typeface="Founders Grotesk Condensed"/>
                <a:ea typeface="Founders Grotesk Condensed"/>
                <a:cs typeface="Founders Grotesk Condensed"/>
                <a:sym typeface="Founders Grotesk Condensed"/>
              </a:defRPr>
            </a:lvl1pPr>
          </a:lstStyle>
          <a:p>
            <a:pPr/>
            <a:r>
              <a:t>Tout est fragile</a:t>
            </a:r>
          </a:p>
        </p:txBody>
      </p:sp>
      <p:sp>
        <p:nvSpPr>
          <p:cNvPr id="209" name="Les textes du magistère"/>
          <p:cNvSpPr txBox="1"/>
          <p:nvPr/>
        </p:nvSpPr>
        <p:spPr>
          <a:xfrm>
            <a:off x="11508426" y="6070470"/>
            <a:ext cx="5859019" cy="7820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Les textes du magistère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03"/>
                                        </p:tgtEl>
                                        <p:attrNameLst>
                                          <p:attrName>style.visibility</p:attrName>
                                        </p:attrNameLst>
                                      </p:cBhvr>
                                      <p:to>
                                        <p:strVal val="visible"/>
                                      </p:to>
                                    </p:set>
                                    <p:anim calcmode="lin" valueType="num">
                                      <p:cBhvr>
                                        <p:cTn id="7" dur="1000" fill="hold"/>
                                        <p:tgtEl>
                                          <p:spTgt spid="203"/>
                                        </p:tgtEl>
                                        <p:attrNameLst>
                                          <p:attrName>ppt_x</p:attrName>
                                        </p:attrNameLst>
                                      </p:cBhvr>
                                      <p:tavLst>
                                        <p:tav tm="0">
                                          <p:val>
                                            <p:strVal val="0-#ppt_w/2"/>
                                          </p:val>
                                        </p:tav>
                                        <p:tav tm="100000">
                                          <p:val>
                                            <p:strVal val="#ppt_x"/>
                                          </p:val>
                                        </p:tav>
                                      </p:tavLst>
                                    </p:anim>
                                    <p:anim calcmode="lin" valueType="num">
                                      <p:cBhvr>
                                        <p:cTn id="8" dur="1000" fill="hold"/>
                                        <p:tgtEl>
                                          <p:spTgt spid="20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8" presetID="2" grpId="2" fill="hold">
                                  <p:stCondLst>
                                    <p:cond delay="400"/>
                                  </p:stCondLst>
                                  <p:iterate type="el" backwards="0">
                                    <p:tmAbs val="0"/>
                                  </p:iterate>
                                  <p:childTnLst>
                                    <p:set>
                                      <p:cBhvr>
                                        <p:cTn id="11" fill="hold"/>
                                        <p:tgtEl>
                                          <p:spTgt spid="204"/>
                                        </p:tgtEl>
                                        <p:attrNameLst>
                                          <p:attrName>style.visibility</p:attrName>
                                        </p:attrNameLst>
                                      </p:cBhvr>
                                      <p:to>
                                        <p:strVal val="visible"/>
                                      </p:to>
                                    </p:set>
                                    <p:anim calcmode="lin" valueType="num">
                                      <p:cBhvr>
                                        <p:cTn id="12" dur="1000" fill="hold"/>
                                        <p:tgtEl>
                                          <p:spTgt spid="204"/>
                                        </p:tgtEl>
                                        <p:attrNameLst>
                                          <p:attrName>ppt_x</p:attrName>
                                        </p:attrNameLst>
                                      </p:cBhvr>
                                      <p:tavLst>
                                        <p:tav tm="0">
                                          <p:val>
                                            <p:strVal val="0-#ppt_w/2"/>
                                          </p:val>
                                        </p:tav>
                                        <p:tav tm="100000">
                                          <p:val>
                                            <p:strVal val="#ppt_x"/>
                                          </p:val>
                                        </p:tav>
                                      </p:tavLst>
                                    </p:anim>
                                    <p:anim calcmode="lin" valueType="num">
                                      <p:cBhvr>
                                        <p:cTn id="13" dur="1000" fill="hold"/>
                                        <p:tgtEl>
                                          <p:spTgt spid="204"/>
                                        </p:tgtEl>
                                        <p:attrNameLst>
                                          <p:attrName>ppt_y</p:attrName>
                                        </p:attrNameLst>
                                      </p:cBhvr>
                                      <p:tavLst>
                                        <p:tav tm="0">
                                          <p:val>
                                            <p:strVal val="#ppt_y"/>
                                          </p:val>
                                        </p:tav>
                                        <p:tav tm="100000">
                                          <p:val>
                                            <p:strVal val="#ppt_y"/>
                                          </p:val>
                                        </p:tav>
                                      </p:tavLst>
                                    </p:anim>
                                  </p:childTnLst>
                                </p:cTn>
                              </p:par>
                            </p:childTnLst>
                          </p:cTn>
                        </p:par>
                        <p:par>
                          <p:cTn id="14" fill="hold">
                            <p:stCondLst>
                              <p:cond delay="2400"/>
                            </p:stCondLst>
                            <p:childTnLst>
                              <p:par>
                                <p:cTn id="15" presetClass="entr" nodeType="afterEffect" presetSubtype="8" presetID="2" grpId="3" fill="hold">
                                  <p:stCondLst>
                                    <p:cond delay="0"/>
                                  </p:stCondLst>
                                  <p:iterate type="el" backwards="0">
                                    <p:tmAbs val="0"/>
                                  </p:iterate>
                                  <p:childTnLst>
                                    <p:set>
                                      <p:cBhvr>
                                        <p:cTn id="16" fill="hold"/>
                                        <p:tgtEl>
                                          <p:spTgt spid="205"/>
                                        </p:tgtEl>
                                        <p:attrNameLst>
                                          <p:attrName>style.visibility</p:attrName>
                                        </p:attrNameLst>
                                      </p:cBhvr>
                                      <p:to>
                                        <p:strVal val="visible"/>
                                      </p:to>
                                    </p:set>
                                    <p:anim calcmode="lin" valueType="num">
                                      <p:cBhvr>
                                        <p:cTn id="17" dur="1000" fill="hold"/>
                                        <p:tgtEl>
                                          <p:spTgt spid="205"/>
                                        </p:tgtEl>
                                        <p:attrNameLst>
                                          <p:attrName>ppt_x</p:attrName>
                                        </p:attrNameLst>
                                      </p:cBhvr>
                                      <p:tavLst>
                                        <p:tav tm="0">
                                          <p:val>
                                            <p:strVal val="0-#ppt_w/2"/>
                                          </p:val>
                                        </p:tav>
                                        <p:tav tm="100000">
                                          <p:val>
                                            <p:strVal val="#ppt_x"/>
                                          </p:val>
                                        </p:tav>
                                      </p:tavLst>
                                    </p:anim>
                                    <p:anim calcmode="lin" valueType="num">
                                      <p:cBhvr>
                                        <p:cTn id="18" dur="1000" fill="hold"/>
                                        <p:tgtEl>
                                          <p:spTgt spid="205"/>
                                        </p:tgtEl>
                                        <p:attrNameLst>
                                          <p:attrName>ppt_y</p:attrName>
                                        </p:attrNameLst>
                                      </p:cBhvr>
                                      <p:tavLst>
                                        <p:tav tm="0">
                                          <p:val>
                                            <p:strVal val="#ppt_y"/>
                                          </p:val>
                                        </p:tav>
                                        <p:tav tm="100000">
                                          <p:val>
                                            <p:strVal val="#ppt_y"/>
                                          </p:val>
                                        </p:tav>
                                      </p:tavLst>
                                    </p:anim>
                                  </p:childTnLst>
                                </p:cTn>
                              </p:par>
                            </p:childTnLst>
                          </p:cTn>
                        </p:par>
                        <p:par>
                          <p:cTn id="19" fill="hold">
                            <p:stCondLst>
                              <p:cond delay="3400"/>
                            </p:stCondLst>
                            <p:childTnLst>
                              <p:par>
                                <p:cTn id="20" presetClass="entr" nodeType="afterEffect" presetSubtype="8" presetID="2" grpId="4" fill="hold">
                                  <p:stCondLst>
                                    <p:cond delay="0"/>
                                  </p:stCondLst>
                                  <p:iterate type="el" backwards="0">
                                    <p:tmAbs val="0"/>
                                  </p:iterate>
                                  <p:childTnLst>
                                    <p:set>
                                      <p:cBhvr>
                                        <p:cTn id="21" fill="hold"/>
                                        <p:tgtEl>
                                          <p:spTgt spid="206"/>
                                        </p:tgtEl>
                                        <p:attrNameLst>
                                          <p:attrName>style.visibility</p:attrName>
                                        </p:attrNameLst>
                                      </p:cBhvr>
                                      <p:to>
                                        <p:strVal val="visible"/>
                                      </p:to>
                                    </p:set>
                                    <p:anim calcmode="lin" valueType="num">
                                      <p:cBhvr>
                                        <p:cTn id="22" dur="1000" fill="hold"/>
                                        <p:tgtEl>
                                          <p:spTgt spid="206"/>
                                        </p:tgtEl>
                                        <p:attrNameLst>
                                          <p:attrName>ppt_x</p:attrName>
                                        </p:attrNameLst>
                                      </p:cBhvr>
                                      <p:tavLst>
                                        <p:tav tm="0">
                                          <p:val>
                                            <p:strVal val="0-#ppt_w/2"/>
                                          </p:val>
                                        </p:tav>
                                        <p:tav tm="100000">
                                          <p:val>
                                            <p:strVal val="#ppt_x"/>
                                          </p:val>
                                        </p:tav>
                                      </p:tavLst>
                                    </p:anim>
                                    <p:anim calcmode="lin" valueType="num">
                                      <p:cBhvr>
                                        <p:cTn id="23" dur="1000" fill="hold"/>
                                        <p:tgtEl>
                                          <p:spTgt spid="20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xit" nodeType="clickEffect" presetSubtype="2" presetID="2" grpId="5" fill="hold">
                                  <p:stCondLst>
                                    <p:cond delay="0"/>
                                  </p:stCondLst>
                                  <p:iterate type="el" backwards="0">
                                    <p:tmAbs val="0"/>
                                  </p:iterate>
                                  <p:childTnLst>
                                    <p:anim calcmode="lin" valueType="num">
                                      <p:cBhvr>
                                        <p:cTn id="27" dur="1000" fill="hold"/>
                                        <p:tgtEl>
                                          <p:spTgt spid="206"/>
                                        </p:tgtEl>
                                        <p:attrNameLst>
                                          <p:attrName>ppt_x</p:attrName>
                                        </p:attrNameLst>
                                      </p:cBhvr>
                                      <p:tavLst>
                                        <p:tav tm="0">
                                          <p:val>
                                            <p:strVal val="ppt_x"/>
                                          </p:val>
                                        </p:tav>
                                        <p:tav tm="100000">
                                          <p:val>
                                            <p:strVal val="1+ppt_w/2"/>
                                          </p:val>
                                        </p:tav>
                                      </p:tavLst>
                                    </p:anim>
                                    <p:anim calcmode="lin" valueType="num">
                                      <p:cBhvr>
                                        <p:cTn id="28" dur="1000" fill="hold"/>
                                        <p:tgtEl>
                                          <p:spTgt spid="206"/>
                                        </p:tgtEl>
                                        <p:attrNameLst>
                                          <p:attrName>ppt_y</p:attrName>
                                        </p:attrNameLst>
                                      </p:cBhvr>
                                      <p:tavLst>
                                        <p:tav tm="0">
                                          <p:val>
                                            <p:strVal val="ppt_y"/>
                                          </p:val>
                                        </p:tav>
                                        <p:tav tm="100000">
                                          <p:val>
                                            <p:strVal val="ppt_y"/>
                                          </p:val>
                                        </p:tav>
                                      </p:tavLst>
                                    </p:anim>
                                    <p:set>
                                      <p:cBhvr>
                                        <p:cTn id="29" fill="hold">
                                          <p:stCondLst>
                                            <p:cond delay="999"/>
                                          </p:stCondLst>
                                        </p:cTn>
                                        <p:tgtEl>
                                          <p:spTgt spid="206"/>
                                        </p:tgtEl>
                                        <p:attrNameLst>
                                          <p:attrName>style.visibility</p:attrName>
                                        </p:attrNameLst>
                                      </p:cBhvr>
                                      <p:to>
                                        <p:strVal val="hidden"/>
                                      </p:to>
                                    </p:set>
                                  </p:childTnLst>
                                </p:cTn>
                              </p:par>
                            </p:childTnLst>
                          </p:cTn>
                        </p:par>
                        <p:par>
                          <p:cTn id="30" fill="hold">
                            <p:stCondLst>
                              <p:cond delay="1000"/>
                            </p:stCondLst>
                            <p:childTnLst>
                              <p:par>
                                <p:cTn id="31" presetClass="exit" nodeType="afterEffect" presetSubtype="2" presetID="2" grpId="6" fill="hold">
                                  <p:stCondLst>
                                    <p:cond delay="0"/>
                                  </p:stCondLst>
                                  <p:iterate type="el" backwards="0">
                                    <p:tmAbs val="0"/>
                                  </p:iterate>
                                  <p:childTnLst>
                                    <p:anim calcmode="lin" valueType="num">
                                      <p:cBhvr>
                                        <p:cTn id="32" dur="1000" fill="hold"/>
                                        <p:tgtEl>
                                          <p:spTgt spid="205"/>
                                        </p:tgtEl>
                                        <p:attrNameLst>
                                          <p:attrName>ppt_x</p:attrName>
                                        </p:attrNameLst>
                                      </p:cBhvr>
                                      <p:tavLst>
                                        <p:tav tm="0">
                                          <p:val>
                                            <p:strVal val="ppt_x"/>
                                          </p:val>
                                        </p:tav>
                                        <p:tav tm="100000">
                                          <p:val>
                                            <p:strVal val="1+ppt_w/2"/>
                                          </p:val>
                                        </p:tav>
                                      </p:tavLst>
                                    </p:anim>
                                    <p:anim calcmode="lin" valueType="num">
                                      <p:cBhvr>
                                        <p:cTn id="33" dur="1000" fill="hold"/>
                                        <p:tgtEl>
                                          <p:spTgt spid="205"/>
                                        </p:tgtEl>
                                        <p:attrNameLst>
                                          <p:attrName>ppt_y</p:attrName>
                                        </p:attrNameLst>
                                      </p:cBhvr>
                                      <p:tavLst>
                                        <p:tav tm="0">
                                          <p:val>
                                            <p:strVal val="ppt_y"/>
                                          </p:val>
                                        </p:tav>
                                        <p:tav tm="100000">
                                          <p:val>
                                            <p:strVal val="ppt_y"/>
                                          </p:val>
                                        </p:tav>
                                      </p:tavLst>
                                    </p:anim>
                                    <p:set>
                                      <p:cBhvr>
                                        <p:cTn id="34" fill="hold">
                                          <p:stCondLst>
                                            <p:cond delay="999"/>
                                          </p:stCondLst>
                                        </p:cTn>
                                        <p:tgtEl>
                                          <p:spTgt spid="205"/>
                                        </p:tgtEl>
                                        <p:attrNameLst>
                                          <p:attrName>style.visibility</p:attrName>
                                        </p:attrNameLst>
                                      </p:cBhvr>
                                      <p:to>
                                        <p:strVal val="hidden"/>
                                      </p:to>
                                    </p:set>
                                  </p:childTnLst>
                                </p:cTn>
                              </p:par>
                            </p:childTnLst>
                          </p:cTn>
                        </p:par>
                        <p:par>
                          <p:cTn id="35" fill="hold">
                            <p:stCondLst>
                              <p:cond delay="2000"/>
                            </p:stCondLst>
                            <p:childTnLst>
                              <p:par>
                                <p:cTn id="36" presetClass="exit" nodeType="afterEffect" presetSubtype="2" presetID="2" grpId="7" fill="hold">
                                  <p:stCondLst>
                                    <p:cond delay="0"/>
                                  </p:stCondLst>
                                  <p:iterate type="el" backwards="0">
                                    <p:tmAbs val="0"/>
                                  </p:iterate>
                                  <p:childTnLst>
                                    <p:anim calcmode="lin" valueType="num">
                                      <p:cBhvr>
                                        <p:cTn id="37" dur="1000" fill="hold"/>
                                        <p:tgtEl>
                                          <p:spTgt spid="204"/>
                                        </p:tgtEl>
                                        <p:attrNameLst>
                                          <p:attrName>ppt_x</p:attrName>
                                        </p:attrNameLst>
                                      </p:cBhvr>
                                      <p:tavLst>
                                        <p:tav tm="0">
                                          <p:val>
                                            <p:strVal val="ppt_x"/>
                                          </p:val>
                                        </p:tav>
                                        <p:tav tm="100000">
                                          <p:val>
                                            <p:strVal val="1+ppt_w/2"/>
                                          </p:val>
                                        </p:tav>
                                      </p:tavLst>
                                    </p:anim>
                                    <p:anim calcmode="lin" valueType="num">
                                      <p:cBhvr>
                                        <p:cTn id="38" dur="1000" fill="hold"/>
                                        <p:tgtEl>
                                          <p:spTgt spid="204"/>
                                        </p:tgtEl>
                                        <p:attrNameLst>
                                          <p:attrName>ppt_y</p:attrName>
                                        </p:attrNameLst>
                                      </p:cBhvr>
                                      <p:tavLst>
                                        <p:tav tm="0">
                                          <p:val>
                                            <p:strVal val="ppt_y"/>
                                          </p:val>
                                        </p:tav>
                                        <p:tav tm="100000">
                                          <p:val>
                                            <p:strVal val="ppt_y"/>
                                          </p:val>
                                        </p:tav>
                                      </p:tavLst>
                                    </p:anim>
                                    <p:set>
                                      <p:cBhvr>
                                        <p:cTn id="39" fill="hold">
                                          <p:stCondLst>
                                            <p:cond delay="999"/>
                                          </p:stCondLst>
                                        </p:cTn>
                                        <p:tgtEl>
                                          <p:spTgt spid="204"/>
                                        </p:tgtEl>
                                        <p:attrNameLst>
                                          <p:attrName>style.visibility</p:attrName>
                                        </p:attrNameLst>
                                      </p:cBhvr>
                                      <p:to>
                                        <p:strVal val="hidden"/>
                                      </p:to>
                                    </p:set>
                                  </p:childTnLst>
                                </p:cTn>
                              </p:par>
                            </p:childTnLst>
                          </p:cTn>
                        </p:par>
                        <p:par>
                          <p:cTn id="40" fill="hold">
                            <p:stCondLst>
                              <p:cond delay="3000"/>
                            </p:stCondLst>
                            <p:childTnLst>
                              <p:par>
                                <p:cTn id="41" presetClass="exit" nodeType="afterEffect" presetSubtype="2" presetID="2" grpId="8" fill="hold">
                                  <p:stCondLst>
                                    <p:cond delay="0"/>
                                  </p:stCondLst>
                                  <p:iterate type="el" backwards="0">
                                    <p:tmAbs val="0"/>
                                  </p:iterate>
                                  <p:childTnLst>
                                    <p:anim calcmode="lin" valueType="num">
                                      <p:cBhvr>
                                        <p:cTn id="42" dur="1000" fill="hold"/>
                                        <p:tgtEl>
                                          <p:spTgt spid="203"/>
                                        </p:tgtEl>
                                        <p:attrNameLst>
                                          <p:attrName>ppt_x</p:attrName>
                                        </p:attrNameLst>
                                      </p:cBhvr>
                                      <p:tavLst>
                                        <p:tav tm="0">
                                          <p:val>
                                            <p:strVal val="ppt_x"/>
                                          </p:val>
                                        </p:tav>
                                        <p:tav tm="100000">
                                          <p:val>
                                            <p:strVal val="1+ppt_w/2"/>
                                          </p:val>
                                        </p:tav>
                                      </p:tavLst>
                                    </p:anim>
                                    <p:anim calcmode="lin" valueType="num">
                                      <p:cBhvr>
                                        <p:cTn id="43" dur="1000" fill="hold"/>
                                        <p:tgtEl>
                                          <p:spTgt spid="203"/>
                                        </p:tgtEl>
                                        <p:attrNameLst>
                                          <p:attrName>ppt_y</p:attrName>
                                        </p:attrNameLst>
                                      </p:cBhvr>
                                      <p:tavLst>
                                        <p:tav tm="0">
                                          <p:val>
                                            <p:strVal val="ppt_y"/>
                                          </p:val>
                                        </p:tav>
                                        <p:tav tm="100000">
                                          <p:val>
                                            <p:strVal val="ppt_y"/>
                                          </p:val>
                                        </p:tav>
                                      </p:tavLst>
                                    </p:anim>
                                    <p:set>
                                      <p:cBhvr>
                                        <p:cTn id="44" fill="hold">
                                          <p:stCondLst>
                                            <p:cond delay="999"/>
                                          </p:stCondLst>
                                        </p:cTn>
                                        <p:tgtEl>
                                          <p:spTgt spid="20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1" presetID="2" grpId="9" fill="hold">
                                  <p:stCondLst>
                                    <p:cond delay="0"/>
                                  </p:stCondLst>
                                  <p:iterate type="el" backwards="0">
                                    <p:tmAbs val="0"/>
                                  </p:iterate>
                                  <p:childTnLst>
                                    <p:set>
                                      <p:cBhvr>
                                        <p:cTn id="48" fill="hold"/>
                                        <p:tgtEl>
                                          <p:spTgt spid="207"/>
                                        </p:tgtEl>
                                        <p:attrNameLst>
                                          <p:attrName>style.visibility</p:attrName>
                                        </p:attrNameLst>
                                      </p:cBhvr>
                                      <p:to>
                                        <p:strVal val="visible"/>
                                      </p:to>
                                    </p:set>
                                    <p:anim calcmode="lin" valueType="num">
                                      <p:cBhvr>
                                        <p:cTn id="49" dur="1000" fill="hold"/>
                                        <p:tgtEl>
                                          <p:spTgt spid="207"/>
                                        </p:tgtEl>
                                        <p:attrNameLst>
                                          <p:attrName>ppt_x</p:attrName>
                                        </p:attrNameLst>
                                      </p:cBhvr>
                                      <p:tavLst>
                                        <p:tav tm="0">
                                          <p:val>
                                            <p:strVal val="#ppt_x"/>
                                          </p:val>
                                        </p:tav>
                                        <p:tav tm="100000">
                                          <p:val>
                                            <p:strVal val="#ppt_x"/>
                                          </p:val>
                                        </p:tav>
                                      </p:tavLst>
                                    </p:anim>
                                    <p:anim calcmode="lin" valueType="num">
                                      <p:cBhvr>
                                        <p:cTn id="50" dur="1000" fill="hold"/>
                                        <p:tgtEl>
                                          <p:spTgt spid="20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8" presetID="22" grpId="10" fill="hold">
                                  <p:stCondLst>
                                    <p:cond delay="0"/>
                                  </p:stCondLst>
                                  <p:iterate type="el" backwards="0">
                                    <p:tmAbs val="0"/>
                                  </p:iterate>
                                  <p:childTnLst>
                                    <p:set>
                                      <p:cBhvr>
                                        <p:cTn id="54" fill="hold"/>
                                        <p:tgtEl>
                                          <p:spTgt spid="208"/>
                                        </p:tgtEl>
                                        <p:attrNameLst>
                                          <p:attrName>style.visibility</p:attrName>
                                        </p:attrNameLst>
                                      </p:cBhvr>
                                      <p:to>
                                        <p:strVal val="visible"/>
                                      </p:to>
                                    </p:set>
                                    <p:animEffect filter="wipe(left)" transition="in">
                                      <p:cBhvr>
                                        <p:cTn id="55"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3" grpId="8"/>
      <p:bldP build="whole" bldLvl="1" animBg="1" rev="0" advAuto="0" spid="207" grpId="9"/>
      <p:bldP build="whole" bldLvl="1" animBg="1" rev="0" advAuto="0" spid="208" grpId="10"/>
      <p:bldP build="whole" bldLvl="1" animBg="1" rev="0" advAuto="0" spid="203" grpId="1"/>
      <p:bldP build="whole" bldLvl="1" animBg="1" rev="0" advAuto="0" spid="204" grpId="2"/>
      <p:bldP build="whole" bldLvl="1" animBg="1" rev="0" advAuto="0" spid="205" grpId="3"/>
      <p:bldP build="whole" bldLvl="1" animBg="1" rev="0" advAuto="0" spid="206" grpId="5"/>
      <p:bldP build="whole" bldLvl="1" animBg="1" rev="0" advAuto="0" spid="206" grpId="4"/>
      <p:bldP build="whole" bldLvl="1" animBg="1" rev="0" advAuto="0" spid="205" grpId="6"/>
      <p:bldP build="whole" bldLvl="1" animBg="1" rev="0" advAuto="0" spid="204" grpId="7"/>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Auteur et date"/>
          <p:cNvSpPr txBox="1"/>
          <p:nvPr>
            <p:ph type="body" idx="21"/>
          </p:nvPr>
        </p:nvSpPr>
        <p:spPr>
          <a:prstGeom prst="rect">
            <a:avLst/>
          </a:prstGeom>
        </p:spPr>
        <p:txBody>
          <a:bodyPr/>
          <a:lstStyle/>
          <a:p>
            <a:pPr/>
          </a:p>
        </p:txBody>
      </p:sp>
      <p:sp>
        <p:nvSpPr>
          <p:cNvPr id="212" name="Opposition revisitée entre la nature et la culture. L’homme est aussi nature. Il y a un crime contre la nature qui est un péché contre Dieu. Un appel à rechercher un développement durable et intégral. Au delà du développement intégral, le pape François p"/>
          <p:cNvSpPr txBox="1"/>
          <p:nvPr>
            <p:ph type="body" idx="1"/>
          </p:nvPr>
        </p:nvSpPr>
        <p:spPr>
          <a:xfrm>
            <a:off x="956799" y="3890207"/>
            <a:ext cx="23241001" cy="7697009"/>
          </a:xfrm>
          <a:prstGeom prst="rect">
            <a:avLst/>
          </a:prstGeom>
        </p:spPr>
        <p:txBody>
          <a:bodyPr/>
          <a:lstStyle/>
          <a:p>
            <a:pPr marL="448055" indent="-448055" defTabSz="808990">
              <a:spcBef>
                <a:spcPts val="3500"/>
              </a:spcBef>
              <a:defRPr spc="-41" sz="4116"/>
            </a:pPr>
            <a:r>
              <a:t>Opposition revisitée entre la nature et la culture. L’homme est aussi nature. Il y a un crime contre la nature qui est un péché contre Dieu. Un appel à rechercher un développement durable et intégral. Au delà du développement intégral, le pape François promeut l’écologie intégrale.</a:t>
            </a:r>
          </a:p>
          <a:p>
            <a:pPr marL="448055" indent="-448055" defTabSz="808990">
              <a:spcBef>
                <a:spcPts val="3500"/>
              </a:spcBef>
              <a:defRPr spc="-41" sz="4116"/>
            </a:pPr>
            <a:r>
              <a:t>Une réponse à 2 impasses :</a:t>
            </a:r>
          </a:p>
          <a:p>
            <a:pPr lvl="6" marL="3136392" indent="-448055" defTabSz="808990">
              <a:lnSpc>
                <a:spcPct val="80000"/>
              </a:lnSpc>
              <a:spcBef>
                <a:spcPts val="3500"/>
              </a:spcBef>
              <a:buClr>
                <a:schemeClr val="accent1"/>
              </a:buClr>
              <a:buSzPct val="100000"/>
              <a:buChar char="•"/>
              <a:tabLst/>
              <a:defRPr spc="-41" sz="4116">
                <a:solidFill>
                  <a:srgbClr val="000000"/>
                </a:solidFill>
                <a:latin typeface="Bradley Hand ITC TT-Bold"/>
                <a:ea typeface="Bradley Hand ITC TT-Bold"/>
                <a:cs typeface="Bradley Hand ITC TT-Bold"/>
                <a:sym typeface="Bradley Hand ITC TT-Bold"/>
              </a:defRPr>
            </a:pPr>
            <a:r>
              <a:t>Le progrès technologique permettra de résoudre le problème écologique</a:t>
            </a:r>
          </a:p>
          <a:p>
            <a:pPr lvl="6" marL="3136392" indent="-448055" defTabSz="808990">
              <a:lnSpc>
                <a:spcPct val="80000"/>
              </a:lnSpc>
              <a:spcBef>
                <a:spcPts val="3500"/>
              </a:spcBef>
              <a:buClr>
                <a:schemeClr val="accent1"/>
              </a:buClr>
              <a:buSzPct val="100000"/>
              <a:buChar char="•"/>
              <a:tabLst/>
              <a:defRPr spc="-41" sz="4116">
                <a:solidFill>
                  <a:srgbClr val="000000"/>
                </a:solidFill>
                <a:latin typeface="Bradley Hand ITC TT-Bold"/>
                <a:ea typeface="Bradley Hand ITC TT-Bold"/>
                <a:cs typeface="Bradley Hand ITC TT-Bold"/>
                <a:sym typeface="Bradley Hand ITC TT-Bold"/>
              </a:defRPr>
            </a:pPr>
            <a:r>
              <a:t>L’homme est une menace pour la terre, un prédateur</a:t>
            </a:r>
          </a:p>
          <a:p>
            <a:pPr lvl="6" marL="3136392" indent="-448055" defTabSz="808990">
              <a:lnSpc>
                <a:spcPct val="80000"/>
              </a:lnSpc>
              <a:spcBef>
                <a:spcPts val="3500"/>
              </a:spcBef>
              <a:buClr>
                <a:schemeClr val="accent1"/>
              </a:buClr>
              <a:buSzPct val="100000"/>
              <a:buChar char="•"/>
              <a:tabLst/>
              <a:defRPr spc="-41" sz="4116">
                <a:solidFill>
                  <a:srgbClr val="000000"/>
                </a:solidFill>
                <a:latin typeface="Bradley Hand ITC TT-Bold"/>
                <a:ea typeface="Bradley Hand ITC TT-Bold"/>
                <a:cs typeface="Bradley Hand ITC TT-Bold"/>
                <a:sym typeface="Bradley Hand ITC TT-Bold"/>
              </a:defRPr>
            </a:pPr>
          </a:p>
          <a:p>
            <a:pPr lvl="6" marL="3136392" indent="-448055" defTabSz="808990">
              <a:lnSpc>
                <a:spcPct val="80000"/>
              </a:lnSpc>
              <a:spcBef>
                <a:spcPts val="3500"/>
              </a:spcBef>
              <a:buClr>
                <a:schemeClr val="accent1"/>
              </a:buClr>
              <a:buSzPct val="100000"/>
              <a:buChar char="•"/>
              <a:tabLst/>
              <a:defRPr spc="-41" sz="4116">
                <a:solidFill>
                  <a:srgbClr val="000000"/>
                </a:solidFill>
                <a:latin typeface="Bradley Hand ITC TT-Bold"/>
                <a:ea typeface="Bradley Hand ITC TT-Bold"/>
                <a:cs typeface="Bradley Hand ITC TT-Bold"/>
                <a:sym typeface="Bradley Hand ITC TT-Bold"/>
              </a:defRPr>
            </a:pPr>
          </a:p>
        </p:txBody>
      </p:sp>
      <p:sp>
        <p:nvSpPr>
          <p:cNvPr id="213" name="Nature et culture"/>
          <p:cNvSpPr txBox="1"/>
          <p:nvPr>
            <p:ph type="title"/>
          </p:nvPr>
        </p:nvSpPr>
        <p:spPr>
          <a:prstGeom prst="rect">
            <a:avLst/>
          </a:prstGeom>
        </p:spPr>
        <p:txBody>
          <a:bodyPr/>
          <a:lstStyle/>
          <a:p>
            <a:pPr/>
            <a:r>
              <a:t>Nature et culture</a:t>
            </a:r>
          </a:p>
        </p:txBody>
      </p:sp>
      <p:sp>
        <p:nvSpPr>
          <p:cNvPr id="214" name="Numéro de diapositive"/>
          <p:cNvSpPr txBox="1"/>
          <p:nvPr>
            <p:ph type="sldNum" sz="quarter" idx="2"/>
          </p:nvPr>
        </p:nvSpPr>
        <p:spPr>
          <a:xfrm>
            <a:off x="23530712" y="12268199"/>
            <a:ext cx="277166"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5" name="« Le défi urgent de sauvegarder notre maison commune inclut la préoccupation d’unir toute la famille humaine dans la recherche d’un développement durable et intégral, car nous savons que les choses preuvent changer. »…"/>
          <p:cNvSpPr txBox="1"/>
          <p:nvPr/>
        </p:nvSpPr>
        <p:spPr>
          <a:xfrm>
            <a:off x="16515815" y="7844688"/>
            <a:ext cx="7378415" cy="3014981"/>
          </a:xfrm>
          <a:prstGeom prst="rect">
            <a:avLst/>
          </a:prstGeom>
          <a:solidFill>
            <a:srgbClr val="EBEBEB"/>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pc="-29" sz="3000">
                <a:latin typeface="Bradley Hand ITC TT-Bold"/>
                <a:ea typeface="Bradley Hand ITC TT-Bold"/>
                <a:cs typeface="Bradley Hand ITC TT-Bold"/>
                <a:sym typeface="Bradley Hand ITC TT-Bold"/>
              </a:defRPr>
            </a:pPr>
            <a:r>
              <a:t>« Le défi urgent de sauvegarder notre maison commune inclut la préoccupation d’unir toute la famille humaine dans la recherche d’un développement durable et intégral, car nous savons que les choses preuvent changer. »</a:t>
            </a:r>
          </a:p>
          <a:p>
            <a:pPr algn="just">
              <a:lnSpc>
                <a:spcPct val="40000"/>
              </a:lnSpc>
              <a:spcBef>
                <a:spcPts val="600"/>
              </a:spcBef>
              <a:defRPr spc="-29" sz="3000">
                <a:latin typeface="Bradley Hand ITC TT-Bold"/>
                <a:ea typeface="Bradley Hand ITC TT-Bold"/>
                <a:cs typeface="Bradley Hand ITC TT-Bold"/>
                <a:sym typeface="Bradley Hand ITC TT-Bold"/>
              </a:defRPr>
            </a:pPr>
            <a:r>
              <a:t>LS n°13</a:t>
            </a:r>
          </a:p>
        </p:txBody>
      </p:sp>
      <p:sp>
        <p:nvSpPr>
          <p:cNvPr id="216" name="Tout est fragile"/>
          <p:cNvSpPr/>
          <p:nvPr/>
        </p:nvSpPr>
        <p:spPr>
          <a:xfrm rot="19513934">
            <a:off x="11045820" y="8714013"/>
            <a:ext cx="2566078" cy="2575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9" y="0"/>
                </a:moveTo>
                <a:cubicBezTo>
                  <a:pt x="405" y="0"/>
                  <a:pt x="265" y="63"/>
                  <a:pt x="164" y="163"/>
                </a:cubicBezTo>
                <a:cubicBezTo>
                  <a:pt x="63" y="264"/>
                  <a:pt x="0" y="403"/>
                  <a:pt x="0" y="557"/>
                </a:cubicBezTo>
                <a:lnTo>
                  <a:pt x="0" y="15411"/>
                </a:lnTo>
                <a:cubicBezTo>
                  <a:pt x="0" y="15564"/>
                  <a:pt x="63" y="15703"/>
                  <a:pt x="164" y="15804"/>
                </a:cubicBezTo>
                <a:cubicBezTo>
                  <a:pt x="265" y="15905"/>
                  <a:pt x="405" y="15967"/>
                  <a:pt x="559" y="15967"/>
                </a:cubicBezTo>
                <a:lnTo>
                  <a:pt x="5699" y="15967"/>
                </a:lnTo>
                <a:cubicBezTo>
                  <a:pt x="6071" y="16107"/>
                  <a:pt x="6283" y="16358"/>
                  <a:pt x="6402" y="16574"/>
                </a:cubicBezTo>
                <a:cubicBezTo>
                  <a:pt x="6521" y="16790"/>
                  <a:pt x="6547" y="16971"/>
                  <a:pt x="6547" y="16971"/>
                </a:cubicBezTo>
                <a:cubicBezTo>
                  <a:pt x="6570" y="17157"/>
                  <a:pt x="6489" y="17387"/>
                  <a:pt x="6384" y="17595"/>
                </a:cubicBezTo>
                <a:cubicBezTo>
                  <a:pt x="6278" y="17804"/>
                  <a:pt x="6149" y="17991"/>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19" y="18151"/>
                  <a:pt x="9473" y="17964"/>
                  <a:pt x="9337" y="17726"/>
                </a:cubicBezTo>
                <a:cubicBezTo>
                  <a:pt x="9202" y="17487"/>
                  <a:pt x="9077" y="17196"/>
                  <a:pt x="9104" y="16971"/>
                </a:cubicBezTo>
                <a:cubicBezTo>
                  <a:pt x="9104" y="16971"/>
                  <a:pt x="9131" y="16790"/>
                  <a:pt x="9250" y="16574"/>
                </a:cubicBezTo>
                <a:cubicBezTo>
                  <a:pt x="9370" y="16358"/>
                  <a:pt x="9583" y="16107"/>
                  <a:pt x="9955" y="15967"/>
                </a:cubicBezTo>
                <a:lnTo>
                  <a:pt x="15373" y="15967"/>
                </a:lnTo>
                <a:cubicBezTo>
                  <a:pt x="15527" y="15967"/>
                  <a:pt x="15667" y="15905"/>
                  <a:pt x="15768" y="15804"/>
                </a:cubicBezTo>
                <a:cubicBezTo>
                  <a:pt x="15869" y="15703"/>
                  <a:pt x="15932" y="15564"/>
                  <a:pt x="15932" y="15411"/>
                </a:cubicBezTo>
                <a:lnTo>
                  <a:pt x="15932" y="9979"/>
                </a:lnTo>
                <a:cubicBezTo>
                  <a:pt x="16066" y="9590"/>
                  <a:pt x="16321" y="9369"/>
                  <a:pt x="16543" y="9244"/>
                </a:cubicBezTo>
                <a:cubicBezTo>
                  <a:pt x="16765" y="9119"/>
                  <a:pt x="16953" y="9092"/>
                  <a:pt x="16953" y="9092"/>
                </a:cubicBezTo>
                <a:cubicBezTo>
                  <a:pt x="17139" y="9069"/>
                  <a:pt x="17370" y="9150"/>
                  <a:pt x="17580" y="9255"/>
                </a:cubicBezTo>
                <a:cubicBezTo>
                  <a:pt x="17790" y="9360"/>
                  <a:pt x="17978" y="9489"/>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41" y="6028"/>
                  <a:pt x="17954" y="6174"/>
                  <a:pt x="17713" y="6310"/>
                </a:cubicBezTo>
                <a:cubicBezTo>
                  <a:pt x="17473" y="6445"/>
                  <a:pt x="17180" y="6571"/>
                  <a:pt x="16953" y="6544"/>
                </a:cubicBezTo>
                <a:cubicBezTo>
                  <a:pt x="16953" y="6544"/>
                  <a:pt x="16765" y="6517"/>
                  <a:pt x="16543" y="6393"/>
                </a:cubicBezTo>
                <a:cubicBezTo>
                  <a:pt x="16321" y="6269"/>
                  <a:pt x="16066" y="6047"/>
                  <a:pt x="15932" y="5658"/>
                </a:cubicBezTo>
                <a:lnTo>
                  <a:pt x="15932" y="5036"/>
                </a:lnTo>
                <a:lnTo>
                  <a:pt x="15932" y="557"/>
                </a:lnTo>
                <a:cubicBezTo>
                  <a:pt x="15932" y="403"/>
                  <a:pt x="15869" y="264"/>
                  <a:pt x="15768" y="163"/>
                </a:cubicBezTo>
                <a:cubicBezTo>
                  <a:pt x="15666" y="63"/>
                  <a:pt x="15527" y="0"/>
                  <a:pt x="15373" y="0"/>
                </a:cubicBezTo>
                <a:lnTo>
                  <a:pt x="9592" y="0"/>
                </a:lnTo>
                <a:cubicBezTo>
                  <a:pt x="9383" y="165"/>
                  <a:pt x="9261" y="365"/>
                  <a:pt x="9191" y="524"/>
                </a:cubicBezTo>
                <a:cubicBezTo>
                  <a:pt x="9122" y="683"/>
                  <a:pt x="9104" y="800"/>
                  <a:pt x="9104" y="800"/>
                </a:cubicBezTo>
                <a:cubicBezTo>
                  <a:pt x="9077" y="1027"/>
                  <a:pt x="9203" y="1319"/>
                  <a:pt x="9340" y="1558"/>
                </a:cubicBezTo>
                <a:cubicBezTo>
                  <a:pt x="9476" y="1798"/>
                  <a:pt x="9622" y="1985"/>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149" y="1822"/>
                  <a:pt x="6278" y="1635"/>
                  <a:pt x="6384" y="1426"/>
                </a:cubicBezTo>
                <a:cubicBezTo>
                  <a:pt x="6489" y="1216"/>
                  <a:pt x="6570" y="986"/>
                  <a:pt x="6547" y="800"/>
                </a:cubicBezTo>
                <a:cubicBezTo>
                  <a:pt x="6547" y="800"/>
                  <a:pt x="6530" y="683"/>
                  <a:pt x="6461" y="524"/>
                </a:cubicBezTo>
                <a:cubicBezTo>
                  <a:pt x="6392" y="365"/>
                  <a:pt x="6270" y="165"/>
                  <a:pt x="6061" y="0"/>
                </a:cubicBezTo>
                <a:lnTo>
                  <a:pt x="559" y="0"/>
                </a:lnTo>
                <a:close/>
              </a:path>
            </a:pathLst>
          </a:cu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lnSpc>
                <a:spcPct val="100000"/>
              </a:lnSpc>
              <a:spcBef>
                <a:spcPts val="0"/>
              </a:spcBef>
              <a:defRPr b="1" cap="all" spc="156" sz="2600">
                <a:solidFill>
                  <a:srgbClr val="005493"/>
                </a:solidFill>
                <a:latin typeface="Founders Grotesk Condensed"/>
                <a:ea typeface="Founders Grotesk Condensed"/>
                <a:cs typeface="Founders Grotesk Condensed"/>
                <a:sym typeface="Founders Grotesk Condensed"/>
              </a:defRPr>
            </a:lvl1pPr>
          </a:lstStyle>
          <a:p>
            <a:pPr/>
            <a:r>
              <a:t>Tout est fragile</a:t>
            </a:r>
          </a:p>
        </p:txBody>
      </p:sp>
      <p:sp>
        <p:nvSpPr>
          <p:cNvPr id="217" name="Tout est donné"/>
          <p:cNvSpPr/>
          <p:nvPr/>
        </p:nvSpPr>
        <p:spPr>
          <a:xfrm rot="2003800">
            <a:off x="6412445" y="9093547"/>
            <a:ext cx="2566078" cy="2575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9" y="0"/>
                </a:moveTo>
                <a:cubicBezTo>
                  <a:pt x="405" y="0"/>
                  <a:pt x="265" y="63"/>
                  <a:pt x="164" y="163"/>
                </a:cubicBezTo>
                <a:cubicBezTo>
                  <a:pt x="63" y="264"/>
                  <a:pt x="0" y="403"/>
                  <a:pt x="0" y="557"/>
                </a:cubicBezTo>
                <a:lnTo>
                  <a:pt x="0" y="15411"/>
                </a:lnTo>
                <a:cubicBezTo>
                  <a:pt x="0" y="15564"/>
                  <a:pt x="63" y="15703"/>
                  <a:pt x="164" y="15804"/>
                </a:cubicBezTo>
                <a:cubicBezTo>
                  <a:pt x="265" y="15905"/>
                  <a:pt x="405" y="15967"/>
                  <a:pt x="559" y="15967"/>
                </a:cubicBezTo>
                <a:lnTo>
                  <a:pt x="5699" y="15967"/>
                </a:lnTo>
                <a:cubicBezTo>
                  <a:pt x="6071" y="16107"/>
                  <a:pt x="6283" y="16358"/>
                  <a:pt x="6402" y="16574"/>
                </a:cubicBezTo>
                <a:cubicBezTo>
                  <a:pt x="6521" y="16790"/>
                  <a:pt x="6547" y="16971"/>
                  <a:pt x="6547" y="16971"/>
                </a:cubicBezTo>
                <a:cubicBezTo>
                  <a:pt x="6570" y="17157"/>
                  <a:pt x="6489" y="17387"/>
                  <a:pt x="6384" y="17595"/>
                </a:cubicBezTo>
                <a:cubicBezTo>
                  <a:pt x="6278" y="17804"/>
                  <a:pt x="6149" y="17991"/>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19" y="18151"/>
                  <a:pt x="9473" y="17964"/>
                  <a:pt x="9337" y="17726"/>
                </a:cubicBezTo>
                <a:cubicBezTo>
                  <a:pt x="9202" y="17487"/>
                  <a:pt x="9077" y="17196"/>
                  <a:pt x="9104" y="16971"/>
                </a:cubicBezTo>
                <a:cubicBezTo>
                  <a:pt x="9104" y="16971"/>
                  <a:pt x="9131" y="16790"/>
                  <a:pt x="9250" y="16574"/>
                </a:cubicBezTo>
                <a:cubicBezTo>
                  <a:pt x="9370" y="16358"/>
                  <a:pt x="9583" y="16107"/>
                  <a:pt x="9955" y="15967"/>
                </a:cubicBezTo>
                <a:lnTo>
                  <a:pt x="15373" y="15967"/>
                </a:lnTo>
                <a:cubicBezTo>
                  <a:pt x="15527" y="15967"/>
                  <a:pt x="15667" y="15905"/>
                  <a:pt x="15768" y="15804"/>
                </a:cubicBezTo>
                <a:cubicBezTo>
                  <a:pt x="15869" y="15703"/>
                  <a:pt x="15932" y="15564"/>
                  <a:pt x="15932" y="15411"/>
                </a:cubicBezTo>
                <a:lnTo>
                  <a:pt x="15932" y="9979"/>
                </a:lnTo>
                <a:cubicBezTo>
                  <a:pt x="16066" y="9590"/>
                  <a:pt x="16321" y="9369"/>
                  <a:pt x="16543" y="9244"/>
                </a:cubicBezTo>
                <a:cubicBezTo>
                  <a:pt x="16765" y="9119"/>
                  <a:pt x="16953" y="9092"/>
                  <a:pt x="16953" y="9092"/>
                </a:cubicBezTo>
                <a:cubicBezTo>
                  <a:pt x="17139" y="9069"/>
                  <a:pt x="17370" y="9150"/>
                  <a:pt x="17580" y="9255"/>
                </a:cubicBezTo>
                <a:cubicBezTo>
                  <a:pt x="17790" y="9360"/>
                  <a:pt x="17978" y="9489"/>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41" y="6028"/>
                  <a:pt x="17954" y="6174"/>
                  <a:pt x="17713" y="6310"/>
                </a:cubicBezTo>
                <a:cubicBezTo>
                  <a:pt x="17473" y="6445"/>
                  <a:pt x="17180" y="6571"/>
                  <a:pt x="16953" y="6544"/>
                </a:cubicBezTo>
                <a:cubicBezTo>
                  <a:pt x="16953" y="6544"/>
                  <a:pt x="16765" y="6517"/>
                  <a:pt x="16543" y="6393"/>
                </a:cubicBezTo>
                <a:cubicBezTo>
                  <a:pt x="16321" y="6269"/>
                  <a:pt x="16066" y="6047"/>
                  <a:pt x="15932" y="5658"/>
                </a:cubicBezTo>
                <a:lnTo>
                  <a:pt x="15932" y="5036"/>
                </a:lnTo>
                <a:lnTo>
                  <a:pt x="15932" y="557"/>
                </a:lnTo>
                <a:cubicBezTo>
                  <a:pt x="15932" y="403"/>
                  <a:pt x="15869" y="264"/>
                  <a:pt x="15768" y="163"/>
                </a:cubicBezTo>
                <a:cubicBezTo>
                  <a:pt x="15666" y="63"/>
                  <a:pt x="15527" y="0"/>
                  <a:pt x="15373" y="0"/>
                </a:cubicBezTo>
                <a:lnTo>
                  <a:pt x="9592" y="0"/>
                </a:lnTo>
                <a:cubicBezTo>
                  <a:pt x="9383" y="165"/>
                  <a:pt x="9261" y="365"/>
                  <a:pt x="9191" y="524"/>
                </a:cubicBezTo>
                <a:cubicBezTo>
                  <a:pt x="9122" y="683"/>
                  <a:pt x="9104" y="800"/>
                  <a:pt x="9104" y="800"/>
                </a:cubicBezTo>
                <a:cubicBezTo>
                  <a:pt x="9077" y="1027"/>
                  <a:pt x="9203" y="1319"/>
                  <a:pt x="9340" y="1558"/>
                </a:cubicBezTo>
                <a:cubicBezTo>
                  <a:pt x="9476" y="1798"/>
                  <a:pt x="9622" y="1985"/>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149" y="1822"/>
                  <a:pt x="6278" y="1635"/>
                  <a:pt x="6384" y="1426"/>
                </a:cubicBezTo>
                <a:cubicBezTo>
                  <a:pt x="6489" y="1216"/>
                  <a:pt x="6570" y="986"/>
                  <a:pt x="6547" y="800"/>
                </a:cubicBezTo>
                <a:cubicBezTo>
                  <a:pt x="6547" y="800"/>
                  <a:pt x="6530" y="683"/>
                  <a:pt x="6461" y="524"/>
                </a:cubicBezTo>
                <a:cubicBezTo>
                  <a:pt x="6392" y="365"/>
                  <a:pt x="6270" y="165"/>
                  <a:pt x="6061" y="0"/>
                </a:cubicBezTo>
                <a:lnTo>
                  <a:pt x="559" y="0"/>
                </a:lnTo>
                <a:close/>
              </a:path>
            </a:pathLst>
          </a:cu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lnSpc>
                <a:spcPct val="100000"/>
              </a:lnSpc>
              <a:spcBef>
                <a:spcPts val="0"/>
              </a:spcBef>
              <a:defRPr b="1" cap="all" spc="156" sz="2600">
                <a:solidFill>
                  <a:srgbClr val="005493"/>
                </a:solidFill>
                <a:latin typeface="Founders Grotesk Condensed"/>
                <a:ea typeface="Founders Grotesk Condensed"/>
                <a:cs typeface="Founders Grotesk Condensed"/>
                <a:sym typeface="Founders Grotesk Condensed"/>
              </a:defRPr>
            </a:lvl1pPr>
          </a:lstStyle>
          <a:p>
            <a:pPr/>
            <a:r>
              <a:t>Tout est donné</a:t>
            </a:r>
          </a:p>
        </p:txBody>
      </p:sp>
      <p:sp>
        <p:nvSpPr>
          <p:cNvPr id="218" name="Tout est lié"/>
          <p:cNvSpPr/>
          <p:nvPr/>
        </p:nvSpPr>
        <p:spPr>
          <a:xfrm>
            <a:off x="2353985" y="8679257"/>
            <a:ext cx="2566078" cy="2575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9" y="0"/>
                </a:moveTo>
                <a:cubicBezTo>
                  <a:pt x="405" y="0"/>
                  <a:pt x="265" y="63"/>
                  <a:pt x="164" y="163"/>
                </a:cubicBezTo>
                <a:cubicBezTo>
                  <a:pt x="63" y="264"/>
                  <a:pt x="0" y="403"/>
                  <a:pt x="0" y="557"/>
                </a:cubicBezTo>
                <a:lnTo>
                  <a:pt x="0" y="15411"/>
                </a:lnTo>
                <a:cubicBezTo>
                  <a:pt x="0" y="15564"/>
                  <a:pt x="63" y="15703"/>
                  <a:pt x="164" y="15804"/>
                </a:cubicBezTo>
                <a:cubicBezTo>
                  <a:pt x="265" y="15905"/>
                  <a:pt x="405" y="15967"/>
                  <a:pt x="559" y="15967"/>
                </a:cubicBezTo>
                <a:lnTo>
                  <a:pt x="5699" y="15967"/>
                </a:lnTo>
                <a:cubicBezTo>
                  <a:pt x="6071" y="16107"/>
                  <a:pt x="6283" y="16358"/>
                  <a:pt x="6402" y="16574"/>
                </a:cubicBezTo>
                <a:cubicBezTo>
                  <a:pt x="6521" y="16790"/>
                  <a:pt x="6547" y="16971"/>
                  <a:pt x="6547" y="16971"/>
                </a:cubicBezTo>
                <a:cubicBezTo>
                  <a:pt x="6570" y="17157"/>
                  <a:pt x="6489" y="17387"/>
                  <a:pt x="6384" y="17595"/>
                </a:cubicBezTo>
                <a:cubicBezTo>
                  <a:pt x="6278" y="17804"/>
                  <a:pt x="6149" y="17991"/>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19" y="18151"/>
                  <a:pt x="9473" y="17964"/>
                  <a:pt x="9337" y="17726"/>
                </a:cubicBezTo>
                <a:cubicBezTo>
                  <a:pt x="9202" y="17487"/>
                  <a:pt x="9077" y="17196"/>
                  <a:pt x="9104" y="16971"/>
                </a:cubicBezTo>
                <a:cubicBezTo>
                  <a:pt x="9104" y="16971"/>
                  <a:pt x="9131" y="16790"/>
                  <a:pt x="9250" y="16574"/>
                </a:cubicBezTo>
                <a:cubicBezTo>
                  <a:pt x="9370" y="16358"/>
                  <a:pt x="9583" y="16107"/>
                  <a:pt x="9955" y="15967"/>
                </a:cubicBezTo>
                <a:lnTo>
                  <a:pt x="15373" y="15967"/>
                </a:lnTo>
                <a:cubicBezTo>
                  <a:pt x="15527" y="15967"/>
                  <a:pt x="15667" y="15905"/>
                  <a:pt x="15768" y="15804"/>
                </a:cubicBezTo>
                <a:cubicBezTo>
                  <a:pt x="15869" y="15703"/>
                  <a:pt x="15932" y="15564"/>
                  <a:pt x="15932" y="15411"/>
                </a:cubicBezTo>
                <a:lnTo>
                  <a:pt x="15932" y="9979"/>
                </a:lnTo>
                <a:cubicBezTo>
                  <a:pt x="16066" y="9590"/>
                  <a:pt x="16321" y="9369"/>
                  <a:pt x="16543" y="9244"/>
                </a:cubicBezTo>
                <a:cubicBezTo>
                  <a:pt x="16765" y="9119"/>
                  <a:pt x="16953" y="9092"/>
                  <a:pt x="16953" y="9092"/>
                </a:cubicBezTo>
                <a:cubicBezTo>
                  <a:pt x="17139" y="9069"/>
                  <a:pt x="17370" y="9150"/>
                  <a:pt x="17580" y="9255"/>
                </a:cubicBezTo>
                <a:cubicBezTo>
                  <a:pt x="17790" y="9360"/>
                  <a:pt x="17978" y="9489"/>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41" y="6028"/>
                  <a:pt x="17954" y="6174"/>
                  <a:pt x="17713" y="6310"/>
                </a:cubicBezTo>
                <a:cubicBezTo>
                  <a:pt x="17473" y="6445"/>
                  <a:pt x="17180" y="6571"/>
                  <a:pt x="16953" y="6544"/>
                </a:cubicBezTo>
                <a:cubicBezTo>
                  <a:pt x="16953" y="6544"/>
                  <a:pt x="16765" y="6517"/>
                  <a:pt x="16543" y="6393"/>
                </a:cubicBezTo>
                <a:cubicBezTo>
                  <a:pt x="16321" y="6269"/>
                  <a:pt x="16066" y="6047"/>
                  <a:pt x="15932" y="5658"/>
                </a:cubicBezTo>
                <a:lnTo>
                  <a:pt x="15932" y="5036"/>
                </a:lnTo>
                <a:lnTo>
                  <a:pt x="15932" y="557"/>
                </a:lnTo>
                <a:cubicBezTo>
                  <a:pt x="15932" y="403"/>
                  <a:pt x="15869" y="264"/>
                  <a:pt x="15768" y="163"/>
                </a:cubicBezTo>
                <a:cubicBezTo>
                  <a:pt x="15666" y="63"/>
                  <a:pt x="15527" y="0"/>
                  <a:pt x="15373" y="0"/>
                </a:cubicBezTo>
                <a:lnTo>
                  <a:pt x="9592" y="0"/>
                </a:lnTo>
                <a:cubicBezTo>
                  <a:pt x="9383" y="165"/>
                  <a:pt x="9261" y="365"/>
                  <a:pt x="9191" y="524"/>
                </a:cubicBezTo>
                <a:cubicBezTo>
                  <a:pt x="9122" y="683"/>
                  <a:pt x="9104" y="800"/>
                  <a:pt x="9104" y="800"/>
                </a:cubicBezTo>
                <a:cubicBezTo>
                  <a:pt x="9077" y="1027"/>
                  <a:pt x="9203" y="1319"/>
                  <a:pt x="9340" y="1558"/>
                </a:cubicBezTo>
                <a:cubicBezTo>
                  <a:pt x="9476" y="1798"/>
                  <a:pt x="9622" y="1985"/>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149" y="1822"/>
                  <a:pt x="6278" y="1635"/>
                  <a:pt x="6384" y="1426"/>
                </a:cubicBezTo>
                <a:cubicBezTo>
                  <a:pt x="6489" y="1216"/>
                  <a:pt x="6570" y="986"/>
                  <a:pt x="6547" y="800"/>
                </a:cubicBezTo>
                <a:cubicBezTo>
                  <a:pt x="6547" y="800"/>
                  <a:pt x="6530" y="683"/>
                  <a:pt x="6461" y="524"/>
                </a:cubicBezTo>
                <a:cubicBezTo>
                  <a:pt x="6392" y="365"/>
                  <a:pt x="6270" y="165"/>
                  <a:pt x="6061" y="0"/>
                </a:cubicBezTo>
                <a:lnTo>
                  <a:pt x="559" y="0"/>
                </a:lnTo>
                <a:close/>
              </a:path>
            </a:pathLst>
          </a:cu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lnSpc>
                <a:spcPct val="100000"/>
              </a:lnSpc>
              <a:spcBef>
                <a:spcPts val="0"/>
              </a:spcBef>
              <a:defRPr b="1" cap="all" spc="156" sz="2600">
                <a:solidFill>
                  <a:srgbClr val="005493"/>
                </a:solidFill>
                <a:latin typeface="Founders Grotesk Condensed"/>
                <a:ea typeface="Founders Grotesk Condensed"/>
                <a:cs typeface="Founders Grotesk Condensed"/>
                <a:sym typeface="Founders Grotesk Condensed"/>
              </a:defRPr>
            </a:lvl1pPr>
          </a:lstStyle>
          <a:p>
            <a:pPr/>
            <a:r>
              <a:t>Tout est lié</a:t>
            </a:r>
          </a:p>
        </p:txBody>
      </p:sp>
      <p:sp>
        <p:nvSpPr>
          <p:cNvPr id="219" name="Le COVID 19 a clairement mis en évidence la profonde interconnection et l’interdépendance qui existe entre nous tous. Pour commencer à imaginer un monde post pandémique, nous devons tout d’abord adopter une approche intégrale"/>
          <p:cNvSpPr txBox="1"/>
          <p:nvPr/>
        </p:nvSpPr>
        <p:spPr>
          <a:xfrm>
            <a:off x="14234639" y="696357"/>
            <a:ext cx="6195168" cy="32867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pc="-29" sz="3000">
                <a:latin typeface="Bradley Hand ITC TT-Bold"/>
                <a:ea typeface="Bradley Hand ITC TT-Bold"/>
                <a:cs typeface="Bradley Hand ITC TT-Bold"/>
                <a:sym typeface="Bradley Hand ITC TT-Bold"/>
              </a:defRPr>
            </a:lvl1pPr>
          </a:lstStyle>
          <a:p>
            <a:pPr/>
            <a:r>
              <a:t>Le COVID 19 a clairement mis en évidence la profonde interconnection et l’interdépendance qui existe entre nous tous. Pour commencer à imaginer un monde post pandémique, nous devons tout d’abord adopter une approche intégrale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15"/>
                                        </p:tgtEl>
                                        <p:attrNameLst>
                                          <p:attrName>style.visibility</p:attrName>
                                        </p:attrNameLst>
                                      </p:cBhvr>
                                      <p:to>
                                        <p:strVal val="visible"/>
                                      </p:to>
                                    </p:set>
                                    <p:anim calcmode="lin" valueType="num">
                                      <p:cBhvr>
                                        <p:cTn id="7" dur="1500" fill="hold"/>
                                        <p:tgtEl>
                                          <p:spTgt spid="215"/>
                                        </p:tgtEl>
                                        <p:attrNameLst>
                                          <p:attrName>ppt_x</p:attrName>
                                        </p:attrNameLst>
                                      </p:cBhvr>
                                      <p:tavLst>
                                        <p:tav tm="0">
                                          <p:val>
                                            <p:strVal val="0-#ppt_w/2"/>
                                          </p:val>
                                        </p:tav>
                                        <p:tav tm="100000">
                                          <p:val>
                                            <p:strVal val="#ppt_x"/>
                                          </p:val>
                                        </p:tav>
                                      </p:tavLst>
                                    </p:anim>
                                    <p:anim calcmode="lin" valueType="num">
                                      <p:cBhvr>
                                        <p:cTn id="8" dur="1500" fill="hold"/>
                                        <p:tgtEl>
                                          <p:spTgt spid="2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2" grpId="2" fill="hold">
                                  <p:stCondLst>
                                    <p:cond delay="0"/>
                                  </p:stCondLst>
                                  <p:iterate type="el" backwards="0">
                                    <p:tmAbs val="0"/>
                                  </p:iterate>
                                  <p:childTnLst>
                                    <p:set>
                                      <p:cBhvr>
                                        <p:cTn id="12" fill="hold"/>
                                        <p:tgtEl>
                                          <p:spTgt spid="218"/>
                                        </p:tgtEl>
                                        <p:attrNameLst>
                                          <p:attrName>style.visibility</p:attrName>
                                        </p:attrNameLst>
                                      </p:cBhvr>
                                      <p:to>
                                        <p:strVal val="visible"/>
                                      </p:to>
                                    </p:set>
                                    <p:animEffect filter="wipe(left)" transition="in">
                                      <p:cBhvr>
                                        <p:cTn id="13" dur="1500"/>
                                        <p:tgtEl>
                                          <p:spTgt spid="218"/>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8" presetID="22" grpId="3" fill="hold">
                                  <p:stCondLst>
                                    <p:cond delay="0"/>
                                  </p:stCondLst>
                                  <p:iterate type="el" backwards="0">
                                    <p:tmAbs val="0"/>
                                  </p:iterate>
                                  <p:childTnLst>
                                    <p:set>
                                      <p:cBhvr>
                                        <p:cTn id="17" fill="hold"/>
                                        <p:tgtEl>
                                          <p:spTgt spid="217"/>
                                        </p:tgtEl>
                                        <p:attrNameLst>
                                          <p:attrName>style.visibility</p:attrName>
                                        </p:attrNameLst>
                                      </p:cBhvr>
                                      <p:to>
                                        <p:strVal val="visible"/>
                                      </p:to>
                                    </p:set>
                                    <p:animEffect filter="wipe(left)" transition="in">
                                      <p:cBhvr>
                                        <p:cTn id="18" dur="1000"/>
                                        <p:tgtEl>
                                          <p:spTgt spid="217"/>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4" fill="hold">
                                  <p:stCondLst>
                                    <p:cond delay="0"/>
                                  </p:stCondLst>
                                  <p:iterate type="el" backwards="0">
                                    <p:tmAbs val="0"/>
                                  </p:iterate>
                                  <p:childTnLst>
                                    <p:set>
                                      <p:cBhvr>
                                        <p:cTn id="22" fill="hold"/>
                                        <p:tgtEl>
                                          <p:spTgt spid="216"/>
                                        </p:tgtEl>
                                        <p:attrNameLst>
                                          <p:attrName>style.visibility</p:attrName>
                                        </p:attrNameLst>
                                      </p:cBhvr>
                                      <p:to>
                                        <p:strVal val="visible"/>
                                      </p:to>
                                    </p:set>
                                    <p:animEffect filter="wipe(left)" transition="in">
                                      <p:cBhvr>
                                        <p:cTn id="23" dur="1000"/>
                                        <p:tgtEl>
                                          <p:spTgt spid="216"/>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 grpId="5" fill="hold">
                                  <p:stCondLst>
                                    <p:cond delay="0"/>
                                  </p:stCondLst>
                                  <p:iterate type="el" backwards="0">
                                    <p:tmAbs val="0"/>
                                  </p:iterate>
                                  <p:childTnLst>
                                    <p:set>
                                      <p:cBhvr>
                                        <p:cTn id="27" fill="hold"/>
                                        <p:tgtEl>
                                          <p:spTgt spid="219"/>
                                        </p:tgtEl>
                                        <p:attrNameLst>
                                          <p:attrName>style.visibility</p:attrName>
                                        </p:attrNameLst>
                                      </p:cBhvr>
                                      <p:to>
                                        <p:strVal val="visible"/>
                                      </p:to>
                                    </p:set>
                                    <p:anim calcmode="lin" valueType="num">
                                      <p:cBhvr>
                                        <p:cTn id="28" dur="1000" fill="hold"/>
                                        <p:tgtEl>
                                          <p:spTgt spid="219"/>
                                        </p:tgtEl>
                                        <p:attrNameLst>
                                          <p:attrName>ppt_x</p:attrName>
                                        </p:attrNameLst>
                                      </p:cBhvr>
                                      <p:tavLst>
                                        <p:tav tm="0">
                                          <p:val>
                                            <p:strVal val="0-#ppt_w/2"/>
                                          </p:val>
                                        </p:tav>
                                        <p:tav tm="100000">
                                          <p:val>
                                            <p:strVal val="#ppt_x"/>
                                          </p:val>
                                        </p:tav>
                                      </p:tavLst>
                                    </p:anim>
                                    <p:anim calcmode="lin" valueType="num">
                                      <p:cBhvr>
                                        <p:cTn id="29" dur="1000" fill="hold"/>
                                        <p:tgtEl>
                                          <p:spTgt spid="2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9" grpId="5"/>
      <p:bldP build="whole" bldLvl="1" animBg="1" rev="0" advAuto="0" spid="217" grpId="3"/>
      <p:bldP build="whole" bldLvl="1" animBg="1" rev="0" advAuto="0" spid="216" grpId="4"/>
      <p:bldP build="whole" bldLvl="1" animBg="1" rev="0" advAuto="0" spid="215" grpId="1"/>
      <p:bldP build="whole" bldLvl="1" animBg="1" rev="0" advAuto="0" spid="218"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Pendant la crise du COVID, l’économie s’est arrêtée et la nature a repris ses droits. Une réflexion est à l’oeuvre sur l’après. Comment repenser le monde ? Comment repenser la place de l’homme dans la Création ?…"/>
          <p:cNvSpPr txBox="1"/>
          <p:nvPr>
            <p:ph type="body" idx="1"/>
          </p:nvPr>
        </p:nvSpPr>
        <p:spPr>
          <a:xfrm>
            <a:off x="836020" y="2612999"/>
            <a:ext cx="23241001" cy="7697009"/>
          </a:xfrm>
          <a:prstGeom prst="rect">
            <a:avLst/>
          </a:prstGeom>
        </p:spPr>
        <p:txBody>
          <a:bodyPr/>
          <a:lstStyle/>
          <a:p>
            <a:pPr algn="just"/>
            <a:r>
              <a:t>Pendant la crise du COVID, l’économie s’est arrêtée et la nature a repris ses droits. Une réflexion est à l’oeuvre sur l’après. Comment repenser le monde ? Comment repenser la place de l’homme dans la Création ? </a:t>
            </a:r>
          </a:p>
          <a:p>
            <a:pPr algn="just"/>
            <a:r>
              <a:t>La place du travail remise en valeur ?                                             </a:t>
            </a:r>
          </a:p>
          <a:p>
            <a:pPr marL="0" indent="0" algn="just">
              <a:buClrTx/>
              <a:buSzTx/>
              <a:buNone/>
            </a:pPr>
            <a:r>
              <a:t>                                                       </a:t>
            </a:r>
          </a:p>
        </p:txBody>
      </p:sp>
      <p:sp>
        <p:nvSpPr>
          <p:cNvPr id="222" name="Et maintenant"/>
          <p:cNvSpPr txBox="1"/>
          <p:nvPr>
            <p:ph type="title"/>
          </p:nvPr>
        </p:nvSpPr>
        <p:spPr>
          <a:prstGeom prst="rect">
            <a:avLst/>
          </a:prstGeom>
        </p:spPr>
        <p:txBody>
          <a:bodyPr/>
          <a:lstStyle/>
          <a:p>
            <a:pPr/>
            <a:r>
              <a:t>Et maintenant </a:t>
            </a:r>
          </a:p>
        </p:txBody>
      </p:sp>
      <p:sp>
        <p:nvSpPr>
          <p:cNvPr id="223" name="Numéro de diapositive"/>
          <p:cNvSpPr txBox="1"/>
          <p:nvPr>
            <p:ph type="sldNum" sz="quarter" idx="2"/>
          </p:nvPr>
        </p:nvSpPr>
        <p:spPr>
          <a:xfrm>
            <a:off x="23552403" y="12268199"/>
            <a:ext cx="255475"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4" name="Déclaration du pape François aux experts financiers du Conseil de l’Europe, le 8 oct 2020 :…"/>
          <p:cNvSpPr txBox="1"/>
          <p:nvPr/>
        </p:nvSpPr>
        <p:spPr>
          <a:xfrm>
            <a:off x="14516400" y="4380786"/>
            <a:ext cx="9252179" cy="71691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gn="just">
              <a:defRPr spc="-25" sz="2500"/>
            </a:pPr>
            <a:r>
              <a:rPr b="1"/>
              <a:t>Déclaration du pape François aux experts financiers du Conseil de l’Europe, le 8 oct 2020 </a:t>
            </a:r>
            <a:r>
              <a:t>:</a:t>
            </a:r>
          </a:p>
          <a:p>
            <a:pPr lvl="3" algn="just">
              <a:defRPr spc="-29" sz="3000">
                <a:latin typeface="Bradley Hand ITC TT-Bold"/>
                <a:ea typeface="Bradley Hand ITC TT-Bold"/>
                <a:cs typeface="Bradley Hand ITC TT-Bold"/>
                <a:sym typeface="Bradley Hand ITC TT-Bold"/>
              </a:defRPr>
            </a:pPr>
            <a:r>
              <a:t>« Comme je l’ai écrit dans mon exhortation apostolique Evangelii gaudium, je pense qu’il est nécessaire de repenser notre rapport à l’argent (cf. n. 55). En effet, dans certains cas, il semble que nous ayons accepté la prédominance de l’argent sur l’homme. Parfois, pour accumuler de la richesse, on ne prête pas attention à son origine, aux activités plus ou moins légales qui l’ont engendrée et à la logique d’exploitation qui peut la sous-tendre. » </a:t>
            </a:r>
          </a:p>
          <a:p>
            <a:pPr lvl="3" algn="just">
              <a:defRPr spc="-29" sz="3000">
                <a:latin typeface="Bradley Hand ITC TT-Bold"/>
                <a:ea typeface="Bradley Hand ITC TT-Bold"/>
                <a:cs typeface="Bradley Hand ITC TT-Bold"/>
                <a:sym typeface="Bradley Hand ITC TT-Bold"/>
              </a:defRPr>
            </a:pPr>
            <a:r>
              <a:t>Jésus a expulsé les marchands du temple (cf. Mt 21, 12-13 ; Jn 2, 13-17) et a enseigné que « l’on ne peut pas servir Dieu et les richesses » (Mt 6, 24). Quand, en effet, l’économie perd son visage humain, l’argent n’est pas utilisé, mais l’argent est servi.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Auteur et date"/>
          <p:cNvSpPr txBox="1"/>
          <p:nvPr>
            <p:ph type="body" idx="21"/>
          </p:nvPr>
        </p:nvSpPr>
        <p:spPr>
          <a:prstGeom prst="rect">
            <a:avLst/>
          </a:prstGeom>
        </p:spPr>
        <p:txBody>
          <a:bodyPr/>
          <a:lstStyle/>
          <a:p>
            <a:pPr/>
          </a:p>
        </p:txBody>
      </p:sp>
      <p:sp>
        <p:nvSpPr>
          <p:cNvPr id="227" name="« C'EST PAR LE TRAVAIL que l'homme doit se procurer le pain quotidien et contribuer au progrès continuel des sciences et de la technique, et surtout à l'élévation constante, culturelle et morale, de la société dans laquelle il vit en communauté avec ses "/>
          <p:cNvSpPr txBox="1"/>
          <p:nvPr>
            <p:ph type="body" idx="1"/>
          </p:nvPr>
        </p:nvSpPr>
        <p:spPr>
          <a:prstGeom prst="rect">
            <a:avLst/>
          </a:prstGeom>
        </p:spPr>
        <p:txBody>
          <a:bodyPr/>
          <a:lstStyle/>
          <a:p>
            <a:pPr marL="0" indent="0" algn="just" defTabSz="759459">
              <a:spcBef>
                <a:spcPts val="3300"/>
              </a:spcBef>
              <a:buSzTx/>
              <a:buNone/>
              <a:defRPr spc="-38" sz="3864"/>
            </a:pPr>
            <a:r>
              <a:t>« C'EST PAR LE TRAVAIL que l'homme doit se procurer le pain quotidien et contribuer au progrès continuel des sciences et de la technique, et surtout à l'élévation constante, culturelle et morale, de la société dans laquelle il vit en communauté avec ses frères. Le mot «travail» désigne tout travail accompli par l'homme, quelles que soient les caractéristiques et les circonstances de ce travail, autrement dit toute activité humaine qui peut et qui doit être reconnue comme travail parmi la richesse des activités dont l'homme est capable et auxquelles il est prédisposé par sa nature même, en vertu de son caractère humain. Fait à l'image, à la ressemblance de Dieu lui- même dans l'univers visible et établi dans celui-ci pour dominer la terre 3, l'homme est donc dès le commencement appelé au travail. Le travail est l'une des caractéristiques qui distinguent l'homme du reste des créatures dont l'activité, liée à la subsistance, ne peut être appelée travail; seul l'homme est capable de travail, seul l'homme l'accomplit et par le fait même remplit de son travail son existence sur la terre. Ainsi, le travail porte la marque particulière de l'homme et de l'humanité, la marque d'une personne qui agit dans une communauté de personnes; et cette marque détermine sa qualification intérieure, elle constitue en un certain sens sa nature même. » </a:t>
            </a:r>
          </a:p>
          <a:p>
            <a:pPr marL="0" indent="0" algn="just" defTabSz="759459">
              <a:spcBef>
                <a:spcPts val="3300"/>
              </a:spcBef>
              <a:buSzTx/>
              <a:buNone/>
              <a:defRPr spc="-38" sz="3864"/>
            </a:pPr>
            <a:r>
              <a:rPr u="sng"/>
              <a:t>Laborem Exercens </a:t>
            </a:r>
            <a:r>
              <a:t>du pape Jean-Paul II à l’occasion du 90 </a:t>
            </a:r>
            <a:r>
              <a:rPr baseline="31999"/>
              <a:t>ème</a:t>
            </a:r>
            <a:r>
              <a:t> anniversaire de </a:t>
            </a:r>
            <a:r>
              <a:rPr u="sng"/>
              <a:t>Rerum Novarum</a:t>
            </a:r>
            <a:r>
              <a:t> en 1981</a:t>
            </a:r>
          </a:p>
        </p:txBody>
      </p:sp>
      <p:sp>
        <p:nvSpPr>
          <p:cNvPr id="228" name="La place du travail de l’homme dans la Création"/>
          <p:cNvSpPr txBox="1"/>
          <p:nvPr>
            <p:ph type="title"/>
          </p:nvPr>
        </p:nvSpPr>
        <p:spPr>
          <a:xfrm>
            <a:off x="571500" y="652482"/>
            <a:ext cx="21420064" cy="1394407"/>
          </a:xfrm>
          <a:prstGeom prst="rect">
            <a:avLst/>
          </a:prstGeom>
        </p:spPr>
        <p:txBody>
          <a:bodyPr/>
          <a:lstStyle>
            <a:lvl1pPr defTabSz="586104">
              <a:defRPr spc="-170" sz="8520"/>
            </a:lvl1pPr>
          </a:lstStyle>
          <a:p>
            <a:pPr/>
            <a:r>
              <a:t>La place du travail de l’homme dans la Création</a:t>
            </a:r>
          </a:p>
        </p:txBody>
      </p:sp>
      <p:sp>
        <p:nvSpPr>
          <p:cNvPr id="229" name="Numéro de diapositive"/>
          <p:cNvSpPr txBox="1"/>
          <p:nvPr>
            <p:ph type="sldNum" sz="quarter" idx="2"/>
          </p:nvPr>
        </p:nvSpPr>
        <p:spPr>
          <a:xfrm>
            <a:off x="23536757" y="12268199"/>
            <a:ext cx="271121"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Le jeu du Monopoly"/>
          <p:cNvSpPr txBox="1"/>
          <p:nvPr>
            <p:ph type="body" idx="1"/>
          </p:nvPr>
        </p:nvSpPr>
        <p:spPr>
          <a:prstGeom prst="rect">
            <a:avLst/>
          </a:prstGeom>
        </p:spPr>
        <p:txBody>
          <a:bodyPr/>
          <a:lstStyle/>
          <a:p>
            <a:pPr/>
            <a:r>
              <a:t>Le jeu du Monopoly</a:t>
            </a:r>
          </a:p>
        </p:txBody>
      </p:sp>
      <p:sp>
        <p:nvSpPr>
          <p:cNvPr id="232" name="La finance dans l’économie de la Création"/>
          <p:cNvSpPr txBox="1"/>
          <p:nvPr>
            <p:ph type="title"/>
          </p:nvPr>
        </p:nvSpPr>
        <p:spPr>
          <a:prstGeom prst="rect">
            <a:avLst/>
          </a:prstGeom>
        </p:spPr>
        <p:txBody>
          <a:bodyPr/>
          <a:lstStyle>
            <a:lvl1pPr defTabSz="751205">
              <a:defRPr spc="-218" sz="10920"/>
            </a:lvl1pPr>
          </a:lstStyle>
          <a:p>
            <a:pPr/>
            <a:r>
              <a:t>La finance dans l’économie de la Création</a:t>
            </a:r>
          </a:p>
        </p:txBody>
      </p:sp>
      <p:pic>
        <p:nvPicPr>
          <p:cNvPr id="233" name="Capture d’écran 2020-05-20 à 15.36.50.png" descr="Capture d’écran 2020-05-20 à 15.36.50.png"/>
          <p:cNvPicPr>
            <a:picLocks noChangeAspect="1"/>
          </p:cNvPicPr>
          <p:nvPr/>
        </p:nvPicPr>
        <p:blipFill>
          <a:blip r:embed="rId2">
            <a:extLst/>
          </a:blip>
          <a:stretch>
            <a:fillRect/>
          </a:stretch>
        </p:blipFill>
        <p:spPr>
          <a:xfrm>
            <a:off x="13786961" y="3296250"/>
            <a:ext cx="8183950" cy="8183950"/>
          </a:xfrm>
          <a:prstGeom prst="rect">
            <a:avLst/>
          </a:prstGeom>
          <a:ln w="12700">
            <a:miter lim="400000"/>
          </a:ln>
        </p:spPr>
      </p:pic>
      <p:sp>
        <p:nvSpPr>
          <p:cNvPr id="234" name="Numéro de diapositive"/>
          <p:cNvSpPr txBox="1"/>
          <p:nvPr>
            <p:ph type="sldNum" sz="quarter" idx="2"/>
          </p:nvPr>
        </p:nvSpPr>
        <p:spPr>
          <a:xfrm>
            <a:off x="23530712" y="12268199"/>
            <a:ext cx="277166" cy="5552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5" name="Le but du jeu…"/>
          <p:cNvSpPr txBox="1"/>
          <p:nvPr/>
        </p:nvSpPr>
        <p:spPr>
          <a:xfrm>
            <a:off x="3973982" y="6020752"/>
            <a:ext cx="9027586" cy="16744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pc="-33" sz="3300">
                <a:solidFill>
                  <a:srgbClr val="941100"/>
                </a:solidFill>
                <a:latin typeface="Chalkduster"/>
                <a:ea typeface="Chalkduster"/>
                <a:cs typeface="Chalkduster"/>
                <a:sym typeface="Chalkduster"/>
              </a:defRPr>
            </a:pPr>
            <a:r>
              <a:t>Le but du jeu</a:t>
            </a:r>
          </a:p>
          <a:p>
            <a:pPr algn="ctr">
              <a:defRPr spc="-33" sz="3300">
                <a:solidFill>
                  <a:srgbClr val="941100"/>
                </a:solidFill>
                <a:latin typeface="Chalkduster"/>
                <a:ea typeface="Chalkduster"/>
                <a:cs typeface="Chalkduster"/>
                <a:sym typeface="Chalkduster"/>
              </a:defRPr>
            </a:pPr>
            <a:r>
              <a:t>Comment puis-je atteindre mon but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5" grpId="1" fill="hold">
                                  <p:stCondLst>
                                    <p:cond delay="0"/>
                                  </p:stCondLst>
                                  <p:iterate type="el" backwards="0">
                                    <p:tmAbs val="0"/>
                                  </p:iterate>
                                  <p:childTnLst>
                                    <p:set>
                                      <p:cBhvr>
                                        <p:cTn id="6" fill="hold"/>
                                        <p:tgtEl>
                                          <p:spTgt spid="233"/>
                                        </p:tgtEl>
                                        <p:attrNameLst>
                                          <p:attrName>style.visibility</p:attrName>
                                        </p:attrNameLst>
                                      </p:cBhvr>
                                      <p:to>
                                        <p:strVal val="visible"/>
                                      </p:to>
                                    </p:set>
                                    <p:anim calcmode="lin" valueType="num">
                                      <p:cBhvr>
                                        <p:cTn id="7" dur="1000" fill="hold"/>
                                        <p:tgtEl>
                                          <p:spTgt spid="233"/>
                                        </p:tgtEl>
                                        <p:attrNameLst>
                                          <p:attrName>ppt_w</p:attrName>
                                        </p:attrNameLst>
                                      </p:cBhvr>
                                      <p:tavLst>
                                        <p:tav tm="0">
                                          <p:val>
                                            <p:fltVal val="0"/>
                                          </p:val>
                                        </p:tav>
                                        <p:tav tm="100000">
                                          <p:val>
                                            <p:strVal val="#ppt_w"/>
                                          </p:val>
                                        </p:tav>
                                      </p:tavLst>
                                    </p:anim>
                                    <p:anim calcmode="lin" valueType="num">
                                      <p:cBhvr>
                                        <p:cTn id="8" dur="1000" fill="hold"/>
                                        <p:tgtEl>
                                          <p:spTgt spid="233"/>
                                        </p:tgtEl>
                                        <p:attrNameLst>
                                          <p:attrName>ppt_h</p:attrName>
                                        </p:attrNameLst>
                                      </p:cBhvr>
                                      <p:tavLst>
                                        <p:tav tm="0">
                                          <p:val>
                                            <p:fltVal val="0"/>
                                          </p:val>
                                        </p:tav>
                                        <p:tav tm="100000">
                                          <p:val>
                                            <p:strVal val="#ppt_h"/>
                                          </p:val>
                                        </p:tav>
                                      </p:tavLst>
                                    </p:anim>
                                    <p:anim calcmode="lin" valueType="num">
                                      <p:cBhvr>
                                        <p:cTn id="9" dur="1000" fill="hold"/>
                                        <p:tgtEl>
                                          <p:spTgt spid="2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3" grpId="1"/>
    </p:bldLst>
  </p:timing>
</p:sld>
</file>

<file path=ppt/theme/theme1.xml><?xml version="1.0" encoding="utf-8"?>
<a:theme xmlns:a="http://schemas.openxmlformats.org/drawingml/2006/main" xmlns:r="http://schemas.openxmlformats.org/officeDocument/2006/relationships" name="28_Academy">
  <a:themeElements>
    <a:clrScheme name="28_Academy">
      <a:dk1>
        <a:srgbClr val="000000"/>
      </a:dk1>
      <a:lt1>
        <a:srgbClr val="00003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all" i="0" spc="156" strike="noStrike" sz="2600" u="none" kumimoji="0" normalizeH="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143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80000"/>
          </a:lnSpc>
          <a:spcBef>
            <a:spcPts val="3600"/>
          </a:spcBef>
          <a:spcAft>
            <a:spcPts val="0"/>
          </a:spcAft>
          <a:buClrTx/>
          <a:buSzTx/>
          <a:buFontTx/>
          <a:buNone/>
          <a:tabLst/>
          <a:defRPr b="0" baseline="0" cap="none" i="0" spc="-42" strike="noStrike" sz="4200" u="none" kumimoji="0" normalizeH="0">
            <a:ln>
              <a:noFill/>
            </a:ln>
            <a:solidFill>
              <a:srgbClr val="000000"/>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8_Academy">
  <a:themeElements>
    <a:clrScheme name="28_Academy">
      <a:dk1>
        <a:srgbClr val="000000"/>
      </a:dk1>
      <a:lt1>
        <a:srgbClr val="FFFFFF"/>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all" i="0" spc="156" strike="noStrike" sz="2600" u="none" kumimoji="0" normalizeH="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143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80000"/>
          </a:lnSpc>
          <a:spcBef>
            <a:spcPts val="3600"/>
          </a:spcBef>
          <a:spcAft>
            <a:spcPts val="0"/>
          </a:spcAft>
          <a:buClrTx/>
          <a:buSzTx/>
          <a:buFontTx/>
          <a:buNone/>
          <a:tabLst/>
          <a:defRPr b="0" baseline="0" cap="none" i="0" spc="-42" strike="noStrike" sz="4200" u="none" kumimoji="0" normalizeH="0">
            <a:ln>
              <a:noFill/>
            </a:ln>
            <a:solidFill>
              <a:srgbClr val="000000"/>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