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fr-FR"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endParaRPr b="0" lang="fr-FR"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pPr>
            <a:r>
              <a:rPr b="0" lang="fr-FR" sz="6000" spc="-1" strike="noStrike">
                <a:solidFill>
                  <a:srgbClr val="000000"/>
                </a:solidFill>
                <a:latin typeface="Calibri Light"/>
              </a:rPr>
              <a:t>Modifiez le style du titre</a:t>
            </a:r>
            <a:endParaRPr b="0" lang="fr-FR"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a:noFill/>
          <a:ln w="0">
            <a:noFill/>
          </a:ln>
        </p:spPr>
        <p:txBody>
          <a:bodyPr anchor="ctr">
            <a:noAutofit/>
          </a:bodyPr>
          <a:p>
            <a:pPr>
              <a:lnSpc>
                <a:spcPct val="100000"/>
              </a:lnSpc>
            </a:pPr>
            <a:fld id="{324F5559-A9D7-4A8F-9C72-FF20B5AD46EA}" type="datetime">
              <a:rPr b="0" lang="fr-FR" sz="1200" spc="-1" strike="noStrike">
                <a:solidFill>
                  <a:srgbClr val="8b8b8b"/>
                </a:solidFill>
                <a:latin typeface="Calibri"/>
              </a:rPr>
              <a:t>04/10/2021</a:t>
            </a:fld>
            <a:endParaRPr b="0" lang="fr-FR"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a:noFill/>
          <a:ln w="0">
            <a:noFill/>
          </a:ln>
        </p:spPr>
        <p:txBody>
          <a:bodyPr anchor="ctr">
            <a:noAutofit/>
          </a:bodyPr>
          <a:p>
            <a:endParaRPr b="0" lang="fr-FR"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a:noFill/>
          <a:ln w="0">
            <a:noFill/>
          </a:ln>
        </p:spPr>
        <p:txBody>
          <a:bodyPr anchor="ctr">
            <a:noAutofit/>
          </a:bodyPr>
          <a:p>
            <a:pPr algn="r">
              <a:lnSpc>
                <a:spcPct val="100000"/>
              </a:lnSpc>
            </a:pPr>
            <a:fld id="{65D0FAAF-DCE9-42B6-882D-45854D901FE2}" type="slidenum">
              <a:rPr b="0" lang="fr-FR" sz="1200" spc="-1" strike="noStrike">
                <a:solidFill>
                  <a:srgbClr val="8b8b8b"/>
                </a:solidFill>
                <a:latin typeface="Calibri"/>
              </a:rPr>
              <a:t>1</a:t>
            </a:fld>
            <a:endParaRPr b="0" lang="fr-FR"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2800" spc="-1" strike="noStrike">
                <a:solidFill>
                  <a:srgbClr val="000000"/>
                </a:solidFill>
                <a:latin typeface="Calibri"/>
              </a:rPr>
              <a:t>Cliquez pour éditer le format du plan de texte</a:t>
            </a:r>
            <a:endParaRPr b="0" lang="fr-FR"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2000" spc="-1" strike="noStrike">
                <a:solidFill>
                  <a:srgbClr val="000000"/>
                </a:solidFill>
                <a:latin typeface="Calibri"/>
              </a:rPr>
              <a:t>Second niveau de plan</a:t>
            </a:r>
            <a:endParaRPr b="0" lang="fr-FR"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Calibri"/>
              </a:rPr>
              <a:t>Troisième niveau de plan</a:t>
            </a:r>
            <a:endParaRPr b="0" lang="fr-FR"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Calibri"/>
              </a:rPr>
              <a:t>Quatrième niveau de plan</a:t>
            </a:r>
            <a:endParaRPr b="0" lang="fr-FR"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Calibri"/>
              </a:rPr>
              <a:t>Cinquième niveau de plan</a:t>
            </a:r>
            <a:endParaRPr b="0" lang="fr-FR"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Calibri"/>
              </a:rPr>
              <a:t>Sixième niveau de plan</a:t>
            </a:r>
            <a:endParaRPr b="0" lang="fr-FR"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Calibri"/>
              </a:rPr>
              <a:t>Septième niveau de plan</a:t>
            </a:r>
            <a:endParaRPr b="0" lang="fr-F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Modifiez le style du titre</a:t>
            </a:r>
            <a:endParaRPr b="0" lang="fr-FR"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Cliquez pour modifier les styles du texte du masque</a:t>
            </a:r>
            <a:endParaRPr b="0" lang="fr-FR"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fr-FR" sz="2400" spc="-1" strike="noStrike">
                <a:solidFill>
                  <a:srgbClr val="000000"/>
                </a:solidFill>
                <a:latin typeface="Calibri"/>
              </a:rPr>
              <a:t>Deuxième niveau</a:t>
            </a:r>
            <a:endParaRPr b="0" lang="fr-FR"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fr-FR" sz="2000" spc="-1" strike="noStrike">
                <a:solidFill>
                  <a:srgbClr val="000000"/>
                </a:solidFill>
                <a:latin typeface="Calibri"/>
              </a:rPr>
              <a:t>Troisième niveau</a:t>
            </a:r>
            <a:endParaRPr b="0" lang="fr-FR"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fr-FR" sz="1800" spc="-1" strike="noStrike">
                <a:solidFill>
                  <a:srgbClr val="000000"/>
                </a:solidFill>
                <a:latin typeface="Calibri"/>
              </a:rPr>
              <a:t>Quatrième niveau</a:t>
            </a:r>
            <a:endParaRPr b="0" lang="fr-FR"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fr-FR" sz="1800" spc="-1" strike="noStrike">
                <a:solidFill>
                  <a:srgbClr val="000000"/>
                </a:solidFill>
                <a:latin typeface="Calibri"/>
              </a:rPr>
              <a:t>Cinquième niveau</a:t>
            </a:r>
            <a:endParaRPr b="0" lang="fr-FR" sz="1800" spc="-1" strike="noStrike">
              <a:solidFill>
                <a:srgbClr val="000000"/>
              </a:solidFill>
              <a:latin typeface="Calibri"/>
            </a:endParaRPr>
          </a:p>
        </p:txBody>
      </p:sp>
      <p:sp>
        <p:nvSpPr>
          <p:cNvPr id="43" name="PlaceHolder 3"/>
          <p:cNvSpPr>
            <a:spLocks noGrp="1"/>
          </p:cNvSpPr>
          <p:nvPr>
            <p:ph type="dt"/>
          </p:nvPr>
        </p:nvSpPr>
        <p:spPr>
          <a:xfrm>
            <a:off x="838080" y="6356520"/>
            <a:ext cx="2742840" cy="364680"/>
          </a:xfrm>
          <a:prstGeom prst="rect">
            <a:avLst/>
          </a:prstGeom>
          <a:noFill/>
          <a:ln w="0">
            <a:noFill/>
          </a:ln>
        </p:spPr>
        <p:txBody>
          <a:bodyPr anchor="ctr">
            <a:noAutofit/>
          </a:bodyPr>
          <a:p>
            <a:pPr>
              <a:lnSpc>
                <a:spcPct val="100000"/>
              </a:lnSpc>
            </a:pPr>
            <a:fld id="{0D11B845-1E03-482F-B9A0-EC4FB8B8294A}" type="datetime">
              <a:rPr b="0" lang="fr-FR" sz="1200" spc="-1" strike="noStrike">
                <a:solidFill>
                  <a:srgbClr val="8b8b8b"/>
                </a:solidFill>
                <a:latin typeface="Calibri"/>
              </a:rPr>
              <a:t>04/10/2021</a:t>
            </a:fld>
            <a:endParaRPr b="0" lang="fr-FR" sz="1200" spc="-1" strike="noStrike">
              <a:latin typeface="Times New Roman"/>
            </a:endParaRPr>
          </a:p>
        </p:txBody>
      </p:sp>
      <p:sp>
        <p:nvSpPr>
          <p:cNvPr id="44" name="PlaceHolder 4"/>
          <p:cNvSpPr>
            <a:spLocks noGrp="1"/>
          </p:cNvSpPr>
          <p:nvPr>
            <p:ph type="ftr"/>
          </p:nvPr>
        </p:nvSpPr>
        <p:spPr>
          <a:xfrm>
            <a:off x="4038480" y="6356520"/>
            <a:ext cx="4114440" cy="364680"/>
          </a:xfrm>
          <a:prstGeom prst="rect">
            <a:avLst/>
          </a:prstGeom>
          <a:noFill/>
          <a:ln w="0">
            <a:noFill/>
          </a:ln>
        </p:spPr>
        <p:txBody>
          <a:bodyPr anchor="ctr">
            <a:noAutofit/>
          </a:bodyPr>
          <a:p>
            <a:endParaRPr b="0" lang="fr-FR" sz="2400" spc="-1" strike="noStrike">
              <a:latin typeface="Times New Roman"/>
            </a:endParaRPr>
          </a:p>
        </p:txBody>
      </p:sp>
      <p:sp>
        <p:nvSpPr>
          <p:cNvPr id="45" name="PlaceHolder 5"/>
          <p:cNvSpPr>
            <a:spLocks noGrp="1"/>
          </p:cNvSpPr>
          <p:nvPr>
            <p:ph type="sldNum"/>
          </p:nvPr>
        </p:nvSpPr>
        <p:spPr>
          <a:xfrm>
            <a:off x="8610480" y="6356520"/>
            <a:ext cx="2742840" cy="364680"/>
          </a:xfrm>
          <a:prstGeom prst="rect">
            <a:avLst/>
          </a:prstGeom>
          <a:noFill/>
          <a:ln w="0">
            <a:noFill/>
          </a:ln>
        </p:spPr>
        <p:txBody>
          <a:bodyPr anchor="ctr">
            <a:noAutofit/>
          </a:bodyPr>
          <a:p>
            <a:pPr algn="r">
              <a:lnSpc>
                <a:spcPct val="100000"/>
              </a:lnSpc>
            </a:pPr>
            <a:fld id="{63165DCA-1166-4DBF-B7B7-A0A1B1B5DA77}" type="slidenum">
              <a:rPr b="0" lang="fr-FR" sz="1200" spc="-1" strike="noStrike">
                <a:solidFill>
                  <a:srgbClr val="8b8b8b"/>
                </a:solidFill>
                <a:latin typeface="Calibri"/>
              </a:rPr>
              <a:t>&lt;numéro&gt;</a:t>
            </a:fld>
            <a:endParaRPr b="0" lang="fr-FR"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pPr>
            <a:r>
              <a:rPr b="0" lang="fr-FR" sz="6000" spc="-1" strike="noStrike">
                <a:solidFill>
                  <a:srgbClr val="000000"/>
                </a:solidFill>
                <a:latin typeface="Calibri Light"/>
              </a:rPr>
              <a:t>Comment Dieu se manifeste-t-il à l’homme?</a:t>
            </a:r>
            <a:endParaRPr b="0" lang="fr-FR" sz="6000" spc="-1" strike="noStrike">
              <a:solidFill>
                <a:srgbClr val="000000"/>
              </a:solidFill>
              <a:latin typeface="Calibri"/>
            </a:endParaRPr>
          </a:p>
        </p:txBody>
      </p:sp>
      <p:sp>
        <p:nvSpPr>
          <p:cNvPr id="83" name="PlaceHolder 2"/>
          <p:cNvSpPr>
            <a:spLocks noGrp="1"/>
          </p:cNvSpPr>
          <p:nvPr>
            <p:ph type="subTitle"/>
          </p:nvPr>
        </p:nvSpPr>
        <p:spPr>
          <a:xfrm>
            <a:off x="1523880" y="3602160"/>
            <a:ext cx="9143640" cy="1655280"/>
          </a:xfrm>
          <a:prstGeom prst="rect">
            <a:avLst/>
          </a:prstGeom>
          <a:noFill/>
          <a:ln w="0">
            <a:noFill/>
          </a:ln>
        </p:spPr>
        <p:txBody>
          <a:bodyPr anchor="t">
            <a:noAutofit/>
          </a:bodyPr>
          <a:p>
            <a:pPr algn="ctr">
              <a:lnSpc>
                <a:spcPct val="90000"/>
              </a:lnSpc>
              <a:spcBef>
                <a:spcPts val="1001"/>
              </a:spcBef>
              <a:tabLst>
                <a:tab algn="l" pos="0"/>
              </a:tabLst>
            </a:pPr>
            <a:r>
              <a:rPr b="0" lang="fr-FR" sz="2400" spc="-1" strike="noStrike">
                <a:solidFill>
                  <a:srgbClr val="000000"/>
                </a:solidFill>
                <a:latin typeface="Calibri"/>
              </a:rPr>
              <a:t>Père David Sendrez</a:t>
            </a:r>
            <a:endParaRPr b="0" lang="fr-FR" sz="2400" spc="-1" strike="noStrike">
              <a:latin typeface="Arial"/>
            </a:endParaRPr>
          </a:p>
          <a:p>
            <a:pPr algn="ctr">
              <a:lnSpc>
                <a:spcPct val="90000"/>
              </a:lnSpc>
              <a:spcBef>
                <a:spcPts val="1001"/>
              </a:spcBef>
              <a:tabLst>
                <a:tab algn="l" pos="0"/>
              </a:tabLst>
            </a:pPr>
            <a:r>
              <a:rPr b="0" lang="fr-FR" sz="2400" spc="-1" strike="noStrike">
                <a:solidFill>
                  <a:srgbClr val="000000"/>
                </a:solidFill>
                <a:latin typeface="Calibri"/>
              </a:rPr>
              <a:t>Le CIF</a:t>
            </a:r>
            <a:endParaRPr b="0" lang="fr-FR"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Evangile</a:t>
            </a:r>
            <a:endParaRPr b="0" lang="fr-FR" sz="4400" spc="-1" strike="noStrike">
              <a:solidFill>
                <a:srgbClr val="000000"/>
              </a:solidFill>
              <a:latin typeface="Calibri"/>
            </a:endParaRPr>
          </a:p>
        </p:txBody>
      </p:sp>
      <p:sp>
        <p:nvSpPr>
          <p:cNvPr id="101" name="PlaceHolder 2"/>
          <p:cNvSpPr>
            <a:spLocks noGrp="1"/>
          </p:cNvSpPr>
          <p:nvPr>
            <p:ph/>
          </p:nvPr>
        </p:nvSpPr>
        <p:spPr>
          <a:xfrm>
            <a:off x="838080" y="1825560"/>
            <a:ext cx="10515240" cy="4350960"/>
          </a:xfrm>
          <a:prstGeom prst="rect">
            <a:avLst/>
          </a:prstGeom>
          <a:noFill/>
          <a:ln w="0">
            <a:noFill/>
          </a:ln>
        </p:spPr>
        <p:txBody>
          <a:bodyPr anchor="t">
            <a:normAutofit fontScale="79000"/>
          </a:bodyPr>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 </a:t>
            </a:r>
            <a:r>
              <a:rPr b="0" lang="fr-FR" sz="2800" spc="-1" strike="noStrike" baseline="30000">
                <a:solidFill>
                  <a:srgbClr val="000000"/>
                </a:solidFill>
                <a:latin typeface="Calibri"/>
              </a:rPr>
              <a:t>1</a:t>
            </a:r>
            <a:r>
              <a:rPr b="0" lang="fr-FR" sz="2800" spc="-1" strike="noStrike">
                <a:solidFill>
                  <a:srgbClr val="000000"/>
                </a:solidFill>
                <a:latin typeface="Calibri"/>
              </a:rPr>
              <a:t> Commencement de l'Évangile de Jésus Christ, Fils de Dieu. </a:t>
            </a:r>
            <a:r>
              <a:rPr b="0" lang="fr-FR" sz="2800" spc="-1" strike="noStrike" baseline="30000">
                <a:solidFill>
                  <a:srgbClr val="000000"/>
                </a:solidFill>
                <a:latin typeface="Calibri"/>
              </a:rPr>
              <a:t>2</a:t>
            </a:r>
            <a:r>
              <a:rPr b="0" lang="fr-FR" sz="2800" spc="-1" strike="noStrike">
                <a:solidFill>
                  <a:srgbClr val="000000"/>
                </a:solidFill>
                <a:latin typeface="Calibri"/>
              </a:rPr>
              <a:t> Selon qu'il est écrit dans Isaïe le prophète : Voici que j'envoie mon messager en avant de toi pour préparer ta route. </a:t>
            </a:r>
            <a:r>
              <a:rPr b="0" lang="fr-FR" sz="2800" spc="-1" strike="noStrike" baseline="30000">
                <a:solidFill>
                  <a:srgbClr val="000000"/>
                </a:solidFill>
                <a:latin typeface="Calibri"/>
              </a:rPr>
              <a:t>3</a:t>
            </a:r>
            <a:r>
              <a:rPr b="0" lang="fr-FR" sz="2800" spc="-1" strike="noStrike">
                <a:solidFill>
                  <a:srgbClr val="000000"/>
                </a:solidFill>
                <a:latin typeface="Calibri"/>
              </a:rPr>
              <a:t> Voix de celui qui crie dans le désert : Préparez le chemin du Seigneur, rendez droits ses sentiers, </a:t>
            </a:r>
            <a:r>
              <a:rPr b="0" lang="fr-FR" sz="2800" spc="-1" strike="noStrike" baseline="30000">
                <a:solidFill>
                  <a:srgbClr val="000000"/>
                </a:solidFill>
                <a:latin typeface="Calibri"/>
              </a:rPr>
              <a:t>4</a:t>
            </a:r>
            <a:r>
              <a:rPr b="0" lang="fr-FR" sz="2800" spc="-1" strike="noStrike">
                <a:solidFill>
                  <a:srgbClr val="000000"/>
                </a:solidFill>
                <a:latin typeface="Calibri"/>
              </a:rPr>
              <a:t> Jean le Baptiste fut dans le désert, proclamant un baptême de repentir pour la rémission des péchés. </a:t>
            </a:r>
            <a:r>
              <a:rPr b="0" lang="fr-FR" sz="2800" spc="-1" strike="noStrike" baseline="30000">
                <a:solidFill>
                  <a:srgbClr val="000000"/>
                </a:solidFill>
                <a:latin typeface="Calibri"/>
              </a:rPr>
              <a:t>5</a:t>
            </a:r>
            <a:r>
              <a:rPr b="0" lang="fr-FR" sz="2800" spc="-1" strike="noStrike">
                <a:solidFill>
                  <a:srgbClr val="000000"/>
                </a:solidFill>
                <a:latin typeface="Calibri"/>
              </a:rPr>
              <a:t> Et s'en allaient vers lui tout le pays de Judée et tous les habitants de Jérusalem, et ils se faisaient baptiser par lui dans les eaux du Jourdain, en confessant leurs péchés. </a:t>
            </a:r>
            <a:r>
              <a:rPr b="0" lang="fr-FR" sz="2800" spc="-1" strike="noStrike" baseline="30000">
                <a:solidFill>
                  <a:srgbClr val="000000"/>
                </a:solidFill>
                <a:latin typeface="Calibri"/>
              </a:rPr>
              <a:t>6</a:t>
            </a:r>
            <a:r>
              <a:rPr b="0" lang="fr-FR" sz="2800" spc="-1" strike="noStrike">
                <a:solidFill>
                  <a:srgbClr val="000000"/>
                </a:solidFill>
                <a:latin typeface="Calibri"/>
              </a:rPr>
              <a:t> Jean était vêtu d'une peau de chameau et mangeait des sauterelles et du miel sauvage. </a:t>
            </a:r>
            <a:r>
              <a:rPr b="0" lang="fr-FR" sz="2800" spc="-1" strike="noStrike" baseline="30000">
                <a:solidFill>
                  <a:srgbClr val="000000"/>
                </a:solidFill>
                <a:latin typeface="Calibri"/>
              </a:rPr>
              <a:t>7</a:t>
            </a:r>
            <a:r>
              <a:rPr b="0" lang="fr-FR" sz="2800" spc="-1" strike="noStrike">
                <a:solidFill>
                  <a:srgbClr val="000000"/>
                </a:solidFill>
                <a:latin typeface="Calibri"/>
              </a:rPr>
              <a:t> Et il proclamait : " Vient derrière moi celui qui est plus fort que moi, dont je ne suis pas digne, en me courbant, de délier la courroie de ses sandales. </a:t>
            </a:r>
            <a:r>
              <a:rPr b="0" lang="fr-FR" sz="2800" spc="-1" strike="noStrike" baseline="30000">
                <a:solidFill>
                  <a:srgbClr val="000000"/>
                </a:solidFill>
                <a:latin typeface="Calibri"/>
              </a:rPr>
              <a:t>8</a:t>
            </a:r>
            <a:r>
              <a:rPr b="0" lang="fr-FR" sz="2800" spc="-1" strike="noStrike">
                <a:solidFill>
                  <a:srgbClr val="000000"/>
                </a:solidFill>
                <a:latin typeface="Calibri"/>
              </a:rPr>
              <a:t> Moi, je vous ai baptisés avec de l'eau, mais lui vous baptisera avec l'Esprit Saint. " </a:t>
            </a:r>
            <a:r>
              <a:rPr b="0" lang="fr-FR" sz="2800" spc="-1" strike="noStrike" baseline="30000">
                <a:solidFill>
                  <a:srgbClr val="000000"/>
                </a:solidFill>
                <a:latin typeface="Calibri"/>
              </a:rPr>
              <a:t>9</a:t>
            </a:r>
            <a:r>
              <a:rPr b="0" lang="fr-FR" sz="2800" spc="-1" strike="noStrike">
                <a:solidFill>
                  <a:srgbClr val="000000"/>
                </a:solidFill>
                <a:latin typeface="Calibri"/>
              </a:rPr>
              <a:t> Et il advint qu'en ces jours-là Jésus vint de Nazareth de Galilée, et il fut baptisé dans le Jourdain par Jean. </a:t>
            </a:r>
            <a:r>
              <a:rPr b="0" lang="fr-FR" sz="2800" spc="-1" strike="noStrike" baseline="30000">
                <a:solidFill>
                  <a:srgbClr val="000000"/>
                </a:solidFill>
                <a:latin typeface="Calibri"/>
              </a:rPr>
              <a:t>10</a:t>
            </a:r>
            <a:r>
              <a:rPr b="0" lang="fr-FR" sz="2800" spc="-1" strike="noStrike">
                <a:solidFill>
                  <a:srgbClr val="000000"/>
                </a:solidFill>
                <a:latin typeface="Calibri"/>
              </a:rPr>
              <a:t> Et aussitôt, remontant de l'eau, il vit les cieux se déchirer et l'Esprit comme une colombe descendre vers lui, </a:t>
            </a:r>
            <a:r>
              <a:rPr b="0" lang="fr-FR" sz="2800" spc="-1" strike="noStrike" baseline="30000">
                <a:solidFill>
                  <a:srgbClr val="000000"/>
                </a:solidFill>
                <a:latin typeface="Calibri"/>
              </a:rPr>
              <a:t>11</a:t>
            </a:r>
            <a:r>
              <a:rPr b="0" lang="fr-FR" sz="2800" spc="-1" strike="noStrike">
                <a:solidFill>
                  <a:srgbClr val="000000"/>
                </a:solidFill>
                <a:latin typeface="Calibri"/>
              </a:rPr>
              <a:t> et une voix vint des cieux : " Tu es mon Fils bien-aimé, tu as toute ma faveur. "</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Evangile</a:t>
            </a:r>
            <a:endParaRPr b="0" lang="fr-FR" sz="4400" spc="-1" strike="noStrike">
              <a:solidFill>
                <a:srgbClr val="000000"/>
              </a:solidFill>
              <a:latin typeface="Calibri"/>
            </a:endParaRPr>
          </a:p>
        </p:txBody>
      </p:sp>
      <p:sp>
        <p:nvSpPr>
          <p:cNvPr id="103" name="PlaceHolder 2"/>
          <p:cNvSpPr>
            <a:spLocks noGrp="1"/>
          </p:cNvSpPr>
          <p:nvPr>
            <p:ph/>
          </p:nvPr>
        </p:nvSpPr>
        <p:spPr>
          <a:xfrm>
            <a:off x="838080" y="1825560"/>
            <a:ext cx="10515240" cy="4350960"/>
          </a:xfrm>
          <a:prstGeom prst="rect">
            <a:avLst/>
          </a:prstGeom>
          <a:noFill/>
          <a:ln w="0">
            <a:noFill/>
          </a:ln>
        </p:spPr>
        <p:txBody>
          <a:bodyPr anchor="t">
            <a:normAutofit fontScale="91000"/>
          </a:bodyPr>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baseline="30000">
                <a:solidFill>
                  <a:srgbClr val="000000"/>
                </a:solidFill>
                <a:latin typeface="Calibri"/>
              </a:rPr>
              <a:t>12</a:t>
            </a:r>
            <a:r>
              <a:rPr b="0" lang="fr-FR" sz="2800" spc="-1" strike="noStrike">
                <a:solidFill>
                  <a:srgbClr val="000000"/>
                </a:solidFill>
                <a:latin typeface="Calibri"/>
              </a:rPr>
              <a:t> Et aussitôt, l'Esprit le pousse au désert. </a:t>
            </a:r>
            <a:r>
              <a:rPr b="0" lang="fr-FR" sz="2800" spc="-1" strike="noStrike" baseline="30000">
                <a:solidFill>
                  <a:srgbClr val="000000"/>
                </a:solidFill>
                <a:latin typeface="Calibri"/>
              </a:rPr>
              <a:t>13</a:t>
            </a:r>
            <a:r>
              <a:rPr b="0" lang="fr-FR" sz="2800" spc="-1" strike="noStrike">
                <a:solidFill>
                  <a:srgbClr val="000000"/>
                </a:solidFill>
                <a:latin typeface="Calibri"/>
              </a:rPr>
              <a:t> Et il était dans le désert durant quarante jours, tenté par Satan. Et il était avec les bêtes sauvages, et les anges le servaient. </a:t>
            </a:r>
            <a:r>
              <a:rPr b="0" lang="fr-FR" sz="2800" spc="-1" strike="noStrike" baseline="30000">
                <a:solidFill>
                  <a:srgbClr val="000000"/>
                </a:solidFill>
                <a:latin typeface="Calibri"/>
              </a:rPr>
              <a:t>14</a:t>
            </a:r>
            <a:r>
              <a:rPr b="0" lang="fr-FR" sz="2800" spc="-1" strike="noStrike">
                <a:solidFill>
                  <a:srgbClr val="000000"/>
                </a:solidFill>
                <a:latin typeface="Calibri"/>
              </a:rPr>
              <a:t> Après que Jean eut été livré, Jésus vint en Galilée, proclamant l'Évangile de Dieu et disant : </a:t>
            </a:r>
            <a:r>
              <a:rPr b="0" lang="fr-FR" sz="2800" spc="-1" strike="noStrike" baseline="30000">
                <a:solidFill>
                  <a:srgbClr val="000000"/>
                </a:solidFill>
                <a:latin typeface="Calibri"/>
              </a:rPr>
              <a:t>15</a:t>
            </a:r>
            <a:r>
              <a:rPr b="0" lang="fr-FR" sz="2800" spc="-1" strike="noStrike">
                <a:solidFill>
                  <a:srgbClr val="000000"/>
                </a:solidFill>
                <a:latin typeface="Calibri"/>
              </a:rPr>
              <a:t> " Le temps est accompli et le Royaume de Dieu est tout proche : repentez-vous et croyez à l'Évangile. " </a:t>
            </a:r>
            <a:r>
              <a:rPr b="0" lang="fr-FR" sz="2800" spc="-1" strike="noStrike" baseline="30000">
                <a:solidFill>
                  <a:srgbClr val="000000"/>
                </a:solidFill>
                <a:latin typeface="Calibri"/>
              </a:rPr>
              <a:t>16</a:t>
            </a:r>
            <a:r>
              <a:rPr b="0" lang="fr-FR" sz="2800" spc="-1" strike="noStrike">
                <a:solidFill>
                  <a:srgbClr val="000000"/>
                </a:solidFill>
                <a:latin typeface="Calibri"/>
              </a:rPr>
              <a:t> Comme il passait sur le bord de la mer de Galilée, il vit Simon et André, le frère de Simon, qui jetaient l'épervier dans la mer ; car c'étaient des pêcheurs. </a:t>
            </a:r>
            <a:r>
              <a:rPr b="0" lang="fr-FR" sz="2800" spc="-1" strike="noStrike" baseline="30000">
                <a:solidFill>
                  <a:srgbClr val="000000"/>
                </a:solidFill>
                <a:latin typeface="Calibri"/>
              </a:rPr>
              <a:t>17</a:t>
            </a:r>
            <a:r>
              <a:rPr b="0" lang="fr-FR" sz="2800" spc="-1" strike="noStrike">
                <a:solidFill>
                  <a:srgbClr val="000000"/>
                </a:solidFill>
                <a:latin typeface="Calibri"/>
              </a:rPr>
              <a:t> Et Jésus leur dit : " Venez à ma suite et je vous ferai devenir pêcheurs d'hommes. " </a:t>
            </a:r>
            <a:r>
              <a:rPr b="0" lang="fr-FR" sz="2800" spc="-1" strike="noStrike" baseline="30000">
                <a:solidFill>
                  <a:srgbClr val="000000"/>
                </a:solidFill>
                <a:latin typeface="Calibri"/>
              </a:rPr>
              <a:t>18</a:t>
            </a:r>
            <a:r>
              <a:rPr b="0" lang="fr-FR" sz="2800" spc="-1" strike="noStrike">
                <a:solidFill>
                  <a:srgbClr val="000000"/>
                </a:solidFill>
                <a:latin typeface="Calibri"/>
              </a:rPr>
              <a:t> Et aussitôt, laissant les filets, ils le suivirent. </a:t>
            </a:r>
            <a:r>
              <a:rPr b="0" lang="fr-FR" sz="2800" spc="-1" strike="noStrike" baseline="30000">
                <a:solidFill>
                  <a:srgbClr val="000000"/>
                </a:solidFill>
                <a:latin typeface="Calibri"/>
              </a:rPr>
              <a:t>19</a:t>
            </a:r>
            <a:r>
              <a:rPr b="0" lang="fr-FR" sz="2800" spc="-1" strike="noStrike">
                <a:solidFill>
                  <a:srgbClr val="000000"/>
                </a:solidFill>
                <a:latin typeface="Calibri"/>
              </a:rPr>
              <a:t> Et s'avançant un peu, il vit Jacques, fils de Zébédée, et Jean son frère, eux aussi dans leur barque en train d'arranger les filets ; </a:t>
            </a:r>
            <a:r>
              <a:rPr b="0" lang="fr-FR" sz="2800" spc="-1" strike="noStrike" baseline="30000">
                <a:solidFill>
                  <a:srgbClr val="000000"/>
                </a:solidFill>
                <a:latin typeface="Calibri"/>
              </a:rPr>
              <a:t>20</a:t>
            </a:r>
            <a:r>
              <a:rPr b="0" lang="fr-FR" sz="2800" spc="-1" strike="noStrike">
                <a:solidFill>
                  <a:srgbClr val="000000"/>
                </a:solidFill>
                <a:latin typeface="Calibri"/>
              </a:rPr>
              <a:t> et aussitôt il les appela. Et laissant leur père Zébédée dans la barque avec ses employés, ils partirent à sa suite. » Marc, chapitre 1.</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Plan du parcours</a:t>
            </a:r>
            <a:endParaRPr b="0" lang="fr-FR" sz="4400" spc="-1" strike="noStrike">
              <a:solidFill>
                <a:srgbClr val="000000"/>
              </a:solidFill>
              <a:latin typeface="Calibri"/>
            </a:endParaRPr>
          </a:p>
        </p:txBody>
      </p:sp>
      <p:sp>
        <p:nvSpPr>
          <p:cNvPr id="85" name="PlaceHolder 2"/>
          <p:cNvSpPr>
            <a:spLocks noGrp="1"/>
          </p:cNvSpPr>
          <p:nvPr>
            <p:ph/>
          </p:nvPr>
        </p:nvSpPr>
        <p:spPr>
          <a:xfrm>
            <a:off x="838080" y="1825560"/>
            <a:ext cx="10515240" cy="4350960"/>
          </a:xfrm>
          <a:prstGeom prst="rect">
            <a:avLst/>
          </a:prstGeom>
          <a:noFill/>
          <a:ln w="0">
            <a:noFill/>
          </a:ln>
        </p:spPr>
        <p:txBody>
          <a:bodyPr anchor="t">
            <a:normAutofit fontScale="95000"/>
          </a:bodyPr>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1. La Révélation, qu’est-ce à dire ?</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2. La Révélation : que sait-on ?</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3. La Révélation : comment la sait-on ?</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4. La Révélation : comment ça marche ?</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5. La Révélation et l’Église</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6. Dei Verbum</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7. Gaudium et spes</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8. Visions du monde</a:t>
            </a:r>
            <a:endParaRPr b="0" lang="fr-FR"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fr-FR" sz="2800" spc="-1" strike="noStrike">
                <a:solidFill>
                  <a:srgbClr val="000000"/>
                </a:solidFill>
                <a:latin typeface="Calibri"/>
              </a:rPr>
              <a:t>9. Signes des temps</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Aujourd’hui</a:t>
            </a:r>
            <a:endParaRPr b="0" lang="fr-FR" sz="4400" spc="-1" strike="noStrike">
              <a:solidFill>
                <a:srgbClr val="000000"/>
              </a:solidFill>
              <a:latin typeface="Calibri"/>
            </a:endParaRPr>
          </a:p>
        </p:txBody>
      </p:sp>
      <p:sp>
        <p:nvSpPr>
          <p:cNvPr id="87"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tabLst>
                <a:tab algn="l" pos="0"/>
              </a:tabLst>
            </a:pPr>
            <a:r>
              <a:rPr b="0" lang="fr-FR" sz="2800" spc="-1" strike="noStrike">
                <a:solidFill>
                  <a:srgbClr val="000000"/>
                </a:solidFill>
                <a:latin typeface="Calibri"/>
              </a:rPr>
              <a:t>La Révélation, qu’est-ce à dire ?</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Étymologie</a:t>
            </a:r>
            <a:r>
              <a:rPr b="0" lang="fr-FR" sz="2800" spc="-1" strike="noStrike">
                <a:solidFill>
                  <a:srgbClr val="000000"/>
                </a:solidFill>
                <a:latin typeface="Calibri"/>
              </a:rPr>
              <a:t> et réalité chrétienne</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Expérience</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Pèlerins d’Emmaüs</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Évangile</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a:solidFill>
                  <a:srgbClr val="000000"/>
                </a:solidFill>
                <a:latin typeface="Calibri"/>
              </a:rPr>
              <a:t>Résultats et prolongements</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Etymologie et réalité chrétienne</a:t>
            </a:r>
            <a:endParaRPr b="0" lang="fr-FR" sz="4400" spc="-1" strike="noStrike">
              <a:solidFill>
                <a:srgbClr val="000000"/>
              </a:solidFill>
              <a:latin typeface="Calibri"/>
            </a:endParaRPr>
          </a:p>
        </p:txBody>
      </p:sp>
      <p:sp>
        <p:nvSpPr>
          <p:cNvPr id="89"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tabLst>
                <a:tab algn="l" pos="0"/>
              </a:tabLst>
            </a:pPr>
            <a:r>
              <a:rPr b="0" lang="fr-FR" sz="2800" spc="-1" strike="noStrike">
                <a:solidFill>
                  <a:srgbClr val="000000"/>
                </a:solidFill>
                <a:latin typeface="Calibri"/>
              </a:rPr>
              <a:t>Révélation = apocalypse.</a:t>
            </a:r>
            <a:endParaRPr b="0" lang="fr-FR" sz="2800" spc="-1" strike="noStrike">
              <a:solidFill>
                <a:srgbClr val="000000"/>
              </a:solidFill>
              <a:latin typeface="Calibri"/>
            </a:endParaRPr>
          </a:p>
          <a:p>
            <a:pPr>
              <a:lnSpc>
                <a:spcPct val="90000"/>
              </a:lnSpc>
              <a:spcBef>
                <a:spcPts val="1001"/>
              </a:spcBef>
              <a:tabLst>
                <a:tab algn="l" pos="0"/>
              </a:tabLst>
            </a:pP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Révélation et nouveauté.</a:t>
            </a:r>
            <a:endParaRPr b="0" lang="fr-FR" sz="2800" spc="-1" strike="noStrike">
              <a:solidFill>
                <a:srgbClr val="000000"/>
              </a:solidFill>
              <a:latin typeface="Calibri"/>
            </a:endParaRPr>
          </a:p>
          <a:p>
            <a:pPr>
              <a:lnSpc>
                <a:spcPct val="90000"/>
              </a:lnSpc>
              <a:spcBef>
                <a:spcPts val="1001"/>
              </a:spcBef>
              <a:tabLst>
                <a:tab algn="l" pos="0"/>
              </a:tabLst>
            </a:pP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Révélation et évidence.</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Expérience</a:t>
            </a:r>
            <a:endParaRPr b="0" lang="fr-FR" sz="4400" spc="-1" strike="noStrike">
              <a:solidFill>
                <a:srgbClr val="000000"/>
              </a:solidFill>
              <a:latin typeface="Calibri"/>
            </a:endParaRPr>
          </a:p>
        </p:txBody>
      </p:sp>
      <p:sp>
        <p:nvSpPr>
          <p:cNvPr id="91" name="PlaceHolder 2"/>
          <p:cNvSpPr>
            <a:spLocks noGrp="1"/>
          </p:cNvSpPr>
          <p:nvPr>
            <p:ph/>
          </p:nvPr>
        </p:nvSpPr>
        <p:spPr>
          <a:xfrm>
            <a:off x="838080" y="1825560"/>
            <a:ext cx="10515240" cy="4350960"/>
          </a:xfrm>
          <a:prstGeom prst="rect">
            <a:avLst/>
          </a:prstGeom>
          <a:noFill/>
          <a:ln w="0">
            <a:noFill/>
          </a:ln>
        </p:spPr>
        <p:txBody>
          <a:bodyPr anchor="t">
            <a:normAutofit fontScale="78000"/>
          </a:bodyPr>
          <a:p>
            <a:pPr>
              <a:lnSpc>
                <a:spcPct val="90000"/>
              </a:lnSpc>
              <a:spcBef>
                <a:spcPts val="1001"/>
              </a:spcBef>
              <a:tabLst>
                <a:tab algn="l" pos="0"/>
              </a:tabLst>
            </a:pPr>
            <a:r>
              <a:rPr b="0" lang="fr-FR" sz="2800" spc="-1" strike="noStrike">
                <a:solidFill>
                  <a:srgbClr val="000000"/>
                </a:solidFill>
                <a:latin typeface="Calibri"/>
              </a:rPr>
              <a:t>Deux textes d’un livre récent.</a:t>
            </a: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Christoph Theobald, </a:t>
            </a:r>
            <a:r>
              <a:rPr b="0" i="1" lang="fr-FR" sz="2800" spc="-1" strike="noStrike">
                <a:solidFill>
                  <a:srgbClr val="000000"/>
                </a:solidFill>
                <a:latin typeface="Calibri"/>
              </a:rPr>
              <a:t>La Révélation</a:t>
            </a:r>
            <a:r>
              <a:rPr b="0" lang="fr-FR" sz="2800" spc="-1" strike="noStrike">
                <a:solidFill>
                  <a:srgbClr val="000000"/>
                </a:solidFill>
                <a:latin typeface="Calibri"/>
              </a:rPr>
              <a:t>, « Tout simplement », Paris 2006.</a:t>
            </a:r>
            <a:endParaRPr b="0" lang="fr-FR" sz="2800" spc="-1" strike="noStrike">
              <a:solidFill>
                <a:srgbClr val="000000"/>
              </a:solidFill>
              <a:latin typeface="Calibri"/>
            </a:endParaRPr>
          </a:p>
          <a:p>
            <a:pPr>
              <a:lnSpc>
                <a:spcPct val="90000"/>
              </a:lnSpc>
              <a:spcBef>
                <a:spcPts val="1001"/>
              </a:spcBef>
              <a:tabLst>
                <a:tab algn="l" pos="0"/>
              </a:tabLst>
            </a:pPr>
            <a:endParaRPr b="0" lang="fr-FR" sz="2800" spc="-1" strike="noStrike">
              <a:solidFill>
                <a:srgbClr val="000000"/>
              </a:solidFill>
              <a:latin typeface="Calibri"/>
            </a:endParaRPr>
          </a:p>
          <a:p>
            <a:pPr>
              <a:lnSpc>
                <a:spcPct val="90000"/>
              </a:lnSpc>
              <a:spcBef>
                <a:spcPts val="1001"/>
              </a:spcBef>
              <a:tabLst>
                <a:tab algn="l" pos="0"/>
              </a:tabLst>
            </a:pPr>
            <a:r>
              <a:rPr b="0" lang="fr-FR" sz="2800" spc="-1" strike="noStrike">
                <a:solidFill>
                  <a:srgbClr val="000000"/>
                </a:solidFill>
                <a:latin typeface="Calibri"/>
              </a:rPr>
              <a:t>« Sensibles aux performances de ses héros – modèles qu'on se donne, simple prétexte de distraction ou guignols –, nos sociétés de compétition sont à l'affût de nouveaux venus sur la scène publique. Tel sportif qu'on ne connaissait pas encore, tel jeune musicien avançant jusqu’alors dans l'ombre, telle actrice qu'on n'avait pas remarqué… révèle subitement, à l'occasion d'un tour de France, d'un concert ou d'un festival, ses talents, ses capacités. C’est l’inédit qui compte pour un public avide de sensations jamais éprouvées : ‘‘Une révélation’’, lit-on le lendemain dans des journaux, qui désormais braquent leurs projecteurs sur tous les faits et gestes de la nouvelle star. Le moindre de ses mouvements et la plus insignifiante parole sont enregistrés, ses avancées et ses reculs, ses réussites et ses faiblesses épiées…, jusqu’à ce que son rôle soit repris par quelqu'un d'autre. » p. 12</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Expérience</a:t>
            </a:r>
            <a:endParaRPr b="0" lang="fr-FR" sz="4400" spc="-1" strike="noStrike">
              <a:solidFill>
                <a:srgbClr val="000000"/>
              </a:solidFill>
              <a:latin typeface="Calibri"/>
            </a:endParaRPr>
          </a:p>
        </p:txBody>
      </p:sp>
      <p:sp>
        <p:nvSpPr>
          <p:cNvPr id="93"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tabLst>
                <a:tab algn="l" pos="0"/>
              </a:tabLst>
            </a:pPr>
            <a:r>
              <a:rPr b="0" lang="fr-FR" sz="2800" spc="-1" strike="noStrike">
                <a:solidFill>
                  <a:srgbClr val="000000"/>
                </a:solidFill>
                <a:latin typeface="Calibri"/>
              </a:rPr>
              <a:t>« Il faut bien reconnaître que l'idéal d'une transparence absolue ou de l'absence d'obscurité et d'énigmes a été un puissant moteur de notre histoire occidentale et de l'évolution des sciences modernes. Très souvent, il a aussi envahi le domaine de la ‘’révélation’’, qu'elle soit religieuse ou non. Les grecs étaient pourtant bien convaincus qu'aucun savoir ne peut jamais quitter définitivement les éléments du mythe, de la croyance et des signes qui oscillent indéfiniment entre l'obscurité et la lumière, déployant leur puissance de dévoilement toujours au sein même du voilement qu'ils opèrent. Or, pour la plupart de nos contemporains une ‘‘révélation’’ produit simplement la dissolution de l'énigme à laquelle elle se rapporte.</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Expérience</a:t>
            </a:r>
            <a:endParaRPr b="0" lang="fr-FR" sz="4400" spc="-1" strike="noStrike">
              <a:solidFill>
                <a:srgbClr val="000000"/>
              </a:solidFill>
              <a:latin typeface="Calibri"/>
            </a:endParaRPr>
          </a:p>
        </p:txBody>
      </p:sp>
      <p:sp>
        <p:nvSpPr>
          <p:cNvPr id="95"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tabLst>
                <a:tab algn="l" pos="0"/>
              </a:tabLst>
            </a:pPr>
            <a:r>
              <a:rPr b="0" lang="fr-FR" sz="2800" spc="-1" strike="noStrike">
                <a:solidFill>
                  <a:srgbClr val="000000"/>
                </a:solidFill>
                <a:latin typeface="Calibri"/>
              </a:rPr>
              <a:t>Peut-être fallait-il en effet l'intervention d'une tradition différente pour nous libérer du leurre que représente l'idéal de transparence et pour nous rendre sensibles à un autre versant de l'expérience humaine de révélation. Si nous ne pouvons rencontrer le secret propre à chacune de nos existences, liées les unes aux autres, sans affronter en même temps l'énigme de tout ce qui existe, tout dépend de quelle manière on entre dans cette expérience : on peut l'aborder par la globalité, le ‘‘tout’’, comme les grecs, ou par l’épreuve qu’est la rencontre d'autrui, comme les hommes de la Bible. » p. 25-26</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Pèlerins d’Emmaüs</a:t>
            </a:r>
            <a:endParaRPr b="0" lang="fr-FR" sz="4400" spc="-1" strike="noStrike">
              <a:solidFill>
                <a:srgbClr val="000000"/>
              </a:solidFill>
              <a:latin typeface="Calibri"/>
            </a:endParaRPr>
          </a:p>
        </p:txBody>
      </p:sp>
      <p:sp>
        <p:nvSpPr>
          <p:cNvPr id="97" name="PlaceHolder 2"/>
          <p:cNvSpPr>
            <a:spLocks noGrp="1"/>
          </p:cNvSpPr>
          <p:nvPr>
            <p:ph/>
          </p:nvPr>
        </p:nvSpPr>
        <p:spPr>
          <a:xfrm>
            <a:off x="838080" y="1825560"/>
            <a:ext cx="10515240" cy="4350960"/>
          </a:xfrm>
          <a:prstGeom prst="rect">
            <a:avLst/>
          </a:prstGeom>
          <a:noFill/>
          <a:ln w="0">
            <a:noFill/>
          </a:ln>
        </p:spPr>
        <p:txBody>
          <a:bodyPr anchor="t">
            <a:normAutofit fontScale="75000"/>
          </a:bodyPr>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baseline="30000">
                <a:solidFill>
                  <a:srgbClr val="000000"/>
                </a:solidFill>
                <a:latin typeface="Calibri"/>
              </a:rPr>
              <a:t>13</a:t>
            </a:r>
            <a:r>
              <a:rPr b="0" lang="fr-FR" sz="2800" spc="-1" strike="noStrike">
                <a:solidFill>
                  <a:srgbClr val="000000"/>
                </a:solidFill>
                <a:latin typeface="Calibri"/>
              </a:rPr>
              <a:t> Et voici que, ce même jour, deux d'entre eux faisaient route vers un village du nom d'Emmaüs, distant de Jérusalem de soixante stades, </a:t>
            </a:r>
            <a:r>
              <a:rPr b="0" lang="fr-FR" sz="2800" spc="-1" strike="noStrike" baseline="30000">
                <a:solidFill>
                  <a:srgbClr val="000000"/>
                </a:solidFill>
                <a:latin typeface="Calibri"/>
              </a:rPr>
              <a:t>14</a:t>
            </a:r>
            <a:r>
              <a:rPr b="0" lang="fr-FR" sz="2800" spc="-1" strike="noStrike">
                <a:solidFill>
                  <a:srgbClr val="000000"/>
                </a:solidFill>
                <a:latin typeface="Calibri"/>
              </a:rPr>
              <a:t> et ils conversaient entre eux de tout ce qui était arrivé. </a:t>
            </a:r>
            <a:r>
              <a:rPr b="0" lang="fr-FR" sz="2800" spc="-1" strike="noStrike" baseline="30000">
                <a:solidFill>
                  <a:srgbClr val="000000"/>
                </a:solidFill>
                <a:latin typeface="Calibri"/>
              </a:rPr>
              <a:t>15</a:t>
            </a:r>
            <a:r>
              <a:rPr b="0" lang="fr-FR" sz="2800" spc="-1" strike="noStrike">
                <a:solidFill>
                  <a:srgbClr val="000000"/>
                </a:solidFill>
                <a:latin typeface="Calibri"/>
              </a:rPr>
              <a:t> Et il advint, comme ils conversaient et discutaient ensemble, que Jésus en personne s'approcha, et il faisait route avec eux ; </a:t>
            </a:r>
            <a:r>
              <a:rPr b="0" lang="fr-FR" sz="2800" spc="-1" strike="noStrike" baseline="30000">
                <a:solidFill>
                  <a:srgbClr val="000000"/>
                </a:solidFill>
                <a:latin typeface="Calibri"/>
              </a:rPr>
              <a:t>16</a:t>
            </a:r>
            <a:r>
              <a:rPr b="0" lang="fr-FR" sz="2800" spc="-1" strike="noStrike">
                <a:solidFill>
                  <a:srgbClr val="000000"/>
                </a:solidFill>
                <a:latin typeface="Calibri"/>
              </a:rPr>
              <a:t> mais leurs yeux étaient empêchés de le reconnaître. </a:t>
            </a:r>
            <a:r>
              <a:rPr b="0" lang="fr-FR" sz="2800" spc="-1" strike="noStrike" baseline="30000">
                <a:solidFill>
                  <a:srgbClr val="000000"/>
                </a:solidFill>
                <a:latin typeface="Calibri"/>
              </a:rPr>
              <a:t>17</a:t>
            </a:r>
            <a:r>
              <a:rPr b="0" lang="fr-FR" sz="2800" spc="-1" strike="noStrike">
                <a:solidFill>
                  <a:srgbClr val="000000"/>
                </a:solidFill>
                <a:latin typeface="Calibri"/>
              </a:rPr>
              <a:t> Il leur dit : " Quels sont donc ces propos que vous échangez en marchant ? " Et ils s'arrêtèrent, le visage sombre. </a:t>
            </a:r>
            <a:r>
              <a:rPr b="0" lang="fr-FR" sz="2800" spc="-1" strike="noStrike" baseline="30000">
                <a:solidFill>
                  <a:srgbClr val="000000"/>
                </a:solidFill>
                <a:latin typeface="Calibri"/>
              </a:rPr>
              <a:t>18</a:t>
            </a:r>
            <a:r>
              <a:rPr b="0" lang="fr-FR" sz="2800" spc="-1" strike="noStrike">
                <a:solidFill>
                  <a:srgbClr val="000000"/>
                </a:solidFill>
                <a:latin typeface="Calibri"/>
              </a:rPr>
              <a:t> Prenant la parole, l'un d'eux, nommé Cléophas, lui dit : " Tu es bien le seul habitant de Jérusalem à ignorer ce qui y est arrivé ces jours-ci ! " - </a:t>
            </a:r>
            <a:r>
              <a:rPr b="0" lang="fr-FR" sz="2800" spc="-1" strike="noStrike" baseline="30000">
                <a:solidFill>
                  <a:srgbClr val="000000"/>
                </a:solidFill>
                <a:latin typeface="Calibri"/>
              </a:rPr>
              <a:t>19</a:t>
            </a:r>
            <a:r>
              <a:rPr b="0" lang="fr-FR" sz="2800" spc="-1" strike="noStrike">
                <a:solidFill>
                  <a:srgbClr val="000000"/>
                </a:solidFill>
                <a:latin typeface="Calibri"/>
              </a:rPr>
              <a:t> " Quoi donc ? " leur dit-il. Ils lui dirent : " Ce qui concerne Jésus le Nazarénien, qui s'est montré un prophète puissant en œuvres et en paroles devant Dieu et devant tout le peuple, </a:t>
            </a:r>
            <a:r>
              <a:rPr b="0" lang="fr-FR" sz="2800" spc="-1" strike="noStrike" baseline="30000">
                <a:solidFill>
                  <a:srgbClr val="000000"/>
                </a:solidFill>
                <a:latin typeface="Calibri"/>
              </a:rPr>
              <a:t>20</a:t>
            </a:r>
            <a:r>
              <a:rPr b="0" lang="fr-FR" sz="2800" spc="-1" strike="noStrike">
                <a:solidFill>
                  <a:srgbClr val="000000"/>
                </a:solidFill>
                <a:latin typeface="Calibri"/>
              </a:rPr>
              <a:t> comment nos grands prêtres et nos chefs l'ont livré pour être condamné à mort et l'ont crucifié. </a:t>
            </a:r>
            <a:r>
              <a:rPr b="0" lang="fr-FR" sz="2800" spc="-1" strike="noStrike" baseline="30000">
                <a:solidFill>
                  <a:srgbClr val="000000"/>
                </a:solidFill>
                <a:latin typeface="Calibri"/>
              </a:rPr>
              <a:t>21</a:t>
            </a:r>
            <a:r>
              <a:rPr b="0" lang="fr-FR" sz="2800" spc="-1" strike="noStrike">
                <a:solidFill>
                  <a:srgbClr val="000000"/>
                </a:solidFill>
                <a:latin typeface="Calibri"/>
              </a:rPr>
              <a:t> Nous espérions, nous, que c'était lui qui allait délivrer Israël ; mais avec tout cela, voilà le troisième jour depuis que ces choses sont arrivées ! </a:t>
            </a:r>
            <a:r>
              <a:rPr b="0" lang="fr-FR" sz="2800" spc="-1" strike="noStrike" baseline="30000">
                <a:solidFill>
                  <a:srgbClr val="000000"/>
                </a:solidFill>
                <a:latin typeface="Calibri"/>
              </a:rPr>
              <a:t>22</a:t>
            </a:r>
            <a:r>
              <a:rPr b="0" lang="fr-FR" sz="2800" spc="-1" strike="noStrike">
                <a:solidFill>
                  <a:srgbClr val="000000"/>
                </a:solidFill>
                <a:latin typeface="Calibri"/>
              </a:rPr>
              <a:t> Quelques femmes qui sont des nôtres nous ont, il est vrai, stupéfiés. S'étant rendues de grand matin au tombeau </a:t>
            </a:r>
            <a:r>
              <a:rPr b="0" lang="fr-FR" sz="2800" spc="-1" strike="noStrike" baseline="30000">
                <a:solidFill>
                  <a:srgbClr val="000000"/>
                </a:solidFill>
                <a:latin typeface="Calibri"/>
              </a:rPr>
              <a:t>23</a:t>
            </a:r>
            <a:r>
              <a:rPr b="0" lang="fr-FR" sz="2800" spc="-1" strike="noStrike">
                <a:solidFill>
                  <a:srgbClr val="000000"/>
                </a:solidFill>
                <a:latin typeface="Calibri"/>
              </a:rPr>
              <a:t> et n'ayant pas trouvé son corps, elles sont revenues nous dire qu'elles ont même eu la vision d'anges qui le disent vivant.</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pPr>
            <a:r>
              <a:rPr b="0" lang="fr-FR" sz="4400" spc="-1" strike="noStrike">
                <a:solidFill>
                  <a:srgbClr val="000000"/>
                </a:solidFill>
                <a:latin typeface="Calibri Light"/>
              </a:rPr>
              <a:t>Pèlerins d’Emmaüs</a:t>
            </a:r>
            <a:endParaRPr b="0" lang="fr-FR" sz="4400" spc="-1" strike="noStrike">
              <a:solidFill>
                <a:srgbClr val="000000"/>
              </a:solidFill>
              <a:latin typeface="Calibri"/>
            </a:endParaRPr>
          </a:p>
        </p:txBody>
      </p:sp>
      <p:sp>
        <p:nvSpPr>
          <p:cNvPr id="99" name="PlaceHolder 2"/>
          <p:cNvSpPr>
            <a:spLocks noGrp="1"/>
          </p:cNvSpPr>
          <p:nvPr>
            <p:ph/>
          </p:nvPr>
        </p:nvSpPr>
        <p:spPr>
          <a:xfrm>
            <a:off x="838080" y="1825560"/>
            <a:ext cx="10515240" cy="4350960"/>
          </a:xfrm>
          <a:prstGeom prst="rect">
            <a:avLst/>
          </a:prstGeom>
          <a:noFill/>
          <a:ln w="0">
            <a:noFill/>
          </a:ln>
        </p:spPr>
        <p:txBody>
          <a:bodyPr anchor="t">
            <a:normAutofit fontScale="72000"/>
          </a:bodyPr>
          <a:p>
            <a:pPr>
              <a:lnSpc>
                <a:spcPct val="90000"/>
              </a:lnSpc>
              <a:spcBef>
                <a:spcPts val="1001"/>
              </a:spcBef>
              <a:tabLst>
                <a:tab algn="l" pos="0"/>
              </a:tabLst>
            </a:pPr>
            <a:r>
              <a:rPr b="0" lang="fr-FR" sz="2800" spc="-1" strike="noStrike">
                <a:solidFill>
                  <a:srgbClr val="000000"/>
                </a:solidFill>
                <a:latin typeface="Calibri"/>
              </a:rPr>
              <a:t> </a:t>
            </a:r>
            <a:r>
              <a:rPr b="0" lang="fr-FR" sz="2800" spc="-1" strike="noStrike" baseline="30000">
                <a:solidFill>
                  <a:srgbClr val="000000"/>
                </a:solidFill>
                <a:latin typeface="Calibri"/>
              </a:rPr>
              <a:t>24</a:t>
            </a:r>
            <a:r>
              <a:rPr b="0" lang="fr-FR" sz="2800" spc="-1" strike="noStrike">
                <a:solidFill>
                  <a:srgbClr val="000000"/>
                </a:solidFill>
                <a:latin typeface="Calibri"/>
              </a:rPr>
              <a:t> Quelques-uns des nôtres sont allés au tombeau et ont trouvé les choses tout comme les femmes avaient dit ; mais lui, ils ne l'ont pas vu ! " </a:t>
            </a:r>
            <a:r>
              <a:rPr b="0" lang="fr-FR" sz="2800" spc="-1" strike="noStrike" baseline="30000">
                <a:solidFill>
                  <a:srgbClr val="000000"/>
                </a:solidFill>
                <a:latin typeface="Calibri"/>
              </a:rPr>
              <a:t>25</a:t>
            </a:r>
            <a:r>
              <a:rPr b="0" lang="fr-FR" sz="2800" spc="-1" strike="noStrike">
                <a:solidFill>
                  <a:srgbClr val="000000"/>
                </a:solidFill>
                <a:latin typeface="Calibri"/>
              </a:rPr>
              <a:t> Alors il leur dit : " O coeurs sans intelligence, lents à croire à tout ce qu'ont annoncé les Prophètes ! </a:t>
            </a:r>
            <a:r>
              <a:rPr b="0" lang="fr-FR" sz="2800" spc="-1" strike="noStrike" baseline="30000">
                <a:solidFill>
                  <a:srgbClr val="000000"/>
                </a:solidFill>
                <a:latin typeface="Calibri"/>
              </a:rPr>
              <a:t>26</a:t>
            </a:r>
            <a:r>
              <a:rPr b="0" lang="fr-FR" sz="2800" spc="-1" strike="noStrike">
                <a:solidFill>
                  <a:srgbClr val="000000"/>
                </a:solidFill>
                <a:latin typeface="Calibri"/>
              </a:rPr>
              <a:t> Ne fallait-il pas que le Christ endurât ces souffrances pour entrer dans sa gloire ? " </a:t>
            </a:r>
            <a:r>
              <a:rPr b="0" lang="fr-FR" sz="2800" spc="-1" strike="noStrike" baseline="30000">
                <a:solidFill>
                  <a:srgbClr val="000000"/>
                </a:solidFill>
                <a:latin typeface="Calibri"/>
              </a:rPr>
              <a:t>27</a:t>
            </a:r>
            <a:r>
              <a:rPr b="0" lang="fr-FR" sz="2800" spc="-1" strike="noStrike">
                <a:solidFill>
                  <a:srgbClr val="000000"/>
                </a:solidFill>
                <a:latin typeface="Calibri"/>
              </a:rPr>
              <a:t> Et, commençant par Moïse et parcourant tous les Prophètes, il leur interpréta dans toutes les Écritures ce qui le concernait. </a:t>
            </a:r>
            <a:r>
              <a:rPr b="0" lang="fr-FR" sz="2800" spc="-1" strike="noStrike" baseline="30000">
                <a:solidFill>
                  <a:srgbClr val="000000"/>
                </a:solidFill>
                <a:latin typeface="Calibri"/>
              </a:rPr>
              <a:t>28</a:t>
            </a:r>
            <a:r>
              <a:rPr b="0" lang="fr-FR" sz="2800" spc="-1" strike="noStrike">
                <a:solidFill>
                  <a:srgbClr val="000000"/>
                </a:solidFill>
                <a:latin typeface="Calibri"/>
              </a:rPr>
              <a:t> Quand ils furent près du village où ils se rendaient, il fit semblant d'aller plus loin. </a:t>
            </a:r>
            <a:r>
              <a:rPr b="0" lang="fr-FR" sz="2800" spc="-1" strike="noStrike" baseline="30000">
                <a:solidFill>
                  <a:srgbClr val="000000"/>
                </a:solidFill>
                <a:latin typeface="Calibri"/>
              </a:rPr>
              <a:t>29</a:t>
            </a:r>
            <a:r>
              <a:rPr b="0" lang="fr-FR" sz="2800" spc="-1" strike="noStrike">
                <a:solidFill>
                  <a:srgbClr val="000000"/>
                </a:solidFill>
                <a:latin typeface="Calibri"/>
              </a:rPr>
              <a:t> Mais ils le pressèrent en disant : " Reste avec nous, car le soir tombe et le jour déjà touche à son terme. " Il entra donc pour rester avec eux. </a:t>
            </a:r>
            <a:r>
              <a:rPr b="0" lang="fr-FR" sz="2800" spc="-1" strike="noStrike" baseline="30000">
                <a:solidFill>
                  <a:srgbClr val="000000"/>
                </a:solidFill>
                <a:latin typeface="Calibri"/>
              </a:rPr>
              <a:t>30</a:t>
            </a:r>
            <a:r>
              <a:rPr b="0" lang="fr-FR" sz="2800" spc="-1" strike="noStrike">
                <a:solidFill>
                  <a:srgbClr val="000000"/>
                </a:solidFill>
                <a:latin typeface="Calibri"/>
              </a:rPr>
              <a:t> Et il advint, comme il était à table avec eux, qu'il prit le pain, dit la bénédiction, puis le rompit et le leur donna. </a:t>
            </a:r>
            <a:r>
              <a:rPr b="0" lang="fr-FR" sz="2800" spc="-1" strike="noStrike" baseline="30000">
                <a:solidFill>
                  <a:srgbClr val="000000"/>
                </a:solidFill>
                <a:latin typeface="Calibri"/>
              </a:rPr>
              <a:t>31</a:t>
            </a:r>
            <a:r>
              <a:rPr b="0" lang="fr-FR" sz="2800" spc="-1" strike="noStrike">
                <a:solidFill>
                  <a:srgbClr val="000000"/>
                </a:solidFill>
                <a:latin typeface="Calibri"/>
              </a:rPr>
              <a:t> Leurs yeux s'ouvrirent et ils le reconnurent... mais il avait disparu de devant eux. </a:t>
            </a:r>
            <a:r>
              <a:rPr b="0" lang="fr-FR" sz="2800" spc="-1" strike="noStrike" baseline="30000">
                <a:solidFill>
                  <a:srgbClr val="000000"/>
                </a:solidFill>
                <a:latin typeface="Calibri"/>
              </a:rPr>
              <a:t>32</a:t>
            </a:r>
            <a:r>
              <a:rPr b="0" lang="fr-FR" sz="2800" spc="-1" strike="noStrike">
                <a:solidFill>
                  <a:srgbClr val="000000"/>
                </a:solidFill>
                <a:latin typeface="Calibri"/>
              </a:rPr>
              <a:t> Et ils se dirent l'un à l'autre : " Notre cœur n'était-il pas tout brûlant au-dedans de nous, quand il nous parlait en chemin, quand il nous expliquait les Écritures ? " </a:t>
            </a:r>
            <a:r>
              <a:rPr b="0" lang="fr-FR" sz="2800" spc="-1" strike="noStrike" baseline="30000">
                <a:solidFill>
                  <a:srgbClr val="000000"/>
                </a:solidFill>
                <a:latin typeface="Calibri"/>
              </a:rPr>
              <a:t>33</a:t>
            </a:r>
            <a:r>
              <a:rPr b="0" lang="fr-FR" sz="2800" spc="-1" strike="noStrike">
                <a:solidFill>
                  <a:srgbClr val="000000"/>
                </a:solidFill>
                <a:latin typeface="Calibri"/>
              </a:rPr>
              <a:t> À cette heure même, ils partirent et s'en retournèrent à Jérusalem. Ils trouvèrent réunis les Onze et leurs compagnons, </a:t>
            </a:r>
            <a:r>
              <a:rPr b="0" lang="fr-FR" sz="2800" spc="-1" strike="noStrike" baseline="30000">
                <a:solidFill>
                  <a:srgbClr val="000000"/>
                </a:solidFill>
                <a:latin typeface="Calibri"/>
              </a:rPr>
              <a:t>34</a:t>
            </a:r>
            <a:r>
              <a:rPr b="0" lang="fr-FR" sz="2800" spc="-1" strike="noStrike">
                <a:solidFill>
                  <a:srgbClr val="000000"/>
                </a:solidFill>
                <a:latin typeface="Calibri"/>
              </a:rPr>
              <a:t> qui dirent : " C'est bien vrai ! le Seigneur est ressuscité et il est apparu à Simon ! " </a:t>
            </a:r>
            <a:r>
              <a:rPr b="0" lang="fr-FR" sz="2800" spc="-1" strike="noStrike" baseline="30000">
                <a:solidFill>
                  <a:srgbClr val="000000"/>
                </a:solidFill>
                <a:latin typeface="Calibri"/>
              </a:rPr>
              <a:t>35</a:t>
            </a:r>
            <a:r>
              <a:rPr b="0" lang="fr-FR" sz="2800" spc="-1" strike="noStrike">
                <a:solidFill>
                  <a:srgbClr val="000000"/>
                </a:solidFill>
                <a:latin typeface="Calibri"/>
              </a:rPr>
              <a:t> Et eux de raconter ce qui s'était passé en chemin, et comment ils l'avaient reconnu à la fraction du pain. </a:t>
            </a:r>
            <a:r>
              <a:rPr b="0" lang="fr-FR" sz="2800" spc="-1" strike="noStrike" baseline="30000">
                <a:solidFill>
                  <a:srgbClr val="000000"/>
                </a:solidFill>
                <a:latin typeface="Calibri"/>
              </a:rPr>
              <a:t>36</a:t>
            </a:r>
            <a:r>
              <a:rPr b="0" lang="fr-FR" sz="2800" spc="-1" strike="noStrike">
                <a:solidFill>
                  <a:srgbClr val="000000"/>
                </a:solidFill>
                <a:latin typeface="Calibri"/>
              </a:rPr>
              <a:t> Tandis qu'ils disaient cela, lui se tint au milieu d'eux et leur dit : " Paix à vous ! " » Luc, chapitre 24.</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TotalTime>
  <Application>LibreOffice/7.2.0.4$Linux_X86_64 LibreOffice_project/9a9c6381e3f7a62afc1329bd359cc48accb6435b</Application>
  <AppVersion>15.0000</AppVersion>
  <Words>672</Words>
  <Paragraphs>44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2019-10-07T10:44:03Z</dcterms:created>
  <dc:creator>David Sébastien Sendrez</dc:creator>
  <dc:description/>
  <dc:language>fr-FR</dc:language>
  <cp:lastModifiedBy/>
  <dcterms:modified xsi:type="dcterms:W3CDTF">2021-10-04T10:36:49Z</dcterms:modified>
  <cp:revision>6</cp:revision>
  <dc:subject/>
  <dc:title>Comment Dieu se manifeste-t-il à l’homme?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Grand écran</vt:lpwstr>
  </property>
  <property fmtid="{D5CDD505-2E9C-101B-9397-08002B2CF9AE}" pid="3" name="Slides">
    <vt:i4>11</vt:i4>
  </property>
</Properties>
</file>