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58" r:id="rId4"/>
    <p:sldId id="304" r:id="rId5"/>
    <p:sldId id="314" r:id="rId6"/>
    <p:sldId id="261" r:id="rId7"/>
    <p:sldId id="316" r:id="rId8"/>
    <p:sldId id="310" r:id="rId9"/>
    <p:sldId id="305" r:id="rId10"/>
    <p:sldId id="260" r:id="rId11"/>
    <p:sldId id="311" r:id="rId12"/>
    <p:sldId id="317" r:id="rId13"/>
    <p:sldId id="302" r:id="rId14"/>
    <p:sldId id="319" r:id="rId15"/>
    <p:sldId id="262" r:id="rId16"/>
    <p:sldId id="263" r:id="rId17"/>
    <p:sldId id="264" r:id="rId18"/>
    <p:sldId id="320" r:id="rId19"/>
    <p:sldId id="322" r:id="rId20"/>
    <p:sldId id="323" r:id="rId21"/>
    <p:sldId id="321" r:id="rId22"/>
    <p:sldId id="324" r:id="rId23"/>
    <p:sldId id="303" r:id="rId24"/>
    <p:sldId id="271" r:id="rId25"/>
    <p:sldId id="272" r:id="rId26"/>
    <p:sldId id="273" r:id="rId27"/>
    <p:sldId id="274" r:id="rId28"/>
    <p:sldId id="326" r:id="rId29"/>
    <p:sldId id="277" r:id="rId30"/>
    <p:sldId id="279" r:id="rId31"/>
    <p:sldId id="276" r:id="rId32"/>
    <p:sldId id="325" r:id="rId33"/>
    <p:sldId id="291" r:id="rId34"/>
    <p:sldId id="292" r:id="rId35"/>
    <p:sldId id="293" r:id="rId36"/>
    <p:sldId id="294" r:id="rId37"/>
    <p:sldId id="318" r:id="rId38"/>
    <p:sldId id="297" r:id="rId39"/>
    <p:sldId id="265" r:id="rId40"/>
    <p:sldId id="300" r:id="rId41"/>
    <p:sldId id="298" r:id="rId42"/>
    <p:sldId id="313" r:id="rId4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0EBC1-C6FC-4ADF-AB04-920BA76BB94E}" type="datetimeFigureOut">
              <a:rPr lang="fr-FR" smtClean="0"/>
              <a:pPr/>
              <a:t>01/10/2021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63A7-0ED6-418F-8324-725616A07BB4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fr/url?sa=i&amp;rct=j&amp;q=&amp;esrc=s&amp;source=images&amp;cd=&amp;cad=rja&amp;uact=8&amp;ved=0ahUKEwig18Dg24bWAhWKORQKHctBAOkQjRwIBw&amp;url=http://lecoindesgeeks.fr/au-boulot/&amp;psig=AFQjCNGJtxwcRmaedvrkTGuDdNCicsy3dw&amp;ust=1504449069016421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3429000"/>
            <a:ext cx="54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Pour l’intelligence de la Foi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514349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0"/>
            <a:ext cx="5353422" cy="713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https://s-media-cache-ak0.pinimg.com/736x/f0/d2/0a/f0d20a162e244d731416a7f75eef6f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1628800"/>
            <a:ext cx="882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2 images</a:t>
            </a:r>
          </a:p>
          <a:p>
            <a:r>
              <a:rPr lang="fr-FR" sz="5400" b="1" dirty="0"/>
              <a:t>S’interroger</a:t>
            </a:r>
          </a:p>
          <a:p>
            <a:r>
              <a:rPr lang="fr-FR" sz="5400" b="1" dirty="0"/>
              <a:t>≠ dimensions de l’intelligence</a:t>
            </a:r>
          </a:p>
          <a:p>
            <a:r>
              <a:rPr lang="fr-FR" sz="5400" b="1" dirty="0"/>
              <a:t>Le CIF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3" y="-90488"/>
            <a:ext cx="3524250" cy="3600451"/>
          </a:xfrm>
          <a:prstGeom prst="rect">
            <a:avLst/>
          </a:prstGeom>
          <a:noFill/>
        </p:spPr>
      </p:pic>
      <p:pic>
        <p:nvPicPr>
          <p:cNvPr id="70660" name="Picture 4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980728"/>
            <a:ext cx="4286250" cy="4286251"/>
          </a:xfrm>
          <a:prstGeom prst="rect">
            <a:avLst/>
          </a:prstGeom>
          <a:noFill/>
        </p:spPr>
      </p:pic>
      <p:pic>
        <p:nvPicPr>
          <p:cNvPr id="70662" name="Picture 6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021631"/>
            <a:ext cx="3836368" cy="3836369"/>
          </a:xfrm>
          <a:prstGeom prst="rect">
            <a:avLst/>
          </a:prstGeom>
          <a:noFill/>
        </p:spPr>
      </p:pic>
      <p:pic>
        <p:nvPicPr>
          <p:cNvPr id="70664" name="Picture 8" descr="Afficher l’image source"/>
          <p:cNvPicPr>
            <a:picLocks noChangeAspect="1" noChangeArrowheads="1"/>
          </p:cNvPicPr>
          <p:nvPr/>
        </p:nvPicPr>
        <p:blipFill>
          <a:blip r:embed="rId5" cstate="print"/>
          <a:srcRect l="25200" r="24401"/>
          <a:stretch>
            <a:fillRect/>
          </a:stretch>
        </p:blipFill>
        <p:spPr bwMode="auto">
          <a:xfrm>
            <a:off x="4067944" y="3068960"/>
            <a:ext cx="2160240" cy="2857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997365" cy="73338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6592" y="260648"/>
            <a:ext cx="10416870" cy="6597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Louis Henri Cordier, Le Doute (190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144000" cy="876754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179512" y="0"/>
            <a:ext cx="266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Le doute</a:t>
            </a:r>
          </a:p>
          <a:p>
            <a:r>
              <a:rPr lang="fr-FR" b="1" dirty="0">
                <a:solidFill>
                  <a:schemeClr val="bg1"/>
                </a:solidFill>
              </a:rPr>
              <a:t>Louis Henri Cordier</a:t>
            </a:r>
          </a:p>
          <a:p>
            <a:r>
              <a:rPr lang="fr-FR" b="1" dirty="0">
                <a:solidFill>
                  <a:schemeClr val="bg1"/>
                </a:solidFill>
              </a:rPr>
              <a:t>Buenos Aires, 1906</a:t>
            </a:r>
          </a:p>
          <a:p>
            <a:endParaRPr lang="fr-F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461637" cy="6093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823475" cy="69484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467544" y="2564904"/>
            <a:ext cx="3456384" cy="26642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1628800"/>
            <a:ext cx="882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2 images</a:t>
            </a:r>
          </a:p>
          <a:p>
            <a:r>
              <a:rPr lang="fr-FR" sz="5400" b="1" dirty="0"/>
              <a:t>S’interroger</a:t>
            </a:r>
          </a:p>
          <a:p>
            <a:r>
              <a:rPr lang="fr-FR" sz="5400" b="1" dirty="0"/>
              <a:t>≠ dimensions de l’intelligence</a:t>
            </a:r>
          </a:p>
          <a:p>
            <a:r>
              <a:rPr lang="fr-FR" sz="5400" b="1" dirty="0"/>
              <a:t>Le CIF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089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399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640960" cy="692745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67544" y="1556792"/>
            <a:ext cx="230425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076056" y="404664"/>
            <a:ext cx="3744416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1628800"/>
            <a:ext cx="882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2 images</a:t>
            </a:r>
          </a:p>
          <a:p>
            <a:r>
              <a:rPr lang="fr-FR" sz="5400" b="1" dirty="0"/>
              <a:t>S’interroger</a:t>
            </a:r>
          </a:p>
          <a:p>
            <a:r>
              <a:rPr lang="fr-FR" sz="5400" b="1" dirty="0"/>
              <a:t>≠ dimensions de l’intelligence</a:t>
            </a:r>
          </a:p>
          <a:p>
            <a:r>
              <a:rPr lang="fr-FR" sz="5400" b="1" dirty="0"/>
              <a:t>Le CIF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/>
          <p:cNvSpPr/>
          <p:nvPr/>
        </p:nvSpPr>
        <p:spPr>
          <a:xfrm>
            <a:off x="3347864" y="3933056"/>
            <a:ext cx="3600400" cy="2808312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llipse 1"/>
          <p:cNvSpPr/>
          <p:nvPr/>
        </p:nvSpPr>
        <p:spPr>
          <a:xfrm>
            <a:off x="899592" y="1268760"/>
            <a:ext cx="4968552" cy="417646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/>
          <p:cNvSpPr/>
          <p:nvPr/>
        </p:nvSpPr>
        <p:spPr>
          <a:xfrm rot="1492197">
            <a:off x="4283968" y="476672"/>
            <a:ext cx="3600400" cy="446449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1187624" y="2924944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Raison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932040" y="1988840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Cœur</a:t>
            </a:r>
            <a:r>
              <a:rPr lang="fr-FR" dirty="0"/>
              <a:t> 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3923928" y="5517232"/>
            <a:ext cx="2592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/>
              <a:t>Esprit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" y="-4"/>
            <a:ext cx="4783531" cy="7007352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4048" y="476672"/>
            <a:ext cx="388843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Le beau</a:t>
            </a:r>
          </a:p>
          <a:p>
            <a:r>
              <a:rPr lang="fr-FR" sz="4400" dirty="0"/>
              <a:t>Tempérament</a:t>
            </a:r>
          </a:p>
          <a:p>
            <a:r>
              <a:rPr lang="fr-FR" sz="4400" dirty="0"/>
              <a:t>Convictions</a:t>
            </a:r>
          </a:p>
          <a:p>
            <a:r>
              <a:rPr lang="fr-FR" sz="4400" dirty="0"/>
              <a:t>Spiritualité</a:t>
            </a:r>
          </a:p>
          <a:p>
            <a:r>
              <a:rPr lang="fr-FR" sz="4400" dirty="0"/>
              <a:t>Conscience</a:t>
            </a:r>
          </a:p>
          <a:p>
            <a:r>
              <a:rPr lang="fr-FR" sz="4400" dirty="0"/>
              <a:t>Opinions</a:t>
            </a:r>
          </a:p>
          <a:p>
            <a:r>
              <a:rPr lang="fr-FR" sz="4400" dirty="0"/>
              <a:t>Croyances  </a:t>
            </a:r>
            <a:endParaRPr lang="fr-FR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404664"/>
            <a:ext cx="10305288" cy="58887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334250" cy="733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uburbia[2]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836712"/>
            <a:ext cx="7559040" cy="5433060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95536" y="1886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/>
              <a:t>Quand le sentiment domine….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755576" y="1052736"/>
            <a:ext cx="7488832" cy="468052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llipse 2"/>
          <p:cNvSpPr/>
          <p:nvPr/>
        </p:nvSpPr>
        <p:spPr>
          <a:xfrm>
            <a:off x="971600" y="2276872"/>
            <a:ext cx="3456384" cy="237626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1691680" y="2924944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Raison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2555776" y="116632"/>
            <a:ext cx="41044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dirty="0"/>
              <a:t>Pensée</a:t>
            </a:r>
          </a:p>
        </p:txBody>
      </p:sp>
      <p:sp>
        <p:nvSpPr>
          <p:cNvPr id="11" name="Double flèche verticale 10"/>
          <p:cNvSpPr/>
          <p:nvPr/>
        </p:nvSpPr>
        <p:spPr>
          <a:xfrm rot="2318647">
            <a:off x="3396218" y="1401008"/>
            <a:ext cx="250315" cy="1216152"/>
          </a:xfrm>
          <a:prstGeom prst="up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ouble flèche verticale 11"/>
          <p:cNvSpPr/>
          <p:nvPr/>
        </p:nvSpPr>
        <p:spPr>
          <a:xfrm rot="3350392">
            <a:off x="4327908" y="2061525"/>
            <a:ext cx="123966" cy="1216152"/>
          </a:xfrm>
          <a:prstGeom prst="up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ouble flèche verticale 12"/>
          <p:cNvSpPr/>
          <p:nvPr/>
        </p:nvSpPr>
        <p:spPr>
          <a:xfrm rot="5118232">
            <a:off x="5433570" y="1786651"/>
            <a:ext cx="144625" cy="2707903"/>
          </a:xfrm>
          <a:prstGeom prst="up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Double flèche verticale 13"/>
          <p:cNvSpPr/>
          <p:nvPr/>
        </p:nvSpPr>
        <p:spPr>
          <a:xfrm rot="6695810">
            <a:off x="4079862" y="3871467"/>
            <a:ext cx="384287" cy="1216152"/>
          </a:xfrm>
          <a:prstGeom prst="up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95536" y="620688"/>
            <a:ext cx="8640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« Ce n’est pas exercer toute la raison de ne s’en tenir qu’à la raison. »            Claude </a:t>
            </a:r>
            <a:r>
              <a:rPr lang="fr-FR" sz="4800" dirty="0" err="1"/>
              <a:t>Bruaire</a:t>
            </a:r>
            <a:endParaRPr lang="fr-FR" sz="48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604448" cy="6866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260648" y="-11"/>
            <a:ext cx="12222480" cy="6875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521086"/>
            <a:ext cx="9540972" cy="6336914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La nature n’a pas besoin d’être grandiose pour « en imposer »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04664" y="0"/>
            <a:ext cx="120015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6444208" y="188640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/>
              <a:t>La pitié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" y="-2"/>
            <a:ext cx="9281160" cy="3717033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323528" y="623731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Franz, film de François </a:t>
            </a:r>
            <a:r>
              <a:rPr lang="fr-FR" dirty="0" err="1"/>
              <a:t>Ozon</a:t>
            </a:r>
            <a:r>
              <a:rPr lang="fr-FR" dirty="0"/>
              <a:t>, 2016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79512" y="4077072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/>
              <a:t>Aimer, ce n’est pas « rationnel »</a:t>
            </a:r>
          </a:p>
          <a:p>
            <a:r>
              <a:rPr lang="fr-FR" sz="3600" b="1" dirty="0"/>
              <a:t>Mais il serait déraisonnable de ne pas aimer.</a:t>
            </a:r>
            <a:endParaRPr lang="fr-FR" b="1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6334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23528" y="1628800"/>
            <a:ext cx="8820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/>
              <a:t>2 images</a:t>
            </a:r>
          </a:p>
          <a:p>
            <a:r>
              <a:rPr lang="fr-FR" sz="5400" b="1" dirty="0"/>
              <a:t>S’interroger</a:t>
            </a:r>
          </a:p>
          <a:p>
            <a:r>
              <a:rPr lang="fr-FR" sz="5400" b="1" dirty="0"/>
              <a:t>≠ dimensions de l’intelligence</a:t>
            </a:r>
          </a:p>
          <a:p>
            <a:r>
              <a:rPr lang="fr-FR" sz="5400" b="1" dirty="0"/>
              <a:t>Le CIF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27327"/>
            <a:ext cx="7956376" cy="68853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32274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3152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 l="4746" t="9793" r="15928"/>
          <a:stretch>
            <a:fillRect/>
          </a:stretch>
        </p:blipFill>
        <p:spPr bwMode="auto">
          <a:xfrm>
            <a:off x="4926477" y="0"/>
            <a:ext cx="4217523" cy="3320327"/>
          </a:xfrm>
          <a:prstGeom prst="rect">
            <a:avLst/>
          </a:prstGeom>
          <a:noFill/>
        </p:spPr>
      </p:pic>
      <p:pic>
        <p:nvPicPr>
          <p:cNvPr id="3" name="Picture 4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726594" cy="3284984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5076056" y="5229200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 / mois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660232" y="342900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1 / semaine</a:t>
            </a:r>
            <a:endParaRPr lang="fr-FR" dirty="0"/>
          </a:p>
        </p:txBody>
      </p:sp>
      <p:pic>
        <p:nvPicPr>
          <p:cNvPr id="57348" name="Picture 4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624495">
            <a:off x="1233654" y="-1169156"/>
            <a:ext cx="1509386" cy="3819873"/>
          </a:xfrm>
          <a:prstGeom prst="rect">
            <a:avLst/>
          </a:prstGeom>
          <a:noFill/>
        </p:spPr>
      </p:pic>
      <p:pic>
        <p:nvPicPr>
          <p:cNvPr id="57350" name="Picture 6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704326">
            <a:off x="441133" y="301559"/>
            <a:ext cx="1981200" cy="29337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6" name="Picture 14" descr="Résultat d’images pour miniature manuscrit médiévale"/>
          <p:cNvPicPr>
            <a:picLocks noChangeAspect="1" noChangeArrowheads="1"/>
          </p:cNvPicPr>
          <p:nvPr/>
        </p:nvPicPr>
        <p:blipFill>
          <a:blip r:embed="rId2" cstate="print"/>
          <a:srcRect b="8254"/>
          <a:stretch>
            <a:fillRect/>
          </a:stretch>
        </p:blipFill>
        <p:spPr bwMode="auto">
          <a:xfrm>
            <a:off x="0" y="4005064"/>
            <a:ext cx="4000500" cy="2520280"/>
          </a:xfrm>
          <a:prstGeom prst="rect">
            <a:avLst/>
          </a:prstGeom>
          <a:noFill/>
        </p:spPr>
      </p:pic>
      <p:pic>
        <p:nvPicPr>
          <p:cNvPr id="54278" name="Picture 6" descr="Afficher l’image sour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0"/>
            <a:ext cx="4355976" cy="2898854"/>
          </a:xfrm>
          <a:prstGeom prst="rect">
            <a:avLst/>
          </a:prstGeom>
          <a:noFill/>
        </p:spPr>
      </p:pic>
      <p:pic>
        <p:nvPicPr>
          <p:cNvPr id="54280" name="Picture 8" descr="Afficher l’image sourc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8160" y="2996952"/>
            <a:ext cx="3849506" cy="2636912"/>
          </a:xfrm>
          <a:prstGeom prst="rect">
            <a:avLst/>
          </a:prstGeom>
          <a:noFill/>
        </p:spPr>
      </p:pic>
      <p:sp>
        <p:nvSpPr>
          <p:cNvPr id="10" name="Croix 9"/>
          <p:cNvSpPr/>
          <p:nvPr/>
        </p:nvSpPr>
        <p:spPr>
          <a:xfrm>
            <a:off x="1043608" y="3356992"/>
            <a:ext cx="770384" cy="698376"/>
          </a:xfrm>
          <a:prstGeom prst="plus">
            <a:avLst>
              <a:gd name="adj" fmla="val 3995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Croix 15"/>
          <p:cNvSpPr/>
          <p:nvPr/>
        </p:nvSpPr>
        <p:spPr>
          <a:xfrm>
            <a:off x="2987824" y="2564904"/>
            <a:ext cx="770384" cy="698376"/>
          </a:xfrm>
          <a:prstGeom prst="plus">
            <a:avLst>
              <a:gd name="adj" fmla="val 3995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Croix 16"/>
          <p:cNvSpPr/>
          <p:nvPr/>
        </p:nvSpPr>
        <p:spPr>
          <a:xfrm>
            <a:off x="3563888" y="476672"/>
            <a:ext cx="770384" cy="698376"/>
          </a:xfrm>
          <a:prstGeom prst="plus">
            <a:avLst>
              <a:gd name="adj" fmla="val 3995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ésultat de recherche d'images pour &quot;au boulot&quot;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202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3255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ZoneTexte 2"/>
          <p:cNvSpPr txBox="1"/>
          <p:nvPr/>
        </p:nvSpPr>
        <p:spPr>
          <a:xfrm>
            <a:off x="5004048" y="260648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Strasbourg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315416"/>
            <a:ext cx="7620000" cy="7905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s-media-cache-ak0.pinimg.com/236x/f1/48/64/f148645bb57513a1419a4dfde920d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40560" cy="6877374"/>
          </a:xfrm>
          <a:prstGeom prst="rect">
            <a:avLst/>
          </a:prstGeom>
          <a:noFill/>
        </p:spPr>
      </p:pic>
      <p:sp>
        <p:nvSpPr>
          <p:cNvPr id="3" name="Rectangle à coins arrondis 2"/>
          <p:cNvSpPr/>
          <p:nvPr/>
        </p:nvSpPr>
        <p:spPr>
          <a:xfrm>
            <a:off x="4211960" y="188640"/>
            <a:ext cx="914400" cy="208823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Afficher l’image sour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</TotalTime>
  <Words>133</Words>
  <Application>Microsoft Office PowerPoint</Application>
  <PresentationFormat>Affichage à l'écran (4:3)</PresentationFormat>
  <Paragraphs>42</Paragraphs>
  <Slides>42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42</vt:i4>
      </vt:variant>
    </vt:vector>
  </HeadingPairs>
  <TitlesOfParts>
    <vt:vector size="45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Bernard Klasen</dc:creator>
  <cp:lastModifiedBy>Bernard Klasen</cp:lastModifiedBy>
  <cp:revision>228</cp:revision>
  <dcterms:created xsi:type="dcterms:W3CDTF">2019-09-17T17:31:59Z</dcterms:created>
  <dcterms:modified xsi:type="dcterms:W3CDTF">2021-10-01T15:41:47Z</dcterms:modified>
</cp:coreProperties>
</file>