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4" d="100"/>
          <a:sy n="84" d="100"/>
        </p:scale>
        <p:origin x="63"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D3E47-F023-4096-A0BA-36AB1A29AB9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B373A37-BDB0-4CFD-BC81-45D160164D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B142C81-5A7B-4F3D-B572-09058E5BCA3E}"/>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5" name="Espace réservé du pied de page 4">
            <a:extLst>
              <a:ext uri="{FF2B5EF4-FFF2-40B4-BE49-F238E27FC236}">
                <a16:creationId xmlns:a16="http://schemas.microsoft.com/office/drawing/2014/main" id="{CFE2F89E-9A80-4742-B704-633A5B782A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BA78E05-6164-493E-B7D6-AB40434DD8A7}"/>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565617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BF5457-7DB8-41DA-AC16-CA443DBB30C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3665B9F-8625-499E-A351-72ECE74AD28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A917386-0D12-49FD-ACC0-37DD4CDC1262}"/>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5" name="Espace réservé du pied de page 4">
            <a:extLst>
              <a:ext uri="{FF2B5EF4-FFF2-40B4-BE49-F238E27FC236}">
                <a16:creationId xmlns:a16="http://schemas.microsoft.com/office/drawing/2014/main" id="{F660967D-1B78-4B58-9F6E-509863E925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19BF3EB-93A5-4113-81CE-F0270C0B5018}"/>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3453066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6F399CF-4748-4B7B-93CA-29C9F2C7103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5AB809E-EA51-4356-9587-345654BA5E7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0EA012-CE42-4328-B757-5AB892841B79}"/>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5" name="Espace réservé du pied de page 4">
            <a:extLst>
              <a:ext uri="{FF2B5EF4-FFF2-40B4-BE49-F238E27FC236}">
                <a16:creationId xmlns:a16="http://schemas.microsoft.com/office/drawing/2014/main" id="{11A1A754-C11C-4480-B612-18D4093E335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DF19F6-61C1-416F-B844-34E1CAF2D217}"/>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346444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454C07-685B-46C5-9836-9E58E46115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495E168-45D3-43FB-AB3A-38AA19A51CA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4A267E5-3E3A-4448-B252-D470C7F33557}"/>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5" name="Espace réservé du pied de page 4">
            <a:extLst>
              <a:ext uri="{FF2B5EF4-FFF2-40B4-BE49-F238E27FC236}">
                <a16:creationId xmlns:a16="http://schemas.microsoft.com/office/drawing/2014/main" id="{FD1A6B79-E00D-4E24-8DA3-68E7CA6205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3ED9A1-49E9-40B8-9248-775F4C3AC7E2}"/>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221407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AB1AD2-6977-4304-9442-A8959E99001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135DFDC-2F89-48BB-BE43-38DC086566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DBB48C6-64C1-4DF4-B38F-4E83FB1809B6}"/>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5" name="Espace réservé du pied de page 4">
            <a:extLst>
              <a:ext uri="{FF2B5EF4-FFF2-40B4-BE49-F238E27FC236}">
                <a16:creationId xmlns:a16="http://schemas.microsoft.com/office/drawing/2014/main" id="{30E6A23B-741A-479D-AD11-90DBEEC4CFA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8202BE-CD9B-45D9-A850-C18C23CB445F}"/>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893305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129A1F-649A-4023-9B97-1090A95711F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F3B1B0F-B4E1-4B88-9ECD-FF155F94577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B2C3E4F-4379-4509-84D9-4861BE22543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6E12F5E-8F91-4B6F-B4AA-8011DCFACA38}"/>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6" name="Espace réservé du pied de page 5">
            <a:extLst>
              <a:ext uri="{FF2B5EF4-FFF2-40B4-BE49-F238E27FC236}">
                <a16:creationId xmlns:a16="http://schemas.microsoft.com/office/drawing/2014/main" id="{F2CD23A2-99A6-4C52-9D35-11CAB88D367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A3446D9-F549-468D-875C-D5D62FF0511A}"/>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142645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900A1E-F05F-4A28-83B3-8DBCE3EF4C8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CFF2D72-4ADE-4A7F-B42A-A0A4F368F6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887F042-68B8-4243-BE09-220FE2D1D5E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A4B6D6D-5F72-4F86-BD8B-1AB2F43672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A6B5980-AF17-42CF-9AA5-BCB9FBEF304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C6728AB-B20F-4469-883B-5F9E4259C744}"/>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8" name="Espace réservé du pied de page 7">
            <a:extLst>
              <a:ext uri="{FF2B5EF4-FFF2-40B4-BE49-F238E27FC236}">
                <a16:creationId xmlns:a16="http://schemas.microsoft.com/office/drawing/2014/main" id="{FB733122-D1FC-4017-BA9D-5BD08D17B80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0E3E91B-6C7E-46D5-BE3F-AAC75A681141}"/>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1455805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50453D-905B-446B-8C34-E4DA8E133C5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8BA8EE4-2BD1-4FB3-B50D-B8EAE2850431}"/>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4" name="Espace réservé du pied de page 3">
            <a:extLst>
              <a:ext uri="{FF2B5EF4-FFF2-40B4-BE49-F238E27FC236}">
                <a16:creationId xmlns:a16="http://schemas.microsoft.com/office/drawing/2014/main" id="{A07270CC-2CBD-4D3F-8D76-1DA1EC83001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E443C6-E6A6-499D-B90D-30DCB72A965D}"/>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408861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3A1C68F-2BB7-4A24-B687-A1DD9E3FF0AC}"/>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3" name="Espace réservé du pied de page 2">
            <a:extLst>
              <a:ext uri="{FF2B5EF4-FFF2-40B4-BE49-F238E27FC236}">
                <a16:creationId xmlns:a16="http://schemas.microsoft.com/office/drawing/2014/main" id="{7C61B69A-5178-4DB8-A906-628A8F7203A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A49D041-6B1D-4CE5-9BEE-76AD7B0415BD}"/>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1614531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F935BB-7A21-493B-A576-A84CD51439D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7423952-886F-4F1A-B185-7AE6FEBF62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25A309B-B4F4-4622-9B8B-E37BBC62D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EA48C01-D877-4854-AB29-4CB29F9CBE69}"/>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6" name="Espace réservé du pied de page 5">
            <a:extLst>
              <a:ext uri="{FF2B5EF4-FFF2-40B4-BE49-F238E27FC236}">
                <a16:creationId xmlns:a16="http://schemas.microsoft.com/office/drawing/2014/main" id="{01DF1F3F-6ADF-4B92-B7A3-B150566C40F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8EC54A-73EB-4126-9B9B-A26EB5638233}"/>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234896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BBFB75-004F-4530-89C2-09E51D0062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29FB419-0328-47CD-AFDE-9B92804176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489738A-7FF4-46C8-85C4-16EB4D9CF4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27BE03A-0E08-47C2-AEDD-4FD8B6F829B0}"/>
              </a:ext>
            </a:extLst>
          </p:cNvPr>
          <p:cNvSpPr>
            <a:spLocks noGrp="1"/>
          </p:cNvSpPr>
          <p:nvPr>
            <p:ph type="dt" sz="half" idx="10"/>
          </p:nvPr>
        </p:nvSpPr>
        <p:spPr/>
        <p:txBody>
          <a:bodyPr/>
          <a:lstStyle/>
          <a:p>
            <a:fld id="{B9C132A0-9B2D-4568-BB60-1FFECB72ABA7}" type="datetimeFigureOut">
              <a:rPr lang="fr-FR" smtClean="0"/>
              <a:t>23/11/2021</a:t>
            </a:fld>
            <a:endParaRPr lang="fr-FR"/>
          </a:p>
        </p:txBody>
      </p:sp>
      <p:sp>
        <p:nvSpPr>
          <p:cNvPr id="6" name="Espace réservé du pied de page 5">
            <a:extLst>
              <a:ext uri="{FF2B5EF4-FFF2-40B4-BE49-F238E27FC236}">
                <a16:creationId xmlns:a16="http://schemas.microsoft.com/office/drawing/2014/main" id="{64F4EA9D-14C2-4792-A2AA-6D7D77B9A32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7CE18D3-540F-4CA3-820B-AAAC2EBA43DF}"/>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333976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691D5F8-A785-4E9B-93A4-2513A22A26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5AD992-4914-4A82-8241-E8FC716C6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883F8B4-8DCE-4CF3-83F2-2689E945F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132A0-9B2D-4568-BB60-1FFECB72ABA7}" type="datetimeFigureOut">
              <a:rPr lang="fr-FR" smtClean="0"/>
              <a:t>23/11/2021</a:t>
            </a:fld>
            <a:endParaRPr lang="fr-FR"/>
          </a:p>
        </p:txBody>
      </p:sp>
      <p:sp>
        <p:nvSpPr>
          <p:cNvPr id="5" name="Espace réservé du pied de page 4">
            <a:extLst>
              <a:ext uri="{FF2B5EF4-FFF2-40B4-BE49-F238E27FC236}">
                <a16:creationId xmlns:a16="http://schemas.microsoft.com/office/drawing/2014/main" id="{EC2E1539-2772-462C-81F2-D030E5FA12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F7956FB-3E9C-4380-B5CF-0D898008DD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52A4A-7D83-4042-B162-2B1E70561492}" type="slidenum">
              <a:rPr lang="fr-FR" smtClean="0"/>
              <a:t>‹N°›</a:t>
            </a:fld>
            <a:endParaRPr lang="fr-FR"/>
          </a:p>
        </p:txBody>
      </p:sp>
    </p:spTree>
    <p:extLst>
      <p:ext uri="{BB962C8B-B14F-4D97-AF65-F5344CB8AC3E}">
        <p14:creationId xmlns:p14="http://schemas.microsoft.com/office/powerpoint/2010/main" val="2171989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347B684-5D36-4E9E-B8F9-F23F98197D72}"/>
              </a:ext>
            </a:extLst>
          </p:cNvPr>
          <p:cNvSpPr txBox="1"/>
          <p:nvPr/>
        </p:nvSpPr>
        <p:spPr>
          <a:xfrm>
            <a:off x="475185" y="1488030"/>
            <a:ext cx="11241630" cy="4524315"/>
          </a:xfrm>
          <a:prstGeom prst="rect">
            <a:avLst/>
          </a:prstGeom>
          <a:noFill/>
        </p:spPr>
        <p:txBody>
          <a:bodyPr wrap="square">
            <a:spAutoFit/>
          </a:bodyPr>
          <a:lstStyle/>
          <a:p>
            <a:pPr algn="ctr" rtl="0">
              <a:lnSpc>
                <a:spcPct val="100000"/>
              </a:lnSpc>
            </a:pPr>
            <a:r>
              <a:rPr lang="fr-FR" b="1" dirty="0">
                <a:effectLst/>
              </a:rPr>
              <a:t>Résumé du 22 novembre 2021</a:t>
            </a:r>
            <a:endParaRPr lang="fr-FR" dirty="0">
              <a:effectLst/>
            </a:endParaRPr>
          </a:p>
          <a:p>
            <a:pPr algn="just" rtl="0">
              <a:lnSpc>
                <a:spcPct val="100000"/>
              </a:lnSpc>
            </a:pPr>
            <a:br>
              <a:rPr lang="fr-FR" dirty="0">
                <a:effectLst/>
              </a:rPr>
            </a:br>
            <a:endParaRPr lang="fr-FR" dirty="0">
              <a:effectLst/>
            </a:endParaRPr>
          </a:p>
          <a:p>
            <a:pPr algn="just" rtl="0">
              <a:lnSpc>
                <a:spcPct val="100000"/>
              </a:lnSpc>
            </a:pPr>
            <a:r>
              <a:rPr lang="fr-FR" dirty="0">
                <a:effectLst/>
              </a:rPr>
              <a:t>La Révélation chrétienne est de nature relationnelle et pas seulement de nature informative (résumé du cours 1). Elle requiert de notre part une réception active, une adaptation, une compréhension. Irénée de Lyon nous a donné des formulations éclairantes concernant cette accommodation du regard à la Révélation : discrétion (au sens de juste mesure), règle de la foi (la règle comme instrument pour construire, non comme gabarit), la succession épiscopale (moins comme hiérarchie que comme garantie d’un contact avec la source). Surtout, Irénée est attentif à l’acte de réception active (à l’opposé des démarches qui ne lisent plus le texte selon son intention propre, comme les lectures exclusivement symbolistes) : il s’agit d’entendre ce que dit le texte en mobilisant une expérience, une intuition, une affinité, une familiarité avec ce dont il s’agit.</a:t>
            </a:r>
          </a:p>
          <a:p>
            <a:pPr algn="just" rtl="0">
              <a:lnSpc>
                <a:spcPct val="100000"/>
              </a:lnSpc>
            </a:pPr>
            <a:r>
              <a:rPr lang="fr-FR" dirty="0">
                <a:effectLst/>
              </a:rPr>
              <a:t>Ces points d’attention nous ont permis deux choses : 1 revenir au texte biblique et constater qu’il procède à des reconfigurations radicales de notions clés (Loi, bénédiction, malédiction, salut, etc.), ouvrant ainsi </a:t>
            </a:r>
            <a:r>
              <a:rPr lang="fr-FR" b="1" dirty="0">
                <a:effectLst/>
              </a:rPr>
              <a:t>un chemin, pour nous aussi</a:t>
            </a:r>
            <a:r>
              <a:rPr lang="fr-FR" dirty="0">
                <a:effectLst/>
              </a:rPr>
              <a:t> ; 2 appréhender avec plus de recul et de sérénité le dialogue science – foi.</a:t>
            </a:r>
          </a:p>
          <a:p>
            <a:pPr algn="just" rtl="0">
              <a:lnSpc>
                <a:spcPct val="100000"/>
              </a:lnSpc>
            </a:pPr>
            <a:br>
              <a:rPr lang="fr-FR" dirty="0">
                <a:effectLst/>
              </a:rPr>
            </a:br>
            <a:endParaRPr lang="fr-FR" dirty="0">
              <a:effectLst/>
            </a:endParaRPr>
          </a:p>
        </p:txBody>
      </p:sp>
    </p:spTree>
    <p:extLst>
      <p:ext uri="{BB962C8B-B14F-4D97-AF65-F5344CB8AC3E}">
        <p14:creationId xmlns:p14="http://schemas.microsoft.com/office/powerpoint/2010/main" val="293173542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219</Words>
  <Application>Microsoft Office PowerPoint</Application>
  <PresentationFormat>Grand écran</PresentationFormat>
  <Paragraphs>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David Sébastien Sendrez</dc:creator>
  <cp:lastModifiedBy>David Sébastien Sendrez</cp:lastModifiedBy>
  <cp:revision>1</cp:revision>
  <dcterms:created xsi:type="dcterms:W3CDTF">2021-11-22T23:11:04Z</dcterms:created>
  <dcterms:modified xsi:type="dcterms:W3CDTF">2021-11-22T23:13:30Z</dcterms:modified>
</cp:coreProperties>
</file>