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57" r:id="rId4"/>
    <p:sldId id="258" r:id="rId5"/>
    <p:sldId id="259" r:id="rId6"/>
    <p:sldId id="260" r:id="rId7"/>
    <p:sldId id="267" r:id="rId8"/>
    <p:sldId id="268" r:id="rId9"/>
    <p:sldId id="265" r:id="rId10"/>
    <p:sldId id="266" r:id="rId11"/>
    <p:sldId id="261" r:id="rId12"/>
    <p:sldId id="262" r:id="rId13"/>
    <p:sldId id="263" r:id="rId14"/>
    <p:sldId id="269" r:id="rId15"/>
    <p:sldId id="270" r:id="rId16"/>
    <p:sldId id="271" r:id="rId17"/>
    <p:sldId id="272" r:id="rId18"/>
    <p:sldId id="273" r:id="rId19"/>
    <p:sldId id="274" r:id="rId20"/>
    <p:sldId id="275" r:id="rId21"/>
    <p:sldId id="276" r:id="rId22"/>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6" autoAdjust="0"/>
    <p:restoredTop sz="94660"/>
  </p:normalViewPr>
  <p:slideViewPr>
    <p:cSldViewPr snapToGrid="0">
      <p:cViewPr varScale="1">
        <p:scale>
          <a:sx n="84" d="100"/>
          <a:sy n="84" d="100"/>
        </p:scale>
        <p:origin x="63" y="1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6863CB9-3186-4792-8EED-91CE3354D1E7}"/>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5092AFC5-40AC-4BD8-A37E-2CF9B759A3F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A38DD12A-1971-4A92-A526-1D79F6A1427E}"/>
              </a:ext>
            </a:extLst>
          </p:cNvPr>
          <p:cNvSpPr>
            <a:spLocks noGrp="1"/>
          </p:cNvSpPr>
          <p:nvPr>
            <p:ph type="dt" sz="half" idx="10"/>
          </p:nvPr>
        </p:nvSpPr>
        <p:spPr/>
        <p:txBody>
          <a:bodyPr/>
          <a:lstStyle/>
          <a:p>
            <a:fld id="{2889C625-4D69-4566-9492-5FDD243A1BE5}" type="datetimeFigureOut">
              <a:rPr lang="fr-FR" smtClean="0"/>
              <a:t>03/01/2022</a:t>
            </a:fld>
            <a:endParaRPr lang="fr-FR"/>
          </a:p>
        </p:txBody>
      </p:sp>
      <p:sp>
        <p:nvSpPr>
          <p:cNvPr id="5" name="Espace réservé du pied de page 4">
            <a:extLst>
              <a:ext uri="{FF2B5EF4-FFF2-40B4-BE49-F238E27FC236}">
                <a16:creationId xmlns:a16="http://schemas.microsoft.com/office/drawing/2014/main" id="{DA42168D-4EA4-4621-B2E0-1264BC0CF83E}"/>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99816597-1312-4596-84F9-A7E05E9D99B8}"/>
              </a:ext>
            </a:extLst>
          </p:cNvPr>
          <p:cNvSpPr>
            <a:spLocks noGrp="1"/>
          </p:cNvSpPr>
          <p:nvPr>
            <p:ph type="sldNum" sz="quarter" idx="12"/>
          </p:nvPr>
        </p:nvSpPr>
        <p:spPr/>
        <p:txBody>
          <a:bodyPr/>
          <a:lstStyle/>
          <a:p>
            <a:fld id="{4CA1B8D6-35B7-4C29-9484-285B1B31F6B3}" type="slidenum">
              <a:rPr lang="fr-FR" smtClean="0"/>
              <a:t>‹N°›</a:t>
            </a:fld>
            <a:endParaRPr lang="fr-FR"/>
          </a:p>
        </p:txBody>
      </p:sp>
    </p:spTree>
    <p:extLst>
      <p:ext uri="{BB962C8B-B14F-4D97-AF65-F5344CB8AC3E}">
        <p14:creationId xmlns:p14="http://schemas.microsoft.com/office/powerpoint/2010/main" val="41904196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E76EC6A-9343-4416-A4C8-074AD5A870EC}"/>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52197314-396D-49F7-8902-49860842DD4E}"/>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310DADA6-7CCB-4D34-985E-FC9CDA3B698C}"/>
              </a:ext>
            </a:extLst>
          </p:cNvPr>
          <p:cNvSpPr>
            <a:spLocks noGrp="1"/>
          </p:cNvSpPr>
          <p:nvPr>
            <p:ph type="dt" sz="half" idx="10"/>
          </p:nvPr>
        </p:nvSpPr>
        <p:spPr/>
        <p:txBody>
          <a:bodyPr/>
          <a:lstStyle/>
          <a:p>
            <a:fld id="{2889C625-4D69-4566-9492-5FDD243A1BE5}" type="datetimeFigureOut">
              <a:rPr lang="fr-FR" smtClean="0"/>
              <a:t>03/01/2022</a:t>
            </a:fld>
            <a:endParaRPr lang="fr-FR"/>
          </a:p>
        </p:txBody>
      </p:sp>
      <p:sp>
        <p:nvSpPr>
          <p:cNvPr id="5" name="Espace réservé du pied de page 4">
            <a:extLst>
              <a:ext uri="{FF2B5EF4-FFF2-40B4-BE49-F238E27FC236}">
                <a16:creationId xmlns:a16="http://schemas.microsoft.com/office/drawing/2014/main" id="{583CE1DB-C16D-48D8-ACE1-DA7A837D62E7}"/>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EB956F61-C0AF-4971-8950-EF9FF9506088}"/>
              </a:ext>
            </a:extLst>
          </p:cNvPr>
          <p:cNvSpPr>
            <a:spLocks noGrp="1"/>
          </p:cNvSpPr>
          <p:nvPr>
            <p:ph type="sldNum" sz="quarter" idx="12"/>
          </p:nvPr>
        </p:nvSpPr>
        <p:spPr/>
        <p:txBody>
          <a:bodyPr/>
          <a:lstStyle/>
          <a:p>
            <a:fld id="{4CA1B8D6-35B7-4C29-9484-285B1B31F6B3}" type="slidenum">
              <a:rPr lang="fr-FR" smtClean="0"/>
              <a:t>‹N°›</a:t>
            </a:fld>
            <a:endParaRPr lang="fr-FR"/>
          </a:p>
        </p:txBody>
      </p:sp>
    </p:spTree>
    <p:extLst>
      <p:ext uri="{BB962C8B-B14F-4D97-AF65-F5344CB8AC3E}">
        <p14:creationId xmlns:p14="http://schemas.microsoft.com/office/powerpoint/2010/main" val="33910911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4AE9EB29-5677-4619-A6AA-3172CC0BADC7}"/>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517C6EF9-47C3-4EAF-9C47-DD956F1D61E7}"/>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61914D4B-D599-41EF-8581-CB482BD3C3BE}"/>
              </a:ext>
            </a:extLst>
          </p:cNvPr>
          <p:cNvSpPr>
            <a:spLocks noGrp="1"/>
          </p:cNvSpPr>
          <p:nvPr>
            <p:ph type="dt" sz="half" idx="10"/>
          </p:nvPr>
        </p:nvSpPr>
        <p:spPr/>
        <p:txBody>
          <a:bodyPr/>
          <a:lstStyle/>
          <a:p>
            <a:fld id="{2889C625-4D69-4566-9492-5FDD243A1BE5}" type="datetimeFigureOut">
              <a:rPr lang="fr-FR" smtClean="0"/>
              <a:t>03/01/2022</a:t>
            </a:fld>
            <a:endParaRPr lang="fr-FR"/>
          </a:p>
        </p:txBody>
      </p:sp>
      <p:sp>
        <p:nvSpPr>
          <p:cNvPr id="5" name="Espace réservé du pied de page 4">
            <a:extLst>
              <a:ext uri="{FF2B5EF4-FFF2-40B4-BE49-F238E27FC236}">
                <a16:creationId xmlns:a16="http://schemas.microsoft.com/office/drawing/2014/main" id="{37866AA2-9061-4508-BD45-00F00260E39B}"/>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CB78B8F1-7AB2-44F1-BC58-6C2886A67B82}"/>
              </a:ext>
            </a:extLst>
          </p:cNvPr>
          <p:cNvSpPr>
            <a:spLocks noGrp="1"/>
          </p:cNvSpPr>
          <p:nvPr>
            <p:ph type="sldNum" sz="quarter" idx="12"/>
          </p:nvPr>
        </p:nvSpPr>
        <p:spPr/>
        <p:txBody>
          <a:bodyPr/>
          <a:lstStyle/>
          <a:p>
            <a:fld id="{4CA1B8D6-35B7-4C29-9484-285B1B31F6B3}" type="slidenum">
              <a:rPr lang="fr-FR" smtClean="0"/>
              <a:t>‹N°›</a:t>
            </a:fld>
            <a:endParaRPr lang="fr-FR"/>
          </a:p>
        </p:txBody>
      </p:sp>
    </p:spTree>
    <p:extLst>
      <p:ext uri="{BB962C8B-B14F-4D97-AF65-F5344CB8AC3E}">
        <p14:creationId xmlns:p14="http://schemas.microsoft.com/office/powerpoint/2010/main" val="10095457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5407DCA-3560-4EBB-B008-02D5379A313E}"/>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1B6A7839-CA8E-43A6-9993-B759151BD7BD}"/>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3C3E3E10-21F3-4740-96D9-B7F64B9FEB5A}"/>
              </a:ext>
            </a:extLst>
          </p:cNvPr>
          <p:cNvSpPr>
            <a:spLocks noGrp="1"/>
          </p:cNvSpPr>
          <p:nvPr>
            <p:ph type="dt" sz="half" idx="10"/>
          </p:nvPr>
        </p:nvSpPr>
        <p:spPr/>
        <p:txBody>
          <a:bodyPr/>
          <a:lstStyle/>
          <a:p>
            <a:fld id="{2889C625-4D69-4566-9492-5FDD243A1BE5}" type="datetimeFigureOut">
              <a:rPr lang="fr-FR" smtClean="0"/>
              <a:t>03/01/2022</a:t>
            </a:fld>
            <a:endParaRPr lang="fr-FR"/>
          </a:p>
        </p:txBody>
      </p:sp>
      <p:sp>
        <p:nvSpPr>
          <p:cNvPr id="5" name="Espace réservé du pied de page 4">
            <a:extLst>
              <a:ext uri="{FF2B5EF4-FFF2-40B4-BE49-F238E27FC236}">
                <a16:creationId xmlns:a16="http://schemas.microsoft.com/office/drawing/2014/main" id="{23F7D070-F77E-49D8-9953-CE754BC2C5CB}"/>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834E35B2-43B8-492F-B04D-7F9DFECD1B0C}"/>
              </a:ext>
            </a:extLst>
          </p:cNvPr>
          <p:cNvSpPr>
            <a:spLocks noGrp="1"/>
          </p:cNvSpPr>
          <p:nvPr>
            <p:ph type="sldNum" sz="quarter" idx="12"/>
          </p:nvPr>
        </p:nvSpPr>
        <p:spPr/>
        <p:txBody>
          <a:bodyPr/>
          <a:lstStyle/>
          <a:p>
            <a:fld id="{4CA1B8D6-35B7-4C29-9484-285B1B31F6B3}" type="slidenum">
              <a:rPr lang="fr-FR" smtClean="0"/>
              <a:t>‹N°›</a:t>
            </a:fld>
            <a:endParaRPr lang="fr-FR"/>
          </a:p>
        </p:txBody>
      </p:sp>
    </p:spTree>
    <p:extLst>
      <p:ext uri="{BB962C8B-B14F-4D97-AF65-F5344CB8AC3E}">
        <p14:creationId xmlns:p14="http://schemas.microsoft.com/office/powerpoint/2010/main" val="35003250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E2404AE-51C0-4A65-82C7-F0CB32020AAC}"/>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0D379028-9327-4EF8-A8E0-C6B548B3CFB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E3310D55-981B-42F8-A04A-3EA37BACB810}"/>
              </a:ext>
            </a:extLst>
          </p:cNvPr>
          <p:cNvSpPr>
            <a:spLocks noGrp="1"/>
          </p:cNvSpPr>
          <p:nvPr>
            <p:ph type="dt" sz="half" idx="10"/>
          </p:nvPr>
        </p:nvSpPr>
        <p:spPr/>
        <p:txBody>
          <a:bodyPr/>
          <a:lstStyle/>
          <a:p>
            <a:fld id="{2889C625-4D69-4566-9492-5FDD243A1BE5}" type="datetimeFigureOut">
              <a:rPr lang="fr-FR" smtClean="0"/>
              <a:t>03/01/2022</a:t>
            </a:fld>
            <a:endParaRPr lang="fr-FR"/>
          </a:p>
        </p:txBody>
      </p:sp>
      <p:sp>
        <p:nvSpPr>
          <p:cNvPr id="5" name="Espace réservé du pied de page 4">
            <a:extLst>
              <a:ext uri="{FF2B5EF4-FFF2-40B4-BE49-F238E27FC236}">
                <a16:creationId xmlns:a16="http://schemas.microsoft.com/office/drawing/2014/main" id="{18D71D78-3A24-4387-8246-DF17CC4EA7C1}"/>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02FFD3B8-3A1A-4F23-85F5-3A1ADFD71F01}"/>
              </a:ext>
            </a:extLst>
          </p:cNvPr>
          <p:cNvSpPr>
            <a:spLocks noGrp="1"/>
          </p:cNvSpPr>
          <p:nvPr>
            <p:ph type="sldNum" sz="quarter" idx="12"/>
          </p:nvPr>
        </p:nvSpPr>
        <p:spPr/>
        <p:txBody>
          <a:bodyPr/>
          <a:lstStyle/>
          <a:p>
            <a:fld id="{4CA1B8D6-35B7-4C29-9484-285B1B31F6B3}" type="slidenum">
              <a:rPr lang="fr-FR" smtClean="0"/>
              <a:t>‹N°›</a:t>
            </a:fld>
            <a:endParaRPr lang="fr-FR"/>
          </a:p>
        </p:txBody>
      </p:sp>
    </p:spTree>
    <p:extLst>
      <p:ext uri="{BB962C8B-B14F-4D97-AF65-F5344CB8AC3E}">
        <p14:creationId xmlns:p14="http://schemas.microsoft.com/office/powerpoint/2010/main" val="18772168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5CC5F3F-7230-492C-A014-5D732FD8D029}"/>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F3991DA1-DEF1-438E-BD10-EF28822B4D5F}"/>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83A3E11D-A6A9-4AAC-A821-EBFC1A736C99}"/>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4F5389E7-C48C-4453-A9CB-12FF96E29098}"/>
              </a:ext>
            </a:extLst>
          </p:cNvPr>
          <p:cNvSpPr>
            <a:spLocks noGrp="1"/>
          </p:cNvSpPr>
          <p:nvPr>
            <p:ph type="dt" sz="half" idx="10"/>
          </p:nvPr>
        </p:nvSpPr>
        <p:spPr/>
        <p:txBody>
          <a:bodyPr/>
          <a:lstStyle/>
          <a:p>
            <a:fld id="{2889C625-4D69-4566-9492-5FDD243A1BE5}" type="datetimeFigureOut">
              <a:rPr lang="fr-FR" smtClean="0"/>
              <a:t>03/01/2022</a:t>
            </a:fld>
            <a:endParaRPr lang="fr-FR"/>
          </a:p>
        </p:txBody>
      </p:sp>
      <p:sp>
        <p:nvSpPr>
          <p:cNvPr id="6" name="Espace réservé du pied de page 5">
            <a:extLst>
              <a:ext uri="{FF2B5EF4-FFF2-40B4-BE49-F238E27FC236}">
                <a16:creationId xmlns:a16="http://schemas.microsoft.com/office/drawing/2014/main" id="{E9E34087-9CB9-4F63-9738-AECB610BE0C0}"/>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5B2933A0-3472-4D2B-AFD4-DC5075CC4AF2}"/>
              </a:ext>
            </a:extLst>
          </p:cNvPr>
          <p:cNvSpPr>
            <a:spLocks noGrp="1"/>
          </p:cNvSpPr>
          <p:nvPr>
            <p:ph type="sldNum" sz="quarter" idx="12"/>
          </p:nvPr>
        </p:nvSpPr>
        <p:spPr/>
        <p:txBody>
          <a:bodyPr/>
          <a:lstStyle/>
          <a:p>
            <a:fld id="{4CA1B8D6-35B7-4C29-9484-285B1B31F6B3}" type="slidenum">
              <a:rPr lang="fr-FR" smtClean="0"/>
              <a:t>‹N°›</a:t>
            </a:fld>
            <a:endParaRPr lang="fr-FR"/>
          </a:p>
        </p:txBody>
      </p:sp>
    </p:spTree>
    <p:extLst>
      <p:ext uri="{BB962C8B-B14F-4D97-AF65-F5344CB8AC3E}">
        <p14:creationId xmlns:p14="http://schemas.microsoft.com/office/powerpoint/2010/main" val="29488241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8DF73EF-F712-4A3F-AE53-FB1FB53912B7}"/>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10FE67F2-05F5-4B1A-8AB3-CB56B895538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10DBA221-0283-48DA-815F-0123A784D089}"/>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45FEA6B2-635E-493B-A042-A9C9CA6F982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891C5A34-AA0F-4625-8C30-63F0A10790AD}"/>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3F09A091-8606-4D0E-AE3D-A90CFDD2ABD2}"/>
              </a:ext>
            </a:extLst>
          </p:cNvPr>
          <p:cNvSpPr>
            <a:spLocks noGrp="1"/>
          </p:cNvSpPr>
          <p:nvPr>
            <p:ph type="dt" sz="half" idx="10"/>
          </p:nvPr>
        </p:nvSpPr>
        <p:spPr/>
        <p:txBody>
          <a:bodyPr/>
          <a:lstStyle/>
          <a:p>
            <a:fld id="{2889C625-4D69-4566-9492-5FDD243A1BE5}" type="datetimeFigureOut">
              <a:rPr lang="fr-FR" smtClean="0"/>
              <a:t>03/01/2022</a:t>
            </a:fld>
            <a:endParaRPr lang="fr-FR"/>
          </a:p>
        </p:txBody>
      </p:sp>
      <p:sp>
        <p:nvSpPr>
          <p:cNvPr id="8" name="Espace réservé du pied de page 7">
            <a:extLst>
              <a:ext uri="{FF2B5EF4-FFF2-40B4-BE49-F238E27FC236}">
                <a16:creationId xmlns:a16="http://schemas.microsoft.com/office/drawing/2014/main" id="{6AD995FD-0C29-4DA6-B4B7-D0522945A092}"/>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6A45AFB2-ED5C-405F-A5C6-550CDA2F0D5C}"/>
              </a:ext>
            </a:extLst>
          </p:cNvPr>
          <p:cNvSpPr>
            <a:spLocks noGrp="1"/>
          </p:cNvSpPr>
          <p:nvPr>
            <p:ph type="sldNum" sz="quarter" idx="12"/>
          </p:nvPr>
        </p:nvSpPr>
        <p:spPr/>
        <p:txBody>
          <a:bodyPr/>
          <a:lstStyle/>
          <a:p>
            <a:fld id="{4CA1B8D6-35B7-4C29-9484-285B1B31F6B3}" type="slidenum">
              <a:rPr lang="fr-FR" smtClean="0"/>
              <a:t>‹N°›</a:t>
            </a:fld>
            <a:endParaRPr lang="fr-FR"/>
          </a:p>
        </p:txBody>
      </p:sp>
    </p:spTree>
    <p:extLst>
      <p:ext uri="{BB962C8B-B14F-4D97-AF65-F5344CB8AC3E}">
        <p14:creationId xmlns:p14="http://schemas.microsoft.com/office/powerpoint/2010/main" val="36094695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5C46EDD-A157-4C46-9316-6A9EDAEFE494}"/>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F5E717D3-C3D9-43D7-B29A-FC623BC2EB3A}"/>
              </a:ext>
            </a:extLst>
          </p:cNvPr>
          <p:cNvSpPr>
            <a:spLocks noGrp="1"/>
          </p:cNvSpPr>
          <p:nvPr>
            <p:ph type="dt" sz="half" idx="10"/>
          </p:nvPr>
        </p:nvSpPr>
        <p:spPr/>
        <p:txBody>
          <a:bodyPr/>
          <a:lstStyle/>
          <a:p>
            <a:fld id="{2889C625-4D69-4566-9492-5FDD243A1BE5}" type="datetimeFigureOut">
              <a:rPr lang="fr-FR" smtClean="0"/>
              <a:t>03/01/2022</a:t>
            </a:fld>
            <a:endParaRPr lang="fr-FR"/>
          </a:p>
        </p:txBody>
      </p:sp>
      <p:sp>
        <p:nvSpPr>
          <p:cNvPr id="4" name="Espace réservé du pied de page 3">
            <a:extLst>
              <a:ext uri="{FF2B5EF4-FFF2-40B4-BE49-F238E27FC236}">
                <a16:creationId xmlns:a16="http://schemas.microsoft.com/office/drawing/2014/main" id="{2B6DC677-9564-49E4-99E8-7DCB1B7B0B43}"/>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009D7978-C54B-4ED6-AF8C-5BDFB33D19A5}"/>
              </a:ext>
            </a:extLst>
          </p:cNvPr>
          <p:cNvSpPr>
            <a:spLocks noGrp="1"/>
          </p:cNvSpPr>
          <p:nvPr>
            <p:ph type="sldNum" sz="quarter" idx="12"/>
          </p:nvPr>
        </p:nvSpPr>
        <p:spPr/>
        <p:txBody>
          <a:bodyPr/>
          <a:lstStyle/>
          <a:p>
            <a:fld id="{4CA1B8D6-35B7-4C29-9484-285B1B31F6B3}" type="slidenum">
              <a:rPr lang="fr-FR" smtClean="0"/>
              <a:t>‹N°›</a:t>
            </a:fld>
            <a:endParaRPr lang="fr-FR"/>
          </a:p>
        </p:txBody>
      </p:sp>
    </p:spTree>
    <p:extLst>
      <p:ext uri="{BB962C8B-B14F-4D97-AF65-F5344CB8AC3E}">
        <p14:creationId xmlns:p14="http://schemas.microsoft.com/office/powerpoint/2010/main" val="38461411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6AD49F6E-FDB2-4326-8254-4113E85D09A2}"/>
              </a:ext>
            </a:extLst>
          </p:cNvPr>
          <p:cNvSpPr>
            <a:spLocks noGrp="1"/>
          </p:cNvSpPr>
          <p:nvPr>
            <p:ph type="dt" sz="half" idx="10"/>
          </p:nvPr>
        </p:nvSpPr>
        <p:spPr/>
        <p:txBody>
          <a:bodyPr/>
          <a:lstStyle/>
          <a:p>
            <a:fld id="{2889C625-4D69-4566-9492-5FDD243A1BE5}" type="datetimeFigureOut">
              <a:rPr lang="fr-FR" smtClean="0"/>
              <a:t>03/01/2022</a:t>
            </a:fld>
            <a:endParaRPr lang="fr-FR"/>
          </a:p>
        </p:txBody>
      </p:sp>
      <p:sp>
        <p:nvSpPr>
          <p:cNvPr id="3" name="Espace réservé du pied de page 2">
            <a:extLst>
              <a:ext uri="{FF2B5EF4-FFF2-40B4-BE49-F238E27FC236}">
                <a16:creationId xmlns:a16="http://schemas.microsoft.com/office/drawing/2014/main" id="{E7169767-4ACC-4CFA-B95C-C74B9CE120DB}"/>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24A0DAC4-1A68-40A2-B1D5-E54536759B97}"/>
              </a:ext>
            </a:extLst>
          </p:cNvPr>
          <p:cNvSpPr>
            <a:spLocks noGrp="1"/>
          </p:cNvSpPr>
          <p:nvPr>
            <p:ph type="sldNum" sz="quarter" idx="12"/>
          </p:nvPr>
        </p:nvSpPr>
        <p:spPr/>
        <p:txBody>
          <a:bodyPr/>
          <a:lstStyle/>
          <a:p>
            <a:fld id="{4CA1B8D6-35B7-4C29-9484-285B1B31F6B3}" type="slidenum">
              <a:rPr lang="fr-FR" smtClean="0"/>
              <a:t>‹N°›</a:t>
            </a:fld>
            <a:endParaRPr lang="fr-FR"/>
          </a:p>
        </p:txBody>
      </p:sp>
    </p:spTree>
    <p:extLst>
      <p:ext uri="{BB962C8B-B14F-4D97-AF65-F5344CB8AC3E}">
        <p14:creationId xmlns:p14="http://schemas.microsoft.com/office/powerpoint/2010/main" val="21571287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CBEB8CC-33E1-47DE-AB97-E35384A3E309}"/>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EAF6C688-7FCF-45D6-9950-97F1A5D75B3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9EBA1280-1BD3-4CD8-B33A-48F07B5891A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D3BD7FE5-663A-4073-97D4-F715E0AAB4EC}"/>
              </a:ext>
            </a:extLst>
          </p:cNvPr>
          <p:cNvSpPr>
            <a:spLocks noGrp="1"/>
          </p:cNvSpPr>
          <p:nvPr>
            <p:ph type="dt" sz="half" idx="10"/>
          </p:nvPr>
        </p:nvSpPr>
        <p:spPr/>
        <p:txBody>
          <a:bodyPr/>
          <a:lstStyle/>
          <a:p>
            <a:fld id="{2889C625-4D69-4566-9492-5FDD243A1BE5}" type="datetimeFigureOut">
              <a:rPr lang="fr-FR" smtClean="0"/>
              <a:t>03/01/2022</a:t>
            </a:fld>
            <a:endParaRPr lang="fr-FR"/>
          </a:p>
        </p:txBody>
      </p:sp>
      <p:sp>
        <p:nvSpPr>
          <p:cNvPr id="6" name="Espace réservé du pied de page 5">
            <a:extLst>
              <a:ext uri="{FF2B5EF4-FFF2-40B4-BE49-F238E27FC236}">
                <a16:creationId xmlns:a16="http://schemas.microsoft.com/office/drawing/2014/main" id="{DDE38CC4-B138-4703-ABCB-02E6AFB59E76}"/>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E153A3A1-15EE-4432-A76B-E808A2FE6C9F}"/>
              </a:ext>
            </a:extLst>
          </p:cNvPr>
          <p:cNvSpPr>
            <a:spLocks noGrp="1"/>
          </p:cNvSpPr>
          <p:nvPr>
            <p:ph type="sldNum" sz="quarter" idx="12"/>
          </p:nvPr>
        </p:nvSpPr>
        <p:spPr/>
        <p:txBody>
          <a:bodyPr/>
          <a:lstStyle/>
          <a:p>
            <a:fld id="{4CA1B8D6-35B7-4C29-9484-285B1B31F6B3}" type="slidenum">
              <a:rPr lang="fr-FR" smtClean="0"/>
              <a:t>‹N°›</a:t>
            </a:fld>
            <a:endParaRPr lang="fr-FR"/>
          </a:p>
        </p:txBody>
      </p:sp>
    </p:spTree>
    <p:extLst>
      <p:ext uri="{BB962C8B-B14F-4D97-AF65-F5344CB8AC3E}">
        <p14:creationId xmlns:p14="http://schemas.microsoft.com/office/powerpoint/2010/main" val="35174727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069F656-980F-475D-89DD-6AE0C09B0EEF}"/>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C1840E18-CB65-4523-A53F-9501019F460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9A3F6427-D6D8-4704-94D4-0E56A1A47F2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E115BC8C-0888-4C70-A782-A7BFBCF24DB5}"/>
              </a:ext>
            </a:extLst>
          </p:cNvPr>
          <p:cNvSpPr>
            <a:spLocks noGrp="1"/>
          </p:cNvSpPr>
          <p:nvPr>
            <p:ph type="dt" sz="half" idx="10"/>
          </p:nvPr>
        </p:nvSpPr>
        <p:spPr/>
        <p:txBody>
          <a:bodyPr/>
          <a:lstStyle/>
          <a:p>
            <a:fld id="{2889C625-4D69-4566-9492-5FDD243A1BE5}" type="datetimeFigureOut">
              <a:rPr lang="fr-FR" smtClean="0"/>
              <a:t>03/01/2022</a:t>
            </a:fld>
            <a:endParaRPr lang="fr-FR"/>
          </a:p>
        </p:txBody>
      </p:sp>
      <p:sp>
        <p:nvSpPr>
          <p:cNvPr id="6" name="Espace réservé du pied de page 5">
            <a:extLst>
              <a:ext uri="{FF2B5EF4-FFF2-40B4-BE49-F238E27FC236}">
                <a16:creationId xmlns:a16="http://schemas.microsoft.com/office/drawing/2014/main" id="{02B3B005-CEE7-4DFD-ACDD-8609DD82DC3A}"/>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02C1A385-7029-4DD5-A884-162A811163B1}"/>
              </a:ext>
            </a:extLst>
          </p:cNvPr>
          <p:cNvSpPr>
            <a:spLocks noGrp="1"/>
          </p:cNvSpPr>
          <p:nvPr>
            <p:ph type="sldNum" sz="quarter" idx="12"/>
          </p:nvPr>
        </p:nvSpPr>
        <p:spPr/>
        <p:txBody>
          <a:bodyPr/>
          <a:lstStyle/>
          <a:p>
            <a:fld id="{4CA1B8D6-35B7-4C29-9484-285B1B31F6B3}" type="slidenum">
              <a:rPr lang="fr-FR" smtClean="0"/>
              <a:t>‹N°›</a:t>
            </a:fld>
            <a:endParaRPr lang="fr-FR"/>
          </a:p>
        </p:txBody>
      </p:sp>
    </p:spTree>
    <p:extLst>
      <p:ext uri="{BB962C8B-B14F-4D97-AF65-F5344CB8AC3E}">
        <p14:creationId xmlns:p14="http://schemas.microsoft.com/office/powerpoint/2010/main" val="33886923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5B495BAE-4FC7-4718-98D1-8FD1204ED18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DCA081D7-2E3F-414F-A25F-A0FFF049E44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C15885B2-E4D9-4B98-A1CF-EE23868F3D3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89C625-4D69-4566-9492-5FDD243A1BE5}" type="datetimeFigureOut">
              <a:rPr lang="fr-FR" smtClean="0"/>
              <a:t>03/01/2022</a:t>
            </a:fld>
            <a:endParaRPr lang="fr-FR"/>
          </a:p>
        </p:txBody>
      </p:sp>
      <p:sp>
        <p:nvSpPr>
          <p:cNvPr id="5" name="Espace réservé du pied de page 4">
            <a:extLst>
              <a:ext uri="{FF2B5EF4-FFF2-40B4-BE49-F238E27FC236}">
                <a16:creationId xmlns:a16="http://schemas.microsoft.com/office/drawing/2014/main" id="{AF32C26B-BFD7-44E0-A020-E636CB9F008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7C313A2D-917B-4B6D-BCCE-B7A647978B5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A1B8D6-35B7-4C29-9484-285B1B31F6B3}" type="slidenum">
              <a:rPr lang="fr-FR" smtClean="0"/>
              <a:t>‹N°›</a:t>
            </a:fld>
            <a:endParaRPr lang="fr-FR"/>
          </a:p>
        </p:txBody>
      </p:sp>
    </p:spTree>
    <p:extLst>
      <p:ext uri="{BB962C8B-B14F-4D97-AF65-F5344CB8AC3E}">
        <p14:creationId xmlns:p14="http://schemas.microsoft.com/office/powerpoint/2010/main" val="21843670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A4D93EF-361A-4463-A8E1-6085AD9B11C1}"/>
              </a:ext>
            </a:extLst>
          </p:cNvPr>
          <p:cNvSpPr>
            <a:spLocks noGrp="1"/>
          </p:cNvSpPr>
          <p:nvPr>
            <p:ph type="ctrTitle"/>
          </p:nvPr>
        </p:nvSpPr>
        <p:spPr/>
        <p:txBody>
          <a:bodyPr/>
          <a:lstStyle/>
          <a:p>
            <a:r>
              <a:rPr lang="fr-FR" dirty="0"/>
              <a:t>La Révélation et l'Église</a:t>
            </a:r>
          </a:p>
        </p:txBody>
      </p:sp>
      <p:sp>
        <p:nvSpPr>
          <p:cNvPr id="3" name="Sous-titre 2">
            <a:extLst>
              <a:ext uri="{FF2B5EF4-FFF2-40B4-BE49-F238E27FC236}">
                <a16:creationId xmlns:a16="http://schemas.microsoft.com/office/drawing/2014/main" id="{2BB4879A-0781-4B1A-B144-3C603BE07700}"/>
              </a:ext>
            </a:extLst>
          </p:cNvPr>
          <p:cNvSpPr>
            <a:spLocks noGrp="1"/>
          </p:cNvSpPr>
          <p:nvPr>
            <p:ph type="subTitle" idx="1"/>
          </p:nvPr>
        </p:nvSpPr>
        <p:spPr/>
        <p:txBody>
          <a:bodyPr/>
          <a:lstStyle/>
          <a:p>
            <a:r>
              <a:rPr lang="fr-FR" dirty="0"/>
              <a:t>Père David Sendrez</a:t>
            </a:r>
          </a:p>
          <a:p>
            <a:r>
              <a:rPr lang="fr-FR" dirty="0"/>
              <a:t>Le CIF</a:t>
            </a:r>
          </a:p>
        </p:txBody>
      </p:sp>
    </p:spTree>
    <p:extLst>
      <p:ext uri="{BB962C8B-B14F-4D97-AF65-F5344CB8AC3E}">
        <p14:creationId xmlns:p14="http://schemas.microsoft.com/office/powerpoint/2010/main" val="13763768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585DA30-F020-4239-9A4D-3E8EB86E703E}"/>
              </a:ext>
            </a:extLst>
          </p:cNvPr>
          <p:cNvSpPr>
            <a:spLocks noGrp="1"/>
          </p:cNvSpPr>
          <p:nvPr>
            <p:ph type="title"/>
          </p:nvPr>
        </p:nvSpPr>
        <p:spPr/>
        <p:txBody>
          <a:bodyPr/>
          <a:lstStyle/>
          <a:p>
            <a:r>
              <a:rPr lang="fr-FR" dirty="0"/>
              <a:t>Inspiration des Ecritures</a:t>
            </a:r>
          </a:p>
        </p:txBody>
      </p:sp>
      <p:sp>
        <p:nvSpPr>
          <p:cNvPr id="3" name="Espace réservé du contenu 2">
            <a:extLst>
              <a:ext uri="{FF2B5EF4-FFF2-40B4-BE49-F238E27FC236}">
                <a16:creationId xmlns:a16="http://schemas.microsoft.com/office/drawing/2014/main" id="{176383CF-0131-4B19-B851-8DC64B4FBCB5}"/>
              </a:ext>
            </a:extLst>
          </p:cNvPr>
          <p:cNvSpPr>
            <a:spLocks noGrp="1"/>
          </p:cNvSpPr>
          <p:nvPr>
            <p:ph idx="1"/>
          </p:nvPr>
        </p:nvSpPr>
        <p:spPr/>
        <p:txBody>
          <a:bodyPr/>
          <a:lstStyle/>
          <a:p>
            <a:pPr marL="0" indent="0" algn="just">
              <a:buNone/>
            </a:pPr>
            <a:r>
              <a:rPr lang="fr-FR" dirty="0"/>
              <a:t>justice et sa miséricorde agit envers les hommes. Ces livres, bien qu’ils contiennent de l’imparfait et du caduc, sont pourtant les témoins d’une véritable pédagogie divine [</a:t>
            </a:r>
            <a:r>
              <a:rPr lang="de-DE" dirty="0"/>
              <a:t>Pie XI, </a:t>
            </a:r>
            <a:r>
              <a:rPr lang="de-DE" dirty="0" err="1"/>
              <a:t>Encycl</a:t>
            </a:r>
            <a:r>
              <a:rPr lang="de-DE" dirty="0"/>
              <a:t>. Mit brennender Sorge, 14 </a:t>
            </a:r>
            <a:r>
              <a:rPr lang="de-DE" dirty="0" err="1"/>
              <a:t>mars</a:t>
            </a:r>
            <a:r>
              <a:rPr lang="de-DE" dirty="0"/>
              <a:t> 1937</a:t>
            </a:r>
            <a:r>
              <a:rPr lang="fr-FR" dirty="0"/>
              <a:t>]. C’est pourquoi les fidèles du Christ doivent les accepter avec vénération : en eux s’exprime un vif sens de Dieu ; en eux se trouvent de sublimes enseignements sur Dieu, une sagesse salutaire au sujet de la vie humaine, d’admirables trésors de prières ; en eux enfin se tient caché le mystère de notre salut. » DV (1965) 15.</a:t>
            </a:r>
          </a:p>
        </p:txBody>
      </p:sp>
    </p:spTree>
    <p:extLst>
      <p:ext uri="{BB962C8B-B14F-4D97-AF65-F5344CB8AC3E}">
        <p14:creationId xmlns:p14="http://schemas.microsoft.com/office/powerpoint/2010/main" val="22096596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5D8599A-B378-4302-A162-2ECD50C641B7}"/>
              </a:ext>
            </a:extLst>
          </p:cNvPr>
          <p:cNvSpPr>
            <a:spLocks noGrp="1"/>
          </p:cNvSpPr>
          <p:nvPr>
            <p:ph type="title"/>
          </p:nvPr>
        </p:nvSpPr>
        <p:spPr/>
        <p:txBody>
          <a:bodyPr/>
          <a:lstStyle/>
          <a:p>
            <a:r>
              <a:rPr lang="fr-FR" dirty="0">
                <a:solidFill>
                  <a:srgbClr val="FF0000"/>
                </a:solidFill>
              </a:rPr>
              <a:t>L’eucharistie: DV 10</a:t>
            </a:r>
          </a:p>
        </p:txBody>
      </p:sp>
      <p:sp>
        <p:nvSpPr>
          <p:cNvPr id="3" name="Espace réservé du contenu 2">
            <a:extLst>
              <a:ext uri="{FF2B5EF4-FFF2-40B4-BE49-F238E27FC236}">
                <a16:creationId xmlns:a16="http://schemas.microsoft.com/office/drawing/2014/main" id="{B8F79FAC-E030-43AB-AFE5-FD61EDAC4A14}"/>
              </a:ext>
            </a:extLst>
          </p:cNvPr>
          <p:cNvSpPr>
            <a:spLocks noGrp="1"/>
          </p:cNvSpPr>
          <p:nvPr>
            <p:ph idx="1"/>
          </p:nvPr>
        </p:nvSpPr>
        <p:spPr/>
        <p:txBody>
          <a:bodyPr/>
          <a:lstStyle/>
          <a:p>
            <a:pPr marL="0" indent="0" algn="just">
              <a:buNone/>
            </a:pPr>
            <a:r>
              <a:rPr lang="fr-FR" dirty="0"/>
              <a:t>« La sainte Tradition et la Sainte Écriture constituent un unique dépôt sacré de la Parole de Dieu, confié à l’Église ; en s’attachant à lui, le peuple saint tout entier uni à ses pasteurs reste assidûment fidèle à l’enseignement des Apôtres et à la communion fraternelle, à la fraction du pain et aux prières (cf. </a:t>
            </a:r>
            <a:r>
              <a:rPr lang="fr-FR" dirty="0" err="1"/>
              <a:t>Ac</a:t>
            </a:r>
            <a:r>
              <a:rPr lang="fr-FR" dirty="0"/>
              <a:t> 2, 42 grec), si bien que, pour le maintien, la pratique et la profession de la foi transmise, s’établit, entre pasteurs et fidèles, un remarquable accord [Pie XII, </a:t>
            </a:r>
            <a:r>
              <a:rPr lang="fr-FR" dirty="0" err="1"/>
              <a:t>Const</a:t>
            </a:r>
            <a:r>
              <a:rPr lang="fr-FR" dirty="0"/>
              <a:t>. </a:t>
            </a:r>
            <a:r>
              <a:rPr lang="fr-FR" dirty="0" err="1"/>
              <a:t>apost</a:t>
            </a:r>
            <a:r>
              <a:rPr lang="fr-FR" dirty="0"/>
              <a:t>. Munificent. Deus, 1-11-1950]. » DV (1965) 10</a:t>
            </a:r>
          </a:p>
        </p:txBody>
      </p:sp>
    </p:spTree>
    <p:extLst>
      <p:ext uri="{BB962C8B-B14F-4D97-AF65-F5344CB8AC3E}">
        <p14:creationId xmlns:p14="http://schemas.microsoft.com/office/powerpoint/2010/main" val="29356174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5F0EB87-2179-4A62-A663-E69C0648397F}"/>
              </a:ext>
            </a:extLst>
          </p:cNvPr>
          <p:cNvSpPr>
            <a:spLocks noGrp="1"/>
          </p:cNvSpPr>
          <p:nvPr>
            <p:ph type="title"/>
          </p:nvPr>
        </p:nvSpPr>
        <p:spPr/>
        <p:txBody>
          <a:bodyPr/>
          <a:lstStyle/>
          <a:p>
            <a:r>
              <a:rPr lang="fr-FR" dirty="0"/>
              <a:t>L’eucharistie</a:t>
            </a:r>
          </a:p>
        </p:txBody>
      </p:sp>
      <p:sp>
        <p:nvSpPr>
          <p:cNvPr id="3" name="Espace réservé du contenu 2">
            <a:extLst>
              <a:ext uri="{FF2B5EF4-FFF2-40B4-BE49-F238E27FC236}">
                <a16:creationId xmlns:a16="http://schemas.microsoft.com/office/drawing/2014/main" id="{796012D8-B5E1-45F2-955C-A5B0ADB57F40}"/>
              </a:ext>
            </a:extLst>
          </p:cNvPr>
          <p:cNvSpPr>
            <a:spLocks noGrp="1"/>
          </p:cNvSpPr>
          <p:nvPr>
            <p:ph idx="1"/>
          </p:nvPr>
        </p:nvSpPr>
        <p:spPr/>
        <p:txBody>
          <a:bodyPr/>
          <a:lstStyle/>
          <a:p>
            <a:pPr marL="0" indent="0" algn="just">
              <a:buNone/>
            </a:pPr>
            <a:r>
              <a:rPr lang="fr-FR" dirty="0"/>
              <a:t>« La charge d’interpréter de façon authentique la Parole de Dieu, écrite ou transmise [15], a été confiée au seul Magistère vivant de l’Église [16] dont l’autorité s’exerce au nom de Jésus Christ. Pourtant, ce Magistère n’est pas au-dessus de la Parole de Dieu, mais il est à son service, n’enseignant que ce qui a été transmis, puisque par mandat de Dieu, avec l’assistance de l’Esprit Saint, il écoute cette Parole avec amour, la garde saintement et l’expose aussi avec fidélité, et puise en cet unique dépôt de la foi tout ce qu’il propose à croire comme étant révélé par Dieu. » DV (1965) 10</a:t>
            </a:r>
          </a:p>
        </p:txBody>
      </p:sp>
    </p:spTree>
    <p:extLst>
      <p:ext uri="{BB962C8B-B14F-4D97-AF65-F5344CB8AC3E}">
        <p14:creationId xmlns:p14="http://schemas.microsoft.com/office/powerpoint/2010/main" val="8830226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9F0A1B0-C443-44E7-A2EE-E471F264A3E0}"/>
              </a:ext>
            </a:extLst>
          </p:cNvPr>
          <p:cNvSpPr>
            <a:spLocks noGrp="1"/>
          </p:cNvSpPr>
          <p:nvPr>
            <p:ph type="title"/>
          </p:nvPr>
        </p:nvSpPr>
        <p:spPr/>
        <p:txBody>
          <a:bodyPr/>
          <a:lstStyle/>
          <a:p>
            <a:r>
              <a:rPr lang="fr-FR" dirty="0"/>
              <a:t>L’eucharistie</a:t>
            </a:r>
          </a:p>
        </p:txBody>
      </p:sp>
      <p:sp>
        <p:nvSpPr>
          <p:cNvPr id="3" name="Espace réservé du contenu 2">
            <a:extLst>
              <a:ext uri="{FF2B5EF4-FFF2-40B4-BE49-F238E27FC236}">
                <a16:creationId xmlns:a16="http://schemas.microsoft.com/office/drawing/2014/main" id="{41C8DB6D-6CC9-4978-818C-245820B353AA}"/>
              </a:ext>
            </a:extLst>
          </p:cNvPr>
          <p:cNvSpPr>
            <a:spLocks noGrp="1"/>
          </p:cNvSpPr>
          <p:nvPr>
            <p:ph idx="1"/>
          </p:nvPr>
        </p:nvSpPr>
        <p:spPr/>
        <p:txBody>
          <a:bodyPr/>
          <a:lstStyle/>
          <a:p>
            <a:pPr marL="0" indent="0" algn="just">
              <a:buNone/>
            </a:pPr>
            <a:r>
              <a:rPr lang="fr-FR" dirty="0"/>
              <a:t>« Il est donc clair que la sainte Tradition, la Sainte Écriture et le Magistère de l’Église, selon le très sage dessein de Dieu, sont tellement reliés et solidaires entre eux qu’aucune de ces réalités ne subsiste sans les autres, et que toutes ensemble, chacune à sa manière, sous l’action du seul Esprit Saint, elles contribuent efficacement au salut des âmes. » DV (1965) 10</a:t>
            </a:r>
          </a:p>
        </p:txBody>
      </p:sp>
    </p:spTree>
    <p:extLst>
      <p:ext uri="{BB962C8B-B14F-4D97-AF65-F5344CB8AC3E}">
        <p14:creationId xmlns:p14="http://schemas.microsoft.com/office/powerpoint/2010/main" val="23571565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93A980A-51BB-493A-ABE9-F29412757433}"/>
              </a:ext>
            </a:extLst>
          </p:cNvPr>
          <p:cNvSpPr>
            <a:spLocks noGrp="1"/>
          </p:cNvSpPr>
          <p:nvPr>
            <p:ph type="title"/>
          </p:nvPr>
        </p:nvSpPr>
        <p:spPr/>
        <p:txBody>
          <a:bodyPr/>
          <a:lstStyle/>
          <a:p>
            <a:r>
              <a:rPr lang="fr-FR" dirty="0">
                <a:solidFill>
                  <a:srgbClr val="FF0000"/>
                </a:solidFill>
              </a:rPr>
              <a:t>L’eucharistie: LG 33</a:t>
            </a:r>
          </a:p>
        </p:txBody>
      </p:sp>
      <p:sp>
        <p:nvSpPr>
          <p:cNvPr id="3" name="Espace réservé du contenu 2">
            <a:extLst>
              <a:ext uri="{FF2B5EF4-FFF2-40B4-BE49-F238E27FC236}">
                <a16:creationId xmlns:a16="http://schemas.microsoft.com/office/drawing/2014/main" id="{3D3B9A17-620E-4F74-BA7C-897397AF2C4C}"/>
              </a:ext>
            </a:extLst>
          </p:cNvPr>
          <p:cNvSpPr>
            <a:spLocks noGrp="1"/>
          </p:cNvSpPr>
          <p:nvPr>
            <p:ph idx="1"/>
          </p:nvPr>
        </p:nvSpPr>
        <p:spPr/>
        <p:txBody>
          <a:bodyPr/>
          <a:lstStyle/>
          <a:p>
            <a:pPr marL="0" indent="0" algn="just">
              <a:buNone/>
            </a:pPr>
            <a:r>
              <a:rPr lang="fr-FR" dirty="0"/>
              <a:t>« L’apostolat des laïcs est une participation à la mission salutaire elle-même de l’Église : à cet apostolat, tous sont destinés par le Seigneur lui-même en vertu du baptême et de la confirmation. Les sacrements, surtout la sainte Eucharistie, communiquent et entretiennent cette charité envers Dieu et les hommes, qui est l’âme de tout l’apostolat. Les laïcs sont appelés tout spécialement à assurer la présence et l’action de l’Église dans les lieux et les circonstances où elle ne peut devenir autrement que par eux le sel de la terre. Ainsi, tout laïc, en vertu des dons qui lui ont été faits, constitue un témoin et en même temps un instrument vivant de la mission de l’Église elle-même, « à la mesure du don du Christ » (Ep 4, 7) » LG (1964) 33</a:t>
            </a:r>
          </a:p>
        </p:txBody>
      </p:sp>
    </p:spTree>
    <p:extLst>
      <p:ext uri="{BB962C8B-B14F-4D97-AF65-F5344CB8AC3E}">
        <p14:creationId xmlns:p14="http://schemas.microsoft.com/office/powerpoint/2010/main" val="31327523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28E5211-F482-4A1F-AD3C-458165423BE5}"/>
              </a:ext>
            </a:extLst>
          </p:cNvPr>
          <p:cNvSpPr>
            <a:spLocks noGrp="1"/>
          </p:cNvSpPr>
          <p:nvPr>
            <p:ph type="title"/>
          </p:nvPr>
        </p:nvSpPr>
        <p:spPr/>
        <p:txBody>
          <a:bodyPr/>
          <a:lstStyle/>
          <a:p>
            <a:r>
              <a:rPr lang="fr-FR" dirty="0">
                <a:solidFill>
                  <a:srgbClr val="FF0000"/>
                </a:solidFill>
              </a:rPr>
              <a:t>L’eucharistie: LG 34</a:t>
            </a:r>
          </a:p>
        </p:txBody>
      </p:sp>
      <p:sp>
        <p:nvSpPr>
          <p:cNvPr id="3" name="Espace réservé du contenu 2">
            <a:extLst>
              <a:ext uri="{FF2B5EF4-FFF2-40B4-BE49-F238E27FC236}">
                <a16:creationId xmlns:a16="http://schemas.microsoft.com/office/drawing/2014/main" id="{5F3E1FBF-36AE-4F95-B38C-9AB7C1C4C61F}"/>
              </a:ext>
            </a:extLst>
          </p:cNvPr>
          <p:cNvSpPr>
            <a:spLocks noGrp="1"/>
          </p:cNvSpPr>
          <p:nvPr>
            <p:ph idx="1"/>
          </p:nvPr>
        </p:nvSpPr>
        <p:spPr/>
        <p:txBody>
          <a:bodyPr>
            <a:normAutofit/>
          </a:bodyPr>
          <a:lstStyle/>
          <a:p>
            <a:pPr marL="0" indent="0" algn="just">
              <a:buNone/>
            </a:pPr>
            <a:r>
              <a:rPr lang="fr-FR" dirty="0"/>
              <a:t>« À ceux qu’il s’unit intimement dans sa vie et dans sa mission, il accorde, en outre, une part dans sa charge sacerdotale pour l’exercice du culte spirituel en vue de la glorification de Dieu et du salut des hommes. C’est pourquoi les laïcs, en vertu de leur consécration au Christ et de l’onction de l’Esprit Saint, reçoivent la vocation admirable et les moyens qui permettent à l’Esprit de produire en eux des fruits toujours plus abondants. En effet, toutes leurs activités, leurs prières et leurs entreprises apostoliques, leur vie conjugale et familiale, leurs labeurs quotidiens, leurs détentes d’esprit et de corps,</a:t>
            </a:r>
          </a:p>
        </p:txBody>
      </p:sp>
    </p:spTree>
    <p:extLst>
      <p:ext uri="{BB962C8B-B14F-4D97-AF65-F5344CB8AC3E}">
        <p14:creationId xmlns:p14="http://schemas.microsoft.com/office/powerpoint/2010/main" val="17794644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C97C85E-8B9B-4607-AC0C-688167B7359E}"/>
              </a:ext>
            </a:extLst>
          </p:cNvPr>
          <p:cNvSpPr>
            <a:spLocks noGrp="1"/>
          </p:cNvSpPr>
          <p:nvPr>
            <p:ph type="title"/>
          </p:nvPr>
        </p:nvSpPr>
        <p:spPr/>
        <p:txBody>
          <a:bodyPr/>
          <a:lstStyle/>
          <a:p>
            <a:r>
              <a:rPr lang="fr-FR" dirty="0"/>
              <a:t>L’eucharistie</a:t>
            </a:r>
          </a:p>
        </p:txBody>
      </p:sp>
      <p:sp>
        <p:nvSpPr>
          <p:cNvPr id="3" name="Espace réservé du contenu 2">
            <a:extLst>
              <a:ext uri="{FF2B5EF4-FFF2-40B4-BE49-F238E27FC236}">
                <a16:creationId xmlns:a16="http://schemas.microsoft.com/office/drawing/2014/main" id="{1337E6A1-CB14-4191-A763-86AF9F1CE7DF}"/>
              </a:ext>
            </a:extLst>
          </p:cNvPr>
          <p:cNvSpPr>
            <a:spLocks noGrp="1"/>
          </p:cNvSpPr>
          <p:nvPr>
            <p:ph idx="1"/>
          </p:nvPr>
        </p:nvSpPr>
        <p:spPr/>
        <p:txBody>
          <a:bodyPr/>
          <a:lstStyle/>
          <a:p>
            <a:pPr marL="0" indent="0" algn="just">
              <a:buNone/>
            </a:pPr>
            <a:r>
              <a:rPr lang="fr-FR" dirty="0"/>
              <a:t>si elles sont vécues dans l’Esprit de Dieu, et même les épreuves de la vie, pourvu qu’elles soient patiemment supportées, tout cela devient « offrandes spirituelles, agréables à Dieu par Jésus Christ » (cf. 1 P 2, 5), et dans la célébration eucharistique, rejoint l’oblation du Corps du Seigneur pour être offert en toute piété au Père. C’est ainsi que les laïcs consacrent à Dieu le monde lui-même, rendant partout à Dieu par la sainteté de leur vie un culte d’adoration. » LG (1964) 34</a:t>
            </a:r>
          </a:p>
        </p:txBody>
      </p:sp>
    </p:spTree>
    <p:extLst>
      <p:ext uri="{BB962C8B-B14F-4D97-AF65-F5344CB8AC3E}">
        <p14:creationId xmlns:p14="http://schemas.microsoft.com/office/powerpoint/2010/main" val="6470748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F2BD9B5-78D4-4305-A243-63E6A1171D0D}"/>
              </a:ext>
            </a:extLst>
          </p:cNvPr>
          <p:cNvSpPr>
            <a:spLocks noGrp="1"/>
          </p:cNvSpPr>
          <p:nvPr>
            <p:ph type="title"/>
          </p:nvPr>
        </p:nvSpPr>
        <p:spPr/>
        <p:txBody>
          <a:bodyPr/>
          <a:lstStyle/>
          <a:p>
            <a:r>
              <a:rPr lang="fr-FR" dirty="0">
                <a:solidFill>
                  <a:srgbClr val="FF0000"/>
                </a:solidFill>
              </a:rPr>
              <a:t>Retour au schéma général</a:t>
            </a:r>
          </a:p>
        </p:txBody>
      </p:sp>
      <p:pic>
        <p:nvPicPr>
          <p:cNvPr id="16" name="Espace réservé du contenu 15">
            <a:extLst>
              <a:ext uri="{FF2B5EF4-FFF2-40B4-BE49-F238E27FC236}">
                <a16:creationId xmlns:a16="http://schemas.microsoft.com/office/drawing/2014/main" id="{123D749C-2F44-418D-BFCC-D77D2799C1A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101963" y="1582057"/>
            <a:ext cx="6622609" cy="4393151"/>
          </a:xfrm>
        </p:spPr>
      </p:pic>
    </p:spTree>
    <p:extLst>
      <p:ext uri="{BB962C8B-B14F-4D97-AF65-F5344CB8AC3E}">
        <p14:creationId xmlns:p14="http://schemas.microsoft.com/office/powerpoint/2010/main" val="27967462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BEC1C24-E5FC-4AC0-8AA0-A171C5A93196}"/>
              </a:ext>
            </a:extLst>
          </p:cNvPr>
          <p:cNvSpPr>
            <a:spLocks noGrp="1"/>
          </p:cNvSpPr>
          <p:nvPr>
            <p:ph type="title"/>
          </p:nvPr>
        </p:nvSpPr>
        <p:spPr/>
        <p:txBody>
          <a:bodyPr/>
          <a:lstStyle/>
          <a:p>
            <a:r>
              <a:rPr lang="fr-FR" dirty="0">
                <a:solidFill>
                  <a:srgbClr val="FF0000"/>
                </a:solidFill>
              </a:rPr>
              <a:t>Schéma général: </a:t>
            </a:r>
            <a:r>
              <a:rPr lang="fr-FR" dirty="0" err="1">
                <a:solidFill>
                  <a:srgbClr val="FF0000"/>
                </a:solidFill>
              </a:rPr>
              <a:t>Lc</a:t>
            </a:r>
            <a:r>
              <a:rPr lang="fr-FR" dirty="0">
                <a:solidFill>
                  <a:srgbClr val="FF0000"/>
                </a:solidFill>
              </a:rPr>
              <a:t> 24</a:t>
            </a:r>
          </a:p>
        </p:txBody>
      </p:sp>
      <p:sp>
        <p:nvSpPr>
          <p:cNvPr id="3" name="Espace réservé du contenu 2">
            <a:extLst>
              <a:ext uri="{FF2B5EF4-FFF2-40B4-BE49-F238E27FC236}">
                <a16:creationId xmlns:a16="http://schemas.microsoft.com/office/drawing/2014/main" id="{5BFBE1D3-4328-48DA-B729-B20AED3EABFB}"/>
              </a:ext>
            </a:extLst>
          </p:cNvPr>
          <p:cNvSpPr>
            <a:spLocks noGrp="1"/>
          </p:cNvSpPr>
          <p:nvPr>
            <p:ph idx="1"/>
          </p:nvPr>
        </p:nvSpPr>
        <p:spPr/>
        <p:txBody>
          <a:bodyPr>
            <a:normAutofit/>
          </a:bodyPr>
          <a:lstStyle/>
          <a:p>
            <a:pPr marL="0" indent="0" algn="just">
              <a:buNone/>
            </a:pPr>
            <a:r>
              <a:rPr lang="fr-FR" sz="2800" b="0" i="0" u="none" strike="noStrike" baseline="0" dirty="0">
                <a:latin typeface="Arial" panose="020B0604020202020204" pitchFamily="34" charset="0"/>
              </a:rPr>
              <a:t>« Et voici que, ce même jour, deux d'entre eux faisaient route vers un village du nom d'Emmaüs, distant de Jérusalem de soixante stades,</a:t>
            </a:r>
            <a:r>
              <a:rPr lang="fr-FR" sz="2800" b="0" i="0" u="none" strike="noStrike" baseline="30000" dirty="0">
                <a:latin typeface="Arial" panose="020B0604020202020204" pitchFamily="34" charset="0"/>
              </a:rPr>
              <a:t> </a:t>
            </a:r>
            <a:r>
              <a:rPr lang="fr-FR" sz="2800" b="0" i="0" u="none" strike="noStrike" baseline="0" dirty="0">
                <a:latin typeface="Arial" panose="020B0604020202020204" pitchFamily="34" charset="0"/>
              </a:rPr>
              <a:t>et ils conversaient entre eux de tout ce qui était arrivé.</a:t>
            </a:r>
            <a:r>
              <a:rPr lang="fr-FR" sz="2800" b="0" i="0" u="none" strike="noStrike" baseline="30000" dirty="0">
                <a:latin typeface="Arial" panose="020B0604020202020204" pitchFamily="34" charset="0"/>
              </a:rPr>
              <a:t>  </a:t>
            </a:r>
            <a:r>
              <a:rPr lang="fr-FR" sz="2800" b="0" i="0" u="none" strike="noStrike" baseline="0" dirty="0">
                <a:latin typeface="Arial" panose="020B0604020202020204" pitchFamily="34" charset="0"/>
              </a:rPr>
              <a:t>Et il advint, comme ils conversaient et discutaient ensemble, que Jésus en personne s'approcha, et il faisait route avec eux ;</a:t>
            </a:r>
            <a:r>
              <a:rPr lang="fr-FR" sz="2800" b="0" i="0" u="none" strike="noStrike" baseline="30000" dirty="0">
                <a:latin typeface="Arial" panose="020B0604020202020204" pitchFamily="34" charset="0"/>
              </a:rPr>
              <a:t> </a:t>
            </a:r>
            <a:r>
              <a:rPr lang="fr-FR" sz="2800" b="0" i="0" u="none" strike="noStrike" baseline="0" dirty="0">
                <a:latin typeface="Arial" panose="020B0604020202020204" pitchFamily="34" charset="0"/>
              </a:rPr>
              <a:t>mais leurs yeux étaient empêchés de le reconnaître.</a:t>
            </a:r>
            <a:r>
              <a:rPr lang="fr-FR" sz="2800" b="0" i="0" u="none" strike="noStrike" baseline="30000" dirty="0">
                <a:latin typeface="Arial" panose="020B0604020202020204" pitchFamily="34" charset="0"/>
              </a:rPr>
              <a:t> </a:t>
            </a:r>
            <a:r>
              <a:rPr lang="fr-FR" sz="2800" b="0" i="0" u="none" strike="noStrike" baseline="0" dirty="0">
                <a:latin typeface="Arial" panose="020B0604020202020204" pitchFamily="34" charset="0"/>
              </a:rPr>
              <a:t>Il leur dit : " Quels sont donc ces propos que vous échangez en marchant ? " Et ils s'arrêtèrent, le visage sombre.</a:t>
            </a:r>
            <a:r>
              <a:rPr lang="fr-FR" sz="2800" b="0" i="0" u="none" strike="noStrike" baseline="30000" dirty="0">
                <a:latin typeface="Arial" panose="020B0604020202020204" pitchFamily="34" charset="0"/>
              </a:rPr>
              <a:t> </a:t>
            </a:r>
            <a:r>
              <a:rPr lang="fr-FR" sz="2800" b="0" i="0" u="none" strike="noStrike" baseline="0" dirty="0">
                <a:latin typeface="Arial" panose="020B0604020202020204" pitchFamily="34" charset="0"/>
              </a:rPr>
              <a:t>Prenant la parole, l'un d'eux, nommé </a:t>
            </a:r>
            <a:r>
              <a:rPr lang="fr-FR" sz="2800" b="0" i="0" u="none" strike="noStrike" baseline="0" dirty="0" err="1">
                <a:latin typeface="Arial" panose="020B0604020202020204" pitchFamily="34" charset="0"/>
              </a:rPr>
              <a:t>Cléophas</a:t>
            </a:r>
            <a:r>
              <a:rPr lang="fr-FR" sz="2800" b="0" i="0" u="none" strike="noStrike" baseline="0" dirty="0">
                <a:latin typeface="Arial" panose="020B0604020202020204" pitchFamily="34" charset="0"/>
              </a:rPr>
              <a:t>, lui dit : " Tu es bien le seul habitant de Jérusalem à ignorer ce qui y est arrivé ces jours-ci ! "</a:t>
            </a:r>
            <a:endParaRPr lang="fr-FR" dirty="0"/>
          </a:p>
        </p:txBody>
      </p:sp>
    </p:spTree>
    <p:extLst>
      <p:ext uri="{BB962C8B-B14F-4D97-AF65-F5344CB8AC3E}">
        <p14:creationId xmlns:p14="http://schemas.microsoft.com/office/powerpoint/2010/main" val="36915080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2C690C3-A35D-4AAC-8A12-7F44020A390E}"/>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9433F8D4-02AD-4D3F-8E7E-D8E0F479335F}"/>
              </a:ext>
            </a:extLst>
          </p:cNvPr>
          <p:cNvSpPr>
            <a:spLocks noGrp="1"/>
          </p:cNvSpPr>
          <p:nvPr>
            <p:ph idx="1"/>
          </p:nvPr>
        </p:nvSpPr>
        <p:spPr/>
        <p:txBody>
          <a:bodyPr>
            <a:normAutofit/>
          </a:bodyPr>
          <a:lstStyle/>
          <a:p>
            <a:pPr marL="0" indent="0" algn="just">
              <a:buNone/>
            </a:pPr>
            <a:r>
              <a:rPr lang="fr-FR" sz="2800" b="0" i="0" u="none" strike="noStrike" baseline="0" dirty="0">
                <a:latin typeface="Arial" panose="020B0604020202020204" pitchFamily="34" charset="0"/>
              </a:rPr>
              <a:t>-</a:t>
            </a:r>
            <a:r>
              <a:rPr lang="fr-FR" sz="2800" b="0" i="0" u="none" strike="noStrike" baseline="30000" dirty="0">
                <a:latin typeface="Arial" panose="020B0604020202020204" pitchFamily="34" charset="0"/>
              </a:rPr>
              <a:t>  </a:t>
            </a:r>
            <a:r>
              <a:rPr lang="fr-FR" sz="2800" b="0" i="0" u="none" strike="noStrike" baseline="0" dirty="0">
                <a:latin typeface="Arial" panose="020B0604020202020204" pitchFamily="34" charset="0"/>
              </a:rPr>
              <a:t>" Quoi donc ? " leur dit-il. Ils lui dirent : " Ce qui concerne Jésus le </a:t>
            </a:r>
            <a:r>
              <a:rPr lang="fr-FR" sz="2800" b="0" i="0" u="none" strike="noStrike" baseline="0" dirty="0" err="1">
                <a:latin typeface="Arial" panose="020B0604020202020204" pitchFamily="34" charset="0"/>
              </a:rPr>
              <a:t>Nazarénien</a:t>
            </a:r>
            <a:r>
              <a:rPr lang="fr-FR" sz="2800" b="0" i="0" u="none" strike="noStrike" baseline="0" dirty="0">
                <a:latin typeface="Arial" panose="020B0604020202020204" pitchFamily="34" charset="0"/>
              </a:rPr>
              <a:t>, qui s'est montré un prophète puissant en </a:t>
            </a:r>
            <a:r>
              <a:rPr lang="fr-FR" sz="2800" b="0" i="0" u="none" strike="noStrike" baseline="0" dirty="0" err="1">
                <a:latin typeface="Arial" panose="020B0604020202020204" pitchFamily="34" charset="0"/>
              </a:rPr>
              <a:t>oeuvres</a:t>
            </a:r>
            <a:r>
              <a:rPr lang="fr-FR" sz="2800" b="0" i="0" u="none" strike="noStrike" baseline="0" dirty="0">
                <a:latin typeface="Arial" panose="020B0604020202020204" pitchFamily="34" charset="0"/>
              </a:rPr>
              <a:t> et en paroles devant Dieu et devant tout le peuple,</a:t>
            </a:r>
            <a:r>
              <a:rPr lang="fr-FR" sz="2800" b="0" i="0" u="none" strike="noStrike" baseline="30000" dirty="0">
                <a:latin typeface="Arial" panose="020B0604020202020204" pitchFamily="34" charset="0"/>
              </a:rPr>
              <a:t> </a:t>
            </a:r>
            <a:r>
              <a:rPr lang="fr-FR" sz="2800" b="0" i="0" u="none" strike="noStrike" baseline="0" dirty="0">
                <a:latin typeface="Arial" panose="020B0604020202020204" pitchFamily="34" charset="0"/>
              </a:rPr>
              <a:t>comment nos grands prêtres et nos chefs l'ont livré pour être condamné à mort et l'ont crucifié.</a:t>
            </a:r>
            <a:r>
              <a:rPr lang="fr-FR" sz="2800" b="0" i="0" u="none" strike="noStrike" baseline="30000" dirty="0">
                <a:latin typeface="Arial" panose="020B0604020202020204" pitchFamily="34" charset="0"/>
              </a:rPr>
              <a:t> </a:t>
            </a:r>
            <a:r>
              <a:rPr lang="fr-FR" sz="2800" b="0" i="0" u="none" strike="noStrike" baseline="0" dirty="0">
                <a:latin typeface="Arial" panose="020B0604020202020204" pitchFamily="34" charset="0"/>
              </a:rPr>
              <a:t>Nous espérions, nous, que c'était lui qui allait délivrer Israël ; mais avec tout cela, voilà le troisième jour depuis que ces choses sont arrivées !</a:t>
            </a:r>
            <a:r>
              <a:rPr lang="fr-FR" sz="2800" b="0" i="0" u="none" strike="noStrike" baseline="30000" dirty="0">
                <a:latin typeface="Arial" panose="020B0604020202020204" pitchFamily="34" charset="0"/>
              </a:rPr>
              <a:t> </a:t>
            </a:r>
            <a:r>
              <a:rPr lang="fr-FR" sz="2800" b="0" i="0" u="none" strike="noStrike" baseline="0" dirty="0">
                <a:latin typeface="Arial" panose="020B0604020202020204" pitchFamily="34" charset="0"/>
              </a:rPr>
              <a:t>Quelques femmes qui sont des nôtres nous ont, il est vrai, stupéfiés. S'étant rendues de grand matin au tombeau</a:t>
            </a:r>
            <a:r>
              <a:rPr lang="fr-FR" sz="2800" b="0" i="0" u="none" strike="noStrike" baseline="30000" dirty="0">
                <a:latin typeface="Arial" panose="020B0604020202020204" pitchFamily="34" charset="0"/>
              </a:rPr>
              <a:t> </a:t>
            </a:r>
            <a:r>
              <a:rPr lang="fr-FR" sz="2800" b="0" i="0" u="none" strike="noStrike" baseline="0" dirty="0">
                <a:latin typeface="Arial" panose="020B0604020202020204" pitchFamily="34" charset="0"/>
              </a:rPr>
              <a:t>et n'ayant pas trouvé son corps, elles sont revenues nous dire qu'elles ont même eu la vision d'anges qui le disent vivant.</a:t>
            </a:r>
            <a:r>
              <a:rPr lang="fr-FR" sz="2800" b="0" i="0" u="none" strike="noStrike" baseline="30000" dirty="0">
                <a:latin typeface="Arial" panose="020B0604020202020204" pitchFamily="34" charset="0"/>
              </a:rPr>
              <a:t> </a:t>
            </a:r>
            <a:endParaRPr lang="fr-FR" dirty="0"/>
          </a:p>
        </p:txBody>
      </p:sp>
    </p:spTree>
    <p:extLst>
      <p:ext uri="{BB962C8B-B14F-4D97-AF65-F5344CB8AC3E}">
        <p14:creationId xmlns:p14="http://schemas.microsoft.com/office/powerpoint/2010/main" val="38034151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4A83004-9B97-4AD4-86E4-E9994788C492}"/>
              </a:ext>
            </a:extLst>
          </p:cNvPr>
          <p:cNvSpPr>
            <a:spLocks noGrp="1"/>
          </p:cNvSpPr>
          <p:nvPr>
            <p:ph type="title"/>
          </p:nvPr>
        </p:nvSpPr>
        <p:spPr/>
        <p:txBody>
          <a:bodyPr/>
          <a:lstStyle/>
          <a:p>
            <a:r>
              <a:rPr lang="fr-FR" dirty="0"/>
              <a:t>Plan du parcours</a:t>
            </a:r>
          </a:p>
        </p:txBody>
      </p:sp>
      <p:sp>
        <p:nvSpPr>
          <p:cNvPr id="3" name="Espace réservé du contenu 2">
            <a:extLst>
              <a:ext uri="{FF2B5EF4-FFF2-40B4-BE49-F238E27FC236}">
                <a16:creationId xmlns:a16="http://schemas.microsoft.com/office/drawing/2014/main" id="{0218B355-56AC-477B-B6BC-C4A949B26B9A}"/>
              </a:ext>
            </a:extLst>
          </p:cNvPr>
          <p:cNvSpPr>
            <a:spLocks noGrp="1"/>
          </p:cNvSpPr>
          <p:nvPr>
            <p:ph idx="1"/>
          </p:nvPr>
        </p:nvSpPr>
        <p:spPr/>
        <p:txBody>
          <a:bodyPr/>
          <a:lstStyle/>
          <a:p>
            <a:pPr marL="514350" indent="-514350">
              <a:buFont typeface="+mj-lt"/>
              <a:buAutoNum type="arabicPeriod"/>
            </a:pPr>
            <a:r>
              <a:rPr lang="fr-FR" dirty="0"/>
              <a:t>Le </a:t>
            </a:r>
            <a:r>
              <a:rPr lang="fr-FR" dirty="0" err="1"/>
              <a:t>sensus</a:t>
            </a:r>
            <a:r>
              <a:rPr lang="fr-FR" dirty="0"/>
              <a:t> </a:t>
            </a:r>
            <a:r>
              <a:rPr lang="fr-FR" dirty="0" err="1"/>
              <a:t>fidei</a:t>
            </a:r>
            <a:r>
              <a:rPr lang="fr-FR" dirty="0"/>
              <a:t> </a:t>
            </a:r>
            <a:r>
              <a:rPr lang="fr-FR" dirty="0" err="1"/>
              <a:t>fidelium</a:t>
            </a:r>
            <a:endParaRPr lang="fr-FR" dirty="0"/>
          </a:p>
          <a:p>
            <a:pPr marL="514350" indent="-514350">
              <a:buFont typeface="+mj-lt"/>
              <a:buAutoNum type="arabicPeriod"/>
            </a:pPr>
            <a:r>
              <a:rPr lang="fr-FR" dirty="0"/>
              <a:t>Inspiration des Ecritures</a:t>
            </a:r>
          </a:p>
          <a:p>
            <a:pPr marL="514350" indent="-514350">
              <a:buFont typeface="+mj-lt"/>
              <a:buAutoNum type="arabicPeriod"/>
            </a:pPr>
            <a:r>
              <a:rPr lang="fr-FR" dirty="0"/>
              <a:t>L’eucharistie comme lieu paradigmatique</a:t>
            </a:r>
          </a:p>
          <a:p>
            <a:pPr marL="514350" indent="-514350">
              <a:buFont typeface="+mj-lt"/>
              <a:buAutoNum type="arabicPeriod"/>
            </a:pPr>
            <a:r>
              <a:rPr lang="fr-FR" dirty="0"/>
              <a:t>Retour au schéma général</a:t>
            </a:r>
          </a:p>
        </p:txBody>
      </p:sp>
    </p:spTree>
    <p:extLst>
      <p:ext uri="{BB962C8B-B14F-4D97-AF65-F5344CB8AC3E}">
        <p14:creationId xmlns:p14="http://schemas.microsoft.com/office/powerpoint/2010/main" val="35832991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B7DDE1B-EBE1-4710-B931-A45701464D60}"/>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4DF12EB0-FBC0-4FFF-9120-9CD02275A20C}"/>
              </a:ext>
            </a:extLst>
          </p:cNvPr>
          <p:cNvSpPr>
            <a:spLocks noGrp="1"/>
          </p:cNvSpPr>
          <p:nvPr>
            <p:ph idx="1"/>
          </p:nvPr>
        </p:nvSpPr>
        <p:spPr/>
        <p:txBody>
          <a:bodyPr>
            <a:normAutofit/>
          </a:bodyPr>
          <a:lstStyle/>
          <a:p>
            <a:pPr marL="0" indent="0" algn="just">
              <a:buNone/>
            </a:pPr>
            <a:r>
              <a:rPr lang="fr-FR" sz="2800" b="0" i="0" u="none" strike="noStrike" baseline="0" dirty="0">
                <a:latin typeface="Arial" panose="020B0604020202020204" pitchFamily="34" charset="0"/>
              </a:rPr>
              <a:t>Quelques-uns des nôtres sont allés au tombeau et ont trouvé les choses tout comme les femmes avaient dit ; mais lui, ils ne l'ont pas vu ! "</a:t>
            </a:r>
            <a:r>
              <a:rPr lang="fr-FR" sz="2800" b="0" i="0" u="none" strike="noStrike" baseline="30000" dirty="0">
                <a:latin typeface="Arial" panose="020B0604020202020204" pitchFamily="34" charset="0"/>
              </a:rPr>
              <a:t> </a:t>
            </a:r>
            <a:r>
              <a:rPr lang="fr-FR" sz="2800" b="0" i="0" u="none" strike="noStrike" baseline="0" dirty="0">
                <a:latin typeface="Arial" panose="020B0604020202020204" pitchFamily="34" charset="0"/>
              </a:rPr>
              <a:t>Alors il leur dit : " O </a:t>
            </a:r>
            <a:r>
              <a:rPr lang="fr-FR" sz="2800" b="0" i="0" u="none" strike="noStrike" baseline="0" dirty="0" err="1">
                <a:latin typeface="Arial" panose="020B0604020202020204" pitchFamily="34" charset="0"/>
              </a:rPr>
              <a:t>coeurs</a:t>
            </a:r>
            <a:r>
              <a:rPr lang="fr-FR" sz="2800" b="0" i="0" u="none" strike="noStrike" baseline="0" dirty="0">
                <a:latin typeface="Arial" panose="020B0604020202020204" pitchFamily="34" charset="0"/>
              </a:rPr>
              <a:t> sans intelligence, lents à croire à tout ce qu'ont annoncé les Prophètes !</a:t>
            </a:r>
            <a:r>
              <a:rPr lang="fr-FR" sz="2800" b="0" i="0" u="none" strike="noStrike" baseline="30000" dirty="0">
                <a:latin typeface="Arial" panose="020B0604020202020204" pitchFamily="34" charset="0"/>
              </a:rPr>
              <a:t> </a:t>
            </a:r>
            <a:r>
              <a:rPr lang="fr-FR" sz="2800" b="0" i="0" u="none" strike="noStrike" baseline="0" dirty="0">
                <a:latin typeface="Arial" panose="020B0604020202020204" pitchFamily="34" charset="0"/>
              </a:rPr>
              <a:t>Ne fallait-il pas que le Christ endurât ces souffrances pour entrer dans sa gloire ? "</a:t>
            </a:r>
            <a:r>
              <a:rPr lang="fr-FR" sz="2800" b="0" i="0" u="none" strike="noStrike" baseline="30000" dirty="0">
                <a:latin typeface="Arial" panose="020B0604020202020204" pitchFamily="34" charset="0"/>
              </a:rPr>
              <a:t> </a:t>
            </a:r>
            <a:r>
              <a:rPr lang="fr-FR" sz="2800" b="0" i="0" u="none" strike="noStrike" baseline="0" dirty="0">
                <a:latin typeface="Arial" panose="020B0604020202020204" pitchFamily="34" charset="0"/>
              </a:rPr>
              <a:t>Et, commençant par Moïse et parcourant tous les Prophètes, il leur interpréta dans toutes les Écritures ce qui le concernait.</a:t>
            </a:r>
            <a:r>
              <a:rPr lang="fr-FR" sz="2800" b="0" i="0" u="none" strike="noStrike" baseline="30000" dirty="0">
                <a:latin typeface="Arial" panose="020B0604020202020204" pitchFamily="34" charset="0"/>
              </a:rPr>
              <a:t> </a:t>
            </a:r>
            <a:r>
              <a:rPr lang="fr-FR" sz="2800" b="0" i="0" u="none" strike="noStrike" baseline="0" dirty="0">
                <a:latin typeface="Arial" panose="020B0604020202020204" pitchFamily="34" charset="0"/>
              </a:rPr>
              <a:t>Quand ils furent près du village où ils se rendaient, il fit semblant d'aller plus loin.</a:t>
            </a:r>
            <a:r>
              <a:rPr lang="fr-FR" sz="2800" b="0" i="0" u="none" strike="noStrike" baseline="30000" dirty="0">
                <a:latin typeface="Arial" panose="020B0604020202020204" pitchFamily="34" charset="0"/>
              </a:rPr>
              <a:t> </a:t>
            </a:r>
            <a:r>
              <a:rPr lang="fr-FR" sz="2800" b="0" i="0" u="none" strike="noStrike" baseline="0" dirty="0">
                <a:latin typeface="Arial" panose="020B0604020202020204" pitchFamily="34" charset="0"/>
              </a:rPr>
              <a:t>Mais ils le pressèrent en disant : " Reste avec nous, car le soir tombe et le jour déjà touche à son terme. "</a:t>
            </a:r>
            <a:endParaRPr lang="fr-FR" dirty="0"/>
          </a:p>
          <a:p>
            <a:pPr marL="0" indent="0">
              <a:buNone/>
            </a:pPr>
            <a:endParaRPr lang="fr-FR" dirty="0"/>
          </a:p>
        </p:txBody>
      </p:sp>
    </p:spTree>
    <p:extLst>
      <p:ext uri="{BB962C8B-B14F-4D97-AF65-F5344CB8AC3E}">
        <p14:creationId xmlns:p14="http://schemas.microsoft.com/office/powerpoint/2010/main" val="39435167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79399ED-C1FC-49AD-AF68-15EF23A44677}"/>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9CE69ED3-9BAE-4F8B-A829-5A2100DB90FA}"/>
              </a:ext>
            </a:extLst>
          </p:cNvPr>
          <p:cNvSpPr>
            <a:spLocks noGrp="1"/>
          </p:cNvSpPr>
          <p:nvPr>
            <p:ph idx="1"/>
          </p:nvPr>
        </p:nvSpPr>
        <p:spPr/>
        <p:txBody>
          <a:bodyPr>
            <a:normAutofit lnSpcReduction="10000"/>
          </a:bodyPr>
          <a:lstStyle/>
          <a:p>
            <a:pPr marL="0" indent="0" algn="just">
              <a:buNone/>
            </a:pPr>
            <a:r>
              <a:rPr lang="fr-FR" sz="2800" b="0" i="0" u="none" strike="noStrike" baseline="0" dirty="0">
                <a:latin typeface="Arial" panose="020B0604020202020204" pitchFamily="34" charset="0"/>
              </a:rPr>
              <a:t>Il entra donc pour rester avec eux.</a:t>
            </a:r>
            <a:r>
              <a:rPr lang="fr-FR" sz="2800" b="0" i="0" u="none" strike="noStrike" baseline="30000" dirty="0">
                <a:latin typeface="Arial" panose="020B0604020202020204" pitchFamily="34" charset="0"/>
              </a:rPr>
              <a:t> </a:t>
            </a:r>
            <a:r>
              <a:rPr lang="fr-FR" sz="2800" b="0" i="0" u="none" strike="noStrike" baseline="0" dirty="0">
                <a:latin typeface="Arial" panose="020B0604020202020204" pitchFamily="34" charset="0"/>
              </a:rPr>
              <a:t>Et il advint, comme il était à table avec eux, qu'il prit le pain, dit la bénédiction, puis le rompit et le leur donna.</a:t>
            </a:r>
            <a:r>
              <a:rPr lang="fr-FR" sz="2800" b="0" i="0" u="none" strike="noStrike" baseline="30000" dirty="0">
                <a:latin typeface="Arial" panose="020B0604020202020204" pitchFamily="34" charset="0"/>
              </a:rPr>
              <a:t> </a:t>
            </a:r>
            <a:r>
              <a:rPr lang="fr-FR" sz="2800" b="0" i="0" u="none" strike="noStrike" baseline="0" dirty="0">
                <a:latin typeface="Arial" panose="020B0604020202020204" pitchFamily="34" charset="0"/>
              </a:rPr>
              <a:t>Leurs yeux s'ouvrirent et ils le reconnurent... mais il avait disparu de devant eux.</a:t>
            </a:r>
            <a:r>
              <a:rPr lang="fr-FR" sz="2800" b="0" i="0" u="none" strike="noStrike" baseline="30000" dirty="0">
                <a:latin typeface="Arial" panose="020B0604020202020204" pitchFamily="34" charset="0"/>
              </a:rPr>
              <a:t> </a:t>
            </a:r>
            <a:r>
              <a:rPr lang="fr-FR" sz="2800" b="0" i="0" u="none" strike="noStrike" baseline="0" dirty="0">
                <a:latin typeface="Arial" panose="020B0604020202020204" pitchFamily="34" charset="0"/>
              </a:rPr>
              <a:t>Et ils se dirent l'un à l'autre : " Notre </a:t>
            </a:r>
            <a:r>
              <a:rPr lang="fr-FR" sz="2800" b="0" i="0" u="none" strike="noStrike" baseline="0" dirty="0" err="1">
                <a:latin typeface="Arial" panose="020B0604020202020204" pitchFamily="34" charset="0"/>
              </a:rPr>
              <a:t>coeur</a:t>
            </a:r>
            <a:r>
              <a:rPr lang="fr-FR" sz="2800" b="0" i="0" u="none" strike="noStrike" baseline="0" dirty="0">
                <a:latin typeface="Arial" panose="020B0604020202020204" pitchFamily="34" charset="0"/>
              </a:rPr>
              <a:t> n'était-il pas tout brûlant au-dedans de nous, quand il nous parlait en chemin, quand il nous expliquait les Écritures ? "</a:t>
            </a:r>
            <a:r>
              <a:rPr lang="fr-FR" sz="2800" b="0" i="0" u="none" strike="noStrike" baseline="30000" dirty="0">
                <a:latin typeface="Arial" panose="020B0604020202020204" pitchFamily="34" charset="0"/>
              </a:rPr>
              <a:t> </a:t>
            </a:r>
            <a:r>
              <a:rPr lang="fr-FR" sz="2800" b="0" i="0" u="none" strike="noStrike" baseline="0" dirty="0">
                <a:latin typeface="Arial" panose="020B0604020202020204" pitchFamily="34" charset="0"/>
              </a:rPr>
              <a:t>À cette heure même, ils partirent et s'en retournèrent à Jérusalem. Ils trouvèrent réunis les Onze et leurs compagnons,</a:t>
            </a:r>
            <a:r>
              <a:rPr lang="fr-FR" sz="2800" b="0" i="0" u="none" strike="noStrike" baseline="30000" dirty="0">
                <a:latin typeface="Arial" panose="020B0604020202020204" pitchFamily="34" charset="0"/>
              </a:rPr>
              <a:t> </a:t>
            </a:r>
            <a:r>
              <a:rPr lang="fr-FR" sz="2800" b="0" i="0" u="none" strike="noStrike" baseline="0" dirty="0">
                <a:latin typeface="Arial" panose="020B0604020202020204" pitchFamily="34" charset="0"/>
              </a:rPr>
              <a:t>qui dirent : " C'est bien vrai ! le Seigneur est ressuscité et il est apparu à Simon ! "</a:t>
            </a:r>
            <a:r>
              <a:rPr lang="fr-FR" sz="2800" b="0" i="0" u="none" strike="noStrike" baseline="30000" dirty="0">
                <a:latin typeface="Arial" panose="020B0604020202020204" pitchFamily="34" charset="0"/>
              </a:rPr>
              <a:t> </a:t>
            </a:r>
            <a:r>
              <a:rPr lang="fr-FR" sz="2800" b="0" i="0" u="none" strike="noStrike" baseline="0" dirty="0">
                <a:latin typeface="Arial" panose="020B0604020202020204" pitchFamily="34" charset="0"/>
              </a:rPr>
              <a:t>Et eux de raconter ce qui s'était passé en chemin, et comment ils l'avaient reconnu à la fraction du pain. Luc 24,13-35</a:t>
            </a:r>
            <a:endParaRPr lang="fr-FR" dirty="0"/>
          </a:p>
        </p:txBody>
      </p:sp>
    </p:spTree>
    <p:extLst>
      <p:ext uri="{BB962C8B-B14F-4D97-AF65-F5344CB8AC3E}">
        <p14:creationId xmlns:p14="http://schemas.microsoft.com/office/powerpoint/2010/main" val="29275252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0B207F5-0F52-4691-8C34-ABDA3717E049}"/>
              </a:ext>
            </a:extLst>
          </p:cNvPr>
          <p:cNvSpPr>
            <a:spLocks noGrp="1"/>
          </p:cNvSpPr>
          <p:nvPr>
            <p:ph type="title"/>
          </p:nvPr>
        </p:nvSpPr>
        <p:spPr/>
        <p:txBody>
          <a:bodyPr/>
          <a:lstStyle/>
          <a:p>
            <a:r>
              <a:rPr lang="fr-FR" dirty="0" err="1">
                <a:solidFill>
                  <a:srgbClr val="FF0000"/>
                </a:solidFill>
              </a:rPr>
              <a:t>Sensus</a:t>
            </a:r>
            <a:r>
              <a:rPr lang="fr-FR" dirty="0">
                <a:solidFill>
                  <a:srgbClr val="FF0000"/>
                </a:solidFill>
              </a:rPr>
              <a:t> </a:t>
            </a:r>
            <a:r>
              <a:rPr lang="fr-FR" dirty="0" err="1">
                <a:solidFill>
                  <a:srgbClr val="FF0000"/>
                </a:solidFill>
              </a:rPr>
              <a:t>fidei</a:t>
            </a:r>
            <a:r>
              <a:rPr lang="fr-FR" dirty="0">
                <a:solidFill>
                  <a:srgbClr val="FF0000"/>
                </a:solidFill>
              </a:rPr>
              <a:t>: Vademecum</a:t>
            </a:r>
          </a:p>
        </p:txBody>
      </p:sp>
      <p:sp>
        <p:nvSpPr>
          <p:cNvPr id="3" name="Espace réservé du contenu 2">
            <a:extLst>
              <a:ext uri="{FF2B5EF4-FFF2-40B4-BE49-F238E27FC236}">
                <a16:creationId xmlns:a16="http://schemas.microsoft.com/office/drawing/2014/main" id="{D8C3E80F-D97A-49FC-9FCA-80FB62FF1DA0}"/>
              </a:ext>
            </a:extLst>
          </p:cNvPr>
          <p:cNvSpPr>
            <a:spLocks noGrp="1"/>
          </p:cNvSpPr>
          <p:nvPr>
            <p:ph idx="1"/>
          </p:nvPr>
        </p:nvSpPr>
        <p:spPr/>
        <p:txBody>
          <a:bodyPr/>
          <a:lstStyle/>
          <a:p>
            <a:pPr marL="0" indent="0" algn="just">
              <a:buNone/>
            </a:pPr>
            <a:r>
              <a:rPr lang="fr-FR" dirty="0"/>
              <a:t>« Le Concile Vatican II a ravivé le sentiment que tous les baptisés, tant la hiérarchie que les laïcs, sont appelés à participer activement à la mission salvatrice de l’Église (LG, 32-33). Les fidèles ont reçu l’Esprit Saint par le baptême et la confirmation et sont dotés de divers dons et charismes pour le renouvellement et la construction de l’Église, en tant que membres du Corps du Christ. Ainsi, le pouvoir d’enseignement du Pape et des évêques est en dialogue avec le </a:t>
            </a:r>
            <a:r>
              <a:rPr lang="fr-FR" dirty="0" err="1"/>
              <a:t>sensus</a:t>
            </a:r>
            <a:r>
              <a:rPr lang="fr-FR" dirty="0"/>
              <a:t> </a:t>
            </a:r>
            <a:r>
              <a:rPr lang="fr-FR" dirty="0" err="1"/>
              <a:t>fidelium</a:t>
            </a:r>
            <a:r>
              <a:rPr lang="fr-FR" dirty="0"/>
              <a:t>, la voix vivante du peuple de Dieu (cf. </a:t>
            </a:r>
            <a:r>
              <a:rPr lang="fr-FR" i="1" dirty="0"/>
              <a:t>Le </a:t>
            </a:r>
            <a:r>
              <a:rPr lang="fr-FR" i="1" dirty="0" err="1"/>
              <a:t>sensus</a:t>
            </a:r>
            <a:r>
              <a:rPr lang="fr-FR" i="1" dirty="0"/>
              <a:t> </a:t>
            </a:r>
            <a:r>
              <a:rPr lang="fr-FR" i="1" dirty="0" err="1"/>
              <a:t>fidei</a:t>
            </a:r>
            <a:r>
              <a:rPr lang="fr-FR" i="1" dirty="0"/>
              <a:t> dans la vie de l’Eglise</a:t>
            </a:r>
            <a:r>
              <a:rPr lang="fr-FR" dirty="0"/>
              <a:t>, 74). » </a:t>
            </a:r>
            <a:r>
              <a:rPr lang="fr-FR" i="1" dirty="0"/>
              <a:t>Vademecum du synode sur la synodalité</a:t>
            </a:r>
            <a:r>
              <a:rPr lang="fr-FR" dirty="0"/>
              <a:t> (Secrétariat Général des Evêques, sept. 2021) p. 10.</a:t>
            </a:r>
          </a:p>
        </p:txBody>
      </p:sp>
    </p:spTree>
    <p:extLst>
      <p:ext uri="{BB962C8B-B14F-4D97-AF65-F5344CB8AC3E}">
        <p14:creationId xmlns:p14="http://schemas.microsoft.com/office/powerpoint/2010/main" val="19415212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05F60E6-8709-43BD-9804-044C7F773ED4}"/>
              </a:ext>
            </a:extLst>
          </p:cNvPr>
          <p:cNvSpPr>
            <a:spLocks noGrp="1"/>
          </p:cNvSpPr>
          <p:nvPr>
            <p:ph type="title"/>
          </p:nvPr>
        </p:nvSpPr>
        <p:spPr/>
        <p:txBody>
          <a:bodyPr/>
          <a:lstStyle/>
          <a:p>
            <a:r>
              <a:rPr lang="fr-FR" dirty="0" err="1">
                <a:solidFill>
                  <a:srgbClr val="FF0000"/>
                </a:solidFill>
              </a:rPr>
              <a:t>Sensus</a:t>
            </a:r>
            <a:r>
              <a:rPr lang="fr-FR" dirty="0">
                <a:solidFill>
                  <a:srgbClr val="FF0000"/>
                </a:solidFill>
              </a:rPr>
              <a:t> </a:t>
            </a:r>
            <a:r>
              <a:rPr lang="fr-FR" dirty="0" err="1">
                <a:solidFill>
                  <a:srgbClr val="FF0000"/>
                </a:solidFill>
              </a:rPr>
              <a:t>fidei</a:t>
            </a:r>
            <a:r>
              <a:rPr lang="fr-FR" dirty="0">
                <a:solidFill>
                  <a:srgbClr val="FF0000"/>
                </a:solidFill>
              </a:rPr>
              <a:t>: CTI</a:t>
            </a:r>
          </a:p>
        </p:txBody>
      </p:sp>
      <p:sp>
        <p:nvSpPr>
          <p:cNvPr id="3" name="Espace réservé du contenu 2">
            <a:extLst>
              <a:ext uri="{FF2B5EF4-FFF2-40B4-BE49-F238E27FC236}">
                <a16:creationId xmlns:a16="http://schemas.microsoft.com/office/drawing/2014/main" id="{7BDEB8AD-F8F2-4E4C-94D8-FEE5C34FB6DA}"/>
              </a:ext>
            </a:extLst>
          </p:cNvPr>
          <p:cNvSpPr>
            <a:spLocks noGrp="1"/>
          </p:cNvSpPr>
          <p:nvPr>
            <p:ph idx="1"/>
          </p:nvPr>
        </p:nvSpPr>
        <p:spPr/>
        <p:txBody>
          <a:bodyPr>
            <a:normAutofit/>
          </a:bodyPr>
          <a:lstStyle/>
          <a:p>
            <a:pPr marL="0" indent="0" algn="just">
              <a:buNone/>
            </a:pPr>
            <a:r>
              <a:rPr lang="fr-FR" dirty="0"/>
              <a:t>Les fidèles « sont dotés du </a:t>
            </a:r>
            <a:r>
              <a:rPr lang="fr-FR" dirty="0" err="1"/>
              <a:t>sensus</a:t>
            </a:r>
            <a:r>
              <a:rPr lang="fr-FR" dirty="0"/>
              <a:t> </a:t>
            </a:r>
            <a:r>
              <a:rPr lang="fr-FR" dirty="0" err="1"/>
              <a:t>fidei</a:t>
            </a:r>
            <a:r>
              <a:rPr lang="fr-FR" dirty="0"/>
              <a:t>, un instinct pour la vérité de l’Évangile. » CTI (2014) 76.</a:t>
            </a:r>
          </a:p>
          <a:p>
            <a:pPr marL="0" indent="0" algn="just">
              <a:buNone/>
            </a:pPr>
            <a:r>
              <a:rPr lang="fr-FR" dirty="0"/>
              <a:t>Cf. Jn 10,2-5:</a:t>
            </a:r>
          </a:p>
          <a:p>
            <a:pPr marL="0" indent="0" algn="just">
              <a:buNone/>
            </a:pPr>
            <a:r>
              <a:rPr lang="fr-FR" dirty="0"/>
              <a:t> « Celui qui entre par la porte est le pasteur des brebis. Le portier lui ouvre et les brebis écoutent sa voix, et ses brebis à lui, il les appelle une à une et il les mène dehors. Quand il a fait sortir toutes celles qui sont à lui, il marche devant elles et les brebis le suivent, parce qu'elles connaissent sa voix. Elles ne suivront pas un étranger ; elles le fuiront au contraire, parce qu'elles ne connaissent pas la voix des étrangers. »</a:t>
            </a:r>
          </a:p>
        </p:txBody>
      </p:sp>
    </p:spTree>
    <p:extLst>
      <p:ext uri="{BB962C8B-B14F-4D97-AF65-F5344CB8AC3E}">
        <p14:creationId xmlns:p14="http://schemas.microsoft.com/office/powerpoint/2010/main" val="18450934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981CD65-4F8F-4505-9DDD-DBBA3C6FBD58}"/>
              </a:ext>
            </a:extLst>
          </p:cNvPr>
          <p:cNvSpPr>
            <a:spLocks noGrp="1"/>
          </p:cNvSpPr>
          <p:nvPr>
            <p:ph type="title"/>
          </p:nvPr>
        </p:nvSpPr>
        <p:spPr/>
        <p:txBody>
          <a:bodyPr/>
          <a:lstStyle/>
          <a:p>
            <a:r>
              <a:rPr lang="fr-FR" dirty="0" err="1"/>
              <a:t>Sensus</a:t>
            </a:r>
            <a:r>
              <a:rPr lang="fr-FR" dirty="0"/>
              <a:t> </a:t>
            </a:r>
            <a:r>
              <a:rPr lang="fr-FR" dirty="0" err="1"/>
              <a:t>fidei</a:t>
            </a:r>
            <a:endParaRPr lang="fr-FR" dirty="0"/>
          </a:p>
        </p:txBody>
      </p:sp>
      <p:sp>
        <p:nvSpPr>
          <p:cNvPr id="3" name="Espace réservé du contenu 2">
            <a:extLst>
              <a:ext uri="{FF2B5EF4-FFF2-40B4-BE49-F238E27FC236}">
                <a16:creationId xmlns:a16="http://schemas.microsoft.com/office/drawing/2014/main" id="{02193A3A-AF4A-41B4-94CC-D40A6285F77C}"/>
              </a:ext>
            </a:extLst>
          </p:cNvPr>
          <p:cNvSpPr>
            <a:spLocks noGrp="1"/>
          </p:cNvSpPr>
          <p:nvPr>
            <p:ph idx="1"/>
          </p:nvPr>
        </p:nvSpPr>
        <p:spPr/>
        <p:txBody>
          <a:bodyPr>
            <a:normAutofit fontScale="92500" lnSpcReduction="10000"/>
          </a:bodyPr>
          <a:lstStyle/>
          <a:p>
            <a:pPr marL="0" indent="0" algn="just">
              <a:buNone/>
            </a:pPr>
            <a:r>
              <a:rPr lang="fr-FR" dirty="0"/>
              <a:t>« En matière de foi, les baptisés ne peuvent être passifs. Ils ont reçu l’Esprit et, en tant que membres du corps du Seigneur, ils sont dotés de dons et de charismes « utiles au renouvellement et au développement de l’Église » [LG12], en sorte que le magistère se doit d’être attentif au </a:t>
            </a:r>
            <a:r>
              <a:rPr lang="fr-FR" dirty="0" err="1"/>
              <a:t>sensus</a:t>
            </a:r>
            <a:r>
              <a:rPr lang="fr-FR" dirty="0"/>
              <a:t> </a:t>
            </a:r>
            <a:r>
              <a:rPr lang="fr-FR" dirty="0" err="1"/>
              <a:t>fidelium</a:t>
            </a:r>
            <a:r>
              <a:rPr lang="fr-FR" dirty="0"/>
              <a:t>, qui est la voix vivante du peuple de Dieu. Les baptisés ont non seulement le droit d’être entendus, mais leurs réactions à ce qui est proposé comme appartenant à la foi des Apôtres doivent être prises avec le plus grand sérieux, parce que c’est par l’Église tout entière que la foi apostolique est portée dans la puissance de l’Esprit. Le magistère n’en a pas la responsabilité exclusive. Celui-ci doit donc se référer au sens de la foi de l’Église tout entière. Le </a:t>
            </a:r>
            <a:r>
              <a:rPr lang="fr-FR" dirty="0" err="1"/>
              <a:t>sensus</a:t>
            </a:r>
            <a:r>
              <a:rPr lang="fr-FR" dirty="0"/>
              <a:t> </a:t>
            </a:r>
            <a:r>
              <a:rPr lang="fr-FR" dirty="0" err="1"/>
              <a:t>fidelium</a:t>
            </a:r>
            <a:r>
              <a:rPr lang="fr-FR" dirty="0"/>
              <a:t> peut s’avérer un facteur important dans le développement de la doctrine, et il s’ensuit que le magistère a besoin de moyens par lesquels consulter les fidèles. » CTI (2014) 74.</a:t>
            </a:r>
          </a:p>
        </p:txBody>
      </p:sp>
    </p:spTree>
    <p:extLst>
      <p:ext uri="{BB962C8B-B14F-4D97-AF65-F5344CB8AC3E}">
        <p14:creationId xmlns:p14="http://schemas.microsoft.com/office/powerpoint/2010/main" val="32812538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57DAA14-475C-4F97-9BDA-4DE6161BC004}"/>
              </a:ext>
            </a:extLst>
          </p:cNvPr>
          <p:cNvSpPr>
            <a:spLocks noGrp="1"/>
          </p:cNvSpPr>
          <p:nvPr>
            <p:ph type="title"/>
          </p:nvPr>
        </p:nvSpPr>
        <p:spPr/>
        <p:txBody>
          <a:bodyPr/>
          <a:lstStyle/>
          <a:p>
            <a:r>
              <a:rPr lang="fr-FR" dirty="0" err="1">
                <a:solidFill>
                  <a:srgbClr val="FF0000"/>
                </a:solidFill>
              </a:rPr>
              <a:t>Sensus</a:t>
            </a:r>
            <a:r>
              <a:rPr lang="fr-FR" dirty="0">
                <a:solidFill>
                  <a:srgbClr val="FF0000"/>
                </a:solidFill>
              </a:rPr>
              <a:t> </a:t>
            </a:r>
            <a:r>
              <a:rPr lang="fr-FR" dirty="0" err="1">
                <a:solidFill>
                  <a:srgbClr val="FF0000"/>
                </a:solidFill>
              </a:rPr>
              <a:t>fidei</a:t>
            </a:r>
            <a:r>
              <a:rPr lang="fr-FR" dirty="0">
                <a:solidFill>
                  <a:srgbClr val="FF0000"/>
                </a:solidFill>
              </a:rPr>
              <a:t>: DV 8</a:t>
            </a:r>
          </a:p>
        </p:txBody>
      </p:sp>
      <p:sp>
        <p:nvSpPr>
          <p:cNvPr id="3" name="Espace réservé du contenu 2">
            <a:extLst>
              <a:ext uri="{FF2B5EF4-FFF2-40B4-BE49-F238E27FC236}">
                <a16:creationId xmlns:a16="http://schemas.microsoft.com/office/drawing/2014/main" id="{4B1E92B9-C750-40BB-AFD3-96D17E4B8D09}"/>
              </a:ext>
            </a:extLst>
          </p:cNvPr>
          <p:cNvSpPr>
            <a:spLocks noGrp="1"/>
          </p:cNvSpPr>
          <p:nvPr>
            <p:ph idx="1"/>
          </p:nvPr>
        </p:nvSpPr>
        <p:spPr/>
        <p:txBody>
          <a:bodyPr/>
          <a:lstStyle/>
          <a:p>
            <a:pPr marL="0" indent="0" algn="just">
              <a:buNone/>
            </a:pPr>
            <a:r>
              <a:rPr lang="fr-FR" dirty="0"/>
              <a:t>« Cette Tradition qui vient des Apôtres progresse dans l’Église [Vat. I, </a:t>
            </a:r>
            <a:r>
              <a:rPr lang="fr-FR" dirty="0" err="1"/>
              <a:t>Const</a:t>
            </a:r>
            <a:r>
              <a:rPr lang="fr-FR" dirty="0"/>
              <a:t>. </a:t>
            </a:r>
            <a:r>
              <a:rPr lang="fr-FR" dirty="0" err="1"/>
              <a:t>dogm</a:t>
            </a:r>
            <a:r>
              <a:rPr lang="fr-FR" dirty="0"/>
              <a:t>. De </a:t>
            </a:r>
            <a:r>
              <a:rPr lang="fr-FR" dirty="0" err="1"/>
              <a:t>fide</a:t>
            </a:r>
            <a:r>
              <a:rPr lang="fr-FR" dirty="0"/>
              <a:t> </a:t>
            </a:r>
            <a:r>
              <a:rPr lang="fr-FR" dirty="0" err="1"/>
              <a:t>cath</a:t>
            </a:r>
            <a:r>
              <a:rPr lang="fr-FR" dirty="0"/>
              <a:t>., chap. 4], sous l’assistance du Saint-Esprit ; en effet, la perception des réalités aussi bien que des paroles transmises s’accroît, soit par la contemplation et l’étude des croyants qui les méditent en leur cœur (cf. </a:t>
            </a:r>
            <a:r>
              <a:rPr lang="fr-FR" dirty="0" err="1"/>
              <a:t>Lc</a:t>
            </a:r>
            <a:r>
              <a:rPr lang="fr-FR" dirty="0"/>
              <a:t> 2, 19.51), soit par l’intelligence intérieure qu’ils éprouvent des réalités spirituelles, soit par la prédication de ceux qui, avec la succession épiscopale, ont reçu un charisme certain de vérité. Ainsi l’Église, tandis que les siècles s’écoulent, tend constamment vers la plénitude de la divine vérité, jusqu’à ce que soient accomplies en elle les paroles de Dieu. » DV (1965) 8.</a:t>
            </a:r>
          </a:p>
        </p:txBody>
      </p:sp>
    </p:spTree>
    <p:extLst>
      <p:ext uri="{BB962C8B-B14F-4D97-AF65-F5344CB8AC3E}">
        <p14:creationId xmlns:p14="http://schemas.microsoft.com/office/powerpoint/2010/main" val="23503424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CF481E1-106F-4AEE-8635-99F665EE5535}"/>
              </a:ext>
            </a:extLst>
          </p:cNvPr>
          <p:cNvSpPr>
            <a:spLocks noGrp="1"/>
          </p:cNvSpPr>
          <p:nvPr>
            <p:ph type="title"/>
          </p:nvPr>
        </p:nvSpPr>
        <p:spPr/>
        <p:txBody>
          <a:bodyPr/>
          <a:lstStyle/>
          <a:p>
            <a:r>
              <a:rPr lang="fr-FR" dirty="0">
                <a:solidFill>
                  <a:srgbClr val="FF0000"/>
                </a:solidFill>
              </a:rPr>
              <a:t>Inspiration des Ecritures: DV 11</a:t>
            </a:r>
          </a:p>
        </p:txBody>
      </p:sp>
      <p:sp>
        <p:nvSpPr>
          <p:cNvPr id="3" name="Espace réservé du contenu 2">
            <a:extLst>
              <a:ext uri="{FF2B5EF4-FFF2-40B4-BE49-F238E27FC236}">
                <a16:creationId xmlns:a16="http://schemas.microsoft.com/office/drawing/2014/main" id="{84FFD7EA-6ECB-48B3-B70A-F38BFB61E374}"/>
              </a:ext>
            </a:extLst>
          </p:cNvPr>
          <p:cNvSpPr>
            <a:spLocks noGrp="1"/>
          </p:cNvSpPr>
          <p:nvPr>
            <p:ph idx="1"/>
          </p:nvPr>
        </p:nvSpPr>
        <p:spPr/>
        <p:txBody>
          <a:bodyPr>
            <a:normAutofit lnSpcReduction="10000"/>
          </a:bodyPr>
          <a:lstStyle/>
          <a:p>
            <a:pPr marL="0" indent="0" algn="just">
              <a:buNone/>
            </a:pPr>
            <a:r>
              <a:rPr lang="fr-FR" dirty="0"/>
              <a:t>« Les réalités divinement révélées, que contiennent et présentent les livres de la Sainte Écriture, y ont été consignées sous l’inspiration de l’Esprit Saint. Notre sainte Mère l’Église, de par la foi apostolique, tient pour sacrés et canoniques tous les livres tant de l’Ancien que du Nouveau Testament, avec toutes leurs parties, puisque, rédigés sous l’inspiration de l’Esprit Saint (cf. Jn 20, 31 ; 2 Tm 3, 16 ; 2 P 1, 19-21 ; 3, 15-16), ils ont Dieu pour auteur et qu’ils ont été transmis comme tels à l’Église elle-même . Pour composer ces livres sacrés, Dieu a choisi des hommes auxquels il a eu recours dans le plein usage de leurs facultés et de leurs moyens, pour que, lui-même agissant en eux et par eux, ils missent par écrit, en vrais auteurs, tout ce qui était conforme à son désir, et cela seulement</a:t>
            </a:r>
          </a:p>
        </p:txBody>
      </p:sp>
    </p:spTree>
    <p:extLst>
      <p:ext uri="{BB962C8B-B14F-4D97-AF65-F5344CB8AC3E}">
        <p14:creationId xmlns:p14="http://schemas.microsoft.com/office/powerpoint/2010/main" val="7252962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343331B-127A-4AC1-B60E-48B5ADB90B5B}"/>
              </a:ext>
            </a:extLst>
          </p:cNvPr>
          <p:cNvSpPr>
            <a:spLocks noGrp="1"/>
          </p:cNvSpPr>
          <p:nvPr>
            <p:ph type="title"/>
          </p:nvPr>
        </p:nvSpPr>
        <p:spPr/>
        <p:txBody>
          <a:bodyPr/>
          <a:lstStyle/>
          <a:p>
            <a:r>
              <a:rPr lang="fr-FR" dirty="0"/>
              <a:t>Inspiration des Ecritures</a:t>
            </a:r>
          </a:p>
        </p:txBody>
      </p:sp>
      <p:sp>
        <p:nvSpPr>
          <p:cNvPr id="3" name="Espace réservé du contenu 2">
            <a:extLst>
              <a:ext uri="{FF2B5EF4-FFF2-40B4-BE49-F238E27FC236}">
                <a16:creationId xmlns:a16="http://schemas.microsoft.com/office/drawing/2014/main" id="{2824DD74-4ECD-481C-B60A-6BCF70E0522F}"/>
              </a:ext>
            </a:extLst>
          </p:cNvPr>
          <p:cNvSpPr>
            <a:spLocks noGrp="1"/>
          </p:cNvSpPr>
          <p:nvPr>
            <p:ph idx="1"/>
          </p:nvPr>
        </p:nvSpPr>
        <p:spPr/>
        <p:txBody>
          <a:bodyPr/>
          <a:lstStyle/>
          <a:p>
            <a:pPr marL="0" indent="0" algn="just">
              <a:buNone/>
            </a:pPr>
            <a:r>
              <a:rPr lang="fr-FR" dirty="0"/>
              <a:t>Dès lors, puisque toutes les assertions des auteurs inspirés ou hagiographes doivent être tenues pour assertions de l’Esprit Saint, il faut déclarer que les livres de l’Écriture enseignent fermement, fidèlement et sans erreur la vérité que Dieu a voulu voir consignée dans les Lettres sacrées pour notre salut. C’est pourquoi « toute Écriture inspirée de Dieu est utile pour enseigner, réfuter, redresser, former à la justice, afin que l’homme de Dieu se trouve accompli, équipé pour toute œuvre bonne » (2 Tm 3, 16-17). » DV (1965) 11</a:t>
            </a:r>
          </a:p>
        </p:txBody>
      </p:sp>
    </p:spTree>
    <p:extLst>
      <p:ext uri="{BB962C8B-B14F-4D97-AF65-F5344CB8AC3E}">
        <p14:creationId xmlns:p14="http://schemas.microsoft.com/office/powerpoint/2010/main" val="16155319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F918F04-70A8-4496-9081-74D48258500F}"/>
              </a:ext>
            </a:extLst>
          </p:cNvPr>
          <p:cNvSpPr>
            <a:spLocks noGrp="1"/>
          </p:cNvSpPr>
          <p:nvPr>
            <p:ph type="title"/>
          </p:nvPr>
        </p:nvSpPr>
        <p:spPr/>
        <p:txBody>
          <a:bodyPr/>
          <a:lstStyle/>
          <a:p>
            <a:r>
              <a:rPr lang="fr-FR" dirty="0">
                <a:solidFill>
                  <a:srgbClr val="FF0000"/>
                </a:solidFill>
              </a:rPr>
              <a:t>Inspiration des Ecritures: DV 15</a:t>
            </a:r>
          </a:p>
        </p:txBody>
      </p:sp>
      <p:sp>
        <p:nvSpPr>
          <p:cNvPr id="3" name="Espace réservé du contenu 2">
            <a:extLst>
              <a:ext uri="{FF2B5EF4-FFF2-40B4-BE49-F238E27FC236}">
                <a16:creationId xmlns:a16="http://schemas.microsoft.com/office/drawing/2014/main" id="{1A825970-A509-4638-9E24-4B3BC80349F0}"/>
              </a:ext>
            </a:extLst>
          </p:cNvPr>
          <p:cNvSpPr>
            <a:spLocks noGrp="1"/>
          </p:cNvSpPr>
          <p:nvPr>
            <p:ph idx="1"/>
          </p:nvPr>
        </p:nvSpPr>
        <p:spPr/>
        <p:txBody>
          <a:bodyPr/>
          <a:lstStyle/>
          <a:p>
            <a:pPr marL="0" indent="0" algn="just">
              <a:buNone/>
            </a:pPr>
            <a:r>
              <a:rPr lang="fr-FR" dirty="0"/>
              <a:t>« L’économie de l’Ancien Testament avait pour raison d’être majeure de préparer l’avènement du Christ Sauveur de tous, et de son Royaume messianique, d’annoncer prophétiquement cet avènement (cf. </a:t>
            </a:r>
            <a:r>
              <a:rPr lang="fr-FR" dirty="0" err="1"/>
              <a:t>Lc</a:t>
            </a:r>
            <a:r>
              <a:rPr lang="fr-FR" dirty="0"/>
              <a:t> 24, 44 ; Jn 5, 39 ; 1 P 1, 10) et de le signifier par diverses figures (cf. 1 Co 10, 11). Compte tenu de la situation humaine qui précède le salut instauré par le Christ, les livres de l’Ancien Testament permettent à tous de connaître qui est Dieu et qui est l’homme, non moins que la manière dont Dieu dans sa</a:t>
            </a:r>
          </a:p>
        </p:txBody>
      </p:sp>
    </p:spTree>
    <p:extLst>
      <p:ext uri="{BB962C8B-B14F-4D97-AF65-F5344CB8AC3E}">
        <p14:creationId xmlns:p14="http://schemas.microsoft.com/office/powerpoint/2010/main" val="3315499180"/>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65</TotalTime>
  <Words>2377</Words>
  <Application>Microsoft Office PowerPoint</Application>
  <PresentationFormat>Grand écran</PresentationFormat>
  <Paragraphs>44</Paragraphs>
  <Slides>21</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21</vt:i4>
      </vt:variant>
    </vt:vector>
  </HeadingPairs>
  <TitlesOfParts>
    <vt:vector size="25" baseType="lpstr">
      <vt:lpstr>Arial</vt:lpstr>
      <vt:lpstr>Calibri</vt:lpstr>
      <vt:lpstr>Calibri Light</vt:lpstr>
      <vt:lpstr>Thème Office</vt:lpstr>
      <vt:lpstr>La Révélation et l'Église</vt:lpstr>
      <vt:lpstr>Plan du parcours</vt:lpstr>
      <vt:lpstr>Sensus fidei: Vademecum</vt:lpstr>
      <vt:lpstr>Sensus fidei: CTI</vt:lpstr>
      <vt:lpstr>Sensus fidei</vt:lpstr>
      <vt:lpstr>Sensus fidei: DV 8</vt:lpstr>
      <vt:lpstr>Inspiration des Ecritures: DV 11</vt:lpstr>
      <vt:lpstr>Inspiration des Ecritures</vt:lpstr>
      <vt:lpstr>Inspiration des Ecritures: DV 15</vt:lpstr>
      <vt:lpstr>Inspiration des Ecritures</vt:lpstr>
      <vt:lpstr>L’eucharistie: DV 10</vt:lpstr>
      <vt:lpstr>L’eucharistie</vt:lpstr>
      <vt:lpstr>L’eucharistie</vt:lpstr>
      <vt:lpstr>L’eucharistie: LG 33</vt:lpstr>
      <vt:lpstr>L’eucharistie: LG 34</vt:lpstr>
      <vt:lpstr>L’eucharistie</vt:lpstr>
      <vt:lpstr>Retour au schéma général</vt:lpstr>
      <vt:lpstr>Schéma général: Lc 24</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David Sébastien Sendrez</dc:creator>
  <cp:lastModifiedBy>David Sébastien Sendrez</cp:lastModifiedBy>
  <cp:revision>29</cp:revision>
  <dcterms:created xsi:type="dcterms:W3CDTF">2022-01-03T10:56:36Z</dcterms:created>
  <dcterms:modified xsi:type="dcterms:W3CDTF">2022-01-03T12:02:26Z</dcterms:modified>
</cp:coreProperties>
</file>