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4" r:id="rId3"/>
    <p:sldId id="276" r:id="rId4"/>
    <p:sldId id="299" r:id="rId5"/>
    <p:sldId id="347" r:id="rId6"/>
    <p:sldId id="348" r:id="rId7"/>
    <p:sldId id="257" r:id="rId8"/>
    <p:sldId id="349" r:id="rId9"/>
    <p:sldId id="259" r:id="rId10"/>
    <p:sldId id="350" r:id="rId11"/>
    <p:sldId id="291" r:id="rId12"/>
    <p:sldId id="277" r:id="rId13"/>
    <p:sldId id="278" r:id="rId14"/>
    <p:sldId id="279" r:id="rId15"/>
    <p:sldId id="354" r:id="rId16"/>
    <p:sldId id="280" r:id="rId17"/>
    <p:sldId id="281" r:id="rId18"/>
    <p:sldId id="282" r:id="rId19"/>
    <p:sldId id="355" r:id="rId20"/>
    <p:sldId id="285" r:id="rId21"/>
    <p:sldId id="357" r:id="rId22"/>
    <p:sldId id="283" r:id="rId23"/>
    <p:sldId id="358" r:id="rId24"/>
    <p:sldId id="286" r:id="rId25"/>
    <p:sldId id="353" r:id="rId26"/>
    <p:sldId id="346" r:id="rId27"/>
    <p:sldId id="292" r:id="rId28"/>
    <p:sldId id="298" r:id="rId29"/>
    <p:sldId id="293" r:id="rId30"/>
    <p:sldId id="295" r:id="rId31"/>
    <p:sldId id="294" r:id="rId32"/>
    <p:sldId id="300" r:id="rId33"/>
    <p:sldId id="304" r:id="rId34"/>
    <p:sldId id="359" r:id="rId35"/>
    <p:sldId id="301" r:id="rId36"/>
    <p:sldId id="305" r:id="rId37"/>
    <p:sldId id="296" r:id="rId38"/>
    <p:sldId id="302" r:id="rId39"/>
    <p:sldId id="275" r:id="rId40"/>
    <p:sldId id="260" r:id="rId41"/>
    <p:sldId id="307" r:id="rId42"/>
    <p:sldId id="360" r:id="rId43"/>
    <p:sldId id="361" r:id="rId44"/>
    <p:sldId id="308" r:id="rId45"/>
    <p:sldId id="362" r:id="rId46"/>
    <p:sldId id="363" r:id="rId47"/>
    <p:sldId id="364" r:id="rId48"/>
    <p:sldId id="365" r:id="rId49"/>
    <p:sldId id="368" r:id="rId50"/>
    <p:sldId id="311" r:id="rId51"/>
    <p:sldId id="369" r:id="rId52"/>
    <p:sldId id="312" r:id="rId53"/>
    <p:sldId id="313" r:id="rId54"/>
    <p:sldId id="370" r:id="rId55"/>
    <p:sldId id="315" r:id="rId56"/>
    <p:sldId id="314" r:id="rId57"/>
    <p:sldId id="316" r:id="rId58"/>
    <p:sldId id="317" r:id="rId59"/>
    <p:sldId id="318" r:id="rId60"/>
    <p:sldId id="319" r:id="rId61"/>
    <p:sldId id="270" r:id="rId62"/>
    <p:sldId id="261" r:id="rId63"/>
    <p:sldId id="309" r:id="rId64"/>
    <p:sldId id="266" r:id="rId65"/>
    <p:sldId id="306" r:id="rId66"/>
    <p:sldId id="267" r:id="rId67"/>
    <p:sldId id="310" r:id="rId68"/>
    <p:sldId id="268" r:id="rId69"/>
    <p:sldId id="269" r:id="rId70"/>
    <p:sldId id="271" r:id="rId71"/>
    <p:sldId id="272" r:id="rId72"/>
    <p:sldId id="339" r:id="rId73"/>
    <p:sldId id="340" r:id="rId74"/>
    <p:sldId id="341" r:id="rId75"/>
    <p:sldId id="273" r:id="rId76"/>
    <p:sldId id="274" r:id="rId77"/>
    <p:sldId id="342" r:id="rId78"/>
    <p:sldId id="345" r:id="rId79"/>
    <p:sldId id="320" r:id="rId80"/>
    <p:sldId id="325" r:id="rId81"/>
    <p:sldId id="343" r:id="rId82"/>
    <p:sldId id="321" r:id="rId83"/>
    <p:sldId id="327" r:id="rId84"/>
    <p:sldId id="322" r:id="rId85"/>
    <p:sldId id="326" r:id="rId86"/>
    <p:sldId id="323" r:id="rId87"/>
    <p:sldId id="324" r:id="rId88"/>
    <p:sldId id="328" r:id="rId89"/>
    <p:sldId id="329" r:id="rId90"/>
    <p:sldId id="331" r:id="rId91"/>
    <p:sldId id="332" r:id="rId92"/>
    <p:sldId id="330" r:id="rId93"/>
    <p:sldId id="333" r:id="rId94"/>
    <p:sldId id="334" r:id="rId95"/>
    <p:sldId id="344" r:id="rId96"/>
    <p:sldId id="335" r:id="rId97"/>
    <p:sldId id="337" r:id="rId98"/>
    <p:sldId id="336" r:id="rId99"/>
    <p:sldId id="338" r:id="rId10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67921" autoAdjust="0"/>
  </p:normalViewPr>
  <p:slideViewPr>
    <p:cSldViewPr>
      <p:cViewPr varScale="1">
        <p:scale>
          <a:sx n="73" d="100"/>
          <a:sy n="73" d="100"/>
        </p:scale>
        <p:origin x="782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07032-B04D-4285-910D-26ED2E22F3B9}" type="datetimeFigureOut">
              <a:rPr lang="fr-FR" smtClean="0"/>
              <a:pPr/>
              <a:t>15/02/2022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28417-4DD2-4674-9E16-1226F7E23BA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07032-B04D-4285-910D-26ED2E22F3B9}" type="datetimeFigureOut">
              <a:rPr lang="fr-FR" smtClean="0"/>
              <a:pPr/>
              <a:t>15/02/2022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28417-4DD2-4674-9E16-1226F7E23BA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07032-B04D-4285-910D-26ED2E22F3B9}" type="datetimeFigureOut">
              <a:rPr lang="fr-FR" smtClean="0"/>
              <a:pPr/>
              <a:t>15/02/2022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28417-4DD2-4674-9E16-1226F7E23BA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07032-B04D-4285-910D-26ED2E22F3B9}" type="datetimeFigureOut">
              <a:rPr lang="fr-FR" smtClean="0"/>
              <a:pPr/>
              <a:t>15/02/2022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28417-4DD2-4674-9E16-1226F7E23BA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07032-B04D-4285-910D-26ED2E22F3B9}" type="datetimeFigureOut">
              <a:rPr lang="fr-FR" smtClean="0"/>
              <a:pPr/>
              <a:t>15/02/2022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28417-4DD2-4674-9E16-1226F7E23BA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07032-B04D-4285-910D-26ED2E22F3B9}" type="datetimeFigureOut">
              <a:rPr lang="fr-FR" smtClean="0"/>
              <a:pPr/>
              <a:t>15/02/2022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28417-4DD2-4674-9E16-1226F7E23BA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07032-B04D-4285-910D-26ED2E22F3B9}" type="datetimeFigureOut">
              <a:rPr lang="fr-FR" smtClean="0"/>
              <a:pPr/>
              <a:t>15/02/2022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28417-4DD2-4674-9E16-1226F7E23BA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07032-B04D-4285-910D-26ED2E22F3B9}" type="datetimeFigureOut">
              <a:rPr lang="fr-FR" smtClean="0"/>
              <a:pPr/>
              <a:t>15/02/2022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28417-4DD2-4674-9E16-1226F7E23BA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07032-B04D-4285-910D-26ED2E22F3B9}" type="datetimeFigureOut">
              <a:rPr lang="fr-FR" smtClean="0"/>
              <a:pPr/>
              <a:t>15/02/2022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28417-4DD2-4674-9E16-1226F7E23BA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07032-B04D-4285-910D-26ED2E22F3B9}" type="datetimeFigureOut">
              <a:rPr lang="fr-FR" smtClean="0"/>
              <a:pPr/>
              <a:t>15/02/2022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28417-4DD2-4674-9E16-1226F7E23BA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07032-B04D-4285-910D-26ED2E22F3B9}" type="datetimeFigureOut">
              <a:rPr lang="fr-FR" smtClean="0"/>
              <a:pPr/>
              <a:t>15/02/2022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28417-4DD2-4674-9E16-1226F7E23BA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07032-B04D-4285-910D-26ED2E22F3B9}" type="datetimeFigureOut">
              <a:rPr lang="fr-FR" smtClean="0"/>
              <a:pPr/>
              <a:t>15/02/2022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28417-4DD2-4674-9E16-1226F7E23BA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www.google.fr/url?sa=i&amp;url=https://depositphotos.com/28697487/stock-illustration-vector-dove.html&amp;psig=AOvVaw1qFWDz0vqxzOqA7fCSO5km&amp;ust=1581846788845000&amp;source=images&amp;cd=vfe&amp;ved=0CAIQjRxqFwoTCODSyNKk0-cCFQAAAAAdAAAAABAh" TargetMode="Externa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www.google.fr/url?sa=i&amp;url=https://depositphotos.com/28697487/stock-illustration-vector-dove.html&amp;psig=AOvVaw1qFWDz0vqxzOqA7fCSO5km&amp;ust=1581846788845000&amp;source=images&amp;cd=vfe&amp;ved=0CAIQjRxqFwoTCODSyNKk0-cCFQAAAAAdAAAAABAh" TargetMode="Externa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www.google.fr/url?sa=i&amp;url=https://depositphotos.com/28697487/stock-illustration-vector-dove.html&amp;psig=AOvVaw1qFWDz0vqxzOqA7fCSO5km&amp;ust=1581846788845000&amp;source=images&amp;cd=vfe&amp;ved=0CAIQjRxqFwoTCODSyNKk0-cCFQAAAAAdAAAAABAh" TargetMode="Externa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www.google.fr/url?sa=i&amp;url=https://depositphotos.com/28697487/stock-illustration-vector-dove.html&amp;psig=AOvVaw1qFWDz0vqxzOqA7fCSO5km&amp;ust=1581846788845000&amp;source=images&amp;cd=vfe&amp;ved=0CAIQjRxqFwoTCODSyNKk0-cCFQAAAAAdAAAAABAh" TargetMode="Externa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ésultat de recherche d'images pour &quot;christ&quot;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40000"/>
          </a:blip>
          <a:srcRect l="1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51520" y="271681"/>
            <a:ext cx="8712968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I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Une ouverture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à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double clefs</a:t>
            </a:r>
            <a:r>
              <a:rPr kumimoji="0" lang="fr-FR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fr-FR" sz="1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II </a:t>
            </a:r>
            <a:r>
              <a:rPr kumimoji="0" lang="fr-FR" sz="2800" i="0" strike="noStrike" cap="none" normalizeH="0" baseline="0" dirty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Historicit</a:t>
            </a:r>
            <a:r>
              <a:rPr kumimoji="0" lang="fr-FR" sz="2800" i="0" strike="noStrike" cap="none" normalizeH="0" baseline="0" dirty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endParaRPr kumimoji="0" lang="fr-FR" sz="1200" i="0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III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Le Verbe s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est fait chair</a:t>
            </a:r>
            <a:endParaRPr kumimoji="0" lang="fr-FR" sz="1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3200" b="1" i="0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IV </a:t>
            </a:r>
            <a:r>
              <a:rPr kumimoji="0" lang="fr-FR" sz="3200" b="1" i="0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3200" b="1" i="0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sz="32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Les querelles christologiques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32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	</a:t>
            </a:r>
            <a:r>
              <a:rPr kumimoji="0" lang="fr-FR" sz="32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des premiers si</a:t>
            </a:r>
            <a:r>
              <a:rPr kumimoji="0" lang="fr-FR" sz="32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è</a:t>
            </a:r>
            <a:r>
              <a:rPr kumimoji="0" lang="fr-FR" sz="32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cles</a:t>
            </a:r>
            <a:endParaRPr kumimoji="0" lang="fr-FR" sz="1400" b="1" i="0" u="sng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V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Le sacrifice de la Croix</a:t>
            </a:r>
            <a:endParaRPr kumimoji="0" lang="fr-FR" sz="1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VI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Sauveur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VII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Le Notre P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è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re</a:t>
            </a:r>
            <a:endParaRPr kumimoji="0" lang="fr-FR" sz="1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ather With Son-vektorgrafik och fler bilder på Far - iStock">
            <a:extLst>
              <a:ext uri="{FF2B5EF4-FFF2-40B4-BE49-F238E27FC236}">
                <a16:creationId xmlns:a16="http://schemas.microsoft.com/office/drawing/2014/main" id="{CF05606C-A6AE-4179-BD54-812DD9E26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692696"/>
            <a:ext cx="2569916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6B3F4B2-80AE-4468-ADB1-9CA0D2E6B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1560" y="3429000"/>
            <a:ext cx="1800225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023A5E1-4E85-46C4-A0BE-FAE58263B282}"/>
              </a:ext>
            </a:extLst>
          </p:cNvPr>
          <p:cNvSpPr txBox="1"/>
          <p:nvPr/>
        </p:nvSpPr>
        <p:spPr>
          <a:xfrm>
            <a:off x="467544" y="548680"/>
            <a:ext cx="5400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/>
              <a:t>hériter</a:t>
            </a:r>
          </a:p>
          <a:p>
            <a:r>
              <a:rPr lang="fr-FR" sz="4400" dirty="0"/>
              <a:t>nommer</a:t>
            </a:r>
          </a:p>
          <a:p>
            <a:r>
              <a:rPr lang="fr-FR" sz="4400" dirty="0"/>
              <a:t>engendrer</a:t>
            </a:r>
          </a:p>
          <a:p>
            <a:r>
              <a:rPr lang="fr-FR" sz="4400" dirty="0"/>
              <a:t>+ un</a:t>
            </a:r>
          </a:p>
        </p:txBody>
      </p:sp>
    </p:spTree>
    <p:extLst>
      <p:ext uri="{BB962C8B-B14F-4D97-AF65-F5344CB8AC3E}">
        <p14:creationId xmlns:p14="http://schemas.microsoft.com/office/powerpoint/2010/main" val="2151325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Résultat de recherche d'images pour &quot;enseigne boutique , père et fils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-813363"/>
            <a:ext cx="5184576" cy="76713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s://detoursdesmondes.typepad.com/.a/6a00d8341c026953ef013487b9475d970c-p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52095" cy="6453336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259632" y="6453336"/>
            <a:ext cx="446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Papouasie, maison des Hommes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Résultat de recherche d'images pour &quot;Kirikou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356" y="0"/>
            <a:ext cx="9296356" cy="52292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23528" y="5877272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>
                <a:solidFill>
                  <a:schemeClr val="bg1"/>
                </a:solidFill>
              </a:rPr>
              <a:t>Kirikou</a:t>
            </a:r>
            <a:endParaRPr lang="fr-FR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Résultat de recherche d'images pour &quot;les deux poles, dessin&quot;"/>
          <p:cNvPicPr>
            <a:picLocks noChangeAspect="1" noChangeArrowheads="1"/>
          </p:cNvPicPr>
          <p:nvPr/>
        </p:nvPicPr>
        <p:blipFill>
          <a:blip r:embed="rId2" cstate="print"/>
          <a:srcRect l="8935" t="14980" r="10997" b="14647"/>
          <a:stretch>
            <a:fillRect/>
          </a:stretch>
        </p:blipFill>
        <p:spPr bwMode="auto">
          <a:xfrm>
            <a:off x="-1404665" y="1"/>
            <a:ext cx="1088723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ather With Son-vektorgrafik och fler bilder på Far - iStock">
            <a:extLst>
              <a:ext uri="{FF2B5EF4-FFF2-40B4-BE49-F238E27FC236}">
                <a16:creationId xmlns:a16="http://schemas.microsoft.com/office/drawing/2014/main" id="{CF05606C-A6AE-4179-BD54-812DD9E26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692696"/>
            <a:ext cx="2569916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6B3F4B2-80AE-4468-ADB1-9CA0D2E6B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1560" y="3429000"/>
            <a:ext cx="1800225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023A5E1-4E85-46C4-A0BE-FAE58263B282}"/>
              </a:ext>
            </a:extLst>
          </p:cNvPr>
          <p:cNvSpPr txBox="1"/>
          <p:nvPr/>
        </p:nvSpPr>
        <p:spPr>
          <a:xfrm>
            <a:off x="467544" y="548680"/>
            <a:ext cx="5400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/>
              <a:t>hériter</a:t>
            </a:r>
          </a:p>
          <a:p>
            <a:r>
              <a:rPr lang="fr-FR" sz="4400" dirty="0"/>
              <a:t>nommer</a:t>
            </a:r>
          </a:p>
          <a:p>
            <a:r>
              <a:rPr lang="fr-FR" sz="4400" dirty="0"/>
              <a:t>engendrer</a:t>
            </a:r>
          </a:p>
          <a:p>
            <a:r>
              <a:rPr lang="fr-FR" sz="4400" dirty="0"/>
              <a:t>+ un</a:t>
            </a:r>
          </a:p>
        </p:txBody>
      </p:sp>
    </p:spTree>
    <p:extLst>
      <p:ext uri="{BB962C8B-B14F-4D97-AF65-F5344CB8AC3E}">
        <p14:creationId xmlns:p14="http://schemas.microsoft.com/office/powerpoint/2010/main" val="1605259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Papier peint - Periodic Table of the Elemen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8472264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899592" y="139279"/>
            <a:ext cx="7344816" cy="7694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4400" b="1" dirty="0"/>
              <a:t>    Nommer, comprendre, saisir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Résultat de recherche d'images pour &quot;appeler ses parents par leur prénom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9259788" cy="46298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Résultat de recherche d'images pour &quot;vieille faristicrati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093"/>
            <a:ext cx="10260632" cy="68349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ather With Son-vektorgrafik och fler bilder på Far - iStock">
            <a:extLst>
              <a:ext uri="{FF2B5EF4-FFF2-40B4-BE49-F238E27FC236}">
                <a16:creationId xmlns:a16="http://schemas.microsoft.com/office/drawing/2014/main" id="{CF05606C-A6AE-4179-BD54-812DD9E26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692696"/>
            <a:ext cx="2569916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6B3F4B2-80AE-4468-ADB1-9CA0D2E6B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1560" y="3429000"/>
            <a:ext cx="1800225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023A5E1-4E85-46C4-A0BE-FAE58263B282}"/>
              </a:ext>
            </a:extLst>
          </p:cNvPr>
          <p:cNvSpPr txBox="1"/>
          <p:nvPr/>
        </p:nvSpPr>
        <p:spPr>
          <a:xfrm>
            <a:off x="467544" y="548680"/>
            <a:ext cx="5400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/>
              <a:t>hériter</a:t>
            </a:r>
          </a:p>
          <a:p>
            <a:r>
              <a:rPr lang="fr-FR" sz="4400" dirty="0"/>
              <a:t>nommer</a:t>
            </a:r>
          </a:p>
          <a:p>
            <a:r>
              <a:rPr lang="fr-FR" sz="4400" dirty="0"/>
              <a:t>engendrer</a:t>
            </a:r>
          </a:p>
          <a:p>
            <a:r>
              <a:rPr lang="fr-FR" sz="4400" dirty="0"/>
              <a:t>+ un</a:t>
            </a:r>
          </a:p>
        </p:txBody>
      </p:sp>
    </p:spTree>
    <p:extLst>
      <p:ext uri="{BB962C8B-B14F-4D97-AF65-F5344CB8AC3E}">
        <p14:creationId xmlns:p14="http://schemas.microsoft.com/office/powerpoint/2010/main" val="3043188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Résultat de recherche d'images pour &quot;icone byzantine&quot;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167336" y="0"/>
            <a:ext cx="5976664" cy="6954665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1259632" y="1052736"/>
            <a:ext cx="763284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fr-FR" sz="4400" b="1" dirty="0"/>
              <a:t> La crise iconoclaste</a:t>
            </a:r>
          </a:p>
          <a:p>
            <a:pPr marL="342900" indent="-342900">
              <a:buAutoNum type="arabicParenR"/>
            </a:pPr>
            <a:r>
              <a:rPr lang="fr-FR" sz="4400" b="1" dirty="0"/>
              <a:t> Deux tendances</a:t>
            </a:r>
          </a:p>
          <a:p>
            <a:pPr marL="342900" indent="-342900">
              <a:buAutoNum type="arabicParenR"/>
            </a:pPr>
            <a:r>
              <a:rPr lang="fr-FR" sz="4400" b="1" dirty="0"/>
              <a:t> L’image de la Trinité</a:t>
            </a:r>
          </a:p>
          <a:p>
            <a:pPr marL="342900" indent="-342900">
              <a:buAutoNum type="arabicParenR"/>
            </a:pPr>
            <a:r>
              <a:rPr lang="fr-FR" sz="4400" b="1" dirty="0"/>
              <a:t> Promesses du Saint Esprit</a:t>
            </a:r>
          </a:p>
        </p:txBody>
      </p:sp>
      <p:sp>
        <p:nvSpPr>
          <p:cNvPr id="5" name="Flèche droite 4"/>
          <p:cNvSpPr/>
          <p:nvPr/>
        </p:nvSpPr>
        <p:spPr>
          <a:xfrm>
            <a:off x="0" y="2564904"/>
            <a:ext cx="1115616" cy="432048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Résultat de recherche d'images pour &quot;un artisan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85116"/>
            <a:ext cx="9144000" cy="6099048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2051720" y="-4737"/>
            <a:ext cx="540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solidFill>
                  <a:schemeClr val="bg1"/>
                </a:solidFill>
              </a:rPr>
              <a:t>Engendrer    Créer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ather With Son-vektorgrafik och fler bilder på Far - iStock">
            <a:extLst>
              <a:ext uri="{FF2B5EF4-FFF2-40B4-BE49-F238E27FC236}">
                <a16:creationId xmlns:a16="http://schemas.microsoft.com/office/drawing/2014/main" id="{CF05606C-A6AE-4179-BD54-812DD9E26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692696"/>
            <a:ext cx="2569916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6B3F4B2-80AE-4468-ADB1-9CA0D2E6B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1560" y="3429000"/>
            <a:ext cx="1800225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023A5E1-4E85-46C4-A0BE-FAE58263B282}"/>
              </a:ext>
            </a:extLst>
          </p:cNvPr>
          <p:cNvSpPr txBox="1"/>
          <p:nvPr/>
        </p:nvSpPr>
        <p:spPr>
          <a:xfrm>
            <a:off x="5737760" y="4697760"/>
            <a:ext cx="540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/>
              <a:t>On nait père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61BF536-AA8B-4F01-8298-B7D53E526EAB}"/>
              </a:ext>
            </a:extLst>
          </p:cNvPr>
          <p:cNvSpPr txBox="1"/>
          <p:nvPr/>
        </p:nvSpPr>
        <p:spPr>
          <a:xfrm>
            <a:off x="251520" y="2492896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On est toujours père</a:t>
            </a:r>
          </a:p>
        </p:txBody>
      </p:sp>
    </p:spTree>
    <p:extLst>
      <p:ext uri="{BB962C8B-B14F-4D97-AF65-F5344CB8AC3E}">
        <p14:creationId xmlns:p14="http://schemas.microsoft.com/office/powerpoint/2010/main" val="37813572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Résultat de recherche d'images pour &quot;un papi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33742"/>
            <a:ext cx="5616624" cy="66242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ather With Son-vektorgrafik och fler bilder på Far - iStock">
            <a:extLst>
              <a:ext uri="{FF2B5EF4-FFF2-40B4-BE49-F238E27FC236}">
                <a16:creationId xmlns:a16="http://schemas.microsoft.com/office/drawing/2014/main" id="{0F94594B-17B6-4FA7-A32F-390FCC078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692696"/>
            <a:ext cx="2569916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88F9321-7A52-489E-8D9A-B9B9F0CFF8E1}"/>
              </a:ext>
            </a:extLst>
          </p:cNvPr>
          <p:cNvSpPr txBox="1"/>
          <p:nvPr/>
        </p:nvSpPr>
        <p:spPr>
          <a:xfrm>
            <a:off x="5737760" y="4697760"/>
            <a:ext cx="3370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/>
              <a:t>On nait père</a:t>
            </a:r>
          </a:p>
        </p:txBody>
      </p:sp>
    </p:spTree>
    <p:extLst>
      <p:ext uri="{BB962C8B-B14F-4D97-AF65-F5344CB8AC3E}">
        <p14:creationId xmlns:p14="http://schemas.microsoft.com/office/powerpoint/2010/main" val="15602823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Résultat de recherche d'images pour &quot;création continué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3560" y="0"/>
            <a:ext cx="3960440" cy="6873714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323528" y="1484784"/>
            <a:ext cx="475252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chemeClr val="bg1"/>
                </a:solidFill>
              </a:rPr>
              <a:t>Création / séparation</a:t>
            </a:r>
          </a:p>
          <a:p>
            <a:endParaRPr lang="fr-FR" sz="4000" dirty="0">
              <a:solidFill>
                <a:schemeClr val="bg1"/>
              </a:solidFill>
            </a:endParaRPr>
          </a:p>
          <a:p>
            <a:r>
              <a:rPr lang="fr-FR" sz="4000" dirty="0">
                <a:solidFill>
                  <a:schemeClr val="bg1"/>
                </a:solidFill>
              </a:rPr>
              <a:t>Création continuée</a:t>
            </a:r>
          </a:p>
          <a:p>
            <a:endParaRPr lang="fr-FR" sz="4000" dirty="0">
              <a:solidFill>
                <a:schemeClr val="bg1"/>
              </a:solidFill>
            </a:endParaRPr>
          </a:p>
          <a:p>
            <a:r>
              <a:rPr lang="fr-FR" sz="4000" dirty="0">
                <a:solidFill>
                  <a:schemeClr val="bg1"/>
                </a:solidFill>
              </a:rPr>
              <a:t>Création maintenue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ather With Son-vektorgrafik och fler bilder på Far - iStock">
            <a:extLst>
              <a:ext uri="{FF2B5EF4-FFF2-40B4-BE49-F238E27FC236}">
                <a16:creationId xmlns:a16="http://schemas.microsoft.com/office/drawing/2014/main" id="{CF05606C-A6AE-4179-BD54-812DD9E26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692696"/>
            <a:ext cx="2569916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6B3F4B2-80AE-4468-ADB1-9CA0D2E6B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1560" y="3429000"/>
            <a:ext cx="1800225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023A5E1-4E85-46C4-A0BE-FAE58263B282}"/>
              </a:ext>
            </a:extLst>
          </p:cNvPr>
          <p:cNvSpPr txBox="1"/>
          <p:nvPr/>
        </p:nvSpPr>
        <p:spPr>
          <a:xfrm>
            <a:off x="467544" y="548680"/>
            <a:ext cx="5400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/>
              <a:t>hériter</a:t>
            </a:r>
          </a:p>
          <a:p>
            <a:r>
              <a:rPr lang="fr-FR" sz="4400" dirty="0"/>
              <a:t>nommer</a:t>
            </a:r>
          </a:p>
          <a:p>
            <a:r>
              <a:rPr lang="fr-FR" sz="4400" dirty="0"/>
              <a:t>engendrer</a:t>
            </a:r>
          </a:p>
          <a:p>
            <a:r>
              <a:rPr lang="fr-FR" sz="4400" dirty="0"/>
              <a:t>frères-sœurs</a:t>
            </a:r>
          </a:p>
        </p:txBody>
      </p:sp>
    </p:spTree>
    <p:extLst>
      <p:ext uri="{BB962C8B-B14F-4D97-AF65-F5344CB8AC3E}">
        <p14:creationId xmlns:p14="http://schemas.microsoft.com/office/powerpoint/2010/main" val="1884483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ésultat de recherche d'images pour &quot;fraternité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784" y="980728"/>
            <a:ext cx="9175784" cy="6093296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1403648" y="44624"/>
            <a:ext cx="54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>
                <a:solidFill>
                  <a:schemeClr val="bg1"/>
                </a:solidFill>
              </a:rPr>
              <a:t>et donc frères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Résultat de recherche d'images pour &quot;icone byzantine&quot;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167336" y="0"/>
            <a:ext cx="5976664" cy="6954665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755576" y="542285"/>
            <a:ext cx="849694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/>
              <a:t>L’image de la Trinité </a:t>
            </a:r>
          </a:p>
          <a:p>
            <a:r>
              <a:rPr lang="fr-FR" sz="4800" b="1" dirty="0"/>
              <a:t>2 façons de voir + une</a:t>
            </a:r>
          </a:p>
          <a:p>
            <a:r>
              <a:rPr lang="fr-FR" sz="4000" b="1" dirty="0"/>
              <a:t>1 ) Les mots même sont des images</a:t>
            </a:r>
          </a:p>
          <a:p>
            <a:pPr lvl="1">
              <a:buFontTx/>
              <a:buChar char="-"/>
            </a:pPr>
            <a:r>
              <a:rPr lang="fr-FR" sz="4000" b="1" dirty="0"/>
              <a:t> Père</a:t>
            </a:r>
          </a:p>
          <a:p>
            <a:pPr lvl="1">
              <a:buFontTx/>
              <a:buChar char="-"/>
            </a:pPr>
            <a:r>
              <a:rPr lang="fr-FR" sz="4000" b="1" dirty="0"/>
              <a:t> Fils</a:t>
            </a:r>
          </a:p>
          <a:p>
            <a:pPr lvl="1">
              <a:buFontTx/>
              <a:buChar char="-"/>
            </a:pPr>
            <a:r>
              <a:rPr lang="fr-FR" sz="4000" b="1" dirty="0"/>
              <a:t> Esprit</a:t>
            </a:r>
          </a:p>
          <a:p>
            <a:r>
              <a:rPr lang="fr-FR" sz="4000" b="1" dirty="0"/>
              <a:t>2 ) Un petit cours de Ratzinger</a:t>
            </a:r>
          </a:p>
          <a:p>
            <a:r>
              <a:rPr lang="fr-FR" sz="4000" b="1" dirty="0"/>
              <a:t>3 ) Des images </a:t>
            </a:r>
          </a:p>
        </p:txBody>
      </p:sp>
      <p:sp>
        <p:nvSpPr>
          <p:cNvPr id="4" name="Flèche droite 3"/>
          <p:cNvSpPr/>
          <p:nvPr/>
        </p:nvSpPr>
        <p:spPr>
          <a:xfrm>
            <a:off x="0" y="3429000"/>
            <a:ext cx="1115616" cy="432048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Résultat de recherche d'images pour &quot;un papa et sa fille&quot;"/>
          <p:cNvPicPr>
            <a:picLocks noChangeAspect="1" noChangeArrowheads="1"/>
          </p:cNvPicPr>
          <p:nvPr/>
        </p:nvPicPr>
        <p:blipFill>
          <a:blip r:embed="rId2" cstate="print"/>
          <a:srcRect l="7006" t="5512" b="25976"/>
          <a:stretch>
            <a:fillRect/>
          </a:stretch>
        </p:blipFill>
        <p:spPr bwMode="auto">
          <a:xfrm>
            <a:off x="683568" y="-315416"/>
            <a:ext cx="9073008" cy="8912508"/>
          </a:xfrm>
          <a:prstGeom prst="rect">
            <a:avLst/>
          </a:prstGeom>
          <a:noFill/>
        </p:spPr>
      </p:pic>
      <p:sp>
        <p:nvSpPr>
          <p:cNvPr id="3" name="Organigramme : Connecteur 2"/>
          <p:cNvSpPr>
            <a:spLocks noChangeAspect="1"/>
          </p:cNvSpPr>
          <p:nvPr/>
        </p:nvSpPr>
        <p:spPr>
          <a:xfrm>
            <a:off x="755576" y="476672"/>
            <a:ext cx="182880" cy="182880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Résultat de recherche d'images pour &quot;fils !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32656" y="447674"/>
            <a:ext cx="11420475" cy="6410326"/>
          </a:xfrm>
          <a:prstGeom prst="rect">
            <a:avLst/>
          </a:prstGeom>
          <a:noFill/>
        </p:spPr>
      </p:pic>
      <p:sp>
        <p:nvSpPr>
          <p:cNvPr id="3" name="Organigramme : Connecteur 2"/>
          <p:cNvSpPr>
            <a:spLocks noChangeAspect="1"/>
          </p:cNvSpPr>
          <p:nvPr/>
        </p:nvSpPr>
        <p:spPr>
          <a:xfrm>
            <a:off x="755576" y="476672"/>
            <a:ext cx="182880" cy="18288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Organigramme : Connecteur 3"/>
          <p:cNvSpPr>
            <a:spLocks noChangeAspect="1"/>
          </p:cNvSpPr>
          <p:nvPr/>
        </p:nvSpPr>
        <p:spPr>
          <a:xfrm>
            <a:off x="1004744" y="476672"/>
            <a:ext cx="182880" cy="18288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Résultat de recherche d'images pour &quot;ceci n'est pas une pipe&quot;"/>
          <p:cNvPicPr>
            <a:picLocks noChangeAspect="1" noChangeArrowheads="1"/>
          </p:cNvPicPr>
          <p:nvPr/>
        </p:nvPicPr>
        <p:blipFill>
          <a:blip r:embed="rId2" cstate="print"/>
          <a:srcRect l="8466" t="11904" r="7152" b="10577"/>
          <a:stretch>
            <a:fillRect/>
          </a:stretch>
        </p:blipFill>
        <p:spPr bwMode="auto">
          <a:xfrm>
            <a:off x="539552" y="0"/>
            <a:ext cx="8064896" cy="5805264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627784" y="6093296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René Magritte , 1929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ernard Klasen\Pictures\img152.jpg"/>
          <p:cNvPicPr>
            <a:picLocks noChangeAspect="1" noChangeArrowheads="1"/>
          </p:cNvPicPr>
          <p:nvPr/>
        </p:nvPicPr>
        <p:blipFill>
          <a:blip r:embed="rId2" cstate="print"/>
          <a:srcRect l="7469" r="56988" b="5873"/>
          <a:stretch>
            <a:fillRect/>
          </a:stretch>
        </p:blipFill>
        <p:spPr bwMode="auto">
          <a:xfrm rot="5400000">
            <a:off x="2129406" y="-2217442"/>
            <a:ext cx="4797152" cy="92320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Bernard Klasen\Pictures\img152.jpg"/>
          <p:cNvPicPr>
            <a:picLocks noChangeAspect="1" noChangeArrowheads="1"/>
          </p:cNvPicPr>
          <p:nvPr/>
        </p:nvPicPr>
        <p:blipFill>
          <a:blip r:embed="rId2" cstate="print"/>
          <a:srcRect l="42133" t="42567" r="25976" b="5056"/>
          <a:stretch>
            <a:fillRect/>
          </a:stretch>
        </p:blipFill>
        <p:spPr bwMode="auto">
          <a:xfrm rot="5400000">
            <a:off x="919496" y="-946883"/>
            <a:ext cx="7269508" cy="86764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 descr="TNH Panoramas Web08"/>
          <p:cNvPicPr>
            <a:picLocks noChangeAspect="1" noChangeArrowheads="1"/>
          </p:cNvPicPr>
          <p:nvPr/>
        </p:nvPicPr>
        <p:blipFill>
          <a:blip r:embed="rId2" cstate="print"/>
          <a:srcRect l="15656" r="19685"/>
          <a:stretch>
            <a:fillRect/>
          </a:stretch>
        </p:blipFill>
        <p:spPr bwMode="auto">
          <a:xfrm>
            <a:off x="0" y="0"/>
            <a:ext cx="9144000" cy="6021288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1043608" y="6237312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Notre maître </a:t>
            </a:r>
            <a:r>
              <a:rPr lang="fr-FR" sz="2400" dirty="0" err="1">
                <a:solidFill>
                  <a:schemeClr val="bg1"/>
                </a:solidFill>
              </a:rPr>
              <a:t>Thich</a:t>
            </a:r>
            <a:r>
              <a:rPr lang="fr-FR" sz="2400" dirty="0">
                <a:solidFill>
                  <a:schemeClr val="bg1"/>
                </a:solidFill>
              </a:rPr>
              <a:t> </a:t>
            </a:r>
            <a:r>
              <a:rPr lang="fr-FR" sz="2400" dirty="0" err="1">
                <a:solidFill>
                  <a:schemeClr val="bg1"/>
                </a:solidFill>
              </a:rPr>
              <a:t>Nhat</a:t>
            </a:r>
            <a:r>
              <a:rPr lang="fr-FR" sz="2400" dirty="0">
                <a:solidFill>
                  <a:schemeClr val="bg1"/>
                </a:solidFill>
              </a:rPr>
              <a:t> </a:t>
            </a:r>
            <a:r>
              <a:rPr lang="fr-FR" sz="2400" dirty="0" err="1">
                <a:solidFill>
                  <a:schemeClr val="bg1"/>
                </a:solidFill>
              </a:rPr>
              <a:t>Hanh</a:t>
            </a:r>
            <a:endParaRPr lang="fr-FR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Résultat de recherche d'images pour &quot;dark vador et luk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97160" y="0"/>
            <a:ext cx="10441160" cy="6958452"/>
          </a:xfrm>
          <a:prstGeom prst="rect">
            <a:avLst/>
          </a:prstGeom>
          <a:noFill/>
        </p:spPr>
      </p:pic>
      <p:sp>
        <p:nvSpPr>
          <p:cNvPr id="3" name="Organigramme : Connecteur 2"/>
          <p:cNvSpPr>
            <a:spLocks noChangeAspect="1"/>
          </p:cNvSpPr>
          <p:nvPr/>
        </p:nvSpPr>
        <p:spPr>
          <a:xfrm>
            <a:off x="755576" y="476672"/>
            <a:ext cx="182880" cy="18288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Organigramme : Connecteur 3"/>
          <p:cNvSpPr>
            <a:spLocks noChangeAspect="1"/>
          </p:cNvSpPr>
          <p:nvPr/>
        </p:nvSpPr>
        <p:spPr>
          <a:xfrm>
            <a:off x="907976" y="332656"/>
            <a:ext cx="182880" cy="18288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Organigramme : Connecteur 4"/>
          <p:cNvSpPr>
            <a:spLocks noChangeAspect="1"/>
          </p:cNvSpPr>
          <p:nvPr/>
        </p:nvSpPr>
        <p:spPr>
          <a:xfrm>
            <a:off x="1060376" y="509816"/>
            <a:ext cx="182880" cy="18288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FDA719A-5D53-4F81-9950-52A0D035CD5D}"/>
              </a:ext>
            </a:extLst>
          </p:cNvPr>
          <p:cNvSpPr txBox="1"/>
          <p:nvPr/>
        </p:nvSpPr>
        <p:spPr>
          <a:xfrm rot="582389">
            <a:off x="441056" y="677405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Le Père et moi, nous sommes Un. </a:t>
            </a:r>
            <a:r>
              <a:rPr lang="fr-FR" sz="2800" dirty="0" err="1"/>
              <a:t>Jn</a:t>
            </a:r>
            <a:r>
              <a:rPr lang="fr-FR" sz="2800" dirty="0"/>
              <a:t> 10, 30</a:t>
            </a:r>
            <a:endParaRPr lang="fr-FR" sz="36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611D4F3-248B-47DE-A64D-7F96327E8E3A}"/>
              </a:ext>
            </a:extLst>
          </p:cNvPr>
          <p:cNvSpPr txBox="1"/>
          <p:nvPr/>
        </p:nvSpPr>
        <p:spPr>
          <a:xfrm>
            <a:off x="460195" y="1811507"/>
            <a:ext cx="6912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/>
              <a:t>Qui m’a vu a vu le Père</a:t>
            </a:r>
            <a:r>
              <a:rPr lang="fr-FR" sz="3200" dirty="0"/>
              <a:t>.   </a:t>
            </a:r>
            <a:r>
              <a:rPr lang="fr-FR" sz="3200" dirty="0" err="1"/>
              <a:t>Jn</a:t>
            </a:r>
            <a:r>
              <a:rPr lang="fr-FR" sz="3200" dirty="0"/>
              <a:t>. 14, 9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8B424AD-D254-4F05-A203-C7BE0C0B043F}"/>
              </a:ext>
            </a:extLst>
          </p:cNvPr>
          <p:cNvSpPr txBox="1"/>
          <p:nvPr/>
        </p:nvSpPr>
        <p:spPr>
          <a:xfrm rot="20396453">
            <a:off x="-80584" y="3778251"/>
            <a:ext cx="9507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Le Père est en moi comme je suis dans le Père.   </a:t>
            </a:r>
            <a:r>
              <a:rPr lang="fr-FR" sz="2400" dirty="0" err="1"/>
              <a:t>Jn</a:t>
            </a:r>
            <a:r>
              <a:rPr lang="fr-FR" sz="2400" dirty="0"/>
              <a:t>. 10, 38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9811192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Résultat de recherche d'images pour &quot;icone byzantine&quot;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167336" y="0"/>
            <a:ext cx="5976664" cy="6954665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755576" y="542285"/>
            <a:ext cx="849694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/>
              <a:t>L’image de la Trinité </a:t>
            </a:r>
          </a:p>
          <a:p>
            <a:r>
              <a:rPr lang="fr-FR" sz="4800" b="1" dirty="0"/>
              <a:t>2 façons de voir + une</a:t>
            </a:r>
          </a:p>
          <a:p>
            <a:r>
              <a:rPr lang="fr-FR" sz="4000" b="1" dirty="0"/>
              <a:t>1 ) Les mots même sont des images</a:t>
            </a:r>
          </a:p>
          <a:p>
            <a:pPr lvl="1">
              <a:buFontTx/>
              <a:buChar char="-"/>
            </a:pPr>
            <a:r>
              <a:rPr lang="fr-FR" sz="4000" b="1" dirty="0"/>
              <a:t> Père</a:t>
            </a:r>
          </a:p>
          <a:p>
            <a:pPr lvl="1">
              <a:buFontTx/>
              <a:buChar char="-"/>
            </a:pPr>
            <a:r>
              <a:rPr lang="fr-FR" sz="4000" b="1" dirty="0"/>
              <a:t> Fils</a:t>
            </a:r>
          </a:p>
          <a:p>
            <a:pPr lvl="1">
              <a:buFontTx/>
              <a:buChar char="-"/>
            </a:pPr>
            <a:r>
              <a:rPr lang="fr-FR" sz="4000" b="1" dirty="0"/>
              <a:t> Esprit</a:t>
            </a:r>
          </a:p>
          <a:p>
            <a:r>
              <a:rPr lang="fr-FR" sz="4000" b="1" dirty="0"/>
              <a:t>2 ) Un petit cours de Ratzinger</a:t>
            </a:r>
          </a:p>
          <a:p>
            <a:r>
              <a:rPr lang="fr-FR" sz="4000" b="1" dirty="0"/>
              <a:t>3 ) Des images </a:t>
            </a:r>
          </a:p>
        </p:txBody>
      </p:sp>
      <p:sp>
        <p:nvSpPr>
          <p:cNvPr id="4" name="Flèche droite 3"/>
          <p:cNvSpPr/>
          <p:nvPr/>
        </p:nvSpPr>
        <p:spPr>
          <a:xfrm>
            <a:off x="0" y="4005064"/>
            <a:ext cx="1115616" cy="432048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Résultat de recherche d'images pour &quot;deux trapèzistes&quot;"/>
          <p:cNvPicPr>
            <a:picLocks noChangeAspect="1" noChangeArrowheads="1"/>
          </p:cNvPicPr>
          <p:nvPr/>
        </p:nvPicPr>
        <p:blipFill>
          <a:blip r:embed="rId2" cstate="print"/>
          <a:srcRect b="5421"/>
          <a:stretch>
            <a:fillRect/>
          </a:stretch>
        </p:blipFill>
        <p:spPr bwMode="auto">
          <a:xfrm>
            <a:off x="0" y="620688"/>
            <a:ext cx="9295261" cy="38164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Résultat de recherche d'images pour &quot;lien entre deux personnes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7424"/>
            <a:ext cx="9324528" cy="68128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Résultat de recherche d'images pour &quot;communauté en prièr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08161" y="0"/>
            <a:ext cx="1025216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Résultat de recherche d'images pour &quot;icone byzantine&quot;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167336" y="0"/>
            <a:ext cx="5976664" cy="6954665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043608" y="692696"/>
            <a:ext cx="849694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/>
              <a:t>L’image de la Trinité </a:t>
            </a:r>
          </a:p>
          <a:p>
            <a:r>
              <a:rPr lang="fr-FR" sz="4800" b="1" dirty="0"/>
              <a:t>2 façons de voir + une</a:t>
            </a:r>
          </a:p>
          <a:p>
            <a:r>
              <a:rPr lang="fr-FR" sz="4000" b="1" dirty="0"/>
              <a:t>1 ) Les mots même sont des images</a:t>
            </a:r>
          </a:p>
          <a:p>
            <a:pPr lvl="1">
              <a:buFontTx/>
              <a:buChar char="-"/>
            </a:pPr>
            <a:r>
              <a:rPr lang="fr-FR" sz="4000" b="1" dirty="0"/>
              <a:t> Père</a:t>
            </a:r>
          </a:p>
          <a:p>
            <a:pPr lvl="1">
              <a:buFontTx/>
              <a:buChar char="-"/>
            </a:pPr>
            <a:r>
              <a:rPr lang="fr-FR" sz="4000" b="1" dirty="0"/>
              <a:t> Fils</a:t>
            </a:r>
          </a:p>
          <a:p>
            <a:pPr lvl="1">
              <a:buFontTx/>
              <a:buChar char="-"/>
            </a:pPr>
            <a:r>
              <a:rPr lang="fr-FR" sz="4000" b="1" dirty="0"/>
              <a:t> Esprit</a:t>
            </a:r>
          </a:p>
          <a:p>
            <a:r>
              <a:rPr lang="fr-FR" sz="4000" b="1" dirty="0"/>
              <a:t>2 ) Un petit cours de Ratzinger</a:t>
            </a:r>
          </a:p>
          <a:p>
            <a:r>
              <a:rPr lang="fr-FR" sz="4000" b="1" dirty="0"/>
              <a:t>3 ) Des images </a:t>
            </a:r>
          </a:p>
        </p:txBody>
      </p:sp>
      <p:sp>
        <p:nvSpPr>
          <p:cNvPr id="4" name="Flèche droite 3"/>
          <p:cNvSpPr/>
          <p:nvPr/>
        </p:nvSpPr>
        <p:spPr>
          <a:xfrm>
            <a:off x="-36512" y="4797152"/>
            <a:ext cx="1115616" cy="432048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Résultat de recherche d'images pour &quot;quand vous priez dites ; pèr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1025495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ésultat de recherche d'images pour &quot;foi chrétienne hier et aujourd'hui&quot;"/>
          <p:cNvPicPr>
            <a:picLocks noChangeAspect="1" noChangeArrowheads="1"/>
          </p:cNvPicPr>
          <p:nvPr/>
        </p:nvPicPr>
        <p:blipFill rotWithShape="1">
          <a:blip r:embed="rId2" cstate="print"/>
          <a:srcRect r="5000"/>
          <a:stretch/>
        </p:blipFill>
        <p:spPr bwMode="auto">
          <a:xfrm>
            <a:off x="539552" y="182211"/>
            <a:ext cx="4104456" cy="6230983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827584" y="5517232"/>
            <a:ext cx="1152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1969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60D47E7-5385-43C3-B89A-928CAB5FD41E}"/>
              </a:ext>
            </a:extLst>
          </p:cNvPr>
          <p:cNvSpPr txBox="1"/>
          <p:nvPr/>
        </p:nvSpPr>
        <p:spPr>
          <a:xfrm>
            <a:off x="4932040" y="1124744"/>
            <a:ext cx="381642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solidFill>
                  <a:schemeClr val="bg1"/>
                </a:solidFill>
              </a:rPr>
              <a:t>3 leçons</a:t>
            </a:r>
          </a:p>
          <a:p>
            <a:endParaRPr lang="fr-FR" sz="4400" dirty="0">
              <a:solidFill>
                <a:schemeClr val="bg1"/>
              </a:solidFill>
            </a:endParaRPr>
          </a:p>
          <a:p>
            <a:pPr algn="r"/>
            <a:r>
              <a:rPr lang="fr-FR" sz="4400" dirty="0">
                <a:solidFill>
                  <a:schemeClr val="bg1"/>
                </a:solidFill>
              </a:rPr>
              <a:t>Lexique</a:t>
            </a:r>
          </a:p>
          <a:p>
            <a:pPr algn="r"/>
            <a:r>
              <a:rPr lang="fr-FR" sz="4400" dirty="0">
                <a:solidFill>
                  <a:schemeClr val="bg1"/>
                </a:solidFill>
              </a:rPr>
              <a:t>L’</a:t>
            </a:r>
            <a:r>
              <a:rPr lang="fr-FR" sz="4400" dirty="0" err="1">
                <a:solidFill>
                  <a:schemeClr val="bg1"/>
                </a:solidFill>
              </a:rPr>
              <a:t>insaisi</a:t>
            </a:r>
            <a:endParaRPr lang="fr-FR" sz="4400" dirty="0">
              <a:solidFill>
                <a:schemeClr val="bg1"/>
              </a:solidFill>
            </a:endParaRPr>
          </a:p>
          <a:p>
            <a:pPr algn="r"/>
            <a:r>
              <a:rPr lang="fr-FR" sz="4400" dirty="0">
                <a:solidFill>
                  <a:schemeClr val="bg1"/>
                </a:solidFill>
              </a:rPr>
              <a:t>relation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Résultat de recherche d'images pour &quot;triumvirat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856695"/>
            <a:ext cx="10764688" cy="77146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Résultat de recherche d'images pour &quot;triumvirat&quot;"/>
          <p:cNvPicPr>
            <a:picLocks noChangeAspect="1" noChangeArrowheads="1"/>
          </p:cNvPicPr>
          <p:nvPr/>
        </p:nvPicPr>
        <p:blipFill>
          <a:blip r:embed="rId2" cstate="print">
            <a:alphaModFix amt="50000"/>
          </a:blip>
          <a:srcRect/>
          <a:stretch>
            <a:fillRect/>
          </a:stretch>
        </p:blipFill>
        <p:spPr bwMode="auto">
          <a:xfrm>
            <a:off x="0" y="-856695"/>
            <a:ext cx="10764688" cy="7714695"/>
          </a:xfrm>
          <a:prstGeom prst="rect">
            <a:avLst/>
          </a:prstGeom>
          <a:noFill/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3C2280F-A6AC-46F3-9489-285DD6100C85}"/>
              </a:ext>
            </a:extLst>
          </p:cNvPr>
          <p:cNvSpPr txBox="1"/>
          <p:nvPr/>
        </p:nvSpPr>
        <p:spPr>
          <a:xfrm>
            <a:off x="1043608" y="1268760"/>
            <a:ext cx="80648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/>
              <a:t>Une personne avec deux natures, humaine et divine, sans séparation, sans mélange.</a:t>
            </a:r>
          </a:p>
          <a:p>
            <a:endParaRPr lang="fr-FR" sz="4800" dirty="0"/>
          </a:p>
          <a:p>
            <a:r>
              <a:rPr lang="fr-FR" sz="4800" dirty="0"/>
              <a:t>Une essence en trois personnes</a:t>
            </a:r>
          </a:p>
        </p:txBody>
      </p:sp>
    </p:spTree>
    <p:extLst>
      <p:ext uri="{BB962C8B-B14F-4D97-AF65-F5344CB8AC3E}">
        <p14:creationId xmlns:p14="http://schemas.microsoft.com/office/powerpoint/2010/main" val="42942994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ésultat de recherche d'images pour &quot;triumvirat&quot;">
            <a:extLst>
              <a:ext uri="{FF2B5EF4-FFF2-40B4-BE49-F238E27FC236}">
                <a16:creationId xmlns:a16="http://schemas.microsoft.com/office/drawing/2014/main" id="{B28A6463-4636-40BF-B7C7-ABC902EE8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50000"/>
          </a:blip>
          <a:srcRect/>
          <a:stretch>
            <a:fillRect/>
          </a:stretch>
        </p:blipFill>
        <p:spPr bwMode="auto">
          <a:xfrm>
            <a:off x="0" y="-856695"/>
            <a:ext cx="10764688" cy="7714695"/>
          </a:xfrm>
          <a:prstGeom prst="rect">
            <a:avLst/>
          </a:prstGeom>
          <a:noFill/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0A428B4-54C3-4842-933A-11A980B654B0}"/>
              </a:ext>
            </a:extLst>
          </p:cNvPr>
          <p:cNvSpPr txBox="1"/>
          <p:nvPr/>
        </p:nvSpPr>
        <p:spPr>
          <a:xfrm>
            <a:off x="827584" y="476672"/>
            <a:ext cx="89289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/>
              <a:t>Hypostase = en personne</a:t>
            </a:r>
          </a:p>
        </p:txBody>
      </p:sp>
    </p:spTree>
    <p:extLst>
      <p:ext uri="{BB962C8B-B14F-4D97-AF65-F5344CB8AC3E}">
        <p14:creationId xmlns:p14="http://schemas.microsoft.com/office/powerpoint/2010/main" val="11158317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Résultat de recherche d'images pour &quot;masque de théatre antiqu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0"/>
            <a:ext cx="97536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Résultat de recherche d'images pour &quot;masque de théatre antiqu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0"/>
            <a:ext cx="9753600" cy="6858000"/>
          </a:xfrm>
          <a:prstGeom prst="rect">
            <a:avLst/>
          </a:prstGeom>
          <a:noFill/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4273781-3447-47B5-945E-CB56F97704D7}"/>
              </a:ext>
            </a:extLst>
          </p:cNvPr>
          <p:cNvSpPr txBox="1"/>
          <p:nvPr/>
        </p:nvSpPr>
        <p:spPr>
          <a:xfrm>
            <a:off x="539552" y="404664"/>
            <a:ext cx="36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solidFill>
                  <a:schemeClr val="bg1"/>
                </a:solidFill>
              </a:rPr>
              <a:t>Hypostase </a:t>
            </a:r>
          </a:p>
        </p:txBody>
      </p:sp>
      <p:sp>
        <p:nvSpPr>
          <p:cNvPr id="3" name="Flèche : droite 2">
            <a:extLst>
              <a:ext uri="{FF2B5EF4-FFF2-40B4-BE49-F238E27FC236}">
                <a16:creationId xmlns:a16="http://schemas.microsoft.com/office/drawing/2014/main" id="{69C9AE7D-8A0E-4D9C-82BE-7E9CB2D22532}"/>
              </a:ext>
            </a:extLst>
          </p:cNvPr>
          <p:cNvSpPr/>
          <p:nvPr/>
        </p:nvSpPr>
        <p:spPr>
          <a:xfrm rot="3470524">
            <a:off x="3326649" y="2024209"/>
            <a:ext cx="1772423" cy="36004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FD57CE9-63E4-496B-BE81-66B64C90B112}"/>
              </a:ext>
            </a:extLst>
          </p:cNvPr>
          <p:cNvSpPr txBox="1"/>
          <p:nvPr/>
        </p:nvSpPr>
        <p:spPr>
          <a:xfrm>
            <a:off x="4628876" y="2780928"/>
            <a:ext cx="3240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</a:rPr>
              <a:t>persona</a:t>
            </a:r>
          </a:p>
        </p:txBody>
      </p:sp>
    </p:spTree>
    <p:extLst>
      <p:ext uri="{BB962C8B-B14F-4D97-AF65-F5344CB8AC3E}">
        <p14:creationId xmlns:p14="http://schemas.microsoft.com/office/powerpoint/2010/main" val="34448467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Résultat de recherche d'images pour &quot;masque de théatre antiqu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0"/>
            <a:ext cx="9753600" cy="6858000"/>
          </a:xfrm>
          <a:prstGeom prst="rect">
            <a:avLst/>
          </a:prstGeom>
          <a:noFill/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4273781-3447-47B5-945E-CB56F97704D7}"/>
              </a:ext>
            </a:extLst>
          </p:cNvPr>
          <p:cNvSpPr txBox="1"/>
          <p:nvPr/>
        </p:nvSpPr>
        <p:spPr>
          <a:xfrm>
            <a:off x="539552" y="404664"/>
            <a:ext cx="36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solidFill>
                  <a:schemeClr val="bg1"/>
                </a:solidFill>
              </a:rPr>
              <a:t>Hypostase </a:t>
            </a:r>
          </a:p>
        </p:txBody>
      </p:sp>
      <p:sp>
        <p:nvSpPr>
          <p:cNvPr id="3" name="Flèche : droite 2">
            <a:extLst>
              <a:ext uri="{FF2B5EF4-FFF2-40B4-BE49-F238E27FC236}">
                <a16:creationId xmlns:a16="http://schemas.microsoft.com/office/drawing/2014/main" id="{69C9AE7D-8A0E-4D9C-82BE-7E9CB2D22532}"/>
              </a:ext>
            </a:extLst>
          </p:cNvPr>
          <p:cNvSpPr/>
          <p:nvPr/>
        </p:nvSpPr>
        <p:spPr>
          <a:xfrm rot="3470524">
            <a:off x="3326649" y="2024209"/>
            <a:ext cx="1772423" cy="36004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FD57CE9-63E4-496B-BE81-66B64C90B112}"/>
              </a:ext>
            </a:extLst>
          </p:cNvPr>
          <p:cNvSpPr txBox="1"/>
          <p:nvPr/>
        </p:nvSpPr>
        <p:spPr>
          <a:xfrm>
            <a:off x="4628876" y="2780928"/>
            <a:ext cx="3240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</a:rPr>
              <a:t>persona</a:t>
            </a:r>
          </a:p>
        </p:txBody>
      </p:sp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ED82DF29-FC90-4E2D-9918-013FC2A2BCB9}"/>
              </a:ext>
            </a:extLst>
          </p:cNvPr>
          <p:cNvSpPr/>
          <p:nvPr/>
        </p:nvSpPr>
        <p:spPr>
          <a:xfrm rot="3470524">
            <a:off x="4676676" y="3993767"/>
            <a:ext cx="1336960" cy="36004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BB482C5-78DB-46D3-BDA3-205550BB3540}"/>
              </a:ext>
            </a:extLst>
          </p:cNvPr>
          <p:cNvSpPr txBox="1"/>
          <p:nvPr/>
        </p:nvSpPr>
        <p:spPr>
          <a:xfrm>
            <a:off x="4716016" y="4672711"/>
            <a:ext cx="3759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Un personnage, un rôle</a:t>
            </a:r>
          </a:p>
        </p:txBody>
      </p:sp>
    </p:spTree>
    <p:extLst>
      <p:ext uri="{BB962C8B-B14F-4D97-AF65-F5344CB8AC3E}">
        <p14:creationId xmlns:p14="http://schemas.microsoft.com/office/powerpoint/2010/main" val="3501039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Résultat de recherche d'images pour &quot;masque de théatre antiqu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0"/>
            <a:ext cx="9753600" cy="6858000"/>
          </a:xfrm>
          <a:prstGeom prst="rect">
            <a:avLst/>
          </a:prstGeom>
          <a:noFill/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4273781-3447-47B5-945E-CB56F97704D7}"/>
              </a:ext>
            </a:extLst>
          </p:cNvPr>
          <p:cNvSpPr txBox="1"/>
          <p:nvPr/>
        </p:nvSpPr>
        <p:spPr>
          <a:xfrm>
            <a:off x="539552" y="404664"/>
            <a:ext cx="36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solidFill>
                  <a:schemeClr val="bg1"/>
                </a:solidFill>
              </a:rPr>
              <a:t>Hypostase </a:t>
            </a:r>
          </a:p>
        </p:txBody>
      </p:sp>
      <p:sp>
        <p:nvSpPr>
          <p:cNvPr id="3" name="Flèche : droite 2">
            <a:extLst>
              <a:ext uri="{FF2B5EF4-FFF2-40B4-BE49-F238E27FC236}">
                <a16:creationId xmlns:a16="http://schemas.microsoft.com/office/drawing/2014/main" id="{69C9AE7D-8A0E-4D9C-82BE-7E9CB2D22532}"/>
              </a:ext>
            </a:extLst>
          </p:cNvPr>
          <p:cNvSpPr/>
          <p:nvPr/>
        </p:nvSpPr>
        <p:spPr>
          <a:xfrm rot="3470524">
            <a:off x="3326649" y="2024209"/>
            <a:ext cx="1772423" cy="36004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FD57CE9-63E4-496B-BE81-66B64C90B112}"/>
              </a:ext>
            </a:extLst>
          </p:cNvPr>
          <p:cNvSpPr txBox="1"/>
          <p:nvPr/>
        </p:nvSpPr>
        <p:spPr>
          <a:xfrm>
            <a:off x="4628876" y="2780928"/>
            <a:ext cx="3240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</a:rPr>
              <a:t>persona</a:t>
            </a:r>
          </a:p>
        </p:txBody>
      </p:sp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ED82DF29-FC90-4E2D-9918-013FC2A2BCB9}"/>
              </a:ext>
            </a:extLst>
          </p:cNvPr>
          <p:cNvSpPr/>
          <p:nvPr/>
        </p:nvSpPr>
        <p:spPr>
          <a:xfrm rot="10800000">
            <a:off x="3235040" y="4774129"/>
            <a:ext cx="1336960" cy="36004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BB482C5-78DB-46D3-BDA3-205550BB3540}"/>
              </a:ext>
            </a:extLst>
          </p:cNvPr>
          <p:cNvSpPr txBox="1"/>
          <p:nvPr/>
        </p:nvSpPr>
        <p:spPr>
          <a:xfrm>
            <a:off x="4716016" y="4672711"/>
            <a:ext cx="3759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Un personnage, un rôle</a:t>
            </a:r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9B257A25-014D-4CA8-A03D-5871841D155A}"/>
              </a:ext>
            </a:extLst>
          </p:cNvPr>
          <p:cNvSpPr/>
          <p:nvPr/>
        </p:nvSpPr>
        <p:spPr>
          <a:xfrm rot="3470524">
            <a:off x="4719434" y="3932368"/>
            <a:ext cx="1336960" cy="36004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0C5D7EF-9A32-4D2E-94CD-F72205BDA8CF}"/>
              </a:ext>
            </a:extLst>
          </p:cNvPr>
          <p:cNvSpPr txBox="1"/>
          <p:nvPr/>
        </p:nvSpPr>
        <p:spPr>
          <a:xfrm>
            <a:off x="363490" y="4378966"/>
            <a:ext cx="3131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 err="1">
                <a:solidFill>
                  <a:schemeClr val="bg1"/>
                </a:solidFill>
              </a:rPr>
              <a:t>prosopon</a:t>
            </a:r>
            <a:endParaRPr lang="fr-FR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7845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92ED38A-E73C-42ED-9912-936A6DD4AE51}"/>
              </a:ext>
            </a:extLst>
          </p:cNvPr>
          <p:cNvSpPr txBox="1"/>
          <p:nvPr/>
        </p:nvSpPr>
        <p:spPr>
          <a:xfrm>
            <a:off x="3131840" y="332656"/>
            <a:ext cx="50405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/>
              <a:t>personne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E3EED07-93DD-4B56-9F1C-CB763F9F1817}"/>
              </a:ext>
            </a:extLst>
          </p:cNvPr>
          <p:cNvSpPr txBox="1"/>
          <p:nvPr/>
        </p:nvSpPr>
        <p:spPr>
          <a:xfrm>
            <a:off x="5652120" y="2636912"/>
            <a:ext cx="45365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/>
              <a:t>Essence</a:t>
            </a:r>
          </a:p>
          <a:p>
            <a:endParaRPr lang="fr-FR" sz="5400" dirty="0"/>
          </a:p>
          <a:p>
            <a:r>
              <a:rPr lang="fr-FR" sz="5400" dirty="0"/>
              <a:t>nature</a:t>
            </a:r>
          </a:p>
        </p:txBody>
      </p:sp>
      <p:pic>
        <p:nvPicPr>
          <p:cNvPr id="10242" name="Picture 2" descr="Exercice : Karl Jaspers, &amp;quot;Qu&amp;#39;est-ce que la philosophie ?&amp;quot; (rédaction intro  + analyse) - fredericgrolleau.com">
            <a:extLst>
              <a:ext uri="{FF2B5EF4-FFF2-40B4-BE49-F238E27FC236}">
                <a16:creationId xmlns:a16="http://schemas.microsoft.com/office/drawing/2014/main" id="{48DBFA3D-F147-4BC6-99BB-FB894DAF6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42" y="1428192"/>
            <a:ext cx="4039636" cy="548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5777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92ED38A-E73C-42ED-9912-936A6DD4AE51}"/>
              </a:ext>
            </a:extLst>
          </p:cNvPr>
          <p:cNvSpPr txBox="1"/>
          <p:nvPr/>
        </p:nvSpPr>
        <p:spPr>
          <a:xfrm>
            <a:off x="3131840" y="332656"/>
            <a:ext cx="50405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/>
              <a:t>personne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E3EED07-93DD-4B56-9F1C-CB763F9F1817}"/>
              </a:ext>
            </a:extLst>
          </p:cNvPr>
          <p:cNvSpPr txBox="1"/>
          <p:nvPr/>
        </p:nvSpPr>
        <p:spPr>
          <a:xfrm>
            <a:off x="4572000" y="1988840"/>
            <a:ext cx="45365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/>
              <a:t>	Essence</a:t>
            </a:r>
          </a:p>
          <a:p>
            <a:endParaRPr lang="fr-FR" sz="5400" dirty="0"/>
          </a:p>
          <a:p>
            <a:r>
              <a:rPr lang="fr-FR" sz="5400" dirty="0"/>
              <a:t>Ce qui subsiste</a:t>
            </a:r>
          </a:p>
          <a:p>
            <a:r>
              <a:rPr lang="fr-FR" sz="5400" dirty="0"/>
              <a:t>	   substance</a:t>
            </a:r>
          </a:p>
        </p:txBody>
      </p:sp>
      <p:pic>
        <p:nvPicPr>
          <p:cNvPr id="10242" name="Picture 2" descr="Exercice : Karl Jaspers, &amp;quot;Qu&amp;#39;est-ce que la philosophie ?&amp;quot; (rédaction intro  + analyse) - fredericgrolleau.com">
            <a:extLst>
              <a:ext uri="{FF2B5EF4-FFF2-40B4-BE49-F238E27FC236}">
                <a16:creationId xmlns:a16="http://schemas.microsoft.com/office/drawing/2014/main" id="{48DBFA3D-F147-4BC6-99BB-FB894DAF6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42" y="1428192"/>
            <a:ext cx="4039636" cy="548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566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enser Adorable De Garçon De Dessin Animé D&amp;#39;isolement Sur Le Blanc  Illustration de Vecteur - Illustration du regard, illustration: 21943129">
            <a:extLst>
              <a:ext uri="{FF2B5EF4-FFF2-40B4-BE49-F238E27FC236}">
                <a16:creationId xmlns:a16="http://schemas.microsoft.com/office/drawing/2014/main" id="{A0FFAF76-F8EB-4B2E-B6D8-02DCBE5DDB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1"/>
          <a:stretch/>
        </p:blipFill>
        <p:spPr bwMode="auto">
          <a:xfrm>
            <a:off x="539552" y="332656"/>
            <a:ext cx="3533180" cy="349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vec Pere Borrel del Caso, la récréation du Trompe-l&amp;#39;oeil... - la traversée  de la passion">
            <a:extLst>
              <a:ext uri="{FF2B5EF4-FFF2-40B4-BE49-F238E27FC236}">
                <a16:creationId xmlns:a16="http://schemas.microsoft.com/office/drawing/2014/main" id="{37D9A1B3-4738-44B7-A142-5FC7D7420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573016"/>
            <a:ext cx="2294897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6494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Résultat de recherche d'images pour &quot;tripod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-105693"/>
            <a:ext cx="6963693" cy="69636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ésultat de recherche d'images pour &quot;foi chrétienne hier et aujourd'hui&quot;"/>
          <p:cNvPicPr>
            <a:picLocks noChangeAspect="1" noChangeArrowheads="1"/>
          </p:cNvPicPr>
          <p:nvPr/>
        </p:nvPicPr>
        <p:blipFill rotWithShape="1">
          <a:blip r:embed="rId2" cstate="print"/>
          <a:srcRect r="5000"/>
          <a:stretch/>
        </p:blipFill>
        <p:spPr bwMode="auto">
          <a:xfrm>
            <a:off x="539552" y="182211"/>
            <a:ext cx="4104456" cy="6230983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827584" y="5517232"/>
            <a:ext cx="1152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1969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60D47E7-5385-43C3-B89A-928CAB5FD41E}"/>
              </a:ext>
            </a:extLst>
          </p:cNvPr>
          <p:cNvSpPr txBox="1"/>
          <p:nvPr/>
        </p:nvSpPr>
        <p:spPr>
          <a:xfrm>
            <a:off x="4932040" y="1124744"/>
            <a:ext cx="381642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solidFill>
                  <a:schemeClr val="bg1"/>
                </a:solidFill>
              </a:rPr>
              <a:t>3 leçons</a:t>
            </a:r>
          </a:p>
          <a:p>
            <a:endParaRPr lang="fr-FR" sz="4400" dirty="0">
              <a:solidFill>
                <a:schemeClr val="bg1"/>
              </a:solidFill>
            </a:endParaRPr>
          </a:p>
          <a:p>
            <a:pPr algn="r"/>
            <a:r>
              <a:rPr lang="fr-FR" sz="4400" dirty="0">
                <a:solidFill>
                  <a:schemeClr val="bg1"/>
                </a:solidFill>
              </a:rPr>
              <a:t>Lexique</a:t>
            </a:r>
          </a:p>
          <a:p>
            <a:pPr algn="r"/>
            <a:r>
              <a:rPr lang="fr-FR" sz="4400" dirty="0">
                <a:solidFill>
                  <a:schemeClr val="bg1"/>
                </a:solidFill>
              </a:rPr>
              <a:t>L’</a:t>
            </a:r>
            <a:r>
              <a:rPr lang="fr-FR" sz="4400" dirty="0" err="1">
                <a:solidFill>
                  <a:schemeClr val="bg1"/>
                </a:solidFill>
              </a:rPr>
              <a:t>insaisi</a:t>
            </a:r>
            <a:endParaRPr lang="fr-FR" sz="4400" dirty="0">
              <a:solidFill>
                <a:schemeClr val="bg1"/>
              </a:solidFill>
            </a:endParaRPr>
          </a:p>
          <a:p>
            <a:pPr algn="r"/>
            <a:r>
              <a:rPr lang="fr-FR" sz="4400" dirty="0">
                <a:solidFill>
                  <a:schemeClr val="bg1"/>
                </a:solidFill>
              </a:rPr>
              <a:t>relation</a:t>
            </a:r>
          </a:p>
        </p:txBody>
      </p:sp>
    </p:spTree>
    <p:extLst>
      <p:ext uri="{BB962C8B-B14F-4D97-AF65-F5344CB8AC3E}">
        <p14:creationId xmlns:p14="http://schemas.microsoft.com/office/powerpoint/2010/main" val="24966852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Résultat de recherche d'images pour &quot;personalité aux multiples visages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387424"/>
            <a:ext cx="11241385" cy="72454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Résultat de recherche d'images pour &quot;homme mystèr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538536"/>
            <a:ext cx="9396536" cy="9396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ésultat de recherche d'images pour &quot;foi chrétienne hier et aujourd'hui&quot;"/>
          <p:cNvPicPr>
            <a:picLocks noChangeAspect="1" noChangeArrowheads="1"/>
          </p:cNvPicPr>
          <p:nvPr/>
        </p:nvPicPr>
        <p:blipFill rotWithShape="1">
          <a:blip r:embed="rId2" cstate="print"/>
          <a:srcRect r="5000"/>
          <a:stretch/>
        </p:blipFill>
        <p:spPr bwMode="auto">
          <a:xfrm>
            <a:off x="539552" y="182211"/>
            <a:ext cx="4104456" cy="6230983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827584" y="5517232"/>
            <a:ext cx="1152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1969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60D47E7-5385-43C3-B89A-928CAB5FD41E}"/>
              </a:ext>
            </a:extLst>
          </p:cNvPr>
          <p:cNvSpPr txBox="1"/>
          <p:nvPr/>
        </p:nvSpPr>
        <p:spPr>
          <a:xfrm>
            <a:off x="4932040" y="1124744"/>
            <a:ext cx="381642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solidFill>
                  <a:schemeClr val="bg1"/>
                </a:solidFill>
              </a:rPr>
              <a:t>3 leçons</a:t>
            </a:r>
          </a:p>
          <a:p>
            <a:endParaRPr lang="fr-FR" sz="4400" dirty="0">
              <a:solidFill>
                <a:schemeClr val="bg1"/>
              </a:solidFill>
            </a:endParaRPr>
          </a:p>
          <a:p>
            <a:pPr algn="r"/>
            <a:r>
              <a:rPr lang="fr-FR" sz="4400" dirty="0">
                <a:solidFill>
                  <a:schemeClr val="bg1"/>
                </a:solidFill>
              </a:rPr>
              <a:t>Lexique</a:t>
            </a:r>
          </a:p>
          <a:p>
            <a:pPr algn="r"/>
            <a:r>
              <a:rPr lang="fr-FR" sz="4400" dirty="0">
                <a:solidFill>
                  <a:schemeClr val="bg1"/>
                </a:solidFill>
              </a:rPr>
              <a:t>L’</a:t>
            </a:r>
            <a:r>
              <a:rPr lang="fr-FR" sz="4400" dirty="0" err="1">
                <a:solidFill>
                  <a:schemeClr val="bg1"/>
                </a:solidFill>
              </a:rPr>
              <a:t>insaisi</a:t>
            </a:r>
            <a:endParaRPr lang="fr-FR" sz="4400" dirty="0">
              <a:solidFill>
                <a:schemeClr val="bg1"/>
              </a:solidFill>
            </a:endParaRPr>
          </a:p>
          <a:p>
            <a:pPr algn="r"/>
            <a:r>
              <a:rPr lang="fr-FR" sz="4400" dirty="0">
                <a:solidFill>
                  <a:schemeClr val="bg1"/>
                </a:solidFill>
              </a:rPr>
              <a:t>relation</a:t>
            </a:r>
          </a:p>
        </p:txBody>
      </p:sp>
    </p:spTree>
    <p:extLst>
      <p:ext uri="{BB962C8B-B14F-4D97-AF65-F5344CB8AC3E}">
        <p14:creationId xmlns:p14="http://schemas.microsoft.com/office/powerpoint/2010/main" val="19772005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Résultat de recherche d'images pour &quot;en relation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Résultat de recherche d'images pour &quot;presonne solitair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540552" cy="6885384"/>
          </a:xfrm>
          <a:prstGeom prst="rect">
            <a:avLst/>
          </a:prstGeom>
          <a:noFill/>
        </p:spPr>
      </p:pic>
      <p:sp>
        <p:nvSpPr>
          <p:cNvPr id="2" name="ZoneTexte 1"/>
          <p:cNvSpPr txBox="1"/>
          <p:nvPr/>
        </p:nvSpPr>
        <p:spPr>
          <a:xfrm>
            <a:off x="755576" y="404664"/>
            <a:ext cx="83884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chemeClr val="bg1"/>
                </a:solidFill>
              </a:rPr>
              <a:t>la personne au singulier   	</a:t>
            </a:r>
            <a:r>
              <a:rPr lang="fr-FR" sz="6000" b="1" dirty="0"/>
              <a:t>a</a:t>
            </a:r>
            <a:r>
              <a:rPr lang="fr-FR" sz="6000" b="1" dirty="0">
                <a:solidFill>
                  <a:schemeClr val="bg1"/>
                </a:solidFill>
              </a:rPr>
              <a:t>bsolu n’existe pas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Résultat de recherche d'images pour &quot;beau visage de vieux&quot;"/>
          <p:cNvPicPr>
            <a:picLocks noChangeAspect="1" noChangeArrowheads="1"/>
          </p:cNvPicPr>
          <p:nvPr/>
        </p:nvPicPr>
        <p:blipFill>
          <a:blip r:embed="rId2" cstate="print"/>
          <a:srcRect l="1097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83568" y="836712"/>
            <a:ext cx="3456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>
                <a:solidFill>
                  <a:schemeClr val="bg1"/>
                </a:solidFill>
              </a:rPr>
              <a:t>Absolument singulier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ésultat de recherche d'images pour &quot;paysans tyroliens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Résultat de recherche d'images pour &quot;cordée en montagn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0" y="0"/>
            <a:ext cx="1028197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enser Adorable De Garçon De Dessin Animé D&amp;#39;isolement Sur Le Blanc  Illustration de Vecteur - Illustration du regard, illustration: 21943129">
            <a:extLst>
              <a:ext uri="{FF2B5EF4-FFF2-40B4-BE49-F238E27FC236}">
                <a16:creationId xmlns:a16="http://schemas.microsoft.com/office/drawing/2014/main" id="{A0FFAF76-F8EB-4B2E-B6D8-02DCBE5DDB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1"/>
          <a:stretch/>
        </p:blipFill>
        <p:spPr bwMode="auto">
          <a:xfrm>
            <a:off x="539552" y="332656"/>
            <a:ext cx="3533180" cy="349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vec Pere Borrel del Caso, la récréation du Trompe-l&amp;#39;oeil... - la traversée  de la passion">
            <a:extLst>
              <a:ext uri="{FF2B5EF4-FFF2-40B4-BE49-F238E27FC236}">
                <a16:creationId xmlns:a16="http://schemas.microsoft.com/office/drawing/2014/main" id="{37D9A1B3-4738-44B7-A142-5FC7D7420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573016"/>
            <a:ext cx="2294897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1CC9AA4-401D-493A-AA1B-02DDCB8B3B90}"/>
              </a:ext>
            </a:extLst>
          </p:cNvPr>
          <p:cNvSpPr txBox="1"/>
          <p:nvPr/>
        </p:nvSpPr>
        <p:spPr>
          <a:xfrm>
            <a:off x="2306142" y="634736"/>
            <a:ext cx="608228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Concept 	</a:t>
            </a:r>
            <a:r>
              <a:rPr lang="fr-FR" sz="5400" dirty="0"/>
              <a:t>=</a:t>
            </a:r>
            <a:r>
              <a:rPr lang="fr-FR" sz="3600" dirty="0"/>
              <a:t> </a:t>
            </a:r>
          </a:p>
          <a:p>
            <a:r>
              <a:rPr lang="fr-FR" sz="3600" dirty="0"/>
              <a:t>			abstraction</a:t>
            </a:r>
          </a:p>
          <a:p>
            <a:r>
              <a:rPr lang="fr-FR" sz="3600" dirty="0"/>
              <a:t>					idée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E4369F2-6608-4332-A813-9F0E9E819D1B}"/>
              </a:ext>
            </a:extLst>
          </p:cNvPr>
          <p:cNvSpPr txBox="1"/>
          <p:nvPr/>
        </p:nvSpPr>
        <p:spPr>
          <a:xfrm>
            <a:off x="589857" y="4223064"/>
            <a:ext cx="48245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600" dirty="0"/>
              <a:t>Image  </a:t>
            </a:r>
          </a:p>
          <a:p>
            <a:pPr algn="r"/>
            <a:r>
              <a:rPr lang="fr-FR" sz="3600" dirty="0"/>
              <a:t>+ existentiel	</a:t>
            </a:r>
          </a:p>
          <a:p>
            <a:pPr algn="r"/>
            <a:r>
              <a:rPr lang="fr-FR" sz="3600" dirty="0"/>
              <a:t>Expérience		</a:t>
            </a:r>
          </a:p>
          <a:p>
            <a:pPr algn="r"/>
            <a:r>
              <a:rPr lang="fr-FR" sz="3600" dirty="0"/>
              <a:t>Sensible				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664448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Résultat de recherche d'images pour &quot;un père et sa fill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0155"/>
            <a:ext cx="10260632" cy="69181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Résultat de recherche d'images pour &quot;icone byzantine&quot;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167336" y="0"/>
            <a:ext cx="5976664" cy="6954665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115616" y="548680"/>
            <a:ext cx="878497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/>
              <a:t>L’image de la Trinité </a:t>
            </a:r>
          </a:p>
          <a:p>
            <a:r>
              <a:rPr lang="fr-FR" sz="4800" b="1" dirty="0"/>
              <a:t>2 façons de voir + une</a:t>
            </a:r>
          </a:p>
          <a:p>
            <a:r>
              <a:rPr lang="fr-FR" sz="4000" b="1" dirty="0"/>
              <a:t>1 ) Les mots même sont des images</a:t>
            </a:r>
          </a:p>
          <a:p>
            <a:pPr lvl="1">
              <a:buFontTx/>
              <a:buChar char="-"/>
            </a:pPr>
            <a:r>
              <a:rPr lang="fr-FR" sz="4000" b="1" dirty="0"/>
              <a:t> Père</a:t>
            </a:r>
          </a:p>
          <a:p>
            <a:pPr lvl="1">
              <a:buFontTx/>
              <a:buChar char="-"/>
            </a:pPr>
            <a:r>
              <a:rPr lang="fr-FR" sz="4000" b="1" dirty="0"/>
              <a:t> Fils</a:t>
            </a:r>
          </a:p>
          <a:p>
            <a:pPr lvl="1">
              <a:buFontTx/>
              <a:buChar char="-"/>
            </a:pPr>
            <a:r>
              <a:rPr lang="fr-FR" sz="4000" b="1" dirty="0"/>
              <a:t> Esprit</a:t>
            </a:r>
          </a:p>
          <a:p>
            <a:r>
              <a:rPr lang="fr-FR" sz="4000" b="1" dirty="0"/>
              <a:t>2 ) Un petit cours de Ratzinger</a:t>
            </a:r>
          </a:p>
          <a:p>
            <a:r>
              <a:rPr lang="fr-FR" sz="4000" b="1" dirty="0"/>
              <a:t>3 ) Des images de 4 types </a:t>
            </a:r>
          </a:p>
        </p:txBody>
      </p:sp>
      <p:sp>
        <p:nvSpPr>
          <p:cNvPr id="4" name="Flèche droite 3"/>
          <p:cNvSpPr/>
          <p:nvPr/>
        </p:nvSpPr>
        <p:spPr>
          <a:xfrm>
            <a:off x="0" y="5229200"/>
            <a:ext cx="1115616" cy="432048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Résultat de recherche d'images pour &quot;le trone de grâce, cambrai&quot;"/>
          <p:cNvPicPr>
            <a:picLocks noChangeAspect="1" noChangeArrowheads="1"/>
          </p:cNvPicPr>
          <p:nvPr/>
        </p:nvPicPr>
        <p:blipFill>
          <a:blip r:embed="rId2" cstate="print"/>
          <a:srcRect l="10000" t="12368" r="10000" b="26719"/>
          <a:stretch>
            <a:fillRect/>
          </a:stretch>
        </p:blipFill>
        <p:spPr bwMode="auto">
          <a:xfrm>
            <a:off x="2987824" y="-178210"/>
            <a:ext cx="5472608" cy="7036210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323528" y="4437112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Cambrai, 1120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upload.wikimedia.org/wikipedia/commons/thumb/8/80/Otechestvo_ikona_Novgorod.jpg/800px-Otechestvo_ikona_Novgoro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0"/>
            <a:ext cx="5460580" cy="709634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876256" y="4797152"/>
            <a:ext cx="2267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Novgorod, XV°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Angelsatmamre-trinity-rublev-14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-747464"/>
            <a:ext cx="6502400" cy="80954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s://upload.wikimedia.org/wikipedia/commons/6/69/Int%C3%A9rieur_Debre_Berhan_Selassie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7107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Résultat de recherche d'images pour &quot;trinité sculptur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6059" y="-124544"/>
            <a:ext cx="9310059" cy="6982544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51520" y="5445224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>
                    <a:lumMod val="95000"/>
                  </a:schemeClr>
                </a:solidFill>
              </a:rPr>
              <a:t>Quimper, XVe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ernard Klasen\Documents\cours\Cours ISTA\02  archi contemporaine\01 baroque\01 baroque romain\01 Rome SJ\Gesu 12 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4640" cy="6888480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395536" y="5661248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1695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Résultat de recherche d'images pour &quot;trinité sculptur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-54768"/>
            <a:ext cx="6912768" cy="69127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Résultat de recherche d'images pour &quot;icone byzantine&quot;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167336" y="0"/>
            <a:ext cx="5976664" cy="6954665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1259632" y="1052736"/>
            <a:ext cx="763284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fr-FR" sz="4400" b="1" dirty="0"/>
              <a:t> La crise iconoclaste</a:t>
            </a:r>
          </a:p>
          <a:p>
            <a:pPr marL="342900" indent="-342900">
              <a:buAutoNum type="arabicParenR"/>
            </a:pPr>
            <a:r>
              <a:rPr lang="fr-FR" sz="4400" b="1" dirty="0"/>
              <a:t> Deux tendances</a:t>
            </a:r>
          </a:p>
          <a:p>
            <a:pPr marL="342900" indent="-342900">
              <a:buAutoNum type="arabicParenR"/>
            </a:pPr>
            <a:r>
              <a:rPr lang="fr-FR" sz="4400" b="1" dirty="0"/>
              <a:t> L’image de la Trinité</a:t>
            </a:r>
          </a:p>
          <a:p>
            <a:pPr marL="342900" indent="-342900">
              <a:buAutoNum type="arabicParenR"/>
            </a:pPr>
            <a:r>
              <a:rPr lang="fr-FR" sz="4400" b="1" dirty="0"/>
              <a:t> Promesses du Saint Esprit</a:t>
            </a:r>
          </a:p>
        </p:txBody>
      </p:sp>
      <p:sp>
        <p:nvSpPr>
          <p:cNvPr id="5" name="Flèche droite 4"/>
          <p:cNvSpPr/>
          <p:nvPr/>
        </p:nvSpPr>
        <p:spPr>
          <a:xfrm>
            <a:off x="0" y="3212976"/>
            <a:ext cx="1115616" cy="432048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Résultat de recherche d'images pour &quot;icone byzantine&quot;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167336" y="0"/>
            <a:ext cx="5976664" cy="6954665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467544" y="620688"/>
            <a:ext cx="849694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/>
              <a:t>L’image de la Trinité </a:t>
            </a:r>
          </a:p>
          <a:p>
            <a:r>
              <a:rPr lang="fr-FR" sz="4800" b="1" dirty="0"/>
              <a:t>2 façons de voir + une</a:t>
            </a:r>
          </a:p>
          <a:p>
            <a:r>
              <a:rPr lang="fr-FR" sz="4000" b="1" dirty="0"/>
              <a:t>1 ) Les mots même sont des images</a:t>
            </a:r>
          </a:p>
          <a:p>
            <a:pPr lvl="1">
              <a:buFontTx/>
              <a:buChar char="-"/>
            </a:pPr>
            <a:r>
              <a:rPr lang="fr-FR" sz="4000" b="1" dirty="0"/>
              <a:t> Père</a:t>
            </a:r>
          </a:p>
          <a:p>
            <a:pPr lvl="1">
              <a:buFontTx/>
              <a:buChar char="-"/>
            </a:pPr>
            <a:r>
              <a:rPr lang="fr-FR" sz="4000" b="1" dirty="0"/>
              <a:t> Fils</a:t>
            </a:r>
          </a:p>
          <a:p>
            <a:pPr lvl="1">
              <a:buFontTx/>
              <a:buChar char="-"/>
            </a:pPr>
            <a:r>
              <a:rPr lang="fr-FR" sz="4000" b="1" dirty="0"/>
              <a:t> Esprit</a:t>
            </a:r>
          </a:p>
          <a:p>
            <a:r>
              <a:rPr lang="fr-FR" sz="4000" b="1" dirty="0"/>
              <a:t>2 ) Un petit cours de Ratzinger</a:t>
            </a:r>
          </a:p>
          <a:p>
            <a:r>
              <a:rPr lang="fr-FR" sz="4000" b="1" dirty="0"/>
              <a:t>3 ) Des images 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ésultat de recherche d'images pour &quot;colombe de l'esprit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-531440"/>
            <a:ext cx="8025408" cy="8025409"/>
          </a:xfrm>
          <a:prstGeom prst="rect">
            <a:avLst/>
          </a:prstGeom>
          <a:noFill/>
        </p:spPr>
      </p:pic>
      <p:sp>
        <p:nvSpPr>
          <p:cNvPr id="2" name="ZoneTexte 1"/>
          <p:cNvSpPr txBox="1"/>
          <p:nvPr/>
        </p:nvSpPr>
        <p:spPr>
          <a:xfrm>
            <a:off x="323528" y="836712"/>
            <a:ext cx="849694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/>
              <a:t>12 mentions de l’Esprit Saint</a:t>
            </a:r>
          </a:p>
          <a:p>
            <a:endParaRPr lang="fr-FR" sz="5400" b="1" dirty="0"/>
          </a:p>
          <a:p>
            <a:r>
              <a:rPr lang="fr-FR" sz="5400" b="1" dirty="0"/>
              <a:t>	5 promesses</a:t>
            </a:r>
          </a:p>
          <a:p>
            <a:r>
              <a:rPr lang="fr-FR" sz="5400" b="1" dirty="0"/>
              <a:t>	2 enseignements</a:t>
            </a:r>
          </a:p>
          <a:p>
            <a:r>
              <a:rPr lang="fr-FR" sz="5400" b="1" dirty="0"/>
              <a:t>	2 récits</a:t>
            </a:r>
          </a:p>
          <a:p>
            <a:r>
              <a:rPr lang="fr-FR" sz="5400" b="1" dirty="0"/>
              <a:t>	3 allusions</a:t>
            </a:r>
            <a:endParaRPr lang="fr-FR" sz="2000" b="1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Résultat de recherche d'images pour &quot;nicodèm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7521" y="0"/>
            <a:ext cx="9554545" cy="6858000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4788024" y="6381328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Mathias </a:t>
            </a:r>
            <a:r>
              <a:rPr lang="fr-FR" dirty="0" err="1">
                <a:solidFill>
                  <a:schemeClr val="bg1"/>
                </a:solidFill>
              </a:rPr>
              <a:t>Stommer</a:t>
            </a:r>
            <a:r>
              <a:rPr lang="fr-FR" dirty="0">
                <a:solidFill>
                  <a:schemeClr val="bg1"/>
                </a:solidFill>
              </a:rPr>
              <a:t>,  1640</a:t>
            </a:r>
          </a:p>
        </p:txBody>
      </p:sp>
      <p:sp>
        <p:nvSpPr>
          <p:cNvPr id="5" name="Rectangle 4"/>
          <p:cNvSpPr/>
          <p:nvPr/>
        </p:nvSpPr>
        <p:spPr>
          <a:xfrm>
            <a:off x="539552" y="260648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Il y avait un homme, un pharisien nommé Nicodème ; c’était un notable parmi les Juifs. Il vint trouver Jésus pendant la nuit. 3, 1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23528" y="548101"/>
            <a:ext cx="8208912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nul s’il ne 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nait d’en haut 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ne peut 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voir le Royaume de Dieu. 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Nicodème  : Comment un homme peut-il naître quand il est vieux ? …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Jésus : personne, à moins de </a:t>
            </a:r>
            <a:r>
              <a:rPr kumimoji="0" lang="fr-FR" sz="2800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naître de l’eau et de l’Esprit,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ne peut 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entrer dans le royaume de Dieu. 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Ce qui est né de la chair est chair ;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ce qui est né de l’Esprit est esprit.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Ne sois pas étonné si je t’ai dit 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il vous faut 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naître d’en haut.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	Le vent souffle où il veut : tu entends sa voix,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	mais tu ne sais ni d’où il vient ni où il va.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	Il en est ainsi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pour qui </a:t>
            </a:r>
            <a:r>
              <a:rPr kumimoji="0" lang="fr-FR" sz="2800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est né du souffle de l’Esprit.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fr-FR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llipse 2"/>
          <p:cNvSpPr/>
          <p:nvPr/>
        </p:nvSpPr>
        <p:spPr>
          <a:xfrm>
            <a:off x="1835696" y="620688"/>
            <a:ext cx="914400" cy="504056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467544" y="1484784"/>
            <a:ext cx="914400" cy="504056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5148064" y="1844824"/>
            <a:ext cx="914400" cy="504056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1907704" y="2708920"/>
            <a:ext cx="914400" cy="504056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1835696" y="3140968"/>
            <a:ext cx="914400" cy="504056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2195736" y="4005064"/>
            <a:ext cx="914400" cy="504056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2051720" y="5733256"/>
            <a:ext cx="914400" cy="504056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23528" y="548101"/>
            <a:ext cx="8208912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nul s’il ne 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nait d’en haut 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ne peut 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voir le Royaume de Dieu. 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Nicodème  : Comment un homme peut-il naître quand il est vieux ? …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Jésus : personne, à moins de </a:t>
            </a:r>
            <a:r>
              <a:rPr kumimoji="0" lang="fr-FR" sz="2800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naître de l’eau et de l’Esprit,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ne peut 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entrer dans le royaume de Dieu. 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Ce qui est né de la chair est chair ;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ce qui est né de l’Esprit est esprit.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Ne sois pas étonné si je t’ai dit 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il vous faut 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naître d’en haut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	Le vent souffle où il veut : tu entends sa voix,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	mais tu ne sais ni d’où il vient ni où il va.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	Il en est ainsi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pour qui </a:t>
            </a:r>
            <a:r>
              <a:rPr kumimoji="0" lang="fr-FR" sz="2800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est né du souffle de l’Esprit.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fr-FR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llipse 2"/>
          <p:cNvSpPr/>
          <p:nvPr/>
        </p:nvSpPr>
        <p:spPr>
          <a:xfrm>
            <a:off x="1835696" y="620688"/>
            <a:ext cx="914400" cy="504056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467544" y="1484784"/>
            <a:ext cx="914400" cy="504056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5148064" y="1844824"/>
            <a:ext cx="914400" cy="504056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1907704" y="2708920"/>
            <a:ext cx="914400" cy="504056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1835696" y="3140968"/>
            <a:ext cx="914400" cy="504056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2195736" y="4005064"/>
            <a:ext cx="914400" cy="504056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2051720" y="5733256"/>
            <a:ext cx="914400" cy="504056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23528" y="548101"/>
            <a:ext cx="8208912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nul s’il ne 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nait d’en haut 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ne peut 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voir le Royaume 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de Dieu. 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Nicodème  : Comment un homme peut-il naître quand il est vieux ? …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Jésus : personne, à moins de </a:t>
            </a:r>
            <a:r>
              <a:rPr kumimoji="0" lang="fr-FR" sz="2800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naître de l’eau et de l’Esprit,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ne peut 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entrer dans le royaume de Dieu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Ce qui est né de la chair est chair ;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ce qui est né de l’Esprit est esprit.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Ne sois pas étonné si je t’ai dit 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il vous faut 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naître d’en haut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	Le vent souffle où il veut : tu entends sa voix,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	mais tu ne sais ni d’où il vient ni où il va.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	Il en est ainsi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pour qui </a:t>
            </a:r>
            <a:r>
              <a:rPr kumimoji="0" lang="fr-FR" sz="2800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est né du souffle de l’Esprit.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fr-FR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llipse 2"/>
          <p:cNvSpPr/>
          <p:nvPr/>
        </p:nvSpPr>
        <p:spPr>
          <a:xfrm>
            <a:off x="1835696" y="620688"/>
            <a:ext cx="914400" cy="504056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467544" y="1484784"/>
            <a:ext cx="914400" cy="504056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5148064" y="1844824"/>
            <a:ext cx="914400" cy="504056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1907704" y="2708920"/>
            <a:ext cx="914400" cy="504056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1835696" y="3140968"/>
            <a:ext cx="914400" cy="504056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2195736" y="4005064"/>
            <a:ext cx="914400" cy="504056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2051720" y="5733256"/>
            <a:ext cx="914400" cy="504056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23528" y="548101"/>
            <a:ext cx="8208912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nul s’il ne 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nait d’en haut 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ne peut 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voir le Royaume de Dieu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Nicodème  : Comment un homme peut-il naître quand il est vieux ? …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Jésus : personne, à moins de </a:t>
            </a:r>
            <a:r>
              <a:rPr kumimoji="0" lang="fr-FR" sz="28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naître de l’eau et de l’Esprit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, ne peut 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entrer dans le royaume de Dieu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. Ce qui est né de la chair est chair ;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ce qui est né de l’Esprit est esprit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Ne sois pas étonné si je t’ai dit 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il vous faut 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naître d’en haut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	Le vent souffle où il veut : tu entends sa voix,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	mais tu ne sais ni d’où il vient ni où il va.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	Il en est ainsi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pour qui </a:t>
            </a:r>
            <a:r>
              <a:rPr kumimoji="0" lang="fr-FR" sz="28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est né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sz="28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du souffle de l’Esprit.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fr-FR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llipse 2"/>
          <p:cNvSpPr/>
          <p:nvPr/>
        </p:nvSpPr>
        <p:spPr>
          <a:xfrm>
            <a:off x="1835696" y="620688"/>
            <a:ext cx="914400" cy="504056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467544" y="1484784"/>
            <a:ext cx="914400" cy="504056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5148064" y="1844824"/>
            <a:ext cx="914400" cy="504056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1907704" y="2708920"/>
            <a:ext cx="914400" cy="504056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1835696" y="3140968"/>
            <a:ext cx="914400" cy="504056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2195736" y="4005064"/>
            <a:ext cx="914400" cy="504056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2051720" y="5733256"/>
            <a:ext cx="914400" cy="504056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journals.openedition.org/cem/13371?file=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40568" y="0"/>
            <a:ext cx="10697514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076056" y="5805264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</a:rPr>
              <a:t>Sainte </a:t>
            </a:r>
            <a:r>
              <a:rPr lang="fr-FR" sz="2800" b="1" dirty="0" err="1">
                <a:solidFill>
                  <a:srgbClr val="FFFF00"/>
                </a:solidFill>
              </a:rPr>
              <a:t>Praxède</a:t>
            </a:r>
            <a:r>
              <a:rPr lang="fr-FR" sz="2800" b="1" dirty="0">
                <a:solidFill>
                  <a:srgbClr val="FFFF00"/>
                </a:solidFill>
              </a:rPr>
              <a:t>, IX°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Résultat de recherche d'images pour &quot;jésus et la samaritain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39300" cy="6934201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755576" y="260648"/>
            <a:ext cx="83884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celui qui boira de l’eau que moi je lui donnerai n’aura plus jamais soif ; </a:t>
            </a:r>
            <a:r>
              <a:rPr lang="fr-FR" sz="2800" b="1" dirty="0"/>
              <a:t>et l’eau que je lui don</a:t>
            </a:r>
            <a:r>
              <a:rPr lang="fr-FR" sz="2800" b="1" dirty="0">
                <a:solidFill>
                  <a:schemeClr val="bg1"/>
                </a:solidFill>
              </a:rPr>
              <a:t>nerai deviendra en lui </a:t>
            </a:r>
            <a:r>
              <a:rPr lang="fr-FR" sz="2800" b="1" dirty="0"/>
              <a:t>une source d’eau jaillissant pour la vie </a:t>
            </a:r>
            <a:r>
              <a:rPr lang="fr-FR" sz="2800" b="1" dirty="0">
                <a:solidFill>
                  <a:schemeClr val="bg1"/>
                </a:solidFill>
              </a:rPr>
              <a:t>éternelle. Jn. 4, 14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ésultat de recherche d'images pour &quot;colombe de l'esprit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-531440"/>
            <a:ext cx="8025408" cy="8025409"/>
          </a:xfrm>
          <a:prstGeom prst="rect">
            <a:avLst/>
          </a:prstGeom>
          <a:noFill/>
        </p:spPr>
      </p:pic>
      <p:sp>
        <p:nvSpPr>
          <p:cNvPr id="2" name="ZoneTexte 1"/>
          <p:cNvSpPr txBox="1"/>
          <p:nvPr/>
        </p:nvSpPr>
        <p:spPr>
          <a:xfrm>
            <a:off x="323528" y="836712"/>
            <a:ext cx="849694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/>
              <a:t>12 mentions de l’Esprit Saint</a:t>
            </a:r>
          </a:p>
          <a:p>
            <a:endParaRPr lang="fr-FR" sz="5400" b="1" dirty="0"/>
          </a:p>
          <a:p>
            <a:r>
              <a:rPr lang="fr-FR" sz="5400" b="1" dirty="0"/>
              <a:t>	2 enseignements</a:t>
            </a:r>
          </a:p>
          <a:p>
            <a:r>
              <a:rPr lang="fr-FR" sz="5400" b="1" dirty="0"/>
              <a:t>	2 récits</a:t>
            </a:r>
          </a:p>
          <a:p>
            <a:r>
              <a:rPr lang="fr-FR" sz="5400" b="1" dirty="0"/>
              <a:t>	3 allusions</a:t>
            </a:r>
          </a:p>
          <a:p>
            <a:r>
              <a:rPr lang="fr-FR" sz="5400" b="1" dirty="0"/>
              <a:t>	5 promesses</a:t>
            </a:r>
          </a:p>
        </p:txBody>
      </p:sp>
      <p:sp>
        <p:nvSpPr>
          <p:cNvPr id="5" name="Flèche droite 4"/>
          <p:cNvSpPr/>
          <p:nvPr/>
        </p:nvSpPr>
        <p:spPr>
          <a:xfrm>
            <a:off x="0" y="3573016"/>
            <a:ext cx="1187624" cy="484632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Résultat de recherche d'images pour &quot;baptême de Jèsus, maurice denis&quot;"/>
          <p:cNvPicPr>
            <a:picLocks noChangeAspect="1" noChangeArrowheads="1"/>
          </p:cNvPicPr>
          <p:nvPr/>
        </p:nvPicPr>
        <p:blipFill>
          <a:blip r:embed="rId2" cstate="print"/>
          <a:srcRect t="10284" b="4993"/>
          <a:stretch>
            <a:fillRect/>
          </a:stretch>
        </p:blipFill>
        <p:spPr bwMode="auto">
          <a:xfrm>
            <a:off x="2627784" y="0"/>
            <a:ext cx="6357028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23528" y="5661248"/>
            <a:ext cx="266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Maurice Denis, 1922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9AF670D-3C6F-4C53-8F04-C7936A8F0EC3}"/>
              </a:ext>
            </a:extLst>
          </p:cNvPr>
          <p:cNvSpPr txBox="1"/>
          <p:nvPr/>
        </p:nvSpPr>
        <p:spPr>
          <a:xfrm rot="21178015">
            <a:off x="531675" y="601887"/>
            <a:ext cx="525658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800" dirty="0">
                <a:latin typeface="Agency FB" panose="020B0503020202020204" pitchFamily="34" charset="0"/>
              </a:rPr>
              <a:t>pièges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AC52F27-7629-4260-9CE6-7D69D9F29476}"/>
              </a:ext>
            </a:extLst>
          </p:cNvPr>
          <p:cNvSpPr txBox="1"/>
          <p:nvPr/>
        </p:nvSpPr>
        <p:spPr>
          <a:xfrm rot="362430">
            <a:off x="1736344" y="1776817"/>
            <a:ext cx="7156779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700" dirty="0">
                <a:latin typeface="Edwardian Script ITC" panose="030303020407070D0804" pitchFamily="66" charset="0"/>
              </a:rPr>
              <a:t>ennui</a:t>
            </a:r>
            <a:r>
              <a:rPr lang="fr-FR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6387822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Bernard Klasen\Documents\cours\Cours ISTA\01  Anthropologie &amp; héritages\cours A\9 Cappadoce + Emmanuel\4 visite narthex\06 IMG_1472.JPG"/>
          <p:cNvPicPr>
            <a:picLocks noChangeAspect="1" noChangeArrowheads="1"/>
          </p:cNvPicPr>
          <p:nvPr/>
        </p:nvPicPr>
        <p:blipFill>
          <a:blip r:embed="rId2" cstate="print"/>
          <a:srcRect b="2850"/>
          <a:stretch>
            <a:fillRect/>
          </a:stretch>
        </p:blipFill>
        <p:spPr bwMode="auto">
          <a:xfrm>
            <a:off x="0" y="1061821"/>
            <a:ext cx="9144000" cy="45994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ésultat de recherche d'images pour &quot;colombe de l'esprit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-531440"/>
            <a:ext cx="8025408" cy="8025409"/>
          </a:xfrm>
          <a:prstGeom prst="rect">
            <a:avLst/>
          </a:prstGeom>
          <a:noFill/>
        </p:spPr>
      </p:pic>
      <p:sp>
        <p:nvSpPr>
          <p:cNvPr id="2" name="ZoneTexte 1"/>
          <p:cNvSpPr txBox="1"/>
          <p:nvPr/>
        </p:nvSpPr>
        <p:spPr>
          <a:xfrm>
            <a:off x="323528" y="836712"/>
            <a:ext cx="849694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/>
              <a:t>12 mentions de l’Esprit Saint</a:t>
            </a:r>
          </a:p>
          <a:p>
            <a:endParaRPr lang="fr-FR" sz="5400" b="1" dirty="0"/>
          </a:p>
          <a:p>
            <a:r>
              <a:rPr lang="fr-FR" sz="5400" b="1" dirty="0"/>
              <a:t>	2 enseignements</a:t>
            </a:r>
          </a:p>
          <a:p>
            <a:r>
              <a:rPr lang="fr-FR" sz="5400" b="1" dirty="0"/>
              <a:t>	2 récits</a:t>
            </a:r>
          </a:p>
          <a:p>
            <a:r>
              <a:rPr lang="fr-FR" sz="5400" b="1" dirty="0"/>
              <a:t>	3 allusions</a:t>
            </a:r>
          </a:p>
          <a:p>
            <a:r>
              <a:rPr lang="fr-FR" sz="5400" b="1" dirty="0"/>
              <a:t>	5 promesses</a:t>
            </a:r>
          </a:p>
        </p:txBody>
      </p:sp>
      <p:sp>
        <p:nvSpPr>
          <p:cNvPr id="5" name="Flèche droite 4"/>
          <p:cNvSpPr/>
          <p:nvPr/>
        </p:nvSpPr>
        <p:spPr>
          <a:xfrm>
            <a:off x="0" y="4365104"/>
            <a:ext cx="1187624" cy="484632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Résultat de recherche d'images pour &quot;un moine lit la bibl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5314"/>
            <a:ext cx="5233050" cy="6983314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220072" y="1196752"/>
            <a:ext cx="3600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C’est l’esprit qui fait vivre, la chair n’est capable de rien. </a:t>
            </a:r>
          </a:p>
          <a:p>
            <a:r>
              <a:rPr lang="fr-FR" sz="2800" b="1" dirty="0">
                <a:solidFill>
                  <a:schemeClr val="bg1"/>
                </a:solidFill>
              </a:rPr>
              <a:t>Les paroles que je vous ai dites sont esprit et elles sont vie.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Résultat de recherche d'images pour &quot;lire la bibl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263603" cy="61653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Jean-Léon Gérôme Consummatum e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9144000" cy="5204141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95536" y="5903893"/>
            <a:ext cx="8748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i="1" dirty="0" err="1">
                <a:solidFill>
                  <a:schemeClr val="bg1"/>
                </a:solidFill>
              </a:rPr>
              <a:t>Consummatum</a:t>
            </a:r>
            <a:r>
              <a:rPr lang="fr-FR" sz="2800" i="1" dirty="0">
                <a:solidFill>
                  <a:schemeClr val="bg1"/>
                </a:solidFill>
              </a:rPr>
              <a:t> est</a:t>
            </a:r>
            <a:r>
              <a:rPr lang="fr-FR" sz="2800" dirty="0">
                <a:solidFill>
                  <a:schemeClr val="bg1"/>
                </a:solidFill>
              </a:rPr>
              <a:t>, Jean-Léon Gérôme, 1967, Orsay. 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ésultat de recherche d'images pour &quot;colombe de l'esprit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-531440"/>
            <a:ext cx="8025408" cy="8025409"/>
          </a:xfrm>
          <a:prstGeom prst="rect">
            <a:avLst/>
          </a:prstGeom>
          <a:noFill/>
        </p:spPr>
      </p:pic>
      <p:sp>
        <p:nvSpPr>
          <p:cNvPr id="2" name="ZoneTexte 1"/>
          <p:cNvSpPr txBox="1"/>
          <p:nvPr/>
        </p:nvSpPr>
        <p:spPr>
          <a:xfrm>
            <a:off x="323528" y="836712"/>
            <a:ext cx="849694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/>
              <a:t>12 mentions de l’Esprit Saint</a:t>
            </a:r>
          </a:p>
          <a:p>
            <a:endParaRPr lang="fr-FR" sz="5400" b="1" dirty="0"/>
          </a:p>
          <a:p>
            <a:r>
              <a:rPr lang="fr-FR" sz="5400" b="1" dirty="0"/>
              <a:t>	2 enseignements</a:t>
            </a:r>
          </a:p>
          <a:p>
            <a:r>
              <a:rPr lang="fr-FR" sz="5400" b="1" dirty="0"/>
              <a:t>	2 récits</a:t>
            </a:r>
          </a:p>
          <a:p>
            <a:r>
              <a:rPr lang="fr-FR" sz="5400" b="1" dirty="0"/>
              <a:t>	3 allusions</a:t>
            </a:r>
          </a:p>
          <a:p>
            <a:r>
              <a:rPr lang="fr-FR" sz="5400" b="1" dirty="0"/>
              <a:t>	5 promesses</a:t>
            </a:r>
            <a:endParaRPr lang="fr-FR" sz="2000" b="1" dirty="0"/>
          </a:p>
        </p:txBody>
      </p:sp>
      <p:sp>
        <p:nvSpPr>
          <p:cNvPr id="5" name="Flèche droite 4"/>
          <p:cNvSpPr/>
          <p:nvPr/>
        </p:nvSpPr>
        <p:spPr>
          <a:xfrm>
            <a:off x="0" y="5157192"/>
            <a:ext cx="1187624" cy="484632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"/>
          <p:cNvSpPr>
            <a:spLocks noChangeArrowheads="1"/>
          </p:cNvSpPr>
          <p:nvPr/>
        </p:nvSpPr>
        <p:spPr bwMode="auto">
          <a:xfrm>
            <a:off x="395536" y="260648"/>
            <a:ext cx="7992888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Si vous m’aimez,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36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vous garderez mes commandements</a:t>
            </a:r>
            <a:r>
              <a:rPr kumimoji="0" lang="fr-FR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Moi, je prierai le Père, et il vous donnera un autre Défenseur (paraclet) qui </a:t>
            </a:r>
            <a:r>
              <a:rPr kumimoji="0" lang="fr-FR" sz="3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sera pour toujours avec vous</a:t>
            </a:r>
            <a:r>
              <a:rPr kumimoji="0" lang="fr-FR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: 			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l’Esprit de vérité</a:t>
            </a:r>
            <a:r>
              <a:rPr kumimoji="0" lang="fr-FR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lui que le monde ne peut recevoir, car il ne le voit pas et ne le connaît pas ;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vous, </a:t>
            </a:r>
            <a:r>
              <a:rPr kumimoji="0" lang="fr-FR" sz="3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vous le connaissez</a:t>
            </a:r>
            <a:r>
              <a:rPr kumimoji="0" lang="fr-FR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car </a:t>
            </a:r>
            <a:r>
              <a:rPr kumimoji="0" lang="fr-FR" sz="3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il demeure auprès de vous</a:t>
            </a:r>
            <a:r>
              <a:rPr kumimoji="0" lang="fr-FR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et </a:t>
            </a:r>
            <a:r>
              <a:rPr kumimoji="0" lang="fr-FR" sz="3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il sera en vous</a:t>
            </a:r>
            <a:r>
              <a:rPr kumimoji="0" lang="fr-FR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fr-FR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 noChangeArrowheads="1"/>
          </p:cNvSpPr>
          <p:nvPr/>
        </p:nvSpPr>
        <p:spPr bwMode="auto">
          <a:xfrm>
            <a:off x="323528" y="764704"/>
            <a:ext cx="8568952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Si quelqu’un m’aime, il gardera ma parole ; mon Père l’aimera, nous viendrons vers lui et, chez lui, nous nous ferons une demeure.</a:t>
            </a:r>
            <a:r>
              <a:rPr kumimoji="0" 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24</a:t>
            </a:r>
            <a:r>
              <a:rPr kumimoji="0" lang="fr-F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Celui qui ne m’aime pas ne garde pas mes paroles. Or, la parole que vous entendez n’est pas de moi : elle est du Père, qui m’a envoyé.</a:t>
            </a:r>
            <a:r>
              <a:rPr kumimoji="0" 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25</a:t>
            </a:r>
            <a:r>
              <a:rPr kumimoji="0" lang="fr-F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Je vous parle ainsi, tant que je demeure avec vous ;</a:t>
            </a:r>
            <a:r>
              <a:rPr kumimoji="0" 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26</a:t>
            </a:r>
            <a:r>
              <a:rPr kumimoji="0" lang="fr-F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mais le Défenseur (Paraclet), l’Esprit Saint que le Père enverra en mon nom, lui, vous enseignera tout,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et il vous fera souvenir de tout ce que je vous ai dit.</a:t>
            </a:r>
            <a:endParaRPr kumimoji="0" lang="fr-FR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79512" y="188640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accent2"/>
                </a:solidFill>
              </a:rPr>
              <a:t>2</a:t>
            </a:r>
            <a:r>
              <a:rPr lang="fr-FR" sz="3600" b="1" baseline="30000" dirty="0">
                <a:solidFill>
                  <a:schemeClr val="accent2"/>
                </a:solidFill>
              </a:rPr>
              <a:t>ème</a:t>
            </a:r>
            <a:r>
              <a:rPr lang="fr-FR" sz="3600" b="1" dirty="0">
                <a:solidFill>
                  <a:schemeClr val="accent2"/>
                </a:solidFill>
              </a:rPr>
              <a:t> promesse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Résultat de recherche d'images pour &quot;un enfant dort, oeuvre d'art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3409"/>
            <a:ext cx="8172400" cy="6891409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156176" y="476672"/>
            <a:ext cx="34563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b="1" dirty="0"/>
              <a:t>Aimer</a:t>
            </a:r>
          </a:p>
          <a:p>
            <a:r>
              <a:rPr lang="fr-FR" sz="6600" b="1" dirty="0"/>
              <a:t>garder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 noChangeArrowheads="1"/>
          </p:cNvSpPr>
          <p:nvPr/>
        </p:nvSpPr>
        <p:spPr bwMode="auto">
          <a:xfrm>
            <a:off x="395536" y="1010345"/>
            <a:ext cx="8568952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Si quelqu’un m’aime,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il gardera ma parole ;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mon Père l’aimera,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nous viendrons vers lui et,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chez lui, nous nous ferons une</a:t>
            </a:r>
            <a:r>
              <a:rPr kumimoji="0" lang="fr-FR" sz="36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demeure.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Celui qui ne m’aime pas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ne garde pas mes paroles.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Je vous parle ainsi,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tant que je demeure avec vous</a:t>
            </a:r>
            <a:endParaRPr kumimoji="0" lang="fr-FR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5536" y="1052736"/>
            <a:ext cx="4536504" cy="12024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395536" y="3789040"/>
            <a:ext cx="5472608" cy="12024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ésultat de recherche d'images pour &quot;mot racin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49809"/>
            <a:ext cx="9144000" cy="76078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 noChangeArrowheads="1"/>
          </p:cNvSpPr>
          <p:nvPr/>
        </p:nvSpPr>
        <p:spPr bwMode="auto">
          <a:xfrm>
            <a:off x="395536" y="1010345"/>
            <a:ext cx="8568952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Si quelqu’un m’aime,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il gardera ma parole ;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mon Père l’aimera,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nous viendrons vers lui et,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chez lui, nous nous ferons une</a:t>
            </a:r>
            <a:r>
              <a:rPr kumimoji="0" lang="fr-FR" sz="36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demeure.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Celui qui ne m’aime pas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ne garde pas mes paroles.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Je vous parle ainsi,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tant que je demeure avec vous</a:t>
            </a:r>
            <a:endParaRPr kumimoji="0" lang="fr-FR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5536" y="1052736"/>
            <a:ext cx="4536504" cy="12024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395536" y="3789040"/>
            <a:ext cx="5472608" cy="12024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6732240" y="3140968"/>
            <a:ext cx="1944216" cy="91440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2627784" y="5373216"/>
            <a:ext cx="1944216" cy="91440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 noChangeArrowheads="1"/>
          </p:cNvSpPr>
          <p:nvPr/>
        </p:nvSpPr>
        <p:spPr bwMode="auto">
          <a:xfrm>
            <a:off x="395536" y="1010345"/>
            <a:ext cx="8568952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Si quelqu’un m’aime,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il gardera ma parole ;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mon Père l’aimera,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nous viendrons 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vers lui </a:t>
            </a:r>
            <a:r>
              <a:rPr kumimoji="0" lang="fr-FR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et,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chez lui</a:t>
            </a:r>
            <a:r>
              <a:rPr kumimoji="0" lang="fr-FR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nous nous ferons une</a:t>
            </a:r>
            <a:r>
              <a:rPr kumimoji="0" lang="fr-FR" sz="36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demeure.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Celui qui ne m’aime pas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ne garde pas mes paroles.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Je vous parle ainsi,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tant que je demeure 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avec vous</a:t>
            </a:r>
            <a:endParaRPr kumimoji="0" lang="fr-FR" sz="3600" b="1" i="0" u="none" strike="noStrike" cap="none" normalizeH="0" baseline="0" dirty="0">
              <a:ln>
                <a:noFill/>
              </a:ln>
              <a:solidFill>
                <a:srgbClr val="00B0F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5536" y="1052736"/>
            <a:ext cx="4536504" cy="12024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395536" y="3789040"/>
            <a:ext cx="5472608" cy="12024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6732240" y="3140968"/>
            <a:ext cx="1944216" cy="91440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2627784" y="5373216"/>
            <a:ext cx="1944216" cy="91440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8" name="Picture 4" descr="Résultat de recherche d'images pour &quot;regarder des vielles photos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94476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323528" y="4842063"/>
            <a:ext cx="85689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mais le Défenseur vous enseignera tout, et il vous fera souvenir de tout ce que je vous ai dit.</a:t>
            </a:r>
            <a:endParaRPr lang="fr-FR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Résultat de recherche d'images pour &quot;avocat de la défens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9154248" cy="6093296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511152" y="692696"/>
            <a:ext cx="76328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5400" dirty="0"/>
              <a:t>Il rendra témoignage </a:t>
            </a:r>
          </a:p>
          <a:p>
            <a:r>
              <a:rPr lang="fr-FR" sz="5400" dirty="0"/>
              <a:t>		  en ma faveur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79512" y="188640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accent2"/>
                </a:solidFill>
              </a:rPr>
              <a:t>3</a:t>
            </a:r>
            <a:r>
              <a:rPr lang="fr-FR" sz="3600" b="1" baseline="30000" dirty="0">
                <a:solidFill>
                  <a:schemeClr val="accent2"/>
                </a:solidFill>
              </a:rPr>
              <a:t>ème</a:t>
            </a:r>
            <a:r>
              <a:rPr lang="fr-FR" sz="3600" b="1" dirty="0">
                <a:solidFill>
                  <a:schemeClr val="accent2"/>
                </a:solidFill>
              </a:rPr>
              <a:t> promesse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Résultat de recherche d'images pour &quot;emmaüs, rembrandtd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-64629"/>
            <a:ext cx="7956376" cy="6922629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51520" y="6021288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Rembrandt, 1628</a:t>
            </a:r>
          </a:p>
          <a:p>
            <a:r>
              <a:rPr lang="fr-FR" dirty="0">
                <a:solidFill>
                  <a:schemeClr val="bg1"/>
                </a:solidFill>
              </a:rPr>
              <a:t>Jaquemart André,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11560" y="260648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accent2"/>
                </a:solidFill>
              </a:rPr>
              <a:t>4</a:t>
            </a:r>
            <a:r>
              <a:rPr lang="fr-FR" sz="3600" b="1" baseline="30000" dirty="0">
                <a:solidFill>
                  <a:schemeClr val="accent2"/>
                </a:solidFill>
              </a:rPr>
              <a:t>ème</a:t>
            </a:r>
            <a:r>
              <a:rPr lang="fr-FR" sz="3600" b="1" dirty="0">
                <a:solidFill>
                  <a:schemeClr val="accent2"/>
                </a:solidFill>
              </a:rPr>
              <a:t> promesse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4" name="Picture 4" descr="Résultat de recherche d'images pour &quot;réquisitoire, dessin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51570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Résultat de recherche d'images pour &quot;ne me retiens pas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93721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395536" y="476672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Alexandre Ivanov, 1835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Résultat de recherche d'images pour &quot;un chemin de lumièr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3881"/>
            <a:ext cx="10332640" cy="6901881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11560" y="260648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accent2"/>
                </a:solidFill>
              </a:rPr>
              <a:t>5</a:t>
            </a:r>
            <a:r>
              <a:rPr lang="fr-FR" sz="3600" b="1" baseline="30000" dirty="0">
                <a:solidFill>
                  <a:schemeClr val="accent2"/>
                </a:solidFill>
              </a:rPr>
              <a:t>ème</a:t>
            </a:r>
            <a:r>
              <a:rPr lang="fr-FR" sz="3600" b="1" dirty="0">
                <a:solidFill>
                  <a:schemeClr val="accent2"/>
                </a:solidFill>
              </a:rPr>
              <a:t> promesse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6" name="Picture 4" descr="DRESS 01b     Drapés vêtemen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7496" y="-143776"/>
            <a:ext cx="4536504" cy="7001776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323528" y="692696"/>
            <a:ext cx="4392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/>
              <a:t>Nous ne tenons qu’une esquisse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Résultat de recherche d'images pour &quot;pantocrator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03448"/>
            <a:ext cx="9214148" cy="92141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4807</TotalTime>
  <Words>1578</Words>
  <Application>Microsoft Office PowerPoint</Application>
  <PresentationFormat>Affichage à l'écran (4:3)</PresentationFormat>
  <Paragraphs>262</Paragraphs>
  <Slides>99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99</vt:i4>
      </vt:variant>
    </vt:vector>
  </HeadingPairs>
  <TitlesOfParts>
    <vt:vector size="105" baseType="lpstr">
      <vt:lpstr>Agency FB</vt:lpstr>
      <vt:lpstr>Arial</vt:lpstr>
      <vt:lpstr>Calibri</vt:lpstr>
      <vt:lpstr>Edwardian Script ITC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Bernard Klasen</dc:creator>
  <cp:lastModifiedBy>Secrétariat LE CIF</cp:lastModifiedBy>
  <cp:revision>252</cp:revision>
  <dcterms:created xsi:type="dcterms:W3CDTF">2020-02-08T17:24:48Z</dcterms:created>
  <dcterms:modified xsi:type="dcterms:W3CDTF">2022-02-15T08:42:26Z</dcterms:modified>
</cp:coreProperties>
</file>