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5" r:id="rId2"/>
    <p:sldId id="256" r:id="rId3"/>
    <p:sldId id="257" r:id="rId4"/>
    <p:sldId id="258" r:id="rId5"/>
    <p:sldId id="273" r:id="rId6"/>
    <p:sldId id="259" r:id="rId7"/>
    <p:sldId id="260" r:id="rId8"/>
    <p:sldId id="261" r:id="rId9"/>
    <p:sldId id="274" r:id="rId10"/>
    <p:sldId id="262" r:id="rId11"/>
    <p:sldId id="275" r:id="rId12"/>
    <p:sldId id="276" r:id="rId13"/>
    <p:sldId id="263" r:id="rId14"/>
    <p:sldId id="264" r:id="rId15"/>
    <p:sldId id="267" r:id="rId16"/>
    <p:sldId id="268" r:id="rId17"/>
    <p:sldId id="271" r:id="rId18"/>
    <p:sldId id="270" r:id="rId19"/>
    <p:sldId id="272" r:id="rId20"/>
  </p:sldIdLst>
  <p:sldSz cx="12192000" cy="6858000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3" autoAdjust="0"/>
    <p:restoredTop sz="94595" autoAdjust="0"/>
  </p:normalViewPr>
  <p:slideViewPr>
    <p:cSldViewPr snapToGrid="0">
      <p:cViewPr varScale="1">
        <p:scale>
          <a:sx n="69" d="100"/>
          <a:sy n="69" d="100"/>
        </p:scale>
        <p:origin x="250" y="67"/>
      </p:cViewPr>
      <p:guideLst/>
    </p:cSldViewPr>
  </p:slideViewPr>
  <p:outlineViewPr>
    <p:cViewPr>
      <p:scale>
        <a:sx n="33" d="100"/>
        <a:sy n="33" d="100"/>
      </p:scale>
      <p:origin x="0" y="-1383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F51C6495-4B9A-468F-B609-08396D1CE248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2F1CE94-F7B7-4509-8444-C9736E1A9F9E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64FF778-63D8-4C92-8034-78F5FD1C1935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BBB4DC8-6113-4447-B28A-2201465EC67A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868811E4-4769-44F0-8E91-EF061AC8FABB}" type="slidenum">
              <a:t>‹N°›</a:t>
            </a:fld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6757652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0D17CAA-2048-4F48-B1A1-2AE849C379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ABF19444-4A5D-4E4C-B719-DC97ABEDB224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4" name="Espace réservé de l'en-tête 3">
            <a:extLst>
              <a:ext uri="{FF2B5EF4-FFF2-40B4-BE49-F238E27FC236}">
                <a16:creationId xmlns:a16="http://schemas.microsoft.com/office/drawing/2014/main" id="{EFEC7BD7-82CE-4042-B386-E045318248F7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732BD39-D375-424E-BEC5-AC7DAE5B3DD5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564A556-12B0-4347-B4FA-AFB570B6AB88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C4F5670-C192-4497-8B9D-B0340154BE5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A5378A49-C805-4EF9-BD1F-CC102BE60225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16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fr-FR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5C5CB6E-1A6E-4FE2-B5B4-CB34F4A150A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25E43EBC-930C-4400-8B39-1C0461AB3169}" type="slidenum">
              <a:t>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F37FE51-D6E0-412D-8507-92E52B613D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6281EA0-4A37-4AA7-A25E-B0549699797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D57E737-1F4B-4AF5-8096-59E4731468A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E128248D-B0D7-4180-A01A-1B65E4B934E0}" type="slidenum">
              <a:t>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893488EE-DA37-4C8F-A574-508E57CE531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F99B517-E020-411F-8441-F4F40A6242A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B15B8BE-9CD9-4C52-ABA0-6A170D26DE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55F2E9CC-8FB7-452A-A606-F9FEAC0E5A72}" type="slidenum">
              <a:t>4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93744832-9B65-45DC-99F1-F7E19BBA327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2DC1BFE5-A85E-4480-96AE-CBF1B0BB115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9F29D0B-D8C2-4F33-907D-FD8E28EAEBE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05E00E0F-9CC3-4FB8-92AD-FDFE261E74B8}" type="slidenum">
              <a:t>6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0EEB2480-0EF7-4350-9903-C2B69CD3E89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FA21B009-A08F-412B-B22B-9C15721A345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B4495AC-3920-4478-86F1-5A0EB0E06DB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A03FEA41-6134-4CE3-9427-AF6E4A6A002F}" type="slidenum">
              <a:t>7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992D690-B5B8-496D-AE05-054D8658496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21736F37-0AA8-4D47-A242-321DADA1242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5D22FC4-950F-4548-8F44-471586FD22F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620492EF-EF85-4C81-971A-51324314D200}" type="slidenum">
              <a:t>8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7D2B45EE-E188-4CB2-A69B-827DF551A3E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6000" y="812520"/>
            <a:ext cx="7127279" cy="4008959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F9AF447B-E417-440F-BAC8-447AC04F1F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B73D364-200D-45D6-9EEC-A48D1CE4337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50863A21-D40C-4B32-9019-C5E66C84D8BD}" type="slidenum">
              <a:t>10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B589AFA3-B957-449D-9AFD-398AC18D48F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9714ED9-67FF-441B-B6AF-E66A3E14B65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624172-9E33-4980-9710-010F1251F006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3880" y="1122480"/>
            <a:ext cx="9144000" cy="2387520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4671E2-704E-4F3E-A313-6168DCD57414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3880" y="3602160"/>
            <a:ext cx="9144000" cy="1655640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FED4B15-D20F-4A5D-BECF-7DB7E0CE768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FC02B6D-B92D-4172-8CD5-832EEAD7E5D0}" type="datetime1">
              <a:rPr lang="fr-FR"/>
              <a:pPr lvl="0"/>
              <a:t>17/02/2022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5F3B80-03ED-46B5-BABC-1862D2186A6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77ECED-F507-4373-8074-F288650ADA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E76309-7FF5-4597-BAC2-AB60DCDC70EE}" type="slidenum">
              <a:t>‹N°›</a:t>
            </a:fld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3881DA8-2DF0-4F23-A485-97DC79B76CC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09480" y="1604520"/>
            <a:ext cx="10972440" cy="4525920"/>
          </a:xfrm>
        </p:spPr>
        <p:txBody>
          <a:bodyPr lIns="0" tIns="0" rIns="0" bIns="0"/>
          <a:lstStyle>
            <a:lvl1pPr hangingPunct="0">
              <a:spcBef>
                <a:spcPts val="0"/>
              </a:spcBef>
              <a:spcAft>
                <a:spcPts val="1417"/>
              </a:spcAft>
              <a:defRPr sz="3200">
                <a:latin typeface="Arial" pitchFamily="18"/>
              </a:defRPr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687277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E9D4FC-34E7-4853-91CB-EACFF55159E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52521F6-4399-45B1-8597-8B113631A0E9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E0DE13-505A-43A5-8239-2323338689C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A91599C-64B6-410E-A58C-8D23F6295BE8}" type="datetime1">
              <a:rPr lang="fr-FR"/>
              <a:pPr lvl="0"/>
              <a:t>17/02/2022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94D89D-EF1C-4575-8028-237D6B96396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DBC23C-C4CD-4C8A-98F1-4D6517F690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378D388-835F-4F6C-8E01-933FC365117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417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D83F064-9261-498B-97E8-5AE05C6A4AAE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60" y="365040"/>
            <a:ext cx="2628720" cy="5811840"/>
          </a:xfrm>
        </p:spPr>
        <p:txBody>
          <a:bodyPr vert="eaVert" anchor="t" anchorCtr="1"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6604349-6DD3-4E1F-AAEC-1502BDA4FD7A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080" y="365040"/>
            <a:ext cx="7734239" cy="58118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80E35E-2A4F-4803-82A8-C9E2CD8E9DC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E11C6AD-A7B8-4DE5-8746-EB21B545E8D6}" type="datetime1">
              <a:rPr lang="fr-FR"/>
              <a:pPr lvl="0"/>
              <a:t>17/02/2022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CE14E6D-790F-4BA9-9CF1-3B9C695D191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441D70-F4FE-4D41-AA43-87681F019D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765034C-FF1F-4355-B5CA-9557FFE6D5A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0243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6566AA-34C7-4CBC-8998-2A0C49C3E4C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7869320-3958-4362-A280-77C4B0D7ACC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38080" y="1825560"/>
            <a:ext cx="10515600" cy="4351320"/>
          </a:xfrm>
        </p:spPr>
        <p:txBody>
          <a:bodyPr anchor="t"/>
          <a:lstStyle>
            <a:lvl1pPr marL="228600" indent="-228600">
              <a:spcBef>
                <a:spcPts val="1001"/>
              </a:spcBef>
              <a:buSzPct val="100000"/>
              <a:buFont typeface="Arial" pitchFamily="34"/>
              <a:buChar char="•"/>
              <a:defRPr sz="2800">
                <a:latin typeface="Calibri" pitchFamily="18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432981C-FD7F-4F12-BA3E-A208B39EB4B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2D9E58B-0204-4162-B722-B85852E68AF5}" type="datetime1">
              <a:rPr lang="fr-FR"/>
              <a:pPr lvl="0"/>
              <a:t>17/02/2022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3B37AD-A5BE-4A2A-9AD4-0A4EBF445FE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B137493-B0BC-4237-9000-B970167F60A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8D8978E-04D9-4850-82A8-A6FA294D9D9C}" type="slidenum">
              <a:t>‹N°›</a:t>
            </a:fld>
            <a:endParaRPr lang="fr-FR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B403BB4D-353B-4D2C-8D6C-09E15E3F9A6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09480" y="1604520"/>
            <a:ext cx="10972440" cy="4525920"/>
          </a:xfrm>
        </p:spPr>
        <p:txBody>
          <a:bodyPr lIns="0" tIns="0" rIns="0" bIns="0"/>
          <a:lstStyle>
            <a:lvl1pPr hangingPunct="0">
              <a:spcBef>
                <a:spcPts val="0"/>
              </a:spcBef>
              <a:spcAft>
                <a:spcPts val="1417"/>
              </a:spcAft>
              <a:defRPr sz="3200">
                <a:latin typeface="Arial" pitchFamily="18"/>
              </a:defRPr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060182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CDA352-94E6-434E-BDE1-8754E49B16B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959" y="1709640"/>
            <a:ext cx="10515600" cy="2852640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567013E-7DFB-46F5-89DB-3604E5BF3C6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959" y="4589640"/>
            <a:ext cx="10515600" cy="1500119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DA09F4C-997E-4024-844D-09EE1AC63FF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26325C4-A9EB-49A8-A38D-622A74A9C951}" type="datetime1">
              <a:rPr lang="fr-FR"/>
              <a:pPr lvl="0"/>
              <a:t>17/02/2022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0803C6-6FCE-4955-AD2F-5DF3C4ECD2B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3A2A66-A925-4402-A520-6C16A9CEE16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E5C865-A7AE-4025-B754-4F67EA7FA18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7818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F001AC-3451-4A1E-9DEF-87DEABAA935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29E200-ADAC-4E57-A167-2B90C123C09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38080" y="1825560"/>
            <a:ext cx="5181480" cy="4351320"/>
          </a:xfrm>
        </p:spPr>
        <p:txBody>
          <a:bodyPr anchor="t"/>
          <a:lstStyle>
            <a:lvl1pPr marL="228600" indent="-228600">
              <a:spcBef>
                <a:spcPts val="1001"/>
              </a:spcBef>
              <a:buSzPct val="100000"/>
              <a:buFont typeface="Arial" pitchFamily="34"/>
              <a:buChar char="•"/>
              <a:defRPr sz="2800">
                <a:latin typeface="Calibri" pitchFamily="18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EEE8CAD-C912-48AF-871E-16478C0EE8B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172200" y="1825560"/>
            <a:ext cx="5181480" cy="4351320"/>
          </a:xfrm>
        </p:spPr>
        <p:txBody>
          <a:bodyPr anchor="t"/>
          <a:lstStyle>
            <a:lvl1pPr marL="228600" indent="-228600">
              <a:spcBef>
                <a:spcPts val="1001"/>
              </a:spcBef>
              <a:buSzPct val="100000"/>
              <a:buFont typeface="Arial" pitchFamily="34"/>
              <a:buChar char="•"/>
              <a:defRPr sz="2800">
                <a:latin typeface="Calibri" pitchFamily="18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65D77C3-83AD-4624-98B8-63BDC268378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BF84C82-FF28-4992-8052-F120CFABFE7E}" type="datetime1">
              <a:rPr lang="fr-FR"/>
              <a:pPr lvl="0"/>
              <a:t>17/02/2022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A831094-C704-413D-8D7E-67FAFB72A73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ED2AC79-9B93-42E0-A176-C5E697FEF8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1FCD893-B620-4249-A1D2-3984F4DB889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9904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8A518A-745D-4D3D-A343-9A15EB30FC3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879" y="365040"/>
            <a:ext cx="10515600" cy="132552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CCC3229-CD10-45FA-9BBB-1077129CED7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879" y="1681200"/>
            <a:ext cx="5157720" cy="82404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9F969D6-6BA3-40D7-ABE4-5D129FACEDB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39879" y="2505240"/>
            <a:ext cx="5157720" cy="3684600"/>
          </a:xfrm>
        </p:spPr>
        <p:txBody>
          <a:bodyPr anchor="t"/>
          <a:lstStyle>
            <a:lvl1pPr marL="228600" indent="-228600">
              <a:spcBef>
                <a:spcPts val="1001"/>
              </a:spcBef>
              <a:buSzPct val="100000"/>
              <a:buFont typeface="Arial" pitchFamily="34"/>
              <a:buChar char="•"/>
              <a:defRPr sz="2800">
                <a:latin typeface="Calibri" pitchFamily="18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FC18C4E-42E1-43A4-935E-3593E8D5832E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200"/>
            <a:ext cx="5183280" cy="82404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A8DB64E-6BC3-4D0C-A9BA-5AC272F8A9A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172200" y="2505240"/>
            <a:ext cx="5183280" cy="3684600"/>
          </a:xfrm>
        </p:spPr>
        <p:txBody>
          <a:bodyPr anchor="t"/>
          <a:lstStyle>
            <a:lvl1pPr marL="228600" indent="-228600">
              <a:spcBef>
                <a:spcPts val="1001"/>
              </a:spcBef>
              <a:buSzPct val="100000"/>
              <a:buFont typeface="Arial" pitchFamily="34"/>
              <a:buChar char="•"/>
              <a:defRPr sz="2800">
                <a:latin typeface="Calibri" pitchFamily="18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8C24E83-B77F-4314-BE51-868AFAA2D5B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D831C51-FE47-4EAB-8BEB-D9EBF70897A3}" type="datetime1">
              <a:rPr lang="fr-FR"/>
              <a:pPr lvl="0"/>
              <a:t>17/02/2022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18F8EA1-2440-4302-8B0B-B93C970B71D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0BB0B5D-339C-4D8D-A7A4-094E5FB8D7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B7F426E-EBD7-44F0-B2C0-DBE72521B990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585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583BAA-4C18-412E-84BA-61C5CAEE8E5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02A488B-FBFB-459E-8D2E-0B82B1657C9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113592F-EF2D-49D2-B4CE-02F4CFD9AFB0}" type="datetime1">
              <a:rPr lang="fr-FR"/>
              <a:pPr lvl="0"/>
              <a:t>17/02/2022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E138E0C-B023-4143-8B80-6EA5228CD4D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507ACBD-A161-46B8-BD30-034CB0CE42A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91517F9-ABAA-4B63-95C8-8EB9A03F6F0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041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31DFDA7-9DF4-4EAC-81E7-CE321B8473E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080251E-2ACC-4CF5-8654-09F1EA84E8CD}" type="datetime1">
              <a:rPr lang="fr-FR"/>
              <a:pPr lvl="0"/>
              <a:t>17/02/2022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91D2051-868D-4F8C-BECE-B7FEDF18F4D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B3CF47B-931B-4B28-9DA8-9998262D94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6E7D04-3AC2-4067-8A59-CE97F0D8A875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9970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BDB01F-B956-4254-BF57-597FC0BF330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879" y="457200"/>
            <a:ext cx="393228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7F1CE4A-1F48-438D-A6EF-82D35E63CBD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183280" y="987480"/>
            <a:ext cx="6172200" cy="4873679"/>
          </a:xfrm>
        </p:spPr>
        <p:txBody>
          <a:bodyPr anchor="t"/>
          <a:lstStyle>
            <a:lvl1pPr marL="228600" indent="-228600">
              <a:spcBef>
                <a:spcPts val="1001"/>
              </a:spcBef>
              <a:buSzPct val="100000"/>
              <a:buFont typeface="Arial" pitchFamily="34"/>
              <a:buChar char="•"/>
              <a:defRPr sz="3200">
                <a:latin typeface="Calibri" pitchFamily="18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19D57AC-72EC-49F8-A6C4-303072B7C553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879" y="2057400"/>
            <a:ext cx="3932280" cy="3811679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1506701-AEBB-4BF3-921D-6A33C6F2E4B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FD7F6E5-2EBE-48CA-8A0A-9492F1666D69}" type="datetime1">
              <a:rPr lang="fr-FR"/>
              <a:pPr lvl="0"/>
              <a:t>17/02/2022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4A378E7-A158-4382-B71F-4FEB7E6430F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EDF38C3-8775-4502-A59B-E9868B1617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75A283-3BBD-41D0-8000-DEBFF8B16FF5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8748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7099A8-C3B7-4D5A-B518-E1F8D6D920A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879" y="457200"/>
            <a:ext cx="393228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387A0B1-B946-401E-9E46-3F73547C533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183280" y="987480"/>
            <a:ext cx="6172200" cy="4873679"/>
          </a:xfrm>
        </p:spPr>
        <p:txBody>
          <a:bodyPr anchor="t"/>
          <a:lstStyle>
            <a:lvl1pPr algn="ctr" hangingPunct="0">
              <a:defRPr>
                <a:latin typeface="Arial" pitchFamily="18"/>
              </a:defRPr>
            </a:lvl1pPr>
          </a:lstStyle>
          <a:p>
            <a:pPr lvl="0"/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07E512E-B8E7-4B2C-9F22-FA3FC3FC6D95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879" y="2057400"/>
            <a:ext cx="3932280" cy="3811679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6FF9F80-F6FC-4138-8D7A-1B5A7F16821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8269D8-CBA7-468A-939A-A41F494EA2BD}" type="datetime1">
              <a:rPr lang="fr-FR"/>
              <a:pPr lvl="0"/>
              <a:t>17/02/2022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2719C3D-50A4-4049-BD5E-378C016DD33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6973630-F999-4F7E-8CF3-66061B3CAF7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1D4101F-7382-4F90-A559-1EBCE5F3091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0623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B088A4D-3185-4255-A4CD-27BF2227D93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Autofit/>
          </a:bodyPr>
          <a:lstStyle/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20C4B23-416E-4187-B894-4EDF64F0648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080" y="1825560"/>
            <a:ext cx="10515600" cy="435132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>
            <a:no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8193ACC-9339-4388-9584-193F5D39DC42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080" y="6356520"/>
            <a:ext cx="2743199" cy="36504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spc="0" baseline="0">
                <a:solidFill>
                  <a:srgbClr val="898989"/>
                </a:solidFill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1ACCCF61-335D-414D-852C-7E1AC1A1A138}" type="datetime1">
              <a:rPr lang="fr-FR"/>
              <a:pPr lvl="0"/>
              <a:t>17/02/2022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202776-4DEA-4BF8-BD9D-E223CA900D7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479" y="6356520"/>
            <a:ext cx="4114800" cy="36504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1">
            <a:noAutofit/>
          </a:bodyPr>
          <a:lstStyle>
            <a:lvl1pPr lvl="0" rtl="0" hangingPunct="0">
              <a:buNone/>
              <a:tabLst/>
              <a:defRPr lang="fr-FR" sz="2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EB68FFD-7191-4A37-8059-E3DE3E6B4859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480" y="6356520"/>
            <a:ext cx="2743199" cy="36504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spc="0" baseline="0">
                <a:solidFill>
                  <a:srgbClr val="898989"/>
                </a:solidFill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3F78BCC4-A7CC-4BC7-B360-702AAE93C11D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rtl="0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fr-FR" sz="4400" b="0" i="0" u="none" strike="noStrike" kern="1200" spc="0" baseline="0">
          <a:ln>
            <a:noFill/>
          </a:ln>
          <a:solidFill>
            <a:srgbClr val="000000"/>
          </a:solidFill>
          <a:latin typeface="Calibri Light" pitchFamily="18"/>
          <a:ea typeface="Microsoft YaHei" pitchFamily="2"/>
          <a:cs typeface="Mangal" pitchFamily="2"/>
        </a:defRPr>
      </a:lvl1pPr>
    </p:titleStyle>
    <p:bodyStyle>
      <a:lvl1pPr marL="228600" marR="0" lvl="0" indent="-228600" algn="l" rtl="0" hangingPunct="1">
        <a:lnSpc>
          <a:spcPct val="90000"/>
        </a:lnSpc>
        <a:spcBef>
          <a:spcPts val="1001"/>
        </a:spcBef>
        <a:spcAft>
          <a:spcPts val="0"/>
        </a:spcAft>
        <a:buSzPct val="100000"/>
        <a:buFont typeface="Arial" pitchFamily="34"/>
        <a:buChar char="•"/>
        <a:tabLst/>
        <a:defRPr lang="fr-FR" sz="2800" b="0" i="0" u="none" strike="noStrike" kern="1200" spc="0" baseline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Mangal" pitchFamily="2"/>
        </a:defRPr>
      </a:lvl1pPr>
      <a:lvl2pPr marL="685799" marR="0" lvl="1" indent="-228600" algn="l" rtl="0" hangingPunct="1">
        <a:lnSpc>
          <a:spcPct val="90000"/>
        </a:lnSpc>
        <a:spcBef>
          <a:spcPts val="499"/>
        </a:spcBef>
        <a:spcAft>
          <a:spcPts val="0"/>
        </a:spcAft>
        <a:buSzPct val="100000"/>
        <a:buFont typeface="Arial" pitchFamily="34"/>
        <a:buChar char="•"/>
        <a:tabLst/>
        <a:defRPr lang="fr-FR" sz="2400" b="0" i="0" u="none" strike="noStrike" kern="1200" spc="0" baseline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Mangal" pitchFamily="2"/>
        </a:defRPr>
      </a:lvl2pPr>
      <a:lvl3pPr marL="1143000" marR="0" lvl="2" indent="-228600" algn="l" rtl="0" hangingPunct="1">
        <a:lnSpc>
          <a:spcPct val="90000"/>
        </a:lnSpc>
        <a:spcBef>
          <a:spcPts val="499"/>
        </a:spcBef>
        <a:spcAft>
          <a:spcPts val="0"/>
        </a:spcAft>
        <a:buSzPct val="100000"/>
        <a:buFont typeface="Arial" pitchFamily="34"/>
        <a:buChar char="•"/>
        <a:tabLst/>
        <a:defRPr lang="fr-FR" sz="2000" b="0" i="0" u="none" strike="noStrike" kern="1200" spc="0" baseline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Mangal" pitchFamily="2"/>
        </a:defRPr>
      </a:lvl3pPr>
      <a:lvl4pPr marL="1600200" marR="0" lvl="3" indent="-228600" algn="l" rtl="0" hangingPunct="1">
        <a:lnSpc>
          <a:spcPct val="90000"/>
        </a:lnSpc>
        <a:spcBef>
          <a:spcPts val="499"/>
        </a:spcBef>
        <a:spcAft>
          <a:spcPts val="0"/>
        </a:spcAft>
        <a:buSzPct val="100000"/>
        <a:buFont typeface="Arial" pitchFamily="34"/>
        <a:buChar char="•"/>
        <a:tabLst/>
        <a:defRPr lang="fr-FR" sz="1800" b="0" i="0" u="none" strike="noStrike" kern="1200" spc="0" baseline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Mangal" pitchFamily="2"/>
        </a:defRPr>
      </a:lvl4pPr>
      <a:lvl5pPr marL="2057400" marR="0" lvl="4" indent="-228600" algn="l" rtl="0" hangingPunct="1">
        <a:lnSpc>
          <a:spcPct val="90000"/>
        </a:lnSpc>
        <a:spcBef>
          <a:spcPts val="499"/>
        </a:spcBef>
        <a:spcAft>
          <a:spcPts val="0"/>
        </a:spcAft>
        <a:buSzPct val="100000"/>
        <a:buFont typeface="Arial" pitchFamily="34"/>
        <a:buChar char="•"/>
        <a:tabLst/>
        <a:defRPr lang="fr-FR" sz="1800" b="0" i="0" u="none" strike="noStrike" kern="1200" spc="0" baseline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Mangal" pitchFamily="2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space réservé du contenu 2">
            <a:extLst>
              <a:ext uri="{FF2B5EF4-FFF2-40B4-BE49-F238E27FC236}">
                <a16:creationId xmlns:a16="http://schemas.microsoft.com/office/drawing/2014/main" id="{B49F4C76-58A7-4977-95FC-8F4370DABB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2610" y="0"/>
            <a:ext cx="4796852" cy="6858000"/>
          </a:xfrm>
        </p:spPr>
      </p:pic>
    </p:spTree>
    <p:extLst>
      <p:ext uri="{BB962C8B-B14F-4D97-AF65-F5344CB8AC3E}">
        <p14:creationId xmlns:p14="http://schemas.microsoft.com/office/powerpoint/2010/main" val="1450106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FBAAC82D-647B-40D3-9E30-E069F3BFC86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49705" y="449705"/>
            <a:ext cx="11212643" cy="6250898"/>
          </a:xfrm>
        </p:spPr>
        <p:txBody>
          <a:bodyPr lIns="91440" tIns="45720" rIns="91440" bIns="45720"/>
          <a:lstStyle/>
          <a:p>
            <a:pPr marL="0" indent="0">
              <a:buNone/>
            </a:pPr>
            <a:r>
              <a:rPr lang="fr-FR" sz="2800" b="1" dirty="0">
                <a:solidFill>
                  <a:srgbClr val="C00000"/>
                </a:solidFill>
                <a:latin typeface="Comic Sans MS" panose="030F0702030302020204" pitchFamily="66" charset="0"/>
              </a:rPr>
              <a:t>2- Le mal et le péché : de la rétribution à la miséricorde</a:t>
            </a:r>
          </a:p>
          <a:p>
            <a:pPr marL="0" indent="0">
              <a:buNone/>
            </a:pP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Le mal ne serait-il pas le signe du péché ?</a:t>
            </a:r>
            <a:b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Du châtiment, voire de l’abandon par Dieu ?</a:t>
            </a:r>
            <a:b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b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Job refuse l’engrenage de l’accusation et la théologie de la rétribution.</a:t>
            </a:r>
            <a:b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Comme lui, le suppliant atteste souvent de son innocence :</a:t>
            </a:r>
            <a:b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  <a:t>Tout cela nous est arrivé et nous ne t’avions pas oublié,</a:t>
            </a:r>
            <a:b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  <a:t>Nous n’avions pas trahi ton alliance….</a:t>
            </a:r>
            <a:b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  <a:t>Réveille-toi, pourquoi dors-tu ? </a:t>
            </a:r>
            <a:r>
              <a:rPr lang="fr-F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(44, 18. 24)</a:t>
            </a:r>
            <a:endParaRPr lang="fr-FR" sz="2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Mais il sait que le péché, insidieux, se glisse en lui </a:t>
            </a:r>
            <a: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  <a:t>:</a:t>
            </a:r>
            <a:b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  <a:t>Préserve aussi ton serviteur de  l’orgueil, qu’il n’ait sur moi aucune emprise</a:t>
            </a:r>
            <a:b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  <a:t>alors je serai sans reproche (19, 14).</a:t>
            </a:r>
          </a:p>
          <a:p>
            <a:pPr marL="0" indent="0">
              <a:buNone/>
            </a:pP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David est le modèle de l’homme coupable (criminel !) qui demande pardon à Dieu </a:t>
            </a:r>
            <a:r>
              <a:rPr lang="fr-FR" sz="2400" b="1" i="1" dirty="0">
                <a:solidFill>
                  <a:schemeClr val="tx1"/>
                </a:solidFill>
                <a:latin typeface="Comic Sans MS" panose="030F0702030302020204" pitchFamily="66" charset="0"/>
              </a:rPr>
              <a:t>: </a:t>
            </a:r>
            <a: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  <a:t>car mon péché, je le connais, ma faute est devant moi sans relâche</a:t>
            </a:r>
            <a:b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  <a:t>(51, 5).</a:t>
            </a:r>
            <a:b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b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b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endParaRPr lang="fr-FR" sz="2400" i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Espace réservé du contenu 7">
            <a:extLst>
              <a:ext uri="{FF2B5EF4-FFF2-40B4-BE49-F238E27FC236}">
                <a16:creationId xmlns:a16="http://schemas.microsoft.com/office/drawing/2014/main" id="{94D3B4E3-A634-4C6D-94C6-31B09754E9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3082" y="134911"/>
            <a:ext cx="5786203" cy="6723089"/>
          </a:xfrm>
        </p:spPr>
      </p:pic>
    </p:spTree>
    <p:extLst>
      <p:ext uri="{BB962C8B-B14F-4D97-AF65-F5344CB8AC3E}">
        <p14:creationId xmlns:p14="http://schemas.microsoft.com/office/powerpoint/2010/main" val="97257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F66150D-A4D3-4272-8A86-42B7FF696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780" y="333531"/>
            <a:ext cx="10972440" cy="6190938"/>
          </a:xfrm>
        </p:spPr>
        <p:txBody>
          <a:bodyPr/>
          <a:lstStyle/>
          <a:p>
            <a:pPr marL="0" indent="0">
              <a:buNone/>
            </a:pPr>
            <a:r>
              <a:rPr lang="fr-FR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La miséricorde est première, Dieu donne et redonne la vie.</a:t>
            </a:r>
            <a:br>
              <a:rPr lang="fr-FR" sz="2800" b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Voir Ezéchiel 36, 26</a:t>
            </a:r>
          </a:p>
          <a:p>
            <a:pPr marL="0" indent="0">
              <a:buNone/>
            </a:pP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La conscience aiguë de l’infidélité de l’homme devant Dieu :</a:t>
            </a:r>
            <a:b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b="1" i="1" dirty="0">
                <a:solidFill>
                  <a:schemeClr val="tx1"/>
                </a:solidFill>
                <a:latin typeface="Comic Sans MS" panose="030F0702030302020204" pitchFamily="66" charset="0"/>
              </a:rPr>
              <a:t>T</a:t>
            </a:r>
            <a: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  <a:t>u connais ma stupidité (69, 6)</a:t>
            </a:r>
            <a:b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  <a:t>N’entre pas en jugement avec ton serviteur, car nul vivant n’est juste devant toi (143, 4),</a:t>
            </a:r>
          </a:p>
          <a:p>
            <a:pPr marL="0" indent="0">
              <a:buNone/>
            </a:pP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Grandit à proportion de la reconnaissance de la bonté et de la « grande miséricorde » de Dieu, sa « fidélité » (</a:t>
            </a:r>
            <a:r>
              <a:rPr lang="fr-FR" sz="2400" i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HéSèD</a:t>
            </a:r>
            <a: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  <a:t>, </a:t>
            </a:r>
            <a:r>
              <a:rPr lang="fr-F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130, 4. 7)</a:t>
            </a:r>
            <a:b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  <a:t>Mais tu veux au fond de moi ta vérité,</a:t>
            </a:r>
            <a:b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  <a:t>Dans le secret tu m’apprends la sagesse</a:t>
            </a:r>
            <a:r>
              <a:rPr lang="fr-F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 (51, 8)</a:t>
            </a:r>
            <a:br>
              <a:rPr lang="fr-FR" sz="2400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br>
              <a:rPr lang="fr-FR" sz="2400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Car Dieu seul peut « recréer le cœur des humains », leur donner son propre esprit :</a:t>
            </a:r>
            <a:b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  <a:t>Crée pour moi un cœur pur, Dieu, renouvelle et raffermis en moi mon esprit… </a:t>
            </a:r>
            <a:b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  <a:t>Ne me reprends pas ton Esprit saint</a:t>
            </a:r>
            <a:r>
              <a:rPr lang="fr-F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 (51, 12-13)</a:t>
            </a:r>
            <a:b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b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Appel à la justice de Dieu, qui est miséricorde et amour </a:t>
            </a:r>
            <a:r>
              <a:rPr lang="fr-F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(143, 1 ; 130, 7).</a:t>
            </a:r>
            <a:endParaRPr lang="fr-FR" sz="2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fr-FR" sz="24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fr-FR" sz="2400" b="1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192172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8E94719-6DFC-4163-82CA-87C9D819AB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863" y="434715"/>
            <a:ext cx="11042274" cy="6265888"/>
          </a:xfrm>
        </p:spPr>
        <p:txBody>
          <a:bodyPr/>
          <a:lstStyle/>
          <a:p>
            <a:pPr marL="0" indent="0">
              <a:buNone/>
            </a:pPr>
            <a:r>
              <a:rPr lang="fr-FR" sz="2800" b="1" dirty="0">
                <a:solidFill>
                  <a:srgbClr val="C00000"/>
                </a:solidFill>
                <a:latin typeface="Comic Sans MS" panose="030F0702030302020204" pitchFamily="66" charset="0"/>
              </a:rPr>
              <a:t>3-Violence et imprécations (les versets terribles)</a:t>
            </a:r>
            <a:br>
              <a:rPr lang="fr-FR" sz="2800" b="1" dirty="0">
                <a:solidFill>
                  <a:srgbClr val="C00000"/>
                </a:solidFill>
                <a:latin typeface="Comic Sans MS" panose="030F0702030302020204" pitchFamily="66" charset="0"/>
              </a:rPr>
            </a:br>
            <a:br>
              <a:rPr lang="fr-FR" sz="2800" b="1" dirty="0">
                <a:solidFill>
                  <a:srgbClr val="C00000"/>
                </a:solidFill>
                <a:latin typeface="Comic Sans MS" panose="030F0702030302020204" pitchFamily="66" charset="0"/>
              </a:rPr>
            </a:b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La violence subie appelle une contre-violence : protestation et révolte contre le mal ; pour le peuple, contre l’ennemi.</a:t>
            </a:r>
            <a:b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  <a:t>Dieu, si tu exterminais l’impie !  Hommes de sang, éloignez-vous de moi !</a:t>
            </a:r>
            <a:b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  <a:t>Babylone misérable, qui nous vengera des maux que tu nous valus ?</a:t>
            </a:r>
            <a:b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  <a:t>Qui prendra tes nourrissons pour les jeter contre le roc (137, 9).</a:t>
            </a:r>
          </a:p>
          <a:p>
            <a:pPr marL="0" indent="0">
              <a:buNone/>
            </a:pP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On comprend l’indignation devant le mal subi, et le désir de vengeance….</a:t>
            </a:r>
            <a:b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Jusqu’où peut-on prétendre épouser la cause de Dieu ?</a:t>
            </a:r>
            <a:b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  <a:t>Comment ne pas avoir en haine tes ennemis, Seigneur, en dégoût tes assaillants (139, 12-22)</a:t>
            </a:r>
            <a:endParaRPr lang="fr-FR" sz="2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Peut-être faut-il traverser la colère, pour entrevoir à l’horizon la possibilité d’un pardon ? </a:t>
            </a:r>
            <a:r>
              <a:rPr lang="fr-F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 (voir Esaïe 19, 22-25 ; Genèse 45, 4-8).</a:t>
            </a:r>
            <a:br>
              <a:rPr lang="fr-FR" sz="2400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br>
              <a:rPr lang="fr-FR" sz="2400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La violence doit être traversée, assumée comme ma propre violence,</a:t>
            </a:r>
            <a:b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et comme le refus de l’inadmissible en moi et au dehors.</a:t>
            </a:r>
          </a:p>
          <a:p>
            <a:pPr marL="0" indent="0">
              <a:buNone/>
            </a:pPr>
            <a:b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b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endParaRPr lang="fr-FR" sz="2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9599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4ED01BB-6EFD-4463-B84C-361D8FD9F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486" y="269823"/>
            <a:ext cx="11417028" cy="6355829"/>
          </a:xfrm>
        </p:spPr>
        <p:txBody>
          <a:bodyPr/>
          <a:lstStyle/>
          <a:p>
            <a:pPr marL="0" indent="0">
              <a:buNone/>
            </a:pPr>
            <a:r>
              <a:rPr lang="fr-FR" sz="2800" b="1" dirty="0">
                <a:solidFill>
                  <a:srgbClr val="C00000"/>
                </a:solidFill>
                <a:latin typeface="Comic Sans MS" panose="030F0702030302020204" pitchFamily="66" charset="0"/>
              </a:rPr>
              <a:t>III- La louange de toujours à toujours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C00000"/>
                </a:solidFill>
                <a:latin typeface="Comic Sans MS" panose="030F0702030302020204" pitchFamily="66" charset="0"/>
              </a:rPr>
              <a:t>1-La supplication « à la pliure » de la louange</a:t>
            </a:r>
            <a:br>
              <a:rPr lang="fr-FR" sz="2800" b="1" dirty="0">
                <a:solidFill>
                  <a:srgbClr val="C00000"/>
                </a:solidFill>
                <a:latin typeface="Comic Sans MS" panose="030F0702030302020204" pitchFamily="66" charset="0"/>
              </a:rPr>
            </a:b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Les psaumes de supplication basculent à un moment ou à un autre vers la louange.</a:t>
            </a:r>
          </a:p>
          <a:p>
            <a:pPr marL="0" indent="0">
              <a:buNone/>
            </a:pP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Parce que le Seigneur a répondu :</a:t>
            </a:r>
            <a: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  <a:t>Tu m’as répondu </a:t>
            </a:r>
            <a:r>
              <a:rPr lang="fr-F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(63, 8 ; 22, 22 etc.)</a:t>
            </a:r>
            <a:b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Un oracle ? Un songe ? Un signe? ? </a:t>
            </a:r>
            <a:r>
              <a:rPr lang="fr-F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(3, 5-6 ; 6, 10 ; 18, 7).</a:t>
            </a:r>
            <a:br>
              <a:rPr lang="fr-FR" sz="2400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La louange peut reprendre : </a:t>
            </a:r>
            <a: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  <a:t> je pourrai louer le nom de mon Dieu </a:t>
            </a:r>
            <a:r>
              <a:rPr lang="fr-F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 (69, 31).</a:t>
            </a:r>
          </a:p>
          <a:p>
            <a:pPr marL="0" indent="0">
              <a:buNone/>
            </a:pPr>
            <a: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Certains psaumes se terminent par un appel : le cri dit la confiance et maintient le lien :</a:t>
            </a:r>
            <a:b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  <a:t>Rachète nous au nom de ta fidélité </a:t>
            </a:r>
            <a:r>
              <a:rPr lang="fr-F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(44, 27)</a:t>
            </a:r>
            <a:br>
              <a:rPr lang="fr-FR" sz="2400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  <a:t>Tu es mon secours, mon libérateur, mon Dieu, ne tarde pas </a:t>
            </a:r>
            <a:r>
              <a:rPr lang="fr-F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(40, 18).</a:t>
            </a:r>
          </a:p>
          <a:p>
            <a:pPr marL="0" indent="0">
              <a:buNone/>
            </a:pP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Rares sont les psaumes qui s’achèvent sans espérance :</a:t>
            </a:r>
            <a:b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  <a:t>Ma compagne, c’est la </a:t>
            </a:r>
            <a:r>
              <a:rPr lang="fr-FR" sz="2400" i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ténèbre</a:t>
            </a:r>
            <a:r>
              <a:rPr lang="fr-F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 (88, 19)</a:t>
            </a:r>
            <a:r>
              <a:rPr lang="fr-FR" sz="2400" b="1" i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br>
              <a:rPr lang="fr-FR" sz="2400" b="1" i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Mais le psaume 89 relance  aussitôt la louange :</a:t>
            </a:r>
            <a:b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  <a:t>Je chanterai toujours les bontés du Seigneur !</a:t>
            </a: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b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Voir Jérémie 15, 17-21</a:t>
            </a:r>
            <a:endParaRPr lang="fr-FR" sz="28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230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ce réservé du contenu 5">
            <a:extLst>
              <a:ext uri="{FF2B5EF4-FFF2-40B4-BE49-F238E27FC236}">
                <a16:creationId xmlns:a16="http://schemas.microsoft.com/office/drawing/2014/main" id="{2E76369E-5A57-4B4B-B3AB-65134D6D64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2452" y="314794"/>
            <a:ext cx="4586991" cy="6775554"/>
          </a:xfrm>
        </p:spPr>
      </p:pic>
    </p:spTree>
    <p:extLst>
      <p:ext uri="{BB962C8B-B14F-4D97-AF65-F5344CB8AC3E}">
        <p14:creationId xmlns:p14="http://schemas.microsoft.com/office/powerpoint/2010/main" val="40470236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0E38CEC-BF01-4A42-9139-E1201591E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780" y="314795"/>
            <a:ext cx="10972440" cy="5936104"/>
          </a:xfrm>
        </p:spPr>
        <p:txBody>
          <a:bodyPr/>
          <a:lstStyle/>
          <a:p>
            <a:pPr marL="0" indent="0">
              <a:buNone/>
            </a:pPr>
            <a:r>
              <a:rPr lang="fr-FR" sz="2800" b="1" dirty="0">
                <a:solidFill>
                  <a:srgbClr val="C00000"/>
                </a:solidFill>
                <a:latin typeface="Comic Sans MS" panose="030F0702030302020204" pitchFamily="66" charset="0"/>
              </a:rPr>
              <a:t>2- Force et nécessité de la plainte :</a:t>
            </a:r>
          </a:p>
          <a:p>
            <a:pPr marL="0" indent="0">
              <a:buNone/>
            </a:pP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La louange n’est jamais négation de la plainte, celle-ci peut et doit s’exprimer.</a:t>
            </a:r>
            <a:br>
              <a:rPr lang="fr-FR" sz="2800" b="1" dirty="0">
                <a:solidFill>
                  <a:srgbClr val="C00000"/>
                </a:solidFill>
                <a:latin typeface="Comic Sans MS" panose="030F0702030302020204" pitchFamily="66" charset="0"/>
              </a:rPr>
            </a:b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Ni stoïcisme, ni constat d’absurdité ! La plainte comme basse continue postule que quelqu’un écoute, et qu’une autre voix va se lever.</a:t>
            </a:r>
          </a:p>
          <a:p>
            <a:pPr marL="0" indent="0">
              <a:buNone/>
            </a:pP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Elle maintient le lien avec le Dieu qui ne saurait rester durablement absent.</a:t>
            </a:r>
            <a:b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Et avec l’assemblée qui relaie le cri et le chant du suppliant.</a:t>
            </a:r>
          </a:p>
          <a:p>
            <a:pPr marL="0" indent="0">
              <a:buNone/>
            </a:pPr>
            <a:b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Dans le texte grec du Psaume 22, 22, l’expression</a:t>
            </a:r>
            <a:r>
              <a:rPr lang="fr-FR" sz="2400" b="1" i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  <a:t>tu m’as répondu</a:t>
            </a:r>
            <a:b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est absente. Mais la louange vient se superposer à la plainte, la tuiler :</a:t>
            </a:r>
            <a:b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  <a:t>Je vais redire ton nom à mes frères, te louer en pleine assemblée </a:t>
            </a:r>
            <a:r>
              <a:rPr lang="fr-F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(v. 23).</a:t>
            </a:r>
            <a:br>
              <a:rPr lang="fr-FR" sz="2400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br>
              <a:rPr lang="fr-FR" sz="2400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La louange rassemble : elle exprime la fonction liturgique de l’assemblée, du peuple, et la dimension universelle du Psautier.</a:t>
            </a:r>
            <a:br>
              <a:rPr lang="fr-FR" sz="2400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  <a:t>Vous qui cherchez le Seigneur, louez-le !  </a:t>
            </a:r>
            <a:r>
              <a:rPr lang="fr-F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(22, 26 ; 69, 32).</a:t>
            </a:r>
            <a:br>
              <a:rPr lang="fr-FR" sz="2800" dirty="0">
                <a:solidFill>
                  <a:srgbClr val="C00000"/>
                </a:solidFill>
                <a:latin typeface="Comic Sans MS" panose="030F0702030302020204" pitchFamily="66" charset="0"/>
              </a:rPr>
            </a:br>
            <a:endParaRPr lang="fr-FR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6223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0F7773C-526F-4B19-A3F1-257EB0E4D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844" y="464694"/>
            <a:ext cx="11952156" cy="5756223"/>
          </a:xfrm>
        </p:spPr>
        <p:txBody>
          <a:bodyPr/>
          <a:lstStyle/>
          <a:p>
            <a:pPr marL="0" indent="0">
              <a:buNone/>
            </a:pPr>
            <a:r>
              <a:rPr lang="fr-FR" sz="2800" b="1" dirty="0">
                <a:solidFill>
                  <a:srgbClr val="C00000"/>
                </a:solidFill>
                <a:latin typeface="Comic Sans MS" panose="030F0702030302020204" pitchFamily="66" charset="0"/>
              </a:rPr>
              <a:t>3- La Loi et la sagesse, le peuple et l’humanité</a:t>
            </a:r>
          </a:p>
          <a:p>
            <a:pPr marL="0" indent="0">
              <a:buNone/>
            </a:pP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L’articulation louange/supplication/louange renvoie à la vie quotidienne du psalmiste et du peuple.</a:t>
            </a:r>
          </a:p>
          <a:p>
            <a:pPr marL="0" indent="0">
              <a:buNone/>
            </a:pP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Une vie quotidienne rythmée par la Loi/Sagesse.</a:t>
            </a:r>
            <a:b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Car il y a un lien intime entre la Loi et l’univers (la sagesse créatrice), </a:t>
            </a:r>
            <a:b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c’est en choisissant le chemin de la vie que l’homme peut « garder » le monde qui lui a été confié :</a:t>
            </a:r>
          </a:p>
          <a:p>
            <a:pPr marL="0" indent="0">
              <a:buNone/>
            </a:pP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Le psaume 19 met en parallèle l’ordre splendide du monde et celui de la Loi,</a:t>
            </a:r>
            <a:b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face humaine, vécue, priée, de la beauté du monde.</a:t>
            </a:r>
          </a:p>
          <a:p>
            <a:pPr marL="0" indent="0">
              <a:buNone/>
            </a:pPr>
            <a: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  <a:t>Heureux l’homme qui ne prend pas le parti des méchants…</a:t>
            </a:r>
            <a:b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  <a:t>Il est comme un arbre planté auprès des eaux…</a:t>
            </a:r>
            <a:b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  <a:t>Car le Seigneur connaît le chemin des justes, mais le chemin des méchants se perd</a:t>
            </a:r>
            <a:b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(1, 1-6).</a:t>
            </a:r>
            <a:br>
              <a:rPr lang="fr-FR" sz="2400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br>
              <a:rPr lang="fr-FR" sz="2400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Enoncer et vivre la Loi, c’est prononcer la bénédiction de Dieu sur le monde.</a:t>
            </a:r>
            <a:endParaRPr lang="fr-FR" sz="2400" b="1" i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2432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D49D789-5405-4213-B6D5-79551AAAC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755" y="483432"/>
            <a:ext cx="10972440" cy="6374567"/>
          </a:xfrm>
        </p:spPr>
        <p:txBody>
          <a:bodyPr/>
          <a:lstStyle/>
          <a:p>
            <a:pPr marL="0" indent="0">
              <a:buNone/>
            </a:pPr>
            <a:r>
              <a:rPr lang="fr-FR" sz="2400" b="1" dirty="0">
                <a:latin typeface="Comic Sans MS" panose="030F0702030302020204" pitchFamily="66" charset="0"/>
              </a:rPr>
              <a:t>Entrer dans la louange, c’est choisir le chemin de la vie.</a:t>
            </a:r>
            <a:br>
              <a:rPr lang="fr-FR" sz="2400" b="1" dirty="0">
                <a:latin typeface="Comic Sans MS" panose="030F0702030302020204" pitchFamily="66" charset="0"/>
              </a:rPr>
            </a:br>
            <a:r>
              <a:rPr lang="fr-FR" sz="2400" b="1" dirty="0">
                <a:latin typeface="Comic Sans MS" panose="030F0702030302020204" pitchFamily="66" charset="0"/>
              </a:rPr>
              <a:t>Il n’y a pas de « contenu » de la Loi dans les psaumes, mais</a:t>
            </a:r>
            <a:br>
              <a:rPr lang="fr-FR" sz="2400" b="1" dirty="0">
                <a:latin typeface="Comic Sans MS" panose="030F0702030302020204" pitchFamily="66" charset="0"/>
              </a:rPr>
            </a:br>
            <a:r>
              <a:rPr lang="fr-FR" sz="2400" b="1" dirty="0">
                <a:latin typeface="Comic Sans MS" panose="030F0702030302020204" pitchFamily="66" charset="0"/>
              </a:rPr>
              <a:t>le vocabulaire de la Loi est ressassé sans fin (</a:t>
            </a:r>
            <a:r>
              <a:rPr lang="fr-FR" sz="2400" dirty="0">
                <a:latin typeface="Comic Sans MS" panose="030F0702030302020204" pitchFamily="66" charset="0"/>
              </a:rPr>
              <a:t>119).</a:t>
            </a:r>
            <a:br>
              <a:rPr lang="fr-FR" sz="2400" dirty="0">
                <a:latin typeface="Comic Sans MS" panose="030F0702030302020204" pitchFamily="66" charset="0"/>
              </a:rPr>
            </a:br>
            <a:br>
              <a:rPr lang="fr-FR" sz="2400" dirty="0">
                <a:latin typeface="Comic Sans MS" panose="030F0702030302020204" pitchFamily="66" charset="0"/>
              </a:rPr>
            </a:br>
            <a:r>
              <a:rPr lang="fr-FR" sz="2400" b="1" dirty="0">
                <a:latin typeface="Comic Sans MS" panose="030F0702030302020204" pitchFamily="66" charset="0"/>
              </a:rPr>
              <a:t>Car la Loi est écoute de la Parole et de la volonté de Dieu, et mise à disposition de soi au Dieu qui aime les êtres humains :</a:t>
            </a:r>
            <a:br>
              <a:rPr lang="fr-FR" sz="2400" b="1" dirty="0">
                <a:latin typeface="Comic Sans MS" panose="030F0702030302020204" pitchFamily="66" charset="0"/>
              </a:rPr>
            </a:br>
            <a:r>
              <a:rPr lang="fr-FR" sz="2400" i="1" dirty="0">
                <a:latin typeface="Comic Sans MS" panose="030F0702030302020204" pitchFamily="66" charset="0"/>
              </a:rPr>
              <a:t>Tu ne voulais ni holocauste ni victime,</a:t>
            </a:r>
            <a:br>
              <a:rPr lang="fr-FR" sz="2400" i="1" dirty="0">
                <a:latin typeface="Comic Sans MS" panose="030F0702030302020204" pitchFamily="66" charset="0"/>
              </a:rPr>
            </a:br>
            <a:r>
              <a:rPr lang="fr-FR" sz="2400" i="1" dirty="0">
                <a:latin typeface="Comic Sans MS" panose="030F0702030302020204" pitchFamily="66" charset="0"/>
              </a:rPr>
              <a:t>alors j’ai dit : ‘je viens… ta Loi me tient aux entrailles,</a:t>
            </a:r>
            <a:br>
              <a:rPr lang="fr-FR" sz="2400" i="1" dirty="0">
                <a:latin typeface="Comic Sans MS" panose="030F0702030302020204" pitchFamily="66" charset="0"/>
              </a:rPr>
            </a:br>
            <a:r>
              <a:rPr lang="fr-FR" sz="2400" i="1" dirty="0">
                <a:latin typeface="Comic Sans MS" panose="030F0702030302020204" pitchFamily="66" charset="0"/>
              </a:rPr>
              <a:t>J’annonce ta justice dans la grande assemblée, je dis ton amour et ta vérité » </a:t>
            </a:r>
            <a:r>
              <a:rPr lang="fr-FR" sz="2400" dirty="0">
                <a:latin typeface="Comic Sans MS" panose="030F0702030302020204" pitchFamily="66" charset="0"/>
              </a:rPr>
              <a:t> (40, 10-11).</a:t>
            </a:r>
          </a:p>
          <a:p>
            <a:pPr marL="0" indent="0">
              <a:buNone/>
            </a:pPr>
            <a:r>
              <a:rPr lang="fr-FR" sz="2400" b="1" dirty="0">
                <a:latin typeface="Comic Sans MS" panose="030F0702030302020204" pitchFamily="66" charset="0"/>
              </a:rPr>
              <a:t>La louange rassemble, elle constitue en peuple de pauvres,</a:t>
            </a:r>
            <a:br>
              <a:rPr lang="fr-FR" sz="2400" b="1" dirty="0">
                <a:latin typeface="Comic Sans MS" panose="030F0702030302020204" pitchFamily="66" charset="0"/>
              </a:rPr>
            </a:br>
            <a:r>
              <a:rPr lang="fr-FR" sz="2400" b="1" dirty="0">
                <a:latin typeface="Comic Sans MS" panose="030F0702030302020204" pitchFamily="66" charset="0"/>
              </a:rPr>
              <a:t>en peuple qui dit la bonté de Dieu pour en vivre,</a:t>
            </a:r>
            <a:br>
              <a:rPr lang="fr-FR" sz="2400" b="1" dirty="0">
                <a:latin typeface="Comic Sans MS" panose="030F0702030302020204" pitchFamily="66" charset="0"/>
              </a:rPr>
            </a:br>
            <a:r>
              <a:rPr lang="fr-FR" sz="2400" b="1" dirty="0">
                <a:latin typeface="Comic Sans MS" panose="030F0702030302020204" pitchFamily="66" charset="0"/>
              </a:rPr>
              <a:t>en peuple « eucharistique ».</a:t>
            </a:r>
            <a:br>
              <a:rPr lang="fr-FR" sz="2400" b="1" dirty="0">
                <a:latin typeface="Comic Sans MS" panose="030F0702030302020204" pitchFamily="66" charset="0"/>
              </a:rPr>
            </a:br>
            <a:br>
              <a:rPr lang="fr-FR" sz="2400" b="1" dirty="0">
                <a:latin typeface="Comic Sans MS" panose="030F0702030302020204" pitchFamily="66" charset="0"/>
              </a:rPr>
            </a:br>
            <a:r>
              <a:rPr lang="fr-FR" sz="2400" b="1" dirty="0">
                <a:latin typeface="Comic Sans MS" panose="030F0702030302020204" pitchFamily="66" charset="0"/>
              </a:rPr>
              <a:t>Bien au-delà, la louange recrée une humanité de frères, appelant tous les peuples (et jusqu’à l’univers) à bénir  :</a:t>
            </a:r>
            <a:br>
              <a:rPr lang="fr-FR" sz="2400" b="1" dirty="0">
                <a:latin typeface="Comic Sans MS" panose="030F0702030302020204" pitchFamily="66" charset="0"/>
              </a:rPr>
            </a:br>
            <a:r>
              <a:rPr lang="fr-FR" sz="2400" i="1" dirty="0">
                <a:latin typeface="Comic Sans MS" panose="030F0702030302020204" pitchFamily="66" charset="0"/>
              </a:rPr>
              <a:t>Louez le Seigneur, tous les peuples, fêtez le, tous les pays </a:t>
            </a:r>
            <a:r>
              <a:rPr lang="fr-FR" sz="2400" dirty="0">
                <a:latin typeface="Comic Sans MS" panose="030F0702030302020204" pitchFamily="66" charset="0"/>
              </a:rPr>
              <a:t> (116)</a:t>
            </a:r>
            <a:br>
              <a:rPr lang="fr-FR" sz="2400" dirty="0">
                <a:latin typeface="Comic Sans MS" panose="030F0702030302020204" pitchFamily="66" charset="0"/>
              </a:rPr>
            </a:br>
            <a:r>
              <a:rPr lang="fr-FR" sz="2400" i="1" dirty="0">
                <a:latin typeface="Comic Sans MS" panose="030F0702030302020204" pitchFamily="66" charset="0"/>
              </a:rPr>
              <a:t>Louez-le cieux et terre  </a:t>
            </a:r>
            <a:r>
              <a:rPr lang="fr-FR" sz="2400" dirty="0">
                <a:latin typeface="Comic Sans MS" panose="030F0702030302020204" pitchFamily="66" charset="0"/>
              </a:rPr>
              <a:t>(69, 35).</a:t>
            </a:r>
            <a:endParaRPr lang="fr-FR" sz="2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31BD54D-8013-45C0-8415-1E9A4A75F7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927" y="704538"/>
            <a:ext cx="11577224" cy="5891134"/>
          </a:xfrm>
        </p:spPr>
        <p:txBody>
          <a:bodyPr/>
          <a:lstStyle/>
          <a:p>
            <a:pPr marL="0" indent="0">
              <a:buNone/>
            </a:pPr>
            <a:r>
              <a:rPr lang="fr-FR" b="1" dirty="0">
                <a:solidFill>
                  <a:srgbClr val="C00000"/>
                </a:solidFill>
                <a:latin typeface="Comic Sans MS" panose="030F0702030302020204" pitchFamily="66" charset="0"/>
              </a:rPr>
              <a:t>Conclusion : la confiance d’âge en âge</a:t>
            </a:r>
          </a:p>
          <a:p>
            <a:pPr marL="0" indent="0">
              <a:buNone/>
            </a:pP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« La terre épaisse des Psaumes » (P. Beauchamp), terre épaisse de la souffrance et de l’histoire humaine, écho amplifié d’un monde qui peine, souffre, espère et loue, le monde de la Bible.</a:t>
            </a:r>
            <a:b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b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La louange ne fait pas bon marché de la plainte, elle affronte la mort.</a:t>
            </a:r>
          </a:p>
          <a:p>
            <a:pPr marL="0" indent="0">
              <a:buNone/>
            </a:pP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Sur le mode du cri, le psaume garde ouvert le dialogue, murmure, cri, révolte jusqu’au bout.</a:t>
            </a:r>
            <a:b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Et devant le silence de la mort, du samedi saint, il affirme </a:t>
            </a:r>
          </a:p>
          <a:p>
            <a:pPr marL="0" indent="0">
              <a:buNone/>
            </a:pP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-que la louange du peuple continue, maintient le lien et la confiance, au-delà des défaillances et des trous dans la parole de chacun,</a:t>
            </a:r>
            <a:b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b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-que la mort n’interrompt pas le dialogue, car Dieu y accompagne son ami.</a:t>
            </a:r>
            <a:b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Il reste fidèle, puisqu’il est le Dieu-avec nous :</a:t>
            </a:r>
            <a:br>
              <a:rPr lang="fr-F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  <a:t>tu me fais connaître la route de la vie ; devant ta face débordement de joie,</a:t>
            </a:r>
            <a:b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r-F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  <a:t>à ta droite, délices éternelles (Ps 15).</a:t>
            </a:r>
          </a:p>
          <a:p>
            <a:pPr marL="0" indent="0">
              <a:buNone/>
            </a:pPr>
            <a:endParaRPr lang="fr-FR" sz="2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fr-FR" sz="2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092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C1926C8-8FF6-4630-B596-579270CAFDD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66159" y="561600"/>
            <a:ext cx="10251000" cy="6144120"/>
          </a:xfrm>
        </p:spPr>
        <p:txBody>
          <a:bodyPr anchorCtr="0"/>
          <a:lstStyle/>
          <a:p>
            <a:pPr lvl="0">
              <a:lnSpc>
                <a:spcPct val="80000"/>
              </a:lnSpc>
            </a:pPr>
            <a:r>
              <a:rPr lang="fr-FR" sz="2800" b="1" dirty="0">
                <a:solidFill>
                  <a:srgbClr val="C00000"/>
                </a:solidFill>
                <a:latin typeface="Comic Sans MS" pitchFamily="66"/>
              </a:rPr>
              <a:t>Le Psautier, ou la Bible dans la prière quotidienne</a:t>
            </a:r>
          </a:p>
          <a:p>
            <a:pPr lvl="0">
              <a:lnSpc>
                <a:spcPct val="80000"/>
              </a:lnSpc>
            </a:pPr>
            <a:endParaRPr lang="fr-FR" sz="2800" b="1" dirty="0">
              <a:solidFill>
                <a:srgbClr val="C00000"/>
              </a:solidFill>
              <a:latin typeface="Comic Sans MS" pitchFamily="66"/>
            </a:endParaRPr>
          </a:p>
          <a:p>
            <a:pPr lvl="0" algn="l">
              <a:lnSpc>
                <a:spcPct val="80000"/>
              </a:lnSpc>
            </a:pPr>
            <a:r>
              <a:rPr lang="fr-FR" sz="2800" b="1" dirty="0">
                <a:solidFill>
                  <a:srgbClr val="C00000"/>
                </a:solidFill>
                <a:latin typeface="Comic Sans MS" pitchFamily="66"/>
              </a:rPr>
              <a:t>Introduction</a:t>
            </a:r>
          </a:p>
          <a:p>
            <a:pPr lvl="0" algn="l">
              <a:lnSpc>
                <a:spcPct val="80000"/>
              </a:lnSpc>
            </a:pPr>
            <a:r>
              <a:rPr lang="fr-FR" b="1" dirty="0">
                <a:latin typeface="Comic Sans MS" pitchFamily="66"/>
              </a:rPr>
              <a:t>Le livre de la prière juive, puis de la prière chrétienne, de l’exil à Babylone aux wagons plombés, de la prière de Jésus à celle des Camisards, des esclaves noirs, des moines et des moniales à travers les siècles.</a:t>
            </a:r>
          </a:p>
          <a:p>
            <a:pPr lvl="0" algn="l">
              <a:lnSpc>
                <a:spcPct val="80000"/>
              </a:lnSpc>
            </a:pPr>
            <a:endParaRPr lang="fr-FR" b="1" dirty="0">
              <a:latin typeface="Comic Sans MS" pitchFamily="66"/>
            </a:endParaRPr>
          </a:p>
          <a:p>
            <a:pPr lvl="0" algn="l">
              <a:lnSpc>
                <a:spcPct val="80000"/>
              </a:lnSpc>
            </a:pPr>
            <a:r>
              <a:rPr lang="fr-FR" b="1" dirty="0">
                <a:latin typeface="Comic Sans MS" pitchFamily="66"/>
              </a:rPr>
              <a:t>5 livres, « commentaire symphonique » des 5 livres de la Torah, qui se terminent chacun par un Amen </a:t>
            </a:r>
            <a:r>
              <a:rPr lang="fr-FR" b="1">
                <a:latin typeface="Comic Sans MS" pitchFamily="66"/>
              </a:rPr>
              <a:t>Amen.</a:t>
            </a:r>
            <a:br>
              <a:rPr lang="fr-FR" b="1">
                <a:latin typeface="Comic Sans MS" pitchFamily="66"/>
              </a:rPr>
            </a:br>
            <a:r>
              <a:rPr lang="fr-FR" b="1" dirty="0">
                <a:latin typeface="Comic Sans MS" pitchFamily="66"/>
              </a:rPr>
              <a:t>« Choisir la voie de la vie » : murmurer la Loi et chanter les Psaumes.</a:t>
            </a:r>
          </a:p>
          <a:p>
            <a:pPr lvl="0" algn="l">
              <a:lnSpc>
                <a:spcPct val="80000"/>
              </a:lnSpc>
            </a:pPr>
            <a:endParaRPr lang="fr-FR" b="1" i="1" dirty="0">
              <a:solidFill>
                <a:srgbClr val="C00000"/>
              </a:solidFill>
              <a:latin typeface="Comic Sans MS" pitchFamily="66"/>
            </a:endParaRPr>
          </a:p>
          <a:p>
            <a:pPr lvl="0" algn="l">
              <a:lnSpc>
                <a:spcPct val="80000"/>
              </a:lnSpc>
            </a:pPr>
            <a:r>
              <a:rPr lang="fr-FR" b="1" dirty="0">
                <a:solidFill>
                  <a:srgbClr val="C00000"/>
                </a:solidFill>
                <a:latin typeface="Comic Sans MS" pitchFamily="66"/>
              </a:rPr>
              <a:t>Une porte d’entrée : étudier les Psaumes en lien avec les grandes étapes de l’histoire du salut dans la Bible,</a:t>
            </a:r>
            <a:br>
              <a:rPr lang="fr-FR" b="1" dirty="0">
                <a:solidFill>
                  <a:srgbClr val="C00000"/>
                </a:solidFill>
                <a:latin typeface="Comic Sans MS" pitchFamily="66"/>
              </a:rPr>
            </a:br>
            <a:r>
              <a:rPr lang="fr-FR" b="1" dirty="0">
                <a:solidFill>
                  <a:srgbClr val="C00000"/>
                </a:solidFill>
                <a:latin typeface="Comic Sans MS" pitchFamily="66"/>
              </a:rPr>
              <a:t>Comme un écho à l’histoire des êtres humains et à la vie de chacun.</a:t>
            </a:r>
          </a:p>
          <a:p>
            <a:pPr lvl="0" algn="l">
              <a:lnSpc>
                <a:spcPct val="80000"/>
              </a:lnSpc>
            </a:pPr>
            <a:endParaRPr lang="fr-FR" b="1" dirty="0">
              <a:latin typeface="Comic Sans MS" pitchFamily="66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27DB590B-03D7-428C-A731-313409ED824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41520" y="561600"/>
            <a:ext cx="10712160" cy="5904360"/>
          </a:xfrm>
        </p:spPr>
        <p:txBody>
          <a:bodyPr lIns="91440" tIns="45720" rIns="91440" bIns="45720"/>
          <a:lstStyle/>
          <a:p>
            <a:pPr marL="0" lvl="0" indent="0" hangingPunct="1">
              <a:spcBef>
                <a:spcPts val="1001"/>
              </a:spcBef>
              <a:spcAft>
                <a:spcPts val="0"/>
              </a:spcAft>
              <a:buNone/>
            </a:pPr>
            <a:r>
              <a:rPr lang="fr-FR" sz="2800" b="1" dirty="0">
                <a:latin typeface="Comic Sans MS" pitchFamily="66"/>
              </a:rPr>
              <a:t>Eléments pour la composition du Psautier :</a:t>
            </a:r>
          </a:p>
          <a:p>
            <a:pPr lvl="0" hangingPunct="1">
              <a:spcBef>
                <a:spcPts val="1001"/>
              </a:spcBef>
              <a:spcAft>
                <a:spcPts val="0"/>
              </a:spcAft>
              <a:buChar char="-"/>
            </a:pPr>
            <a:r>
              <a:rPr lang="fr-FR" sz="2400" b="1" dirty="0">
                <a:latin typeface="Comic Sans MS" pitchFamily="66"/>
              </a:rPr>
              <a:t>5 parties inégales : 1-41 ; 42-72 ; 73-89 ; 90-106 ; 107-150</a:t>
            </a:r>
          </a:p>
          <a:p>
            <a:pPr marL="0" lvl="0" indent="0" hangingPunct="1">
              <a:spcBef>
                <a:spcPts val="1001"/>
              </a:spcBef>
              <a:spcAft>
                <a:spcPts val="0"/>
              </a:spcAft>
              <a:buNone/>
            </a:pPr>
            <a:endParaRPr lang="fr-FR" sz="2400" b="1" dirty="0">
              <a:latin typeface="Comic Sans MS" pitchFamily="66"/>
            </a:endParaRPr>
          </a:p>
          <a:p>
            <a:pPr marL="0" lvl="0" indent="0" hangingPunct="1">
              <a:spcBef>
                <a:spcPts val="1001"/>
              </a:spcBef>
              <a:spcAft>
                <a:spcPts val="0"/>
              </a:spcAft>
              <a:buNone/>
            </a:pPr>
            <a:r>
              <a:rPr lang="fr-FR" sz="2400" b="1" dirty="0">
                <a:latin typeface="Comic Sans MS" pitchFamily="66"/>
              </a:rPr>
              <a:t>-Des collections : A ou De David (3-41 ; 51-72 voir 72, 20 ; 86 ; 103 ; 108-110 ; 138-145)</a:t>
            </a:r>
            <a:br>
              <a:rPr lang="fr-FR" sz="2400" b="1" dirty="0">
                <a:latin typeface="Comic Sans MS" pitchFamily="66"/>
              </a:rPr>
            </a:br>
            <a:r>
              <a:rPr lang="fr-FR" sz="2400" b="1" dirty="0">
                <a:latin typeface="Comic Sans MS" pitchFamily="66"/>
              </a:rPr>
              <a:t>Des fils de Coré (42-49 ; 84-88) ; D’Asaph (50 ; 73-83) ;</a:t>
            </a:r>
            <a:br>
              <a:rPr lang="fr-FR" sz="2400" b="1" dirty="0">
                <a:latin typeface="Comic Sans MS" pitchFamily="66"/>
              </a:rPr>
            </a:br>
            <a:r>
              <a:rPr lang="fr-FR" sz="2400" b="1" dirty="0">
                <a:latin typeface="Comic Sans MS" pitchFamily="66"/>
              </a:rPr>
              <a:t>chants du Règne de Dieu (93-99) ; chants des Montées (120-134) ;</a:t>
            </a:r>
            <a:br>
              <a:rPr lang="fr-FR" sz="2400" b="1" dirty="0">
                <a:latin typeface="Comic Sans MS" pitchFamily="66"/>
              </a:rPr>
            </a:br>
            <a:r>
              <a:rPr lang="fr-FR" sz="2400" b="1" dirty="0">
                <a:latin typeface="Comic Sans MS" pitchFamily="66"/>
              </a:rPr>
              <a:t>triple </a:t>
            </a:r>
            <a:r>
              <a:rPr lang="fr-FR" sz="2400" b="1" dirty="0" err="1">
                <a:latin typeface="Comic Sans MS" pitchFamily="66"/>
              </a:rPr>
              <a:t>Hallel</a:t>
            </a:r>
            <a:r>
              <a:rPr lang="fr-FR" sz="2400" b="1" dirty="0">
                <a:latin typeface="Comic Sans MS" pitchFamily="66"/>
              </a:rPr>
              <a:t> (111-118 ; 135-136 ; 146-150).</a:t>
            </a:r>
          </a:p>
          <a:p>
            <a:pPr marL="0" lvl="0" indent="0" hangingPunct="1">
              <a:spcBef>
                <a:spcPts val="1001"/>
              </a:spcBef>
              <a:spcAft>
                <a:spcPts val="0"/>
              </a:spcAft>
              <a:buNone/>
            </a:pPr>
            <a:endParaRPr lang="fr-FR" sz="2400" b="1" dirty="0">
              <a:latin typeface="Comic Sans MS" pitchFamily="66"/>
            </a:endParaRPr>
          </a:p>
          <a:p>
            <a:pPr marL="0" lvl="0" indent="0" hangingPunct="1">
              <a:spcBef>
                <a:spcPts val="1001"/>
              </a:spcBef>
              <a:spcAft>
                <a:spcPts val="0"/>
              </a:spcAft>
              <a:buNone/>
            </a:pPr>
            <a:r>
              <a:rPr lang="fr-FR" sz="2400" b="1" dirty="0">
                <a:latin typeface="Comic Sans MS" pitchFamily="66"/>
              </a:rPr>
              <a:t>-Les genres littéraires : hymnes, lamentations collectives ; psaumes royaux ; lamentations individuelles ; chants d’action de grâce.</a:t>
            </a:r>
            <a:br>
              <a:rPr lang="fr-FR" sz="2400" b="1" dirty="0">
                <a:latin typeface="Comic Sans MS" pitchFamily="66"/>
              </a:rPr>
            </a:br>
            <a:br>
              <a:rPr lang="fr-FR" sz="2400" b="1" dirty="0">
                <a:latin typeface="Comic Sans MS" pitchFamily="66"/>
              </a:rPr>
            </a:br>
            <a:r>
              <a:rPr lang="fr-FR" sz="2400" b="1" dirty="0">
                <a:latin typeface="Comic Sans MS" pitchFamily="66"/>
              </a:rPr>
              <a:t>-Imbrication de la louange et de la supplication. Montée progressive vers la louange.</a:t>
            </a:r>
            <a:br>
              <a:rPr lang="fr-FR" sz="2400" b="1" dirty="0">
                <a:latin typeface="Comic Sans MS" pitchFamily="66"/>
              </a:rPr>
            </a:br>
            <a:r>
              <a:rPr lang="fr-FR" sz="2400" b="1" dirty="0">
                <a:latin typeface="Comic Sans MS" pitchFamily="66"/>
              </a:rPr>
              <a:t>Imbrication de l’individuel et du collectif.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DE314601-51BD-44FA-98AB-DE48C1CC9DA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97160" y="397080"/>
            <a:ext cx="11502360" cy="6063840"/>
          </a:xfrm>
        </p:spPr>
        <p:txBody>
          <a:bodyPr lIns="91440" tIns="45720" rIns="91440" bIns="45720"/>
          <a:lstStyle/>
          <a:p>
            <a:pPr marL="0" lvl="0" indent="0" hangingPunct="1">
              <a:spcBef>
                <a:spcPts val="1001"/>
              </a:spcBef>
              <a:spcAft>
                <a:spcPts val="0"/>
              </a:spcAft>
              <a:buNone/>
            </a:pPr>
            <a:r>
              <a:rPr lang="fr-FR" sz="2800" b="1" dirty="0">
                <a:solidFill>
                  <a:srgbClr val="C00000"/>
                </a:solidFill>
                <a:latin typeface="Comic Sans MS" pitchFamily="66"/>
              </a:rPr>
              <a:t>I- Emerveillement et louange d’abord</a:t>
            </a:r>
          </a:p>
          <a:p>
            <a:pPr marL="0" lvl="0" indent="0" hangingPunct="1">
              <a:spcBef>
                <a:spcPts val="1001"/>
              </a:spcBef>
              <a:spcAft>
                <a:spcPts val="0"/>
              </a:spcAft>
              <a:buNone/>
            </a:pPr>
            <a:r>
              <a:rPr lang="fr-FR" sz="2800" b="1" dirty="0">
                <a:solidFill>
                  <a:srgbClr val="C00000"/>
                </a:solidFill>
                <a:latin typeface="Comic Sans MS" pitchFamily="66"/>
              </a:rPr>
              <a:t>1- Le Dieu créateur : la splendeur de la vie donnée.</a:t>
            </a:r>
            <a:br>
              <a:rPr lang="fr-FR" sz="2800" b="1" dirty="0">
                <a:solidFill>
                  <a:srgbClr val="C00000"/>
                </a:solidFill>
                <a:latin typeface="Comic Sans MS" pitchFamily="66"/>
              </a:rPr>
            </a:br>
            <a:r>
              <a:rPr lang="fr-FR" sz="2400" b="1" dirty="0">
                <a:latin typeface="Comic Sans MS" pitchFamily="66"/>
              </a:rPr>
              <a:t>Voir Genèse 1-2 ; Job 38-39</a:t>
            </a:r>
          </a:p>
          <a:p>
            <a:pPr marL="0" lvl="0" indent="0" hangingPunct="1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lang="fr-FR" sz="2400" b="1" dirty="0">
                <a:latin typeface="Comic Sans MS" pitchFamily="66"/>
              </a:rPr>
              <a:t>Du Dieu créateur au-dessus de tous les dieux au Dieu Un </a:t>
            </a:r>
            <a:r>
              <a:rPr lang="fr-FR" sz="2400" dirty="0">
                <a:latin typeface="Comic Sans MS" pitchFamily="66"/>
              </a:rPr>
              <a:t>(96, 4-5)</a:t>
            </a:r>
            <a:br>
              <a:rPr lang="fr-FR" sz="2400" b="1" dirty="0">
                <a:latin typeface="Comic Sans MS" pitchFamily="66"/>
              </a:rPr>
            </a:br>
            <a:r>
              <a:rPr lang="fr-FR" sz="2400" b="1" dirty="0">
                <a:latin typeface="Comic Sans MS" pitchFamily="66"/>
              </a:rPr>
              <a:t>La création passée et présente comme salut : victoire sur les eaux et les forces du chaos :</a:t>
            </a:r>
            <a:br>
              <a:rPr lang="fr-FR" sz="2400" b="1" dirty="0">
                <a:latin typeface="Comic Sans MS" pitchFamily="66"/>
              </a:rPr>
            </a:br>
            <a:r>
              <a:rPr lang="fr-FR" sz="2400" b="1" i="1" dirty="0">
                <a:latin typeface="Comic Sans MS" pitchFamily="66"/>
              </a:rPr>
              <a:t>C’</a:t>
            </a:r>
            <a:r>
              <a:rPr lang="fr-FR" sz="2400" i="1" dirty="0">
                <a:latin typeface="Comic Sans MS" pitchFamily="66"/>
              </a:rPr>
              <a:t>est toi qui fendis la mer par ta puissance, qui piétinas la dépouille de </a:t>
            </a:r>
            <a:r>
              <a:rPr lang="fr-FR" sz="2400" i="1" dirty="0" err="1">
                <a:latin typeface="Comic Sans MS" pitchFamily="66"/>
              </a:rPr>
              <a:t>Rahab</a:t>
            </a:r>
            <a:br>
              <a:rPr lang="fr-FR" sz="2400" i="1" dirty="0">
                <a:latin typeface="Comic Sans MS" pitchFamily="66"/>
              </a:rPr>
            </a:br>
            <a:r>
              <a:rPr lang="fr-FR" sz="2000" dirty="0">
                <a:latin typeface="Comic Sans MS" pitchFamily="66"/>
              </a:rPr>
              <a:t>(74, 12-13 ; 78 ; 104, 5-9 ; 89, 10-11 ).</a:t>
            </a:r>
            <a:br>
              <a:rPr lang="fr-FR" sz="2000" dirty="0">
                <a:latin typeface="Comic Sans MS" pitchFamily="66"/>
              </a:rPr>
            </a:br>
            <a:r>
              <a:rPr lang="fr-FR" sz="2400" b="1" dirty="0">
                <a:latin typeface="Comic Sans MS" pitchFamily="66"/>
              </a:rPr>
              <a:t>Mais elle se chante aussi au présent :</a:t>
            </a:r>
            <a:br>
              <a:rPr lang="fr-FR" sz="2400" dirty="0">
                <a:latin typeface="Comic Sans MS" pitchFamily="66"/>
              </a:rPr>
            </a:br>
            <a:r>
              <a:rPr lang="fr-FR" sz="2400" i="1" dirty="0">
                <a:latin typeface="Comic Sans MS" pitchFamily="66"/>
              </a:rPr>
              <a:t>Le Seigneur est roi ! Le monde inébranlable tient bon ! </a:t>
            </a:r>
            <a:r>
              <a:rPr lang="fr-FR" sz="2000" dirty="0">
                <a:latin typeface="Comic Sans MS" pitchFamily="66"/>
              </a:rPr>
              <a:t>(96, 10)</a:t>
            </a:r>
            <a:endParaRPr lang="fr-FR" sz="2400" b="1" dirty="0">
              <a:latin typeface="Comic Sans MS" pitchFamily="66"/>
            </a:endParaRPr>
          </a:p>
          <a:p>
            <a:pPr marL="0" lvl="0" indent="0" hangingPunct="1">
              <a:spcBef>
                <a:spcPts val="1001"/>
              </a:spcBef>
              <a:spcAft>
                <a:spcPts val="0"/>
              </a:spcAft>
              <a:buNone/>
            </a:pPr>
            <a:r>
              <a:rPr lang="fr-FR" sz="2400" b="1" dirty="0">
                <a:latin typeface="Comic Sans MS" pitchFamily="66"/>
              </a:rPr>
              <a:t>Beauté de la création, beauté de Dieu </a:t>
            </a:r>
            <a:r>
              <a:rPr lang="fr-FR" sz="2000" dirty="0">
                <a:latin typeface="Comic Sans MS" pitchFamily="66"/>
              </a:rPr>
              <a:t>(8, 1s. ;19, 1)</a:t>
            </a:r>
            <a:br>
              <a:rPr lang="fr-FR" sz="2000" b="1" dirty="0">
                <a:latin typeface="Comic Sans MS" pitchFamily="66"/>
              </a:rPr>
            </a:br>
            <a:r>
              <a:rPr lang="fr-FR" sz="2400" b="1" dirty="0">
                <a:latin typeface="Comic Sans MS" pitchFamily="66"/>
              </a:rPr>
              <a:t>Fragilité et grandeur de l’être humain</a:t>
            </a:r>
            <a:r>
              <a:rPr lang="fr-FR" sz="2400" dirty="0">
                <a:latin typeface="Comic Sans MS" pitchFamily="66"/>
              </a:rPr>
              <a:t> </a:t>
            </a:r>
            <a:r>
              <a:rPr lang="fr-FR" sz="2000" dirty="0">
                <a:latin typeface="Comic Sans MS" pitchFamily="66"/>
              </a:rPr>
              <a:t>(8, 5 ; 103, 14 ; 104, 6) </a:t>
            </a:r>
            <a:r>
              <a:rPr lang="fr-FR" sz="2400" dirty="0">
                <a:latin typeface="Comic Sans MS" pitchFamily="66"/>
              </a:rPr>
              <a:t>:</a:t>
            </a:r>
          </a:p>
          <a:p>
            <a:pPr marL="0" lvl="0" indent="0" hangingPunct="1">
              <a:spcBef>
                <a:spcPts val="1001"/>
              </a:spcBef>
              <a:spcAft>
                <a:spcPts val="0"/>
              </a:spcAft>
              <a:buNone/>
            </a:pPr>
            <a:r>
              <a:rPr lang="fr-FR" sz="2400" i="1" dirty="0">
                <a:latin typeface="Comic Sans MS" pitchFamily="66"/>
              </a:rPr>
              <a:t>Qu’est ce que l’homme pour que tu penses à lui ?...</a:t>
            </a:r>
            <a:br>
              <a:rPr lang="fr-FR" sz="2400" i="1" dirty="0">
                <a:latin typeface="Comic Sans MS" pitchFamily="66"/>
              </a:rPr>
            </a:br>
            <a:r>
              <a:rPr lang="fr-FR" sz="2400" i="1" dirty="0">
                <a:latin typeface="Comic Sans MS" pitchFamily="66"/>
              </a:rPr>
              <a:t>Tu l’as fait un peu moindre qu’un dieu, tu mets toutes choses à ses pieds</a:t>
            </a:r>
            <a:r>
              <a:rPr lang="fr-FR" sz="2400" dirty="0">
                <a:latin typeface="Comic Sans MS" pitchFamily="66"/>
              </a:rPr>
              <a:t> (</a:t>
            </a:r>
            <a:r>
              <a:rPr lang="fr-FR" sz="2000" dirty="0">
                <a:latin typeface="Comic Sans MS" pitchFamily="66"/>
              </a:rPr>
              <a:t>8, 6-7).</a:t>
            </a:r>
          </a:p>
          <a:p>
            <a:pPr marL="0" lvl="0" indent="0" hangingPunct="1">
              <a:spcBef>
                <a:spcPts val="1001"/>
              </a:spcBef>
              <a:spcAft>
                <a:spcPts val="0"/>
              </a:spcAft>
              <a:buNone/>
            </a:pPr>
            <a:r>
              <a:rPr lang="fr-FR" sz="2400" b="1" dirty="0">
                <a:latin typeface="Comic Sans MS" pitchFamily="66"/>
              </a:rPr>
              <a:t>Louer Dieu, c’est louer la merveille d’être </a:t>
            </a:r>
            <a:r>
              <a:rPr lang="fr-FR" sz="2000" dirty="0">
                <a:latin typeface="Comic Sans MS" pitchFamily="66"/>
              </a:rPr>
              <a:t>(139, 14).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ce réservé du contenu 5">
            <a:extLst>
              <a:ext uri="{FF2B5EF4-FFF2-40B4-BE49-F238E27FC236}">
                <a16:creationId xmlns:a16="http://schemas.microsoft.com/office/drawing/2014/main" id="{C3DC9932-8EDD-46A7-B67D-17E69AD3D9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819" y="71204"/>
            <a:ext cx="6685613" cy="6715592"/>
          </a:xfrm>
        </p:spPr>
      </p:pic>
    </p:spTree>
    <p:extLst>
      <p:ext uri="{BB962C8B-B14F-4D97-AF65-F5344CB8AC3E}">
        <p14:creationId xmlns:p14="http://schemas.microsoft.com/office/powerpoint/2010/main" val="352346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0B255993-2241-43DB-8EB4-A19105ED99B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22920" y="603000"/>
            <a:ext cx="10808280" cy="6112432"/>
          </a:xfrm>
        </p:spPr>
        <p:txBody>
          <a:bodyPr lIns="91440" tIns="45720" rIns="91440" bIns="45720"/>
          <a:lstStyle/>
          <a:p>
            <a:pPr marL="0" lvl="0" indent="0" hangingPunct="1">
              <a:spcBef>
                <a:spcPts val="1001"/>
              </a:spcBef>
              <a:spcAft>
                <a:spcPts val="0"/>
              </a:spcAft>
              <a:buNone/>
            </a:pPr>
            <a:r>
              <a:rPr lang="fr-FR" sz="2800" b="1" dirty="0">
                <a:solidFill>
                  <a:srgbClr val="C00000"/>
                </a:solidFill>
                <a:latin typeface="Comic Sans MS" pitchFamily="66"/>
              </a:rPr>
              <a:t>2- La mémoire, socle de la louange</a:t>
            </a:r>
          </a:p>
          <a:p>
            <a:pPr marL="0" lvl="0" indent="0" hangingPunct="1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lang="fr-FR" sz="2400" b="1" dirty="0">
                <a:latin typeface="Comic Sans MS" pitchFamily="66"/>
              </a:rPr>
              <a:t>Mémoire d’un peuple qui transmet « de génération en génération »</a:t>
            </a:r>
            <a:br>
              <a:rPr lang="fr-FR" sz="2400" b="1" dirty="0">
                <a:latin typeface="Comic Sans MS" pitchFamily="66"/>
              </a:rPr>
            </a:br>
            <a:r>
              <a:rPr lang="fr-FR" sz="2400" i="1" dirty="0">
                <a:latin typeface="Comic Sans MS" pitchFamily="66"/>
              </a:rPr>
              <a:t>Ce que nous avons entendu et connu, ce que nos pères nous ont transmis,</a:t>
            </a:r>
            <a:br>
              <a:rPr lang="fr-FR" sz="2400" i="1" dirty="0">
                <a:latin typeface="Comic Sans MS" pitchFamily="66"/>
              </a:rPr>
            </a:br>
            <a:r>
              <a:rPr lang="fr-FR" sz="2400" i="1" dirty="0">
                <a:latin typeface="Comic Sans MS" pitchFamily="66"/>
              </a:rPr>
              <a:t>Nous ne le tairons pas à leurs descendants, nous le transmettrons…</a:t>
            </a:r>
            <a:r>
              <a:rPr lang="fr-FR" sz="2400" dirty="0">
                <a:latin typeface="Comic Sans MS" pitchFamily="66"/>
              </a:rPr>
              <a:t>(78, 3-4 . 6-7; 44, 1-2 ).</a:t>
            </a:r>
          </a:p>
          <a:p>
            <a:pPr marL="0" lvl="0" indent="0" hangingPunct="1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None/>
            </a:pPr>
            <a:br>
              <a:rPr lang="fr-FR" sz="2400" b="1" dirty="0">
                <a:solidFill>
                  <a:srgbClr val="C00000"/>
                </a:solidFill>
                <a:latin typeface="Comic Sans MS" pitchFamily="66"/>
              </a:rPr>
            </a:br>
            <a:r>
              <a:rPr lang="fr-FR" sz="2400" b="1" dirty="0">
                <a:latin typeface="Comic Sans MS" pitchFamily="66"/>
              </a:rPr>
              <a:t>1-Le Dieu qui a béni et confié le monde aux humains, le Dieu qui a libéré son peuple, l’a arraché à la servitude et à la mort, et s’est engagé avec lui par l’alliance, est garant de l’avenir.</a:t>
            </a:r>
          </a:p>
          <a:p>
            <a:pPr marL="0" lvl="0" indent="0" hangingPunct="1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lang="fr-FR" sz="2400" b="1" dirty="0">
                <a:latin typeface="Comic Sans MS" pitchFamily="66"/>
              </a:rPr>
              <a:t>Le passage de la mer, la traversée du désert sont relus comme un passé fondateur </a:t>
            </a:r>
            <a:r>
              <a:rPr lang="fr-FR" sz="2400" dirty="0">
                <a:latin typeface="Comic Sans MS" pitchFamily="66"/>
              </a:rPr>
              <a:t>(78, 12-25).</a:t>
            </a:r>
            <a:r>
              <a:rPr lang="fr-FR" sz="2400" b="1" dirty="0">
                <a:latin typeface="Comic Sans MS" pitchFamily="66"/>
              </a:rPr>
              <a:t> Voir Exode 14 ; 16 ; 17 ; Jos 3, 20.</a:t>
            </a:r>
            <a:br>
              <a:rPr lang="fr-FR" sz="2400" b="1" dirty="0">
                <a:latin typeface="Comic Sans MS" pitchFamily="66"/>
              </a:rPr>
            </a:br>
            <a:br>
              <a:rPr lang="fr-FR" sz="2400" b="1" dirty="0">
                <a:latin typeface="Comic Sans MS" pitchFamily="66"/>
              </a:rPr>
            </a:br>
            <a:r>
              <a:rPr lang="fr-FR" sz="2400" b="1" dirty="0">
                <a:latin typeface="Comic Sans MS" pitchFamily="66"/>
              </a:rPr>
              <a:t>L’élection de David, le roi psalmiste, fait attendre le roi-messie que Dieu enverra à son peuple </a:t>
            </a:r>
            <a:r>
              <a:rPr lang="fr-FR" sz="2400" dirty="0">
                <a:latin typeface="Comic Sans MS" pitchFamily="66"/>
              </a:rPr>
              <a:t>(78, 66-72).</a:t>
            </a:r>
            <a:r>
              <a:rPr lang="fr-FR" sz="2400" b="1" dirty="0">
                <a:latin typeface="Comic Sans MS" pitchFamily="66"/>
              </a:rPr>
              <a:t> Voir 1 Samuel 16; 2 Samuel 7.</a:t>
            </a:r>
            <a:br>
              <a:rPr lang="fr-FR" sz="2400" b="1" dirty="0">
                <a:latin typeface="Comic Sans MS" pitchFamily="66"/>
              </a:rPr>
            </a:br>
            <a:r>
              <a:rPr lang="fr-FR" sz="2400" b="1" dirty="0">
                <a:latin typeface="Comic Sans MS" pitchFamily="66"/>
              </a:rPr>
              <a:t>Au-delà, l’espérance porte sur Sion.</a:t>
            </a:r>
            <a:br>
              <a:rPr lang="fr-FR" sz="2400" b="1" dirty="0">
                <a:latin typeface="Comic Sans MS" pitchFamily="66"/>
              </a:rPr>
            </a:br>
            <a:br>
              <a:rPr lang="fr-FR" sz="2400" b="1" dirty="0">
                <a:latin typeface="Comic Sans MS" pitchFamily="66"/>
              </a:rPr>
            </a:br>
            <a:endParaRPr lang="fr-FR" sz="2400" b="1" dirty="0">
              <a:latin typeface="Comic Sans MS" pitchFamily="66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965D92DD-A728-4B57-AFF8-34F3073AD9B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17400" y="485640"/>
            <a:ext cx="10515600" cy="5820480"/>
          </a:xfrm>
        </p:spPr>
        <p:txBody>
          <a:bodyPr lIns="91440" tIns="45720" rIns="91440" bIns="45720"/>
          <a:lstStyle/>
          <a:p>
            <a:pPr marL="0" lvl="0" indent="0" hangingPunct="1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lang="fr-FR" sz="2400" b="1" dirty="0">
                <a:latin typeface="Comic Sans MS" pitchFamily="66"/>
              </a:rPr>
              <a:t>2- Sur ce socle de certitude que les malheurs du présent remettent en cause, la supplication et la plainte vont jaillir.</a:t>
            </a:r>
            <a:br>
              <a:rPr lang="fr-FR" sz="2400" b="1" dirty="0">
                <a:latin typeface="Comic Sans MS" pitchFamily="66"/>
              </a:rPr>
            </a:br>
            <a:r>
              <a:rPr lang="fr-FR" sz="2400" b="1" dirty="0">
                <a:latin typeface="Comic Sans MS" pitchFamily="66"/>
              </a:rPr>
              <a:t>Et c’est à la mémoire du Seigneur qu’on fait appel.</a:t>
            </a:r>
          </a:p>
          <a:p>
            <a:pPr marL="0" lvl="0" indent="0" hangingPunct="1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lang="fr-FR" sz="2400" i="1" dirty="0">
                <a:latin typeface="Comic Sans MS" pitchFamily="66"/>
              </a:rPr>
              <a:t> Le Seigneur va-t-il rejeter pour toujours ? Dieu a-t-il oublié sa faveur ?</a:t>
            </a:r>
            <a:br>
              <a:rPr lang="fr-FR" sz="2400" i="1" dirty="0">
                <a:latin typeface="Comic Sans MS" pitchFamily="66"/>
              </a:rPr>
            </a:br>
            <a:r>
              <a:rPr lang="fr-FR" sz="2400" i="1" dirty="0">
                <a:latin typeface="Comic Sans MS" pitchFamily="66"/>
              </a:rPr>
              <a:t>De colère a-t-il fermé son cœur ?</a:t>
            </a:r>
            <a:br>
              <a:rPr lang="fr-FR" sz="2400" i="1" dirty="0">
                <a:latin typeface="Comic Sans MS" pitchFamily="66"/>
              </a:rPr>
            </a:br>
            <a:r>
              <a:rPr lang="fr-FR" sz="2400" i="1" dirty="0">
                <a:latin typeface="Comic Sans MS" pitchFamily="66"/>
              </a:rPr>
              <a:t>J’ai dit : une chose me fait mal, la droite du Seigneur a changé</a:t>
            </a:r>
            <a:br>
              <a:rPr lang="fr-FR" sz="2400" i="1" dirty="0">
                <a:latin typeface="Comic Sans MS" pitchFamily="66"/>
              </a:rPr>
            </a:br>
            <a:r>
              <a:rPr lang="fr-FR" sz="2400" dirty="0">
                <a:latin typeface="Comic Sans MS" pitchFamily="66"/>
              </a:rPr>
              <a:t>(</a:t>
            </a:r>
            <a:r>
              <a:rPr lang="fr-FR" sz="2000" dirty="0">
                <a:latin typeface="Comic Sans MS" pitchFamily="66"/>
              </a:rPr>
              <a:t>77, 8-11</a:t>
            </a:r>
            <a:r>
              <a:rPr lang="fr-FR" sz="2400" dirty="0">
                <a:latin typeface="Comic Sans MS" pitchFamily="66"/>
              </a:rPr>
              <a:t>)</a:t>
            </a:r>
            <a:br>
              <a:rPr lang="fr-FR" sz="2400" dirty="0">
                <a:latin typeface="Comic Sans MS" pitchFamily="66"/>
              </a:rPr>
            </a:br>
            <a:r>
              <a:rPr lang="fr-FR" sz="2400" i="1" dirty="0">
                <a:latin typeface="Comic Sans MS" pitchFamily="66"/>
              </a:rPr>
              <a:t> Rappelle-toi ! Regarde à l’alliance !  N’oublie pas</a:t>
            </a:r>
            <a:r>
              <a:rPr lang="fr-FR" sz="2000" i="1" dirty="0">
                <a:latin typeface="Comic Sans MS" pitchFamily="66"/>
              </a:rPr>
              <a:t>…</a:t>
            </a:r>
            <a:r>
              <a:rPr lang="fr-FR" sz="2000" dirty="0">
                <a:latin typeface="Comic Sans MS" pitchFamily="66"/>
              </a:rPr>
              <a:t>(74, 18-23)</a:t>
            </a:r>
            <a:br>
              <a:rPr lang="fr-FR" sz="2000" dirty="0">
                <a:latin typeface="Comic Sans MS" pitchFamily="66"/>
              </a:rPr>
            </a:br>
            <a:r>
              <a:rPr lang="fr-FR" sz="2400" i="1" dirty="0">
                <a:latin typeface="Comic Sans MS" pitchFamily="66"/>
              </a:rPr>
              <a:t>Il nous a fait et nous sommes à lui, nous son peuple, son troupeau </a:t>
            </a:r>
            <a:r>
              <a:rPr lang="fr-FR" sz="2400" dirty="0">
                <a:latin typeface="Comic Sans MS" pitchFamily="66"/>
              </a:rPr>
              <a:t> </a:t>
            </a:r>
            <a:r>
              <a:rPr lang="fr-FR" sz="2000" dirty="0">
                <a:latin typeface="Comic Sans MS" pitchFamily="66"/>
              </a:rPr>
              <a:t>(100, 3).</a:t>
            </a:r>
            <a:endParaRPr lang="fr-FR" sz="2000" b="1" dirty="0">
              <a:latin typeface="Comic Sans MS" pitchFamily="66"/>
            </a:endParaRPr>
          </a:p>
          <a:p>
            <a:pPr marL="0" lvl="0" indent="0" hangingPunct="1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lang="fr-FR" sz="2400" b="1" dirty="0">
                <a:latin typeface="Comic Sans MS" pitchFamily="66"/>
              </a:rPr>
              <a:t>Une incompréhension, un cri : </a:t>
            </a:r>
            <a:r>
              <a:rPr lang="fr-FR" sz="2400" i="1" dirty="0">
                <a:latin typeface="Comic Sans MS" pitchFamily="66"/>
              </a:rPr>
              <a:t>Pourquoi détourner ton visage, </a:t>
            </a:r>
            <a:br>
              <a:rPr lang="fr-FR" sz="2400" i="1" dirty="0">
                <a:latin typeface="Comic Sans MS" pitchFamily="66"/>
              </a:rPr>
            </a:br>
            <a:r>
              <a:rPr lang="fr-FR" sz="2400" i="1" dirty="0">
                <a:latin typeface="Comic Sans MS" pitchFamily="66"/>
              </a:rPr>
              <a:t>oublier notre malheur, notre misère </a:t>
            </a:r>
            <a:r>
              <a:rPr lang="fr-FR" sz="2400" b="1" dirty="0">
                <a:latin typeface="Comic Sans MS" pitchFamily="66"/>
              </a:rPr>
              <a:t>? </a:t>
            </a:r>
            <a:r>
              <a:rPr lang="fr-FR" sz="2000" dirty="0">
                <a:latin typeface="Comic Sans MS" pitchFamily="66"/>
              </a:rPr>
              <a:t>(44, 25-27).</a:t>
            </a:r>
          </a:p>
          <a:p>
            <a:pPr marL="0" lvl="0" indent="0" hangingPunct="1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lang="fr-FR" sz="2400" b="1" dirty="0">
                <a:latin typeface="Comic Sans MS" pitchFamily="66"/>
              </a:rPr>
              <a:t>Qui, par période, trop souvent, semble rester sans réponse.</a:t>
            </a:r>
            <a:br>
              <a:rPr lang="fr-FR" sz="2400" b="1" dirty="0">
                <a:latin typeface="Comic Sans MS" pitchFamily="66"/>
              </a:rPr>
            </a:br>
            <a:r>
              <a:rPr lang="fr-FR" sz="2400" i="1" dirty="0">
                <a:latin typeface="Comic Sans MS" pitchFamily="66"/>
              </a:rPr>
              <a:t>Ne cache plus ta face à ton serviteur</a:t>
            </a:r>
            <a:r>
              <a:rPr lang="fr-FR" sz="2400" dirty="0">
                <a:latin typeface="Comic Sans MS" pitchFamily="66"/>
              </a:rPr>
              <a:t>….</a:t>
            </a:r>
            <a:r>
              <a:rPr lang="fr-FR" sz="2000" dirty="0">
                <a:latin typeface="Comic Sans MS" pitchFamily="66"/>
              </a:rPr>
              <a:t>(69, 18)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AC22A53A-6C19-40C8-95F8-B7932584333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080" y="457200"/>
            <a:ext cx="10515600" cy="5911919"/>
          </a:xfrm>
        </p:spPr>
        <p:txBody>
          <a:bodyPr lIns="91440" tIns="45720" rIns="91440" bIns="45720"/>
          <a:lstStyle/>
          <a:p>
            <a:pPr marL="0" lvl="0" indent="0" hangingPunct="1">
              <a:lnSpc>
                <a:spcPct val="8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lang="fr-FR" sz="2800" b="1" dirty="0">
                <a:solidFill>
                  <a:srgbClr val="C00000"/>
                </a:solidFill>
                <a:latin typeface="Comic Sans MS" pitchFamily="66"/>
              </a:rPr>
              <a:t>II- La plainte et la supplication ; mal, péché, malheur innocent</a:t>
            </a:r>
            <a:br>
              <a:rPr lang="fr-FR" sz="2800" b="1" dirty="0">
                <a:solidFill>
                  <a:srgbClr val="C00000"/>
                </a:solidFill>
                <a:latin typeface="Comic Sans MS" pitchFamily="66"/>
              </a:rPr>
            </a:br>
            <a:br>
              <a:rPr lang="fr-FR" sz="2800" b="1" dirty="0">
                <a:solidFill>
                  <a:srgbClr val="C00000"/>
                </a:solidFill>
                <a:latin typeface="Comic Sans MS" pitchFamily="66"/>
              </a:rPr>
            </a:br>
            <a:r>
              <a:rPr lang="fr-FR" sz="2800" b="1" dirty="0">
                <a:solidFill>
                  <a:srgbClr val="C00000"/>
                </a:solidFill>
                <a:latin typeface="Comic Sans MS" pitchFamily="66"/>
              </a:rPr>
              <a:t>1- La plainte :</a:t>
            </a:r>
            <a:r>
              <a:rPr lang="fr-FR" sz="2000" b="1" dirty="0">
                <a:solidFill>
                  <a:srgbClr val="C00000"/>
                </a:solidFill>
                <a:latin typeface="Comic Sans MS" pitchFamily="66"/>
              </a:rPr>
              <a:t> </a:t>
            </a:r>
            <a:r>
              <a:rPr lang="fr-FR" sz="2400" b="1" dirty="0">
                <a:latin typeface="Comic Sans MS" pitchFamily="66"/>
              </a:rPr>
              <a:t>sur un fond de mémoire dont les échos s’atténuent, la plainte jaillit devant un danger qui est toujours perte de la vie, séparation de Dieu, silence et défaite de Dieu.</a:t>
            </a:r>
          </a:p>
          <a:p>
            <a:pPr marL="0" lvl="0" indent="0" hangingPunct="1">
              <a:lnSpc>
                <a:spcPct val="8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lang="fr-FR" sz="2400" b="1" dirty="0">
                <a:latin typeface="Comic Sans MS" pitchFamily="66"/>
              </a:rPr>
              <a:t>La mort rôde, qui sépare du Dieu de la vie. </a:t>
            </a:r>
            <a:br>
              <a:rPr lang="fr-FR" sz="2400" b="1" dirty="0">
                <a:latin typeface="Comic Sans MS" pitchFamily="66"/>
              </a:rPr>
            </a:br>
            <a:r>
              <a:rPr lang="fr-FR" sz="2400" b="1" dirty="0">
                <a:latin typeface="Comic Sans MS" pitchFamily="66"/>
              </a:rPr>
              <a:t>Se plaindre, crier, c’est garder le lien.</a:t>
            </a:r>
            <a:br>
              <a:rPr lang="fr-FR" sz="2400" b="1" dirty="0">
                <a:latin typeface="Comic Sans MS" pitchFamily="66"/>
              </a:rPr>
            </a:br>
            <a:br>
              <a:rPr lang="fr-FR" sz="2400" b="1" dirty="0">
                <a:latin typeface="Comic Sans MS" pitchFamily="66"/>
              </a:rPr>
            </a:br>
            <a:r>
              <a:rPr lang="fr-FR" sz="2400" b="1" dirty="0">
                <a:latin typeface="Comic Sans MS" pitchFamily="66"/>
              </a:rPr>
              <a:t>La plainte est exemplaire, endossable par chacun, car en tout excessive.</a:t>
            </a:r>
            <a:br>
              <a:rPr lang="fr-FR" sz="2400" b="1" dirty="0">
                <a:latin typeface="Comic Sans MS" pitchFamily="66"/>
              </a:rPr>
            </a:br>
            <a:r>
              <a:rPr lang="fr-FR" sz="2400" b="1" dirty="0">
                <a:latin typeface="Comic Sans MS" pitchFamily="66"/>
              </a:rPr>
              <a:t>-Le mal atteint tout l’être, il est concret, physique (angoisse qui serre la gorge, fait fondre le cœur et  les entrailles…)</a:t>
            </a:r>
          </a:p>
          <a:p>
            <a:pPr marL="0" lvl="0" indent="0" hangingPunct="1">
              <a:lnSpc>
                <a:spcPct val="8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lang="fr-FR" sz="2400" b="1" dirty="0">
                <a:latin typeface="Comic Sans MS" pitchFamily="66"/>
              </a:rPr>
              <a:t>-Les images se multiplient, s’accumulent (bêtes féroces, pièges, torrent, boue qui engloutit, fosse etc…)</a:t>
            </a:r>
            <a:br>
              <a:rPr lang="fr-FR" sz="2400" b="1" dirty="0">
                <a:latin typeface="Comic Sans MS" pitchFamily="66"/>
              </a:rPr>
            </a:br>
            <a:br>
              <a:rPr lang="fr-FR" sz="2400" b="1" dirty="0">
                <a:latin typeface="Comic Sans MS" pitchFamily="66"/>
              </a:rPr>
            </a:br>
            <a:r>
              <a:rPr lang="fr-FR" sz="2400" b="1" dirty="0">
                <a:latin typeface="Comic Sans MS" pitchFamily="66"/>
              </a:rPr>
              <a:t>-Tous les malheurs se conjuguent : abandon des amis, isolement, attaque des ennemis, calomnie, accusation de péché..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Espace réservé du contenu 8">
            <a:extLst>
              <a:ext uri="{FF2B5EF4-FFF2-40B4-BE49-F238E27FC236}">
                <a16:creationId xmlns:a16="http://schemas.microsoft.com/office/drawing/2014/main" id="{3ECE04CA-F85F-4154-8263-A2508C3232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8092" y="0"/>
            <a:ext cx="5636301" cy="6858000"/>
          </a:xfrm>
        </p:spPr>
      </p:pic>
    </p:spTree>
    <p:extLst>
      <p:ext uri="{BB962C8B-B14F-4D97-AF65-F5344CB8AC3E}">
        <p14:creationId xmlns:p14="http://schemas.microsoft.com/office/powerpoint/2010/main" val="5894533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2466</Words>
  <Application>Microsoft Office PowerPoint</Application>
  <PresentationFormat>Grand écran</PresentationFormat>
  <Paragraphs>71</Paragraphs>
  <Slides>19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Comic Sans MS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Roselyne</dc:creator>
  <cp:lastModifiedBy>Secrétariat LE CIF</cp:lastModifiedBy>
  <cp:revision>52</cp:revision>
  <dcterms:created xsi:type="dcterms:W3CDTF">2022-01-09T14:21:20Z</dcterms:created>
  <dcterms:modified xsi:type="dcterms:W3CDTF">2022-02-17T09:18:54Z</dcterms:modified>
</cp:coreProperties>
</file>