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5"/>
  </p:notesMasterIdLst>
  <p:sldIdLst>
    <p:sldId id="261" r:id="rId2"/>
    <p:sldId id="274" r:id="rId3"/>
    <p:sldId id="275" r:id="rId4"/>
    <p:sldId id="293" r:id="rId5"/>
    <p:sldId id="276" r:id="rId6"/>
    <p:sldId id="295" r:id="rId7"/>
    <p:sldId id="294" r:id="rId8"/>
    <p:sldId id="277" r:id="rId9"/>
    <p:sldId id="289" r:id="rId10"/>
    <p:sldId id="279" r:id="rId11"/>
    <p:sldId id="291" r:id="rId12"/>
    <p:sldId id="296" r:id="rId13"/>
    <p:sldId id="281" r:id="rId14"/>
    <p:sldId id="297" r:id="rId15"/>
    <p:sldId id="282" r:id="rId16"/>
    <p:sldId id="283" r:id="rId17"/>
    <p:sldId id="288" r:id="rId18"/>
    <p:sldId id="292" r:id="rId19"/>
    <p:sldId id="284" r:id="rId20"/>
    <p:sldId id="285" r:id="rId21"/>
    <p:sldId id="286" r:id="rId22"/>
    <p:sldId id="273" r:id="rId23"/>
    <p:sldId id="268" r:id="rId24"/>
    <p:sldId id="269" r:id="rId25"/>
    <p:sldId id="270" r:id="rId26"/>
    <p:sldId id="271" r:id="rId27"/>
    <p:sldId id="462" r:id="rId28"/>
    <p:sldId id="426" r:id="rId29"/>
    <p:sldId id="427" r:id="rId30"/>
    <p:sldId id="306" r:id="rId31"/>
    <p:sldId id="463" r:id="rId32"/>
    <p:sldId id="464" r:id="rId33"/>
    <p:sldId id="305" r:id="rId34"/>
    <p:sldId id="307" r:id="rId35"/>
    <p:sldId id="304" r:id="rId36"/>
    <p:sldId id="428" r:id="rId37"/>
    <p:sldId id="472" r:id="rId38"/>
    <p:sldId id="308" r:id="rId39"/>
    <p:sldId id="429" r:id="rId40"/>
    <p:sldId id="310" r:id="rId41"/>
    <p:sldId id="311" r:id="rId42"/>
    <p:sldId id="312" r:id="rId43"/>
    <p:sldId id="313" r:id="rId44"/>
    <p:sldId id="314" r:id="rId45"/>
    <p:sldId id="465" r:id="rId46"/>
    <p:sldId id="303" r:id="rId47"/>
    <p:sldId id="300" r:id="rId48"/>
    <p:sldId id="267" r:id="rId49"/>
    <p:sldId id="315" r:id="rId50"/>
    <p:sldId id="316" r:id="rId51"/>
    <p:sldId id="317" r:id="rId52"/>
    <p:sldId id="323" r:id="rId53"/>
    <p:sldId id="324" r:id="rId54"/>
    <p:sldId id="325" r:id="rId55"/>
    <p:sldId id="320" r:id="rId56"/>
    <p:sldId id="262" r:id="rId57"/>
    <p:sldId id="430" r:id="rId58"/>
    <p:sldId id="431" r:id="rId59"/>
    <p:sldId id="318" r:id="rId60"/>
    <p:sldId id="319" r:id="rId61"/>
    <p:sldId id="301" r:id="rId62"/>
    <p:sldId id="327" r:id="rId63"/>
    <p:sldId id="432" r:id="rId64"/>
    <p:sldId id="438" r:id="rId65"/>
    <p:sldId id="442" r:id="rId66"/>
    <p:sldId id="328" r:id="rId67"/>
    <p:sldId id="339" r:id="rId68"/>
    <p:sldId id="439" r:id="rId69"/>
    <p:sldId id="440" r:id="rId70"/>
    <p:sldId id="466" r:id="rId71"/>
    <p:sldId id="467" r:id="rId72"/>
    <p:sldId id="434" r:id="rId73"/>
    <p:sldId id="437" r:id="rId74"/>
    <p:sldId id="436" r:id="rId75"/>
    <p:sldId id="333" r:id="rId76"/>
    <p:sldId id="441" r:id="rId77"/>
    <p:sldId id="334" r:id="rId78"/>
    <p:sldId id="330" r:id="rId79"/>
    <p:sldId id="331" r:id="rId80"/>
    <p:sldId id="443" r:id="rId81"/>
    <p:sldId id="444" r:id="rId82"/>
    <p:sldId id="335" r:id="rId83"/>
    <p:sldId id="445" r:id="rId84"/>
    <p:sldId id="447" r:id="rId85"/>
    <p:sldId id="336" r:id="rId86"/>
    <p:sldId id="446" r:id="rId87"/>
    <p:sldId id="337" r:id="rId88"/>
    <p:sldId id="338" r:id="rId89"/>
    <p:sldId id="343" r:id="rId90"/>
    <p:sldId id="468" r:id="rId91"/>
    <p:sldId id="469" r:id="rId92"/>
    <p:sldId id="470" r:id="rId93"/>
    <p:sldId id="321" r:id="rId94"/>
    <p:sldId id="448" r:id="rId95"/>
    <p:sldId id="449" r:id="rId96"/>
    <p:sldId id="450" r:id="rId97"/>
    <p:sldId id="302" r:id="rId98"/>
    <p:sldId id="259" r:id="rId99"/>
    <p:sldId id="329" r:id="rId100"/>
    <p:sldId id="348" r:id="rId101"/>
    <p:sldId id="346" r:id="rId102"/>
    <p:sldId id="347" r:id="rId103"/>
    <p:sldId id="332" r:id="rId104"/>
    <p:sldId id="349" r:id="rId105"/>
    <p:sldId id="340" r:id="rId106"/>
    <p:sldId id="433" r:id="rId107"/>
    <p:sldId id="258" r:id="rId108"/>
    <p:sldId id="298" r:id="rId109"/>
    <p:sldId id="264" r:id="rId110"/>
    <p:sldId id="265" r:id="rId111"/>
    <p:sldId id="345" r:id="rId112"/>
    <p:sldId id="342" r:id="rId113"/>
    <p:sldId id="341" r:id="rId114"/>
    <p:sldId id="451" r:id="rId115"/>
    <p:sldId id="452" r:id="rId116"/>
    <p:sldId id="287" r:id="rId117"/>
    <p:sldId id="355" r:id="rId118"/>
    <p:sldId id="357" r:id="rId119"/>
    <p:sldId id="358" r:id="rId120"/>
    <p:sldId id="359" r:id="rId121"/>
    <p:sldId id="453" r:id="rId122"/>
    <p:sldId id="360" r:id="rId123"/>
    <p:sldId id="361" r:id="rId124"/>
    <p:sldId id="362" r:id="rId125"/>
    <p:sldId id="454" r:id="rId126"/>
    <p:sldId id="455" r:id="rId127"/>
    <p:sldId id="363" r:id="rId128"/>
    <p:sldId id="364" r:id="rId129"/>
    <p:sldId id="365" r:id="rId130"/>
    <p:sldId id="366" r:id="rId131"/>
    <p:sldId id="369" r:id="rId132"/>
    <p:sldId id="370" r:id="rId133"/>
    <p:sldId id="371" r:id="rId134"/>
    <p:sldId id="456" r:id="rId135"/>
    <p:sldId id="458" r:id="rId136"/>
    <p:sldId id="457" r:id="rId137"/>
    <p:sldId id="471" r:id="rId138"/>
    <p:sldId id="459" r:id="rId139"/>
    <p:sldId id="372" r:id="rId140"/>
    <p:sldId id="373" r:id="rId141"/>
    <p:sldId id="374" r:id="rId142"/>
    <p:sldId id="375" r:id="rId143"/>
    <p:sldId id="377" r:id="rId144"/>
    <p:sldId id="378" r:id="rId145"/>
    <p:sldId id="384" r:id="rId146"/>
    <p:sldId id="385" r:id="rId147"/>
    <p:sldId id="461" r:id="rId148"/>
    <p:sldId id="386" r:id="rId149"/>
    <p:sldId id="387" r:id="rId150"/>
    <p:sldId id="404" r:id="rId151"/>
    <p:sldId id="405" r:id="rId152"/>
    <p:sldId id="406" r:id="rId153"/>
    <p:sldId id="407" r:id="rId154"/>
    <p:sldId id="408" r:id="rId155"/>
    <p:sldId id="409" r:id="rId156"/>
    <p:sldId id="418" r:id="rId157"/>
    <p:sldId id="419" r:id="rId158"/>
    <p:sldId id="420" r:id="rId159"/>
    <p:sldId id="421" r:id="rId160"/>
    <p:sldId id="422" r:id="rId161"/>
    <p:sldId id="423" r:id="rId162"/>
    <p:sldId id="424" r:id="rId163"/>
    <p:sldId id="425" r:id="rId16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3267" autoAdjust="0"/>
  </p:normalViewPr>
  <p:slideViewPr>
    <p:cSldViewPr>
      <p:cViewPr varScale="1">
        <p:scale>
          <a:sx n="73" d="100"/>
          <a:sy n="73" d="100"/>
        </p:scale>
        <p:origin x="78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318FD-71C7-4683-A9F9-00329A56132D}" type="datetimeFigureOut">
              <a:rPr lang="fr-FR" smtClean="0"/>
              <a:pPr/>
              <a:t>16/03/2022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17C0F-9752-4A12-AF3A-AFBCF7FB8FE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15604-20AC-422F-9C83-11630E093B0D}" type="slidenum">
              <a:rPr lang="fr-FR" smtClean="0"/>
              <a:pPr/>
              <a:t>135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16/03/2022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16/03/2022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16/03/2022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16/03/2022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16/03/2022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16/03/2022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16/03/2022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16/03/2022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16/03/2022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16/03/2022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16/03/2022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F471C-EF41-4C04-97CD-75D774815C0D}" type="datetimeFigureOut">
              <a:rPr lang="fr-FR" smtClean="0"/>
              <a:pPr/>
              <a:t>16/03/2022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google.fr/url?sa=i&amp;url=http://jfbradu.free.fr/mosaiques/ravenne/st-apolli-in-classe/st-apol-in-class.htm&amp;psig=AOvVaw2FVkuRKHm1FkUNzrFPfkwX&amp;ust=1583684367730000&amp;source=images&amp;cd=vfe&amp;ved=0CAIQjRxqFwoTCIjItJLiiOgCFQAAAAAdAAAAABAi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google.fr/url?sa=i&amp;url=http://www.gliscritti.it/gallery3/index.php/album_010/destra&amp;psig=AOvVaw1m9g1alT0DVLb-zbJHOcy5&amp;ust=1583690776071000&amp;source=images&amp;cd=vfe&amp;ved=0CAIQjRxqFwoTCICAjoT6iOgCFQAAAAAdAAAAABA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christ&quot;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517902"/>
            <a:ext cx="87129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Une ouverture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clefs</a:t>
            </a:r>
            <a:r>
              <a:rPr kumimoji="0" lang="fr-FR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 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Historicit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endParaRPr kumimoji="0" lang="fr-FR" sz="1200" i="0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Verbe s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 fait chair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IV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Les querelles christologiques des premiers si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cles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 </a:t>
            </a:r>
            <a:r>
              <a:rPr kumimoji="0" lang="fr-FR" sz="32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32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3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sacrifice de la Croix</a:t>
            </a:r>
            <a:endParaRPr kumimoji="0" lang="fr-FR" sz="1400" b="1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Sauveur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Notre P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910" y="357166"/>
            <a:ext cx="80724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/>
              <a:t>Dans la Trinité, le Père et le Fils sont donnés l’un à l’autre </a:t>
            </a:r>
          </a:p>
          <a:p>
            <a:r>
              <a:rPr lang="fr-FR" sz="2800" b="1" dirty="0"/>
              <a:t>et ce don de l’un à l’autre qui les fait être ce qu’ils sont, c’est l’Esprit.</a:t>
            </a:r>
          </a:p>
          <a:p>
            <a:endParaRPr lang="fr-FR" sz="2800" b="1" dirty="0"/>
          </a:p>
        </p:txBody>
      </p:sp>
      <p:pic>
        <p:nvPicPr>
          <p:cNvPr id="3" name="Picture 2" descr="Résultat de recherche d'images pour &quot;la trinité peintu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154977"/>
            <a:ext cx="6840760" cy="47030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Résultat de recherche d'images pour &quot;saint clément rome, mosaïqu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427643" cy="6951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Résultat de recherche d'images pour &quot;saint clément rome, mosaïqu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63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Résultat de recherche d'images pour &quot;saint clément rome, mosaïqu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4536504" cy="68712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Résultat de recherche d'images pour &quot;crucifié avec croix vert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-90264"/>
            <a:ext cx="6948264" cy="6948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Résultat de recherche d'images pour &quot;chartres, vitrail de la passio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86408"/>
            <a:ext cx="9283448" cy="9244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Résultat de recherche d'images pour &quot;lampaul guimiliau, calvaire&quot;"/>
          <p:cNvPicPr>
            <a:picLocks noChangeAspect="1" noChangeArrowheads="1"/>
          </p:cNvPicPr>
          <p:nvPr/>
        </p:nvPicPr>
        <p:blipFill>
          <a:blip r:embed="rId2" cstate="print"/>
          <a:srcRect t="6520" b="25559"/>
          <a:stretch>
            <a:fillRect/>
          </a:stretch>
        </p:blipFill>
        <p:spPr bwMode="auto">
          <a:xfrm>
            <a:off x="467544" y="-846856"/>
            <a:ext cx="7555189" cy="770485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188640"/>
            <a:ext cx="280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/>
              <a:t>Lampaul</a:t>
            </a:r>
            <a:r>
              <a:rPr lang="fr-FR" sz="3200" b="1" dirty="0"/>
              <a:t>-</a:t>
            </a:r>
            <a:r>
              <a:rPr lang="fr-FR" sz="3200" b="1" dirty="0" err="1"/>
              <a:t>Guimiliau</a:t>
            </a:r>
            <a:endParaRPr lang="fr-FR" sz="3200" b="1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Résultat de recherche d'images pour &quot;crucifié, art au XIII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13883" cy="78895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55576" y="6165304"/>
            <a:ext cx="838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Sacramentaire de l’évêque Abraham de </a:t>
            </a:r>
            <a:r>
              <a:rPr lang="fr-FR" sz="2400" b="1" dirty="0" err="1">
                <a:solidFill>
                  <a:schemeClr val="bg1"/>
                </a:solidFill>
              </a:rPr>
              <a:t>Frisingue</a:t>
            </a:r>
            <a:r>
              <a:rPr lang="fr-FR" sz="2400" b="1" dirty="0">
                <a:solidFill>
                  <a:schemeClr val="bg1"/>
                </a:solidFill>
              </a:rPr>
              <a:t>, Bavière, 990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801C958-6BF0-4F66-B631-F3AFC277CDCD" descr="6801C958-6BF0-4F66-B631-F3AFC277CDCD"/>
          <p:cNvPicPr>
            <a:picLocks noChangeAspect="1" noChangeArrowheads="1"/>
          </p:cNvPicPr>
          <p:nvPr/>
        </p:nvPicPr>
        <p:blipFill>
          <a:blip r:embed="rId2" cstate="print"/>
          <a:srcRect r="38938"/>
          <a:stretch>
            <a:fillRect/>
          </a:stretch>
        </p:blipFill>
        <p:spPr bwMode="auto">
          <a:xfrm rot="5400000">
            <a:off x="441258" y="-1225232"/>
            <a:ext cx="7971898" cy="979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Résultat de recherche d'images pour &quot;croix dicése de nater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-440671"/>
            <a:ext cx="5904656" cy="7872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oix3* Augustin Frison-Ro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5372100" cy="694372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580112" y="5805264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Augustin Frison-Roche, 2014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620688"/>
            <a:ext cx="8748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/>
              <a:t>Ils  ne sont </a:t>
            </a:r>
          </a:p>
          <a:p>
            <a:r>
              <a:rPr lang="fr-FR" sz="3600" b="1" dirty="0"/>
              <a:t>ce qu’ils sont</a:t>
            </a:r>
          </a:p>
          <a:p>
            <a:r>
              <a:rPr lang="fr-FR" sz="3600" b="1" dirty="0"/>
              <a:t> que par le biais</a:t>
            </a:r>
          </a:p>
          <a:p>
            <a:r>
              <a:rPr lang="fr-FR" sz="3600" b="1" dirty="0"/>
              <a:t> de l’autre.</a:t>
            </a:r>
          </a:p>
          <a:p>
            <a:endParaRPr lang="fr-FR" sz="3600" b="1" dirty="0"/>
          </a:p>
          <a:p>
            <a:endParaRPr lang="fr-FR" sz="3600" b="1" dirty="0"/>
          </a:p>
          <a:p>
            <a:r>
              <a:rPr lang="fr-FR" sz="3600" b="1" dirty="0"/>
              <a:t>Ce : « n’est que par l’autre » c’est l’esprit.</a:t>
            </a:r>
          </a:p>
          <a:p>
            <a:r>
              <a:rPr lang="fr-FR" sz="3600" b="1" dirty="0"/>
              <a:t>Ce qui fait un père, c’est son fils (ou sa fille)</a:t>
            </a:r>
          </a:p>
          <a:p>
            <a:r>
              <a:rPr lang="fr-FR" sz="3600" b="1" dirty="0"/>
              <a:t>	Ce qui fait un fils, ce sont ses parents. </a:t>
            </a:r>
          </a:p>
          <a:p>
            <a:endParaRPr lang="fr-FR" sz="3600" b="1" dirty="0"/>
          </a:p>
        </p:txBody>
      </p:sp>
      <p:pic>
        <p:nvPicPr>
          <p:cNvPr id="3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 t="12526" b="8380"/>
          <a:stretch>
            <a:fillRect/>
          </a:stretch>
        </p:blipFill>
        <p:spPr bwMode="auto">
          <a:xfrm>
            <a:off x="4175448" y="0"/>
            <a:ext cx="4968552" cy="3790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hrist céleste bois ancien – Augustin Frison-Ro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675456"/>
            <a:ext cx="5372100" cy="8162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Résultat de recherche d'images pour &quot;Fritz Cremer, bronze berli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4294" y="0"/>
            <a:ext cx="4759706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4293096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Fritz </a:t>
            </a:r>
            <a:r>
              <a:rPr lang="fr-FR" sz="3200" dirty="0" err="1">
                <a:solidFill>
                  <a:schemeClr val="bg1"/>
                </a:solidFill>
              </a:rPr>
              <a:t>Cremer</a:t>
            </a:r>
            <a:endParaRPr lang="fr-FR" sz="3200" dirty="0">
              <a:solidFill>
                <a:schemeClr val="bg1"/>
              </a:solidFill>
            </a:endParaRPr>
          </a:p>
          <a:p>
            <a:r>
              <a:rPr lang="fr-FR" sz="3200" dirty="0" err="1">
                <a:solidFill>
                  <a:schemeClr val="bg1"/>
                </a:solidFill>
              </a:rPr>
              <a:t>Klosterkirche</a:t>
            </a:r>
            <a:r>
              <a:rPr lang="fr-FR" sz="3200" dirty="0">
                <a:solidFill>
                  <a:schemeClr val="bg1"/>
                </a:solidFill>
              </a:rPr>
              <a:t>, </a:t>
            </a:r>
          </a:p>
          <a:p>
            <a:r>
              <a:rPr lang="fr-FR" sz="3200" dirty="0">
                <a:solidFill>
                  <a:schemeClr val="bg1"/>
                </a:solidFill>
              </a:rPr>
              <a:t>Berlin1983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Résultat de recherche d'images pour &quot;Igor Mitoraj, port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0"/>
            <a:ext cx="4474749" cy="691080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39552" y="5157192"/>
            <a:ext cx="3203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Igor </a:t>
            </a:r>
            <a:r>
              <a:rPr lang="fr-FR" sz="2400" b="1" dirty="0" err="1">
                <a:solidFill>
                  <a:schemeClr val="bg1"/>
                </a:solidFill>
              </a:rPr>
              <a:t>Mitoraj</a:t>
            </a:r>
            <a:endParaRPr lang="fr-FR" sz="2400" b="1" dirty="0">
              <a:solidFill>
                <a:schemeClr val="bg1"/>
              </a:solidFill>
            </a:endParaRPr>
          </a:p>
          <a:p>
            <a:r>
              <a:rPr lang="fr-FR" sz="2400" b="1" dirty="0">
                <a:solidFill>
                  <a:schemeClr val="bg1"/>
                </a:solidFill>
              </a:rPr>
              <a:t>2006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Sainte-Marie-des-anges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6" name="Picture 6" descr="Igor Mitoraj"/>
          <p:cNvPicPr>
            <a:picLocks noChangeAspect="1" noChangeArrowheads="1"/>
          </p:cNvPicPr>
          <p:nvPr/>
        </p:nvPicPr>
        <p:blipFill>
          <a:blip r:embed="rId2" cstate="print"/>
          <a:srcRect r="2722"/>
          <a:stretch>
            <a:fillRect/>
          </a:stretch>
        </p:blipFill>
        <p:spPr bwMode="auto">
          <a:xfrm>
            <a:off x="611560" y="-459432"/>
            <a:ext cx="5040560" cy="7705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https://upload.wikimedia.org/wikipedia/commons/thumb/0/05/Berlin_-_Kaiser_Wilhelm_Memorial_Church_-_inside_2.jpg/1280px-Berlin_-_Kaiser_Wilhelm_Memorial_Church_-_insid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91850" cy="8429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6" name="Picture 4" descr="Résultat de recherche d'images pour &quot;Karl Hemmeter, sculpteur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1026134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ésultat de recherche d'images pour &quot;agneau de dieu&quot;"/>
          <p:cNvPicPr>
            <a:picLocks noChangeAspect="1" noChangeArrowheads="1"/>
          </p:cNvPicPr>
          <p:nvPr/>
        </p:nvPicPr>
        <p:blipFill>
          <a:blip r:embed="rId2" cstate="print">
            <a:lum bright="47000" contrast="-56000"/>
          </a:blip>
          <a:srcRect l="9966" r="6569"/>
          <a:stretch>
            <a:fillRect/>
          </a:stretch>
        </p:blipFill>
        <p:spPr bwMode="auto">
          <a:xfrm>
            <a:off x="-374258" y="-603448"/>
            <a:ext cx="9518258" cy="74614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9104" y="2564904"/>
            <a:ext cx="806489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4400" b="1" dirty="0"/>
              <a:t>Rédemption, quèsaco ?</a:t>
            </a:r>
          </a:p>
          <a:p>
            <a:pPr marL="342900" indent="-342900">
              <a:buAutoNum type="arabicParenR"/>
            </a:pPr>
            <a:r>
              <a:rPr lang="fr-FR" sz="4400" b="1" dirty="0"/>
              <a:t>Trois contaminations</a:t>
            </a:r>
          </a:p>
          <a:p>
            <a:pPr marL="342900" indent="-342900">
              <a:buAutoNum type="arabicParenR"/>
            </a:pPr>
            <a:r>
              <a:rPr lang="fr-FR" sz="4400" b="1" dirty="0"/>
              <a:t> Décontamination </a:t>
            </a:r>
          </a:p>
          <a:p>
            <a:pPr marL="342900" indent="-342900">
              <a:buAutoNum type="arabicParenR"/>
            </a:pPr>
            <a:r>
              <a:rPr lang="fr-FR" sz="4400" b="1" dirty="0"/>
              <a:t>La messe est-elle un sacrifice ?</a:t>
            </a:r>
          </a:p>
          <a:p>
            <a:pPr marL="342900" indent="-342900">
              <a:buAutoNum type="arabicParenR"/>
            </a:pPr>
            <a:r>
              <a:rPr lang="fr-FR" sz="4400" b="1" dirty="0"/>
              <a:t>L’histoire de la croix</a:t>
            </a:r>
          </a:p>
          <a:p>
            <a:pPr marL="342900" indent="-342900">
              <a:buAutoNum type="arabicParenR"/>
            </a:pPr>
            <a:r>
              <a:rPr lang="fr-FR" sz="4400" b="1" dirty="0"/>
              <a:t>Quand la piété bug</a:t>
            </a:r>
          </a:p>
          <a:p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-324544" y="6093296"/>
            <a:ext cx="1296144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203531" cy="338437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467544" y="3933056"/>
            <a:ext cx="69847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- Histoire d’une dévotion</a:t>
            </a:r>
          </a:p>
          <a:p>
            <a:r>
              <a:rPr lang="fr-FR" sz="4400" b="1" dirty="0"/>
              <a:t>- Croix de consécration</a:t>
            </a:r>
          </a:p>
          <a:p>
            <a:r>
              <a:rPr lang="fr-FR" sz="4400" b="1" dirty="0"/>
              <a:t>- Quelques exemples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47200" cy="6968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5" y="0"/>
            <a:ext cx="6796065" cy="68533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Résultat de recherche d'images pour &quot;sainte trinité&quot;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763688" y="433404"/>
            <a:ext cx="6192688" cy="6002561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755576" y="548680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/>
              <a:t>L’un n’est ce qu’il est que par l’autre. </a:t>
            </a:r>
          </a:p>
          <a:p>
            <a:r>
              <a:rPr lang="fr-FR" sz="6000" b="1" dirty="0"/>
              <a:t>Il donne à l’autre d’être ce qu’il est.</a:t>
            </a:r>
          </a:p>
          <a:p>
            <a:r>
              <a:rPr lang="fr-FR" sz="6000" b="1" dirty="0"/>
              <a:t>C’est cela l’offrande de soi. </a:t>
            </a:r>
            <a:endParaRPr lang="fr-FR" sz="8800" b="1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0"/>
            <a:ext cx="9144001" cy="6864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https://upload.wikimedia.org/wikipedia/commons/thumb/2/2c/Orthodoxe_Kreuzwegsprozession_am_Karfreitag_in_der_Via_Dolorosa.jpg/800px-Orthodoxe_Kreuzwegsprozession_am_Karfreitag_in_der_Via_Dolorosa.jpg"/>
          <p:cNvPicPr>
            <a:picLocks noChangeAspect="1" noChangeArrowheads="1"/>
          </p:cNvPicPr>
          <p:nvPr/>
        </p:nvPicPr>
        <p:blipFill>
          <a:blip r:embed="rId2" cstate="print"/>
          <a:srcRect t="12400" r="-2623"/>
          <a:stretch>
            <a:fillRect/>
          </a:stretch>
        </p:blipFill>
        <p:spPr bwMode="auto">
          <a:xfrm>
            <a:off x="1043608" y="-387424"/>
            <a:ext cx="6984776" cy="7384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1"/>
            <a:ext cx="5266944" cy="7022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Casa de pilato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"/>
            <a:ext cx="9192768" cy="6871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upload.wikimedia.org/wikipedia/commons/thumb/f/f7/Casa_de_Pilatos_Sal%C3%B3n_del_Pretorio.jpg/800px-Casa_de_Pilatos_Sal%C3%B3n_del_Pretor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5805264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C000"/>
                </a:solidFill>
              </a:rPr>
              <a:t>Salon du prétoire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Résultat de recherche d'images pour &quot;place san cruz à sévill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Résultat de recherche d'images pour &quot;place san cruz à sévill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8998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http://www.napoleonprisonnier.com/images/lieux/elbe/marciana/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" y="-6"/>
            <a:ext cx="9119616" cy="6839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3"/>
            <a:ext cx="10769600" cy="7161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C:\Users\Bernard Klasen\Pictures\enclos etc\Bretagne été 2006\2006_02_10\IMG_0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0"/>
            <a:ext cx="857256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400" b="1" dirty="0"/>
          </a:p>
          <a:p>
            <a:pPr marL="742950" indent="-742950">
              <a:buAutoNum type="arabicPlain" startAt="2"/>
            </a:pPr>
            <a:r>
              <a:rPr lang="fr-FR" sz="3600" b="1" dirty="0"/>
              <a:t>Depuis l’Incarnation, </a:t>
            </a:r>
          </a:p>
          <a:p>
            <a:pPr marL="742950" indent="-742950"/>
            <a:r>
              <a:rPr lang="fr-FR" sz="3600" b="1" dirty="0"/>
              <a:t>	le Fils a pris notre humanité.</a:t>
            </a:r>
          </a:p>
          <a:p>
            <a:r>
              <a:rPr lang="fr-FR" sz="3600" b="1" dirty="0"/>
              <a:t>        Il l’entraine donc avec lui dans ce don 	</a:t>
            </a:r>
          </a:p>
          <a:p>
            <a:r>
              <a:rPr lang="fr-FR" sz="3600" b="1" dirty="0"/>
              <a:t>						de lui-même </a:t>
            </a:r>
          </a:p>
          <a:p>
            <a:r>
              <a:rPr lang="fr-FR" sz="3600" b="1" dirty="0"/>
              <a:t>						au Père.</a:t>
            </a:r>
          </a:p>
          <a:p>
            <a:endParaRPr lang="fr-FR" sz="2400" b="1" dirty="0"/>
          </a:p>
          <a:p>
            <a:endParaRPr lang="fr-FR" b="1" dirty="0"/>
          </a:p>
        </p:txBody>
      </p:sp>
      <p:pic>
        <p:nvPicPr>
          <p:cNvPr id="4" name="Picture 4" descr="Résultat de recherche d'images pour &quot;le christ emmanuel&quot;"/>
          <p:cNvPicPr>
            <a:picLocks noChangeAspect="1" noChangeArrowheads="1"/>
          </p:cNvPicPr>
          <p:nvPr/>
        </p:nvPicPr>
        <p:blipFill>
          <a:blip r:embed="rId2" cstate="print"/>
          <a:srcRect t="2953" b="15837"/>
          <a:stretch>
            <a:fillRect/>
          </a:stretch>
        </p:blipFill>
        <p:spPr bwMode="auto">
          <a:xfrm>
            <a:off x="1" y="2116306"/>
            <a:ext cx="5508104" cy="4741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8300" cy="61722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55576" y="630932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Saint </a:t>
            </a:r>
            <a:r>
              <a:rPr lang="fr-FR" dirty="0" err="1"/>
              <a:t>Epvre</a:t>
            </a:r>
            <a:r>
              <a:rPr lang="fr-FR" dirty="0"/>
              <a:t> de </a:t>
            </a:r>
            <a:r>
              <a:rPr lang="fr-FR" dirty="0" err="1"/>
              <a:t>Krautergersheim</a:t>
            </a:r>
            <a:r>
              <a:rPr lang="fr-FR" dirty="0"/>
              <a:t>, Alsace, 1880.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chemin de croix, église sainte thérèse de Boulogne&quot;"/>
          <p:cNvPicPr>
            <a:picLocks noChangeAspect="1" noChangeArrowheads="1"/>
          </p:cNvPicPr>
          <p:nvPr/>
        </p:nvPicPr>
        <p:blipFill>
          <a:blip r:embed="rId2" cstate="print"/>
          <a:srcRect l="11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Résultat de recherche d'images pour &quot;chemin de croix, notre dame des trois ave, bloi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11"/>
            <a:ext cx="9144000" cy="6860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257800" cy="70104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067944" y="620688"/>
            <a:ext cx="4968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/>
              <a:t>2 -   Croix de consécration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2" name="Picture 4" descr="Résultat de recherche d'images pour &quot;un évêque consacre les murs d'une église&quot;"/>
          <p:cNvPicPr>
            <a:picLocks noChangeAspect="1" noChangeArrowheads="1"/>
          </p:cNvPicPr>
          <p:nvPr/>
        </p:nvPicPr>
        <p:blipFill>
          <a:blip r:embed="rId2" cstate="print"/>
          <a:srcRect l="20177" r="18095"/>
          <a:stretch>
            <a:fillRect/>
          </a:stretch>
        </p:blipFill>
        <p:spPr bwMode="auto">
          <a:xfrm>
            <a:off x="0" y="-1467544"/>
            <a:ext cx="9144000" cy="9875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Afficher l'image d'orig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4824536" cy="6899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555480" cy="68625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737289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6" name="Picture 4" descr="Résultat de recherche d'images pour &quot;basilique sainte sabin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555480" cy="68625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92896"/>
            <a:ext cx="7416824" cy="505872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11560" y="188640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/>
              <a:t>Il « présente »  au Père l’humanité qu’il a entièrement assumée.</a:t>
            </a:r>
          </a:p>
          <a:p>
            <a:r>
              <a:rPr lang="fr-FR" sz="3600" b="1" dirty="0"/>
              <a:t>En cela, il y a offrande, sacrifice.</a:t>
            </a:r>
          </a:p>
          <a:p>
            <a:r>
              <a:rPr lang="fr-FR" sz="3600" b="1" dirty="0"/>
              <a:t>C’est la partie offertoire de la messe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2" y="-2"/>
            <a:ext cx="10756138" cy="7175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dalbera.perso.sfr.fr/perso_2002/rome_web/st_jean_de_latran/images/latran_nef_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9432"/>
            <a:ext cx="9278874" cy="754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dalbera.perso.sfr.fr/perso_2002/rome_web/st_jean_de_latran/images/latran_statue_nef_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Bernard Klasen\Documents\cours\Cours ISTA\02  archi contemporaine\08 qq églises\dominicains Köln\dominicains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Bernard Klasen\Documents\cours\Cours ISTA\02  archi contemporaine\08 qq églises\dominicains Köln\dominicains 17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4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1" y="-1"/>
            <a:ext cx="5286375" cy="7048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Résultat de recherche d'images pour &quot;la chapelle de vanc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92696"/>
            <a:ext cx="9229929" cy="616530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116632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Quelques exemples de chemins de croix   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 b="10210"/>
          <a:stretch>
            <a:fillRect/>
          </a:stretch>
        </p:blipFill>
        <p:spPr bwMode="auto">
          <a:xfrm>
            <a:off x="0" y="332656"/>
            <a:ext cx="9262073" cy="6237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ratoire SF chemin de croi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76672"/>
            <a:ext cx="428625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420888"/>
            <a:ext cx="6948264" cy="5393629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323528" y="116632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Pourquoi dit-on que « par sa mort (par son sang) il nous sauve » ? </a:t>
            </a:r>
          </a:p>
          <a:p>
            <a:r>
              <a:rPr lang="fr-FR" sz="3600" b="1" dirty="0"/>
              <a:t>	Ce qui amplifierait la fonction sacrificielle païenne…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Bernard Klasen\Documents\cours\Cours ISTA\03 la liturgie dans son espace\10 chemins de croix et consécration\chemin de croix &amp; croix de consécration\collection\Trier rive dr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187624" y="558924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Trier,  rive G de la Moselle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Bernard Klasen\Documents\cours\Cours ISTA\03 la liturgie dans son espace\10 chemins de croix et consécration\chemin de croix &amp; croix de consécration\collection\Trier rive dr\20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Bernard Klasen\Documents\cours\Cours ISTA\03 la liturgie dans son espace\10 chemins de croix et consécration\chemin de croix &amp; croix de consécration\collection\Trier rive dr\21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Bernard Klasen\Documents\cours\Cours ISTA\03 la liturgie dans son espace\10 chemins de croix et consécration\chemin de croix &amp; croix de consécration\collection\Trier rive dr\25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 descr="C:\Users\Bernard Klasen\Documents\cours\Cours ISTA\03 la liturgie dans son espace\10 chemins de croix et consécration\chemin de croix &amp; croix de consécration\collection\Trier rive dr\22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Bernard Klasen\Documents\cours\Cours ISTA\03 la liturgie dans son espace\10 chemins de croix et consécration\chemin de croix &amp; croix de consécration\collection\Trier rive dr\23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 descr="C:\Users\Bernard Klasen\Documents\cours\Cours ISTA\03 la liturgie dans son espace\10 chemins de croix et consécration\chemin de croix &amp; croix de consécration\chemin de croix St Ceneri de gerei\Saint Céneri de Gerei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63200" cy="7772400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611560" y="476672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FF00"/>
                </a:solidFill>
              </a:rPr>
              <a:t> Saint </a:t>
            </a:r>
            <a:r>
              <a:rPr lang="fr-FR" sz="3200" b="1" dirty="0" err="1">
                <a:solidFill>
                  <a:srgbClr val="FFFF00"/>
                </a:solidFill>
              </a:rPr>
              <a:t>Céneri</a:t>
            </a:r>
            <a:r>
              <a:rPr lang="fr-FR" sz="3200" b="1" dirty="0">
                <a:solidFill>
                  <a:srgbClr val="FFFF00"/>
                </a:solidFill>
              </a:rPr>
              <a:t> le </a:t>
            </a:r>
            <a:r>
              <a:rPr lang="fr-FR" sz="3200" b="1" dirty="0" err="1">
                <a:solidFill>
                  <a:srgbClr val="FFFF00"/>
                </a:solidFill>
              </a:rPr>
              <a:t>Gerei</a:t>
            </a:r>
            <a:endParaRPr lang="fr-FR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5"/>
            <a:ext cx="9245600" cy="69457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7"/>
            <a:ext cx="10296000" cy="6855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 descr="C:\Users\Bernard Klasen\Documents\cours\Cours ISTA\03 la liturgie dans son espace\10 chemins de croix et consécration\chemin de croix &amp; croix de consécration\chemin de croix St Ceneri de gerei\Saint Céneri de Gerei 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60648"/>
            <a:ext cx="87849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/>
              <a:t>On peut le dire, parce que par sa mort, le Christ nous rejoint jusqu’au bout de la réalité humaine.  Dès lors, même ce qu’il y a de plus déshumanisant de notre vie est changée en offrande. Le Christ le vit et l’offre au Père comme il le fait pour tout de lui-même, mais maintenant, il y a nous et nos cortèges de labeurs (mais aussi nos œuvres et nos grandeurs). 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 descr="C:\Users\Bernard Klasen\Documents\cours\Cours ISTA\03 la liturgie dans son espace\10 chemins de croix et consécration\chemin de croix &amp; croix de consécration\chemin de croix St Ceneri de gerei\Saint Céneri de Gerei 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 descr="C:\Users\Bernard Klasen\Documents\cours\Cours ISTA\03 la liturgie dans son espace\10 chemins de croix et consécration\chemin de croix &amp; croix de consécration\chemin de croix St Ceneri de gerei\Saint Céneri de Gerei 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 descr="C:\Users\Bernard Klasen\Documents\cours\Cours ISTA\03 la liturgie dans son espace\10 chemins de croix et consécration\chemin de croix &amp; croix de consécration\chemin de croix St Ceneri de gerei\Saint Céneri de Gerei 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Bernard Klasen\Documents\cours\Cours ISTA\03 la liturgie dans son espace\10 chemins de croix et consécration\chemin de croix &amp; croix de consécration\chemin de croix St Ceneri de gerei\Saint Céneri de Gerei 033.JPG"/>
          <p:cNvPicPr>
            <a:picLocks noChangeAspect="1" noChangeArrowheads="1"/>
          </p:cNvPicPr>
          <p:nvPr/>
        </p:nvPicPr>
        <p:blipFill>
          <a:blip r:embed="rId2" cstate="print"/>
          <a:srcRect l="998" r="10744" b="12201"/>
          <a:stretch>
            <a:fillRect/>
          </a:stretch>
        </p:blipFill>
        <p:spPr bwMode="auto">
          <a:xfrm>
            <a:off x="-36512" y="-233701"/>
            <a:ext cx="9505056" cy="7091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ésultat de recherche d'images pour &quot;le bon pasteur iconographi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750"/>
            <a:ext cx="2933700" cy="619125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779912" y="764704"/>
            <a:ext cx="51125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Le Christ qui s’offre de toute éternité au Père, continue à s’offrir à Lui, mais cette fois « lesté » de notre humanité.</a:t>
            </a:r>
            <a:endParaRPr lang="fr-F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ésultat de recherche d'images pour &quot;fresques de la résurrection&quot;"/>
          <p:cNvPicPr>
            <a:picLocks noChangeAspect="1" noChangeArrowheads="1"/>
          </p:cNvPicPr>
          <p:nvPr/>
        </p:nvPicPr>
        <p:blipFill>
          <a:blip r:embed="rId2" cstate="print"/>
          <a:srcRect t="6168" b="21869"/>
          <a:stretch>
            <a:fillRect/>
          </a:stretch>
        </p:blipFill>
        <p:spPr bwMode="auto">
          <a:xfrm>
            <a:off x="-217040" y="1916832"/>
            <a:ext cx="9361040" cy="504056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9512" y="-171400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43608" y="188640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En ressuscitant, le Christ triomphe de ce qui ruinait l’humanité en nous, </a:t>
            </a:r>
          </a:p>
          <a:p>
            <a:r>
              <a:rPr lang="fr-FR" sz="3200" b="1" dirty="0">
                <a:solidFill>
                  <a:schemeClr val="bg1"/>
                </a:solidFill>
              </a:rPr>
              <a:t>laquelle était pourtant l’œuvre du Créateur.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88640"/>
            <a:ext cx="82472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/>
              <a:t>Il la restaure et nous redonne cette humanité restaurée. 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39552" y="4869160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C’est la « seconde » offrande, « sacrifice » de la messe, le Christ se donne à nous. </a:t>
            </a:r>
          </a:p>
          <a:p>
            <a:r>
              <a:rPr lang="fr-FR" sz="3200" b="1" dirty="0"/>
              <a:t>La messe est aussi un sacrement  !</a:t>
            </a:r>
            <a:endParaRPr lang="fr-FR" sz="2000" dirty="0"/>
          </a:p>
        </p:txBody>
      </p:sp>
      <p:pic>
        <p:nvPicPr>
          <p:cNvPr id="19458" name="Picture 2" descr="Résultat de recherche d'images pour &quot;recevoir la communio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268760"/>
            <a:ext cx="5786586" cy="34719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ésultat de recherche d'images pour &quot;agneau de dieu&quot;"/>
          <p:cNvPicPr>
            <a:picLocks noChangeAspect="1" noChangeArrowheads="1"/>
          </p:cNvPicPr>
          <p:nvPr/>
        </p:nvPicPr>
        <p:blipFill>
          <a:blip r:embed="rId2" cstate="print">
            <a:lum bright="47000" contrast="-56000"/>
          </a:blip>
          <a:srcRect l="9966" r="6569"/>
          <a:stretch>
            <a:fillRect/>
          </a:stretch>
        </p:blipFill>
        <p:spPr bwMode="auto">
          <a:xfrm>
            <a:off x="-374258" y="-603448"/>
            <a:ext cx="9518258" cy="74614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9104" y="2564904"/>
            <a:ext cx="806489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4400" b="1" dirty="0"/>
              <a:t>Rédemption, quèsaco ?</a:t>
            </a:r>
          </a:p>
          <a:p>
            <a:pPr marL="342900" indent="-342900">
              <a:buAutoNum type="arabicParenR"/>
            </a:pPr>
            <a:r>
              <a:rPr lang="fr-FR" sz="4400" b="1" dirty="0"/>
              <a:t>Trois contaminations</a:t>
            </a:r>
          </a:p>
          <a:p>
            <a:pPr marL="342900" indent="-342900">
              <a:buAutoNum type="arabicParenR"/>
            </a:pPr>
            <a:r>
              <a:rPr lang="fr-FR" sz="4400" b="1" dirty="0"/>
              <a:t>Décontamination </a:t>
            </a:r>
          </a:p>
          <a:p>
            <a:pPr marL="342900" indent="-342900">
              <a:buAutoNum type="arabicParenR"/>
            </a:pPr>
            <a:r>
              <a:rPr lang="fr-FR" sz="4400" b="1" dirty="0"/>
              <a:t>La messe est-elle un sacrifice ?</a:t>
            </a:r>
          </a:p>
          <a:p>
            <a:pPr marL="342900" indent="-342900">
              <a:buAutoNum type="arabicParenR"/>
            </a:pPr>
            <a:r>
              <a:rPr lang="fr-FR" sz="4400" b="1" dirty="0"/>
              <a:t>L’histoire de la croix</a:t>
            </a:r>
          </a:p>
          <a:p>
            <a:pPr marL="342900" indent="-342900">
              <a:buAutoNum type="arabicParenR"/>
            </a:pPr>
            <a:r>
              <a:rPr lang="fr-FR" sz="4400" b="1" dirty="0"/>
              <a:t>Quand la piété bug</a:t>
            </a:r>
          </a:p>
          <a:p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-324544" y="4653136"/>
            <a:ext cx="1296144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88640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/>
              <a:t>C’est sa Parole et son Eucharistie, </a:t>
            </a:r>
          </a:p>
          <a:p>
            <a:r>
              <a:rPr lang="fr-FR" sz="3200" b="1" dirty="0"/>
              <a:t>les 2 corps de la messe qui nous restaurent. </a:t>
            </a:r>
          </a:p>
        </p:txBody>
      </p:sp>
      <p:pic>
        <p:nvPicPr>
          <p:cNvPr id="5120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8082144" cy="5388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9512" y="188640"/>
            <a:ext cx="8964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Le 3</a:t>
            </a:r>
            <a:r>
              <a:rPr lang="fr-FR" sz="3200" b="1" baseline="30000" dirty="0"/>
              <a:t>ème</a:t>
            </a:r>
            <a:r>
              <a:rPr lang="fr-FR" sz="3200" b="1" dirty="0"/>
              <a:t> « sacrement de restauration » </a:t>
            </a:r>
          </a:p>
          <a:p>
            <a:r>
              <a:rPr lang="fr-FR" sz="3200" b="1" dirty="0"/>
              <a:t>de l’humanité en nous, par la présence du Christ,</a:t>
            </a:r>
          </a:p>
          <a:p>
            <a:r>
              <a:rPr lang="fr-FR" sz="3200" b="1" dirty="0"/>
              <a:t>c’est la communion au sens de la communauté, </a:t>
            </a:r>
          </a:p>
          <a:p>
            <a:r>
              <a:rPr lang="fr-FR" sz="3200" b="1" dirty="0"/>
              <a:t>de l’église que nous formons par et avec nos frères.</a:t>
            </a:r>
          </a:p>
        </p:txBody>
      </p:sp>
      <p:pic>
        <p:nvPicPr>
          <p:cNvPr id="50182" name="Picture 6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 t="18434"/>
          <a:stretch>
            <a:fillRect/>
          </a:stretch>
        </p:blipFill>
        <p:spPr bwMode="auto">
          <a:xfrm>
            <a:off x="395536" y="2278764"/>
            <a:ext cx="8429625" cy="45792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ésultat de recherche d'images pour &quot;agneau de dieu&quot;"/>
          <p:cNvPicPr>
            <a:picLocks noChangeAspect="1" noChangeArrowheads="1"/>
          </p:cNvPicPr>
          <p:nvPr/>
        </p:nvPicPr>
        <p:blipFill>
          <a:blip r:embed="rId2" cstate="print">
            <a:lum bright="47000" contrast="-56000"/>
          </a:blip>
          <a:srcRect l="9966" r="6569"/>
          <a:stretch>
            <a:fillRect/>
          </a:stretch>
        </p:blipFill>
        <p:spPr bwMode="auto">
          <a:xfrm>
            <a:off x="-374258" y="-603448"/>
            <a:ext cx="9518258" cy="74614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9104" y="2564904"/>
            <a:ext cx="806489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4400" b="1" dirty="0"/>
              <a:t>Rédemption, quèsaco ?</a:t>
            </a:r>
          </a:p>
          <a:p>
            <a:pPr marL="342900" indent="-342900">
              <a:buAutoNum type="arabicParenR"/>
            </a:pPr>
            <a:r>
              <a:rPr lang="fr-FR" sz="4400" b="1" dirty="0"/>
              <a:t>Trois contaminations</a:t>
            </a:r>
          </a:p>
          <a:p>
            <a:pPr marL="342900" indent="-342900">
              <a:buAutoNum type="arabicParenR"/>
            </a:pPr>
            <a:r>
              <a:rPr lang="fr-FR" sz="4400" b="1" dirty="0"/>
              <a:t> Décontamination </a:t>
            </a:r>
          </a:p>
          <a:p>
            <a:pPr marL="342900" indent="-342900">
              <a:buAutoNum type="arabicParenR"/>
            </a:pPr>
            <a:r>
              <a:rPr lang="fr-FR" sz="4400" b="1" dirty="0"/>
              <a:t>La messe est-elle un sacrifice ?</a:t>
            </a:r>
          </a:p>
          <a:p>
            <a:pPr marL="342900" indent="-342900">
              <a:buAutoNum type="arabicParenR"/>
            </a:pPr>
            <a:r>
              <a:rPr lang="fr-FR" sz="4400" b="1" dirty="0"/>
              <a:t>L’histoire de la croix</a:t>
            </a:r>
          </a:p>
          <a:p>
            <a:pPr marL="342900" indent="-342900">
              <a:buAutoNum type="arabicParenR"/>
            </a:pPr>
            <a:r>
              <a:rPr lang="fr-FR" sz="4400" b="1" dirty="0"/>
              <a:t>Quand la piété bug</a:t>
            </a:r>
          </a:p>
          <a:p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-324544" y="5392640"/>
            <a:ext cx="1296144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131840" y="0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/>
              <a:t>An Mill</a:t>
            </a:r>
          </a:p>
        </p:txBody>
      </p:sp>
      <p:sp>
        <p:nvSpPr>
          <p:cNvPr id="8" name="Flèche droite 7"/>
          <p:cNvSpPr/>
          <p:nvPr/>
        </p:nvSpPr>
        <p:spPr>
          <a:xfrm>
            <a:off x="5652120" y="0"/>
            <a:ext cx="2562584" cy="100811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296" name="Picture 8" descr="Résultat de recherche d'images pour &quot;cricifixio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86685">
            <a:off x="2595236" y="978614"/>
            <a:ext cx="7133396" cy="6431947"/>
          </a:xfrm>
          <a:prstGeom prst="ellipse">
            <a:avLst/>
          </a:prstGeom>
          <a:noFill/>
        </p:spPr>
      </p:pic>
      <p:pic>
        <p:nvPicPr>
          <p:cNvPr id="12298" name="Picture 10" descr="Résultat de recherche d'images pour &quot;vierge romane auvergne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4572000" cy="6096000"/>
          </a:xfrm>
          <a:prstGeom prst="flowChartDelay">
            <a:avLst/>
          </a:prstGeom>
          <a:noFill/>
        </p:spPr>
      </p:pic>
      <p:sp>
        <p:nvSpPr>
          <p:cNvPr id="9" name="Flèche droite 8"/>
          <p:cNvSpPr/>
          <p:nvPr/>
        </p:nvSpPr>
        <p:spPr>
          <a:xfrm rot="10800000">
            <a:off x="323528" y="0"/>
            <a:ext cx="2562584" cy="100811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èche droite 7"/>
          <p:cNvSpPr/>
          <p:nvPr/>
        </p:nvSpPr>
        <p:spPr>
          <a:xfrm>
            <a:off x="6581416" y="0"/>
            <a:ext cx="2562584" cy="100811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296" name="Picture 8" descr="Résultat de recherche d'images pour &quot;cricifixio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86685">
            <a:off x="2595236" y="978614"/>
            <a:ext cx="7133396" cy="6431947"/>
          </a:xfrm>
          <a:prstGeom prst="ellipse">
            <a:avLst/>
          </a:prstGeom>
          <a:noFill/>
        </p:spPr>
      </p:pic>
      <p:pic>
        <p:nvPicPr>
          <p:cNvPr id="12298" name="Picture 10" descr="Résultat de recherche d'images pour &quot;vierge romane auvergne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4572000" cy="6096000"/>
          </a:xfrm>
          <a:prstGeom prst="flowChartDelay">
            <a:avLst/>
          </a:prstGeom>
          <a:noFill/>
        </p:spPr>
      </p:pic>
      <p:sp>
        <p:nvSpPr>
          <p:cNvPr id="9" name="Flèche droite 8"/>
          <p:cNvSpPr/>
          <p:nvPr/>
        </p:nvSpPr>
        <p:spPr>
          <a:xfrm rot="10800000">
            <a:off x="0" y="0"/>
            <a:ext cx="2562584" cy="100811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979712" y="0"/>
            <a:ext cx="5976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Incarnation   	Passion</a:t>
            </a:r>
          </a:p>
          <a:p>
            <a:r>
              <a:rPr lang="fr-FR" sz="3600" b="1" dirty="0"/>
              <a:t>Création 		Rédemption</a:t>
            </a:r>
          </a:p>
          <a:p>
            <a:r>
              <a:rPr lang="fr-FR" sz="3600" b="1" dirty="0">
                <a:solidFill>
                  <a:schemeClr val="bg1"/>
                </a:solidFill>
              </a:rPr>
              <a:t>Déificati</a:t>
            </a:r>
            <a:r>
              <a:rPr lang="fr-FR" sz="3600" b="1" dirty="0"/>
              <a:t>on	</a:t>
            </a:r>
            <a:r>
              <a:rPr lang="fr-FR" sz="3600" b="1" dirty="0">
                <a:solidFill>
                  <a:schemeClr val="bg1"/>
                </a:solidFill>
              </a:rPr>
              <a:t>Conversion </a:t>
            </a:r>
            <a:r>
              <a:rPr lang="fr-FR" sz="3200" b="1" dirty="0"/>
              <a:t>	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Kruis san damiano brigh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6118" y="0"/>
            <a:ext cx="4941794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63688" y="6309320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Saint Damien, XII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67544" y="908720"/>
            <a:ext cx="3024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dirty="0"/>
              <a:t>Gloire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292080" y="908720"/>
            <a:ext cx="3851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dirty="0"/>
              <a:t>Passion</a:t>
            </a:r>
            <a:r>
              <a:rPr lang="fr-FR" dirty="0"/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ésultat de recherche d'images pour &quot;le christ prend par la mai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8422" y="0"/>
            <a:ext cx="381557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980728"/>
            <a:ext cx="46085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Les premières croix</a:t>
            </a:r>
          </a:p>
          <a:p>
            <a:r>
              <a:rPr lang="fr-FR" sz="4400" dirty="0">
                <a:solidFill>
                  <a:schemeClr val="bg1"/>
                </a:solidFill>
              </a:rPr>
              <a:t>Christ offert</a:t>
            </a:r>
          </a:p>
          <a:p>
            <a:r>
              <a:rPr lang="fr-FR" sz="4400" dirty="0">
                <a:solidFill>
                  <a:schemeClr val="bg1"/>
                </a:solidFill>
              </a:rPr>
              <a:t>Christ humilié</a:t>
            </a:r>
          </a:p>
          <a:p>
            <a:r>
              <a:rPr lang="fr-FR" sz="4400" dirty="0">
                <a:solidFill>
                  <a:schemeClr val="bg1"/>
                </a:solidFill>
              </a:rPr>
              <a:t>Christ vainqueur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und zum Feiern: Seit 70 Jahren ist das Marktkreuz wieder da">
            <a:extLst>
              <a:ext uri="{FF2B5EF4-FFF2-40B4-BE49-F238E27FC236}">
                <a16:creationId xmlns:a16="http://schemas.microsoft.com/office/drawing/2014/main" id="{14314470-81BA-4A25-89FB-557A2BF95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0"/>
          <a:stretch/>
        </p:blipFill>
        <p:spPr bwMode="auto">
          <a:xfrm>
            <a:off x="1587652" y="0"/>
            <a:ext cx="52703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264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1/1e/Site_de_la_tombe_du_Chri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-136525"/>
            <a:ext cx="8943975" cy="7048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https://www.numisbids.com/sales/hosted/mdc/003/image00225.jpg"/>
          <p:cNvPicPr>
            <a:picLocks noChangeAspect="1" noChangeArrowheads="1"/>
          </p:cNvPicPr>
          <p:nvPr/>
        </p:nvPicPr>
        <p:blipFill>
          <a:blip r:embed="rId2" cstate="print"/>
          <a:srcRect l="49699"/>
          <a:stretch>
            <a:fillRect/>
          </a:stretch>
        </p:blipFill>
        <p:spPr bwMode="auto">
          <a:xfrm>
            <a:off x="683568" y="57150"/>
            <a:ext cx="7186712" cy="6800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5" y="0"/>
            <a:ext cx="5076056" cy="700682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714348" y="285728"/>
            <a:ext cx="814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La messe est-elle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 un sacrifice ?</a:t>
            </a:r>
            <a:endParaRPr lang="fr-F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Résultat de recherche d'images pour &quot;saint giovani in fonte, mosaïque&quot;"/>
          <p:cNvPicPr>
            <a:picLocks noChangeAspect="1" noChangeArrowheads="1"/>
          </p:cNvPicPr>
          <p:nvPr/>
        </p:nvPicPr>
        <p:blipFill>
          <a:blip r:embed="rId2" cstate="print"/>
          <a:srcRect l="26578" t="14735" r="29864" b="35063"/>
          <a:stretch>
            <a:fillRect/>
          </a:stretch>
        </p:blipFill>
        <p:spPr bwMode="auto">
          <a:xfrm flipH="1" flipV="1">
            <a:off x="0" y="-1046136"/>
            <a:ext cx="9144000" cy="790413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835696" y="0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FF00"/>
                </a:solidFill>
              </a:rPr>
              <a:t>Saint Jean Baptiste, Naples, 400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Le chrisme et le labarum, une histoire de signes | Respublica litteraria">
            <a:extLst>
              <a:ext uri="{FF2B5EF4-FFF2-40B4-BE49-F238E27FC236}">
                <a16:creationId xmlns:a16="http://schemas.microsoft.com/office/drawing/2014/main" id="{F1A5F56E-0A81-4AA2-8CE6-6AF230B89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06388"/>
            <a:ext cx="5292080" cy="529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E2449C0-3F0F-400A-A428-41F22BE71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59532"/>
            <a:ext cx="1993273" cy="369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imeu (diàleg) - Wikiwand">
            <a:extLst>
              <a:ext uri="{FF2B5EF4-FFF2-40B4-BE49-F238E27FC236}">
                <a16:creationId xmlns:a16="http://schemas.microsoft.com/office/drawing/2014/main" id="{6798E699-FC74-4437-8217-0B611BA8E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124744"/>
            <a:ext cx="202466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567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Résultat de recherche d'images pour &quot;saint giovani in fonte, mosaïque&quot;"/>
          <p:cNvPicPr>
            <a:picLocks noChangeAspect="1" noChangeArrowheads="1"/>
          </p:cNvPicPr>
          <p:nvPr/>
        </p:nvPicPr>
        <p:blipFill>
          <a:blip r:embed="rId2" cstate="print"/>
          <a:srcRect l="26578" t="14735" r="29864" b="35063"/>
          <a:stretch>
            <a:fillRect/>
          </a:stretch>
        </p:blipFill>
        <p:spPr bwMode="auto">
          <a:xfrm flipH="1" flipV="1">
            <a:off x="0" y="-1046136"/>
            <a:ext cx="9144000" cy="790413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835696" y="0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FF00"/>
                </a:solidFill>
              </a:rPr>
              <a:t>Saint Jean Baptiste, Naples, 400</a:t>
            </a:r>
          </a:p>
        </p:txBody>
      </p:sp>
    </p:spTree>
    <p:extLst>
      <p:ext uri="{BB962C8B-B14F-4D97-AF65-F5344CB8AC3E}">
        <p14:creationId xmlns:p14="http://schemas.microsoft.com/office/powerpoint/2010/main" val="40391564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6" descr="Résultat de recherche d'images pour &quot;sainte Pudentienne, mosaïque&quot;"/>
          <p:cNvPicPr>
            <a:picLocks noChangeAspect="1" noChangeArrowheads="1"/>
          </p:cNvPicPr>
          <p:nvPr/>
        </p:nvPicPr>
        <p:blipFill>
          <a:blip r:embed="rId2" cstate="print"/>
          <a:srcRect l="14789" t="10038" r="17033" b="14754"/>
          <a:stretch>
            <a:fillRect/>
          </a:stretch>
        </p:blipFill>
        <p:spPr bwMode="auto">
          <a:xfrm>
            <a:off x="0" y="0"/>
            <a:ext cx="9991596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23528" y="0"/>
            <a:ext cx="3887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Ste </a:t>
            </a:r>
            <a:r>
              <a:rPr lang="fr-FR" sz="3200" b="1" dirty="0" err="1"/>
              <a:t>Pudentienne</a:t>
            </a:r>
            <a:r>
              <a:rPr lang="fr-FR" sz="3200" b="1" dirty="0"/>
              <a:t>, </a:t>
            </a:r>
          </a:p>
          <a:p>
            <a:r>
              <a:rPr lang="fr-FR" sz="3200" b="1" dirty="0"/>
              <a:t>420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Résultat de recherche d'images pour &quot;galla placidia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46121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476672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Galla </a:t>
            </a:r>
            <a:r>
              <a:rPr lang="fr-FR" sz="2400" b="1" dirty="0" err="1">
                <a:solidFill>
                  <a:schemeClr val="bg1"/>
                </a:solidFill>
              </a:rPr>
              <a:t>Placidia</a:t>
            </a:r>
            <a:r>
              <a:rPr lang="fr-FR" sz="2400" b="1" dirty="0">
                <a:solidFill>
                  <a:schemeClr val="bg1"/>
                </a:solidFill>
              </a:rPr>
              <a:t>, 430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Résultat de recherche d'images pour &quot;galla placidia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3" y="149"/>
            <a:ext cx="9131957" cy="6857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4" name="Picture 6" descr="Résultat de recherche d'images pour &quot;saint apolinaire in class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Ravenne: visite privée de la basilique Saint-Apollinaire in Classe |  GetYourGuide">
            <a:extLst>
              <a:ext uri="{FF2B5EF4-FFF2-40B4-BE49-F238E27FC236}">
                <a16:creationId xmlns:a16="http://schemas.microsoft.com/office/drawing/2014/main" id="{327C53E8-B198-4B6F-B66B-B1C72699B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184" cy="611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000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 descr="Résultat de recherche d'images pour &quot;saint apolinaire in class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Picture 4" descr="Ravenne: visite privée de la basilique Saint-Apollinaire in Classe |  GetYourGuide">
            <a:extLst>
              <a:ext uri="{FF2B5EF4-FFF2-40B4-BE49-F238E27FC236}">
                <a16:creationId xmlns:a16="http://schemas.microsoft.com/office/drawing/2014/main" id="{E5C91A72-7966-4CCA-BA23-B8A8ACAF1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r="8603" b="12185"/>
          <a:stretch/>
        </p:blipFill>
        <p:spPr bwMode="auto">
          <a:xfrm>
            <a:off x="-509678" y="0"/>
            <a:ext cx="99258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Résultat de recherche d'images pour &quot;tympan de conqu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1142" y="-54769"/>
            <a:ext cx="5421138" cy="7228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5" y="0"/>
            <a:ext cx="5076056" cy="700682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714348" y="285728"/>
            <a:ext cx="814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La messe est-elle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 un sacrifice ?</a:t>
            </a:r>
            <a:endParaRPr lang="fr-FR" sz="44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7544" y="2636912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Non !</a:t>
            </a:r>
          </a:p>
          <a:p>
            <a:r>
              <a:rPr lang="fr-FR" sz="4000" b="1" dirty="0">
                <a:solidFill>
                  <a:schemeClr val="bg1"/>
                </a:solidFill>
              </a:rPr>
              <a:t>Mais oui </a:t>
            </a:r>
          </a:p>
          <a:p>
            <a:r>
              <a:rPr lang="fr-FR" sz="4000" b="1" dirty="0">
                <a:solidFill>
                  <a:schemeClr val="bg1"/>
                </a:solidFill>
              </a:rPr>
              <a:t>quand-même…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Résultat de recherche d'images pour &quot;saint apolinaire in class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6203" y="0"/>
            <a:ext cx="1031277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Résultat de recherche d'images pour &quot;saint apolinaire in classe&quot;"/>
          <p:cNvPicPr>
            <a:picLocks noChangeAspect="1" noChangeArrowheads="1"/>
          </p:cNvPicPr>
          <p:nvPr/>
        </p:nvPicPr>
        <p:blipFill>
          <a:blip r:embed="rId2" cstate="print"/>
          <a:srcRect l="12103" r="129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Résultat de recherche d'images pour &quot;sainte sabien, rom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31278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Résultat de recherche d'images pour &quot;sainte sabien, rom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025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Résultat de recherche d'images pour &quot;sainte sabien, rom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91069"/>
            <a:ext cx="4176464" cy="6766931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spect="1"/>
          </p:cNvSpPr>
          <p:nvPr/>
        </p:nvSpPr>
        <p:spPr>
          <a:xfrm>
            <a:off x="3635896" y="6093296"/>
            <a:ext cx="2117034" cy="9601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95536" y="509771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Sainte Sabine, 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430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Résultat de recherche d'images pour &quot;sainte sabien, rom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91069"/>
            <a:ext cx="4176464" cy="6766931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spect="1"/>
          </p:cNvSpPr>
          <p:nvPr/>
        </p:nvSpPr>
        <p:spPr>
          <a:xfrm>
            <a:off x="3635896" y="6093296"/>
            <a:ext cx="2117034" cy="9601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95536" y="509771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Sainte Sabine, 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430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9EF4AE58-0477-4EA4-84BB-B6F7A263737D}"/>
              </a:ext>
            </a:extLst>
          </p:cNvPr>
          <p:cNvSpPr/>
          <p:nvPr/>
        </p:nvSpPr>
        <p:spPr>
          <a:xfrm rot="18653803">
            <a:off x="-754730" y="2294644"/>
            <a:ext cx="3914781" cy="125348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6352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Résultat de recherche d'images pour &quot;le crucifié de sainte sabin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-459432"/>
            <a:ext cx="10585176" cy="75835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ésultat de recherche d'images pour &quot;le christ prend par la mai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8422" y="0"/>
            <a:ext cx="381557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980728"/>
            <a:ext cx="46085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Les premières croix</a:t>
            </a:r>
          </a:p>
          <a:p>
            <a:r>
              <a:rPr lang="fr-FR" sz="4400" u="sng" dirty="0">
                <a:solidFill>
                  <a:schemeClr val="bg1"/>
                </a:solidFill>
              </a:rPr>
              <a:t>Christ offert</a:t>
            </a:r>
          </a:p>
          <a:p>
            <a:r>
              <a:rPr lang="fr-FR" sz="4400" dirty="0">
                <a:solidFill>
                  <a:schemeClr val="bg1"/>
                </a:solidFill>
              </a:rPr>
              <a:t>Christ humilié</a:t>
            </a:r>
          </a:p>
          <a:p>
            <a:r>
              <a:rPr lang="fr-FR" sz="4400" dirty="0">
                <a:solidFill>
                  <a:schemeClr val="bg1"/>
                </a:solidFill>
              </a:rPr>
              <a:t>Christ vainqueur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blog4ever.com/2014/02/765309/big_artfichier_765309_3483321_201403014338625.jpg"/>
          <p:cNvPicPr>
            <a:picLocks noChangeAspect="1" noChangeArrowheads="1"/>
          </p:cNvPicPr>
          <p:nvPr/>
        </p:nvPicPr>
        <p:blipFill>
          <a:blip r:embed="rId2" cstate="print"/>
          <a:srcRect b="17435"/>
          <a:stretch>
            <a:fillRect/>
          </a:stretch>
        </p:blipFill>
        <p:spPr bwMode="auto">
          <a:xfrm>
            <a:off x="1259632" y="-1218247"/>
            <a:ext cx="7462617" cy="882371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5445224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Le Puy-en-Velay, XII°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Résultat de recherche d'images pour &quot;crucifié du XII roman&quot;"/>
          <p:cNvPicPr>
            <a:picLocks noChangeAspect="1" noChangeArrowheads="1"/>
          </p:cNvPicPr>
          <p:nvPr/>
        </p:nvPicPr>
        <p:blipFill>
          <a:blip r:embed="rId2" cstate="print"/>
          <a:srcRect t="6633" b="33254"/>
          <a:stretch>
            <a:fillRect/>
          </a:stretch>
        </p:blipFill>
        <p:spPr bwMode="auto">
          <a:xfrm>
            <a:off x="0" y="0"/>
            <a:ext cx="9144000" cy="690522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548680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La </a:t>
            </a:r>
            <a:r>
              <a:rPr lang="fr-FR" sz="2000" b="1" dirty="0" err="1"/>
              <a:t>Llagonne</a:t>
            </a:r>
            <a:r>
              <a:rPr lang="fr-FR" sz="2000" b="1" dirty="0"/>
              <a:t>, </a:t>
            </a:r>
          </a:p>
          <a:p>
            <a:r>
              <a:rPr lang="fr-FR" sz="2000" b="1" dirty="0"/>
              <a:t>Pyrénées Orientales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520" y="465313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messe de saint Grégoire</a:t>
            </a:r>
          </a:p>
        </p:txBody>
      </p:sp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5408" y="-747464"/>
            <a:ext cx="5328592" cy="799288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39552" y="908720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Oui !</a:t>
            </a:r>
          </a:p>
          <a:p>
            <a:r>
              <a:rPr lang="fr-FR" sz="4000" b="1" dirty="0">
                <a:solidFill>
                  <a:schemeClr val="bg1"/>
                </a:solidFill>
              </a:rPr>
              <a:t>Mais en fait non…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640px-Majestat_Batll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7775"/>
            <a:ext cx="5429250" cy="810577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148064" y="544522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Musée de Catalogne, </a:t>
            </a:r>
            <a:r>
              <a:rPr lang="fr-FR" dirty="0" err="1">
                <a:solidFill>
                  <a:schemeClr val="bg1"/>
                </a:solidFill>
              </a:rPr>
              <a:t>Barcelonne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560px-Kruis_san_damia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32531"/>
            <a:ext cx="5074511" cy="704088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5445224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Christ de Saint Damien</a:t>
            </a:r>
          </a:p>
          <a:p>
            <a:r>
              <a:rPr lang="fr-FR" sz="2400" b="1" dirty="0"/>
              <a:t>Assise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Résultat de recherche d'images pour &quot;le crucifix de saint Damie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73008" cy="90730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Résultat de recherche d'images pour &quot;le crucifix de saint Damie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4674"/>
          <a:stretch>
            <a:fillRect/>
          </a:stretch>
        </p:blipFill>
        <p:spPr bwMode="auto">
          <a:xfrm>
            <a:off x="3851920" y="794688"/>
            <a:ext cx="4104456" cy="5874672"/>
          </a:xfrm>
          <a:prstGeom prst="rect">
            <a:avLst/>
          </a:prstGeom>
          <a:noFill/>
        </p:spPr>
      </p:pic>
      <p:pic>
        <p:nvPicPr>
          <p:cNvPr id="86020" name="Picture 4" descr="Crocifisso di San Damiano: San Giovanni, la Madonna e Long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762000"/>
            <a:ext cx="4048125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Il crocifisso di San Damiano: gli occhi aperti del Cristo triumph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7884368" cy="11734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Résultat de recherche d'images pour &quot;le Christ de Chérier&quot;"/>
          <p:cNvPicPr>
            <a:picLocks noChangeAspect="1" noChangeArrowheads="1"/>
          </p:cNvPicPr>
          <p:nvPr/>
        </p:nvPicPr>
        <p:blipFill>
          <a:blip r:embed="rId2" cstate="print"/>
          <a:srcRect r="1316"/>
          <a:stretch>
            <a:fillRect/>
          </a:stretch>
        </p:blipFill>
        <p:spPr bwMode="auto">
          <a:xfrm>
            <a:off x="1403648" y="87763"/>
            <a:ext cx="5400600" cy="677023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940152" y="4365104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/>
              <a:t>Chérier</a:t>
            </a:r>
            <a:r>
              <a:rPr lang="fr-FR" sz="3600" dirty="0"/>
              <a:t>, (Roanne)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www.cherier.fr/userfile/img-photos/xl/1535470043-photo-5-52-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126776"/>
            <a:ext cx="5238582" cy="698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Résultat de recherche d'images pour &quot;le chrit de moissac&quot;"/>
          <p:cNvPicPr>
            <a:picLocks noChangeAspect="1" noChangeArrowheads="1"/>
          </p:cNvPicPr>
          <p:nvPr/>
        </p:nvPicPr>
        <p:blipFill>
          <a:blip r:embed="rId2" cstate="print"/>
          <a:srcRect b="23561"/>
          <a:stretch>
            <a:fillRect/>
          </a:stretch>
        </p:blipFill>
        <p:spPr bwMode="auto">
          <a:xfrm>
            <a:off x="0" y="-1"/>
            <a:ext cx="9144000" cy="69895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www.cherier.fr/userfile/img-photos/xl/1535470043-photo-5-52-n.jpg"/>
          <p:cNvPicPr>
            <a:picLocks noChangeAspect="1" noChangeArrowheads="1"/>
          </p:cNvPicPr>
          <p:nvPr/>
        </p:nvPicPr>
        <p:blipFill>
          <a:blip r:embed="rId2" cstate="print"/>
          <a:srcRect t="1815" b="28474"/>
          <a:stretch>
            <a:fillRect/>
          </a:stretch>
        </p:blipFill>
        <p:spPr bwMode="auto">
          <a:xfrm>
            <a:off x="323528" y="-243408"/>
            <a:ext cx="8460432" cy="78638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Résultat de recherche d'images pour &quot;crucifié du XII roma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19472"/>
            <a:ext cx="8245399" cy="898222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796136" y="5589240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Christ Roman,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Louvre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Résultat de recherche d'images pour &quot;annonciation sur un tabernacl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1032733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372200" y="5517232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Hédé, Bretagne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Résultat de recherche d'images pour &quot;crucifié du XII roma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9432"/>
            <a:ext cx="9144000" cy="78593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ésultat de recherche d'images pour &quot;le christ prend par la mai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8422" y="0"/>
            <a:ext cx="381557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980728"/>
            <a:ext cx="46085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Les premières croix</a:t>
            </a:r>
          </a:p>
          <a:p>
            <a:r>
              <a:rPr lang="fr-FR" sz="4400" dirty="0">
                <a:solidFill>
                  <a:schemeClr val="bg1"/>
                </a:solidFill>
              </a:rPr>
              <a:t>Christ offert</a:t>
            </a:r>
          </a:p>
          <a:p>
            <a:r>
              <a:rPr lang="fr-FR" sz="4400" u="sng" dirty="0">
                <a:solidFill>
                  <a:schemeClr val="bg1"/>
                </a:solidFill>
              </a:rPr>
              <a:t>Christ humilié</a:t>
            </a:r>
          </a:p>
          <a:p>
            <a:r>
              <a:rPr lang="fr-FR" sz="4400" dirty="0">
                <a:solidFill>
                  <a:schemeClr val="bg1"/>
                </a:solidFill>
              </a:rPr>
              <a:t>Christ vainqueur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s://upload.wikimedia.org/wikipedia/commons/thumb/a/af/Crucifixion_Icon_Sinai_13th_century.jpg/800px-Crucifixion_Icon_Sinai_13th_centu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0"/>
            <a:ext cx="4032448" cy="683662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5589240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Monastère </a:t>
            </a:r>
          </a:p>
          <a:p>
            <a:r>
              <a:rPr lang="fr-FR" sz="2400" dirty="0"/>
              <a:t>Sainte Catherine, XIII°</a:t>
            </a:r>
            <a:endParaRPr lang="fr-FR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https://upload.wikimedia.org/wikipedia/commons/thumb/f/fe/ChesterMysteryPlay_300dpi.jpg/800px-ChesterMysteryPlay_300d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-1395536"/>
            <a:ext cx="7419975" cy="8429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Résultat de recherche d'images pour &quot;icone de la crucifixio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-418599"/>
            <a:ext cx="5832648" cy="78587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ésultat de recherche d'images pour &quot;ivanka demchuk icon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387424"/>
            <a:ext cx="6099132" cy="820333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228184" y="4941168"/>
            <a:ext cx="2915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Ivanka </a:t>
            </a:r>
            <a:r>
              <a:rPr lang="fr-FR" sz="2800" dirty="0" err="1"/>
              <a:t>Demchuk</a:t>
            </a:r>
            <a:endParaRPr lang="fr-FR" sz="2800" dirty="0"/>
          </a:p>
          <a:p>
            <a:r>
              <a:rPr lang="fr-FR" sz="2800" dirty="0"/>
              <a:t>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Résultat de recherche d'images pour &quot;crucifixion fra angelico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1683568"/>
            <a:ext cx="7381875" cy="9525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04248" y="332656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/>
              <a:t>Fra Angelico,  1440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Résultat de recherche d'images pour &quot;Rubens, crucifixion&quot;"/>
          <p:cNvPicPr>
            <a:picLocks noChangeAspect="1" noChangeArrowheads="1"/>
          </p:cNvPicPr>
          <p:nvPr/>
        </p:nvPicPr>
        <p:blipFill>
          <a:blip r:embed="rId2" cstate="print"/>
          <a:srcRect r="614"/>
          <a:stretch>
            <a:fillRect/>
          </a:stretch>
        </p:blipFill>
        <p:spPr bwMode="auto">
          <a:xfrm>
            <a:off x="0" y="0"/>
            <a:ext cx="4499992" cy="707342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403648" y="558924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Rubens, 1620, </a:t>
            </a:r>
          </a:p>
          <a:p>
            <a:r>
              <a:rPr lang="fr-FR" dirty="0">
                <a:solidFill>
                  <a:schemeClr val="bg1"/>
                </a:solidFill>
              </a:rPr>
              <a:t>Rotterdam</a:t>
            </a:r>
          </a:p>
        </p:txBody>
      </p:sp>
      <p:pic>
        <p:nvPicPr>
          <p:cNvPr id="5" name="Picture 2" descr="Résultat de recherche d'images pour &quot;crucifixion&quot;"/>
          <p:cNvPicPr>
            <a:picLocks noChangeAspect="1" noChangeArrowheads="1"/>
          </p:cNvPicPr>
          <p:nvPr/>
        </p:nvPicPr>
        <p:blipFill>
          <a:blip r:embed="rId3" cstate="print"/>
          <a:srcRect l="12960" r="12521"/>
          <a:stretch>
            <a:fillRect/>
          </a:stretch>
        </p:blipFill>
        <p:spPr bwMode="auto">
          <a:xfrm>
            <a:off x="5414200" y="548680"/>
            <a:ext cx="3729800" cy="572019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6300192" y="623731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Vélasquez, 1632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Francisco Goya, &quot;Cristo crocifisso&quot;, 1780, olio su tela. Madrid, Museo del Pra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-675456"/>
            <a:ext cx="4716016" cy="793862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436096" y="594928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Goya, 1780, Le Prado, Madrid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La Crucifixion - Simon Vouet (A 13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-315416"/>
            <a:ext cx="4752528" cy="736600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724128" y="4653136"/>
            <a:ext cx="341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Simon Vouet,  1636, Lyon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messe à tibériad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76706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a Crucifixion - Simon Vouet (A 139).jpg">
            <a:extLst>
              <a:ext uri="{FF2B5EF4-FFF2-40B4-BE49-F238E27FC236}">
                <a16:creationId xmlns:a16="http://schemas.microsoft.com/office/drawing/2014/main" id="{22E70935-1465-4F32-A852-D8BF353E3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5865" b="51122"/>
          <a:stretch/>
        </p:blipFill>
        <p:spPr bwMode="auto">
          <a:xfrm>
            <a:off x="0" y="0"/>
            <a:ext cx="10112051" cy="67413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96331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La Crucifixion - Simon Vouet (A 13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-315416"/>
            <a:ext cx="4752528" cy="736600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724128" y="4653136"/>
            <a:ext cx="341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Simon Vouet,  1636, Lyon</a:t>
            </a:r>
          </a:p>
        </p:txBody>
      </p:sp>
    </p:spTree>
    <p:extLst>
      <p:ext uri="{BB962C8B-B14F-4D97-AF65-F5344CB8AC3E}">
        <p14:creationId xmlns:p14="http://schemas.microsoft.com/office/powerpoint/2010/main" val="16435353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580112" y="4509120"/>
            <a:ext cx="3563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Devot</a:t>
            </a:r>
            <a:r>
              <a:rPr lang="fr-FR" sz="2800" dirty="0"/>
              <a:t>-Christ de Perpignan, 1340 ?</a:t>
            </a:r>
          </a:p>
        </p:txBody>
      </p:sp>
      <p:pic>
        <p:nvPicPr>
          <p:cNvPr id="187396" name="Picture 4" descr="JPEG - 895.5 ko"/>
          <p:cNvPicPr>
            <a:picLocks noChangeAspect="1" noChangeArrowheads="1"/>
          </p:cNvPicPr>
          <p:nvPr/>
        </p:nvPicPr>
        <p:blipFill>
          <a:blip r:embed="rId2" cstate="print"/>
          <a:srcRect b="24932"/>
          <a:stretch>
            <a:fillRect/>
          </a:stretch>
        </p:blipFill>
        <p:spPr bwMode="auto">
          <a:xfrm>
            <a:off x="179512" y="-270792"/>
            <a:ext cx="4762500" cy="7128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Résultat de recherche d'images pour &quot;le dévot christ de perpigna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-48421"/>
            <a:ext cx="4896544" cy="6906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JPEG - 781.1 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3" y="0"/>
            <a:ext cx="63499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s://upload.wikimedia.org/wikipedia/commons/thumb/5/5f/Grunewald_Isenheim1.jpg/1280px-Grunewald_Isenheim1.jpg"/>
          <p:cNvPicPr>
            <a:picLocks noChangeAspect="1" noChangeArrowheads="1"/>
          </p:cNvPicPr>
          <p:nvPr/>
        </p:nvPicPr>
        <p:blipFill>
          <a:blip r:embed="rId2" cstate="print"/>
          <a:srcRect l="23705" t="5450" r="22479" b="29954"/>
          <a:stretch>
            <a:fillRect/>
          </a:stretch>
        </p:blipFill>
        <p:spPr bwMode="auto">
          <a:xfrm>
            <a:off x="0" y="-891480"/>
            <a:ext cx="9144000" cy="82317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8" name="Picture 4" descr="Résultat de recherche d'images pour &quot;grûnewald, crucifixio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327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Résultat de recherche d'images pour &quot;retable d'issenheim, croix&quot;"/>
          <p:cNvPicPr>
            <a:picLocks noChangeAspect="1" noChangeArrowheads="1"/>
          </p:cNvPicPr>
          <p:nvPr/>
        </p:nvPicPr>
        <p:blipFill>
          <a:blip r:embed="rId2" cstate="print"/>
          <a:srcRect b="26629"/>
          <a:stretch>
            <a:fillRect/>
          </a:stretch>
        </p:blipFill>
        <p:spPr bwMode="auto">
          <a:xfrm>
            <a:off x="-252536" y="-315416"/>
            <a:ext cx="7985543" cy="7613778"/>
          </a:xfrm>
          <a:prstGeom prst="rect">
            <a:avLst/>
          </a:prstGeom>
          <a:noFill/>
        </p:spPr>
      </p:pic>
      <p:pic>
        <p:nvPicPr>
          <p:cNvPr id="84994" name="Picture 2" descr="Résultat de recherche d'images pour &quot;retable d'issenheim, croix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-1"/>
            <a:ext cx="3491880" cy="7147123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95536" y="537321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Abel </a:t>
            </a:r>
            <a:r>
              <a:rPr lang="fr-FR" dirty="0" err="1"/>
              <a:t>Abdessemed</a:t>
            </a:r>
            <a:endParaRPr lang="fr-FR" dirty="0"/>
          </a:p>
          <a:p>
            <a:r>
              <a:rPr lang="fr-FR" dirty="0"/>
              <a:t>1995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Résultat de recherche d'images pour &quot;lucas cranach l'ancien, crucifixio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51098"/>
            <a:ext cx="4680520" cy="700909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04248" y="4365104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Lucas Cranach l’Ancien, 1538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Résultat de recherche d'images pour &quot;lucas cranach l'ancien, crucifixion&quot;"/>
          <p:cNvPicPr>
            <a:picLocks noChangeAspect="1" noChangeArrowheads="1"/>
          </p:cNvPicPr>
          <p:nvPr/>
        </p:nvPicPr>
        <p:blipFill>
          <a:blip r:embed="rId2" cstate="print"/>
          <a:srcRect b="39521"/>
          <a:stretch>
            <a:fillRect/>
          </a:stretch>
        </p:blipFill>
        <p:spPr bwMode="auto">
          <a:xfrm>
            <a:off x="-252536" y="-387424"/>
            <a:ext cx="9396536" cy="85102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pélican, symbole chrétie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6669" y="188640"/>
            <a:ext cx="4467332" cy="6669360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467544" y="-387424"/>
            <a:ext cx="7992888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b="1" dirty="0"/>
          </a:p>
          <a:p>
            <a:r>
              <a:rPr lang="fr-FR" sz="8000" b="1" dirty="0">
                <a:solidFill>
                  <a:schemeClr val="bg1"/>
                </a:solidFill>
              </a:rPr>
              <a:t>1</a:t>
            </a:r>
            <a:endParaRPr lang="fr-FR" sz="3600" b="1" dirty="0">
              <a:solidFill>
                <a:schemeClr val="bg1"/>
              </a:solidFill>
            </a:endParaRPr>
          </a:p>
          <a:p>
            <a:r>
              <a:rPr lang="fr-FR" sz="4400" b="1" dirty="0">
                <a:solidFill>
                  <a:schemeClr val="bg1"/>
                </a:solidFill>
              </a:rPr>
              <a:t>Le Christ s’offre en sacrifice, 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en oblation.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Et ceci de toute éternité ; 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le Fils, c’est Dieu s’offrant.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Dieu n’est que offrande de soi. 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Ce qu’on dit habituellement par « Dieu est amour ».</a:t>
            </a:r>
          </a:p>
          <a:p>
            <a:endParaRPr lang="fr-FR" b="1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Fichier:Lucas Cranach - Crucifixión de Cristo - Google Art Proje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4896544" cy="6885048"/>
          </a:xfrm>
          <a:prstGeom prst="rect">
            <a:avLst/>
          </a:prstGeom>
          <a:noFill/>
        </p:spPr>
      </p:pic>
      <p:pic>
        <p:nvPicPr>
          <p:cNvPr id="196612" name="Picture 4" descr="Fichier:Lucas Cranach - Crucifixión de Cristo - Google Art Project.jpg"/>
          <p:cNvPicPr>
            <a:picLocks noChangeAspect="1" noChangeArrowheads="1"/>
          </p:cNvPicPr>
          <p:nvPr/>
        </p:nvPicPr>
        <p:blipFill>
          <a:blip r:embed="rId2" cstate="print"/>
          <a:srcRect l="75109" b="48734"/>
          <a:stretch>
            <a:fillRect/>
          </a:stretch>
        </p:blipFill>
        <p:spPr bwMode="auto">
          <a:xfrm>
            <a:off x="6372200" y="-963488"/>
            <a:ext cx="3096344" cy="89670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Résultat de recherche d'images pour &quot;lucas cranach l'ancien, crucifixion&quot;"/>
          <p:cNvPicPr>
            <a:picLocks noChangeAspect="1" noChangeArrowheads="1"/>
          </p:cNvPicPr>
          <p:nvPr/>
        </p:nvPicPr>
        <p:blipFill>
          <a:blip r:embed="rId2" cstate="print"/>
          <a:srcRect l="37550" t="3899" b="68784"/>
          <a:stretch>
            <a:fillRect/>
          </a:stretch>
        </p:blipFill>
        <p:spPr bwMode="auto">
          <a:xfrm>
            <a:off x="-857196" y="0"/>
            <a:ext cx="104697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Résultat de recherche d'images pour &quot;tintoret, croix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7"/>
            <a:ext cx="9144000" cy="389636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39552" y="404664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 Tintoret, 1565</a:t>
            </a:r>
          </a:p>
          <a:p>
            <a:r>
              <a:rPr lang="fr-FR" dirty="0" err="1">
                <a:solidFill>
                  <a:schemeClr val="bg1"/>
                </a:solidFill>
              </a:rPr>
              <a:t>Scuola</a:t>
            </a:r>
            <a:r>
              <a:rPr lang="fr-FR" dirty="0">
                <a:solidFill>
                  <a:schemeClr val="bg1"/>
                </a:solidFill>
              </a:rPr>
              <a:t> di San Rocco, Venise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https://images-e-venise.global.ssl.fastly.net/pics/musees/san-rocco/le-tintoret-crucifixion-scuola-grande-san-rocco-venise-06.jpg?width=1903&amp;dpr=1&amp;quality=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53235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s://images-e-venise.global.ssl.fastly.net/pics/musees/san-rocco/le-tintoret-crucifixion-scuola-grande-san-rocco-venise-04.jpg?width=1903&amp;dpr=1&amp;quality=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27528"/>
            <a:ext cx="5616624" cy="6885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Résultat de recherche d'images pour &quot;tintoret, croix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6215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https://images-e-venise.global.ssl.fastly.net/pics/musees/san-rocco/le-tintoret-crucifixion-scuola-grande-san-rocco-venise-05.jpg?width=1903&amp;dpr=1&amp;quality=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49564" cy="10598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Résultat de recherche d'images pour &quot;tintoret, croix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1412777"/>
            <a:ext cx="9144000" cy="3896360"/>
          </a:xfrm>
          <a:prstGeom prst="rect">
            <a:avLst/>
          </a:prstGeom>
          <a:noFill/>
        </p:spPr>
      </p:pic>
      <p:sp>
        <p:nvSpPr>
          <p:cNvPr id="3" name="Ellipse 2"/>
          <p:cNvSpPr>
            <a:spLocks noChangeAspect="1"/>
          </p:cNvSpPr>
          <p:nvPr/>
        </p:nvSpPr>
        <p:spPr>
          <a:xfrm>
            <a:off x="3923928" y="1196752"/>
            <a:ext cx="1005840" cy="10058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Résultat de recherche d'images pour &quot;tintoret, croix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2" y="1548864"/>
            <a:ext cx="9144000" cy="3896360"/>
          </a:xfrm>
          <a:prstGeom prst="rect">
            <a:avLst/>
          </a:prstGeom>
          <a:noFill/>
        </p:spPr>
      </p:pic>
      <p:sp>
        <p:nvSpPr>
          <p:cNvPr id="3" name="Ellipse 2"/>
          <p:cNvSpPr>
            <a:spLocks noChangeAspect="1"/>
          </p:cNvSpPr>
          <p:nvPr/>
        </p:nvSpPr>
        <p:spPr>
          <a:xfrm>
            <a:off x="1835696" y="620688"/>
            <a:ext cx="5400600" cy="371082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>
            <a:spLocks noChangeAspect="1"/>
          </p:cNvSpPr>
          <p:nvPr/>
        </p:nvSpPr>
        <p:spPr>
          <a:xfrm>
            <a:off x="4076328" y="1349152"/>
            <a:ext cx="1005840" cy="10058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ésultat de recherche d'images pour &quot;le christ en croix en jeune homme&quot;"/>
          <p:cNvPicPr>
            <a:picLocks noChangeAspect="1" noChangeArrowheads="1"/>
          </p:cNvPicPr>
          <p:nvPr/>
        </p:nvPicPr>
        <p:blipFill>
          <a:blip r:embed="rId2" cstate="print"/>
          <a:srcRect t="11232" b="14287"/>
          <a:stretch>
            <a:fillRect/>
          </a:stretch>
        </p:blipFill>
        <p:spPr bwMode="auto">
          <a:xfrm>
            <a:off x="2339752" y="0"/>
            <a:ext cx="6804248" cy="710443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479715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Florence, église du Saint Esprit</a:t>
            </a:r>
          </a:p>
          <a:p>
            <a:r>
              <a:rPr lang="fr-FR" dirty="0"/>
              <a:t>Michel-Ange, 1494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2/23/Luca_Rossetti_Trinit%C3%A0_Chiesa_San_Gaudenzio_Ivrea.jpg/1280px-Luca_Rossetti_Trinit%C3%A0_Chiesa_San_Gaudenzio_Ivr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243408"/>
            <a:ext cx="11239500" cy="8429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 - plaies du Christ - bois - basilique Santo Spirito - Crotos"/>
          <p:cNvPicPr>
            <a:picLocks noChangeAspect="1" noChangeArrowheads="1"/>
          </p:cNvPicPr>
          <p:nvPr/>
        </p:nvPicPr>
        <p:blipFill>
          <a:blip r:embed="rId2" cstate="print"/>
          <a:srcRect t="10080" b="16001"/>
          <a:stretch>
            <a:fillRect/>
          </a:stretch>
        </p:blipFill>
        <p:spPr bwMode="auto">
          <a:xfrm>
            <a:off x="1453862" y="0"/>
            <a:ext cx="625731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Un crucifix de Michel-Ange retrouve une église de Florence - RFJ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-531440"/>
            <a:ext cx="10753192" cy="8064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ésultat de recherche d'images pour &quot;le christ en croix en jeune homme&quot;"/>
          <p:cNvPicPr>
            <a:picLocks noChangeAspect="1" noChangeArrowheads="1"/>
          </p:cNvPicPr>
          <p:nvPr/>
        </p:nvPicPr>
        <p:blipFill>
          <a:blip r:embed="rId2" cstate="print"/>
          <a:srcRect l="35285" t="11232" r="4577" b="56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s://journals.openedition.org/italies/docannexe/image/2149/img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6696744" cy="684232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164288" y="4797152"/>
            <a:ext cx="17281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Renato </a:t>
            </a:r>
            <a:r>
              <a:rPr lang="fr-FR" sz="2800" dirty="0" err="1">
                <a:solidFill>
                  <a:schemeClr val="bg1"/>
                </a:solidFill>
              </a:rPr>
              <a:t>Guttuso</a:t>
            </a:r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dirty="0">
                <a:solidFill>
                  <a:schemeClr val="bg1"/>
                </a:solidFill>
              </a:rPr>
              <a:t>1941</a:t>
            </a:r>
          </a:p>
          <a:p>
            <a:r>
              <a:rPr lang="fr-FR" sz="2800" dirty="0">
                <a:solidFill>
                  <a:schemeClr val="bg1"/>
                </a:solidFill>
              </a:rPr>
              <a:t>Rome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Résultat de recherche d'images pour &quot;renato Guttuso&quot;"/>
          <p:cNvPicPr>
            <a:picLocks noChangeAspect="1" noChangeArrowheads="1"/>
          </p:cNvPicPr>
          <p:nvPr/>
        </p:nvPicPr>
        <p:blipFill>
          <a:blip r:embed="rId2" cstate="print"/>
          <a:srcRect t="30240" r="45522"/>
          <a:stretch>
            <a:fillRect/>
          </a:stretch>
        </p:blipFill>
        <p:spPr bwMode="auto">
          <a:xfrm>
            <a:off x="827584" y="0"/>
            <a:ext cx="52913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Résultat de recherche d'images pour &quot;renato Guttuso&quot;"/>
          <p:cNvPicPr>
            <a:picLocks noChangeAspect="1" noChangeArrowheads="1"/>
          </p:cNvPicPr>
          <p:nvPr/>
        </p:nvPicPr>
        <p:blipFill>
          <a:blip r:embed="rId2" cstate="print"/>
          <a:srcRect l="27546" r="11240" b="25913"/>
          <a:stretch>
            <a:fillRect/>
          </a:stretch>
        </p:blipFill>
        <p:spPr bwMode="auto">
          <a:xfrm>
            <a:off x="1043608" y="0"/>
            <a:ext cx="5760640" cy="7056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Résultat de recherche d'images pour &quot;renato Guttuso&quot;"/>
          <p:cNvPicPr>
            <a:picLocks noChangeAspect="1" noChangeArrowheads="1"/>
          </p:cNvPicPr>
          <p:nvPr/>
        </p:nvPicPr>
        <p:blipFill>
          <a:blip r:embed="rId2" cstate="print"/>
          <a:srcRect l="39939" t="31752" r="3438" b="15329"/>
          <a:stretch>
            <a:fillRect/>
          </a:stretch>
        </p:blipFill>
        <p:spPr bwMode="auto">
          <a:xfrm>
            <a:off x="1043608" y="0"/>
            <a:ext cx="7308304" cy="69132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ésultat de recherche d'images pour &quot;le christ prend par la mai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8422" y="0"/>
            <a:ext cx="381557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980728"/>
            <a:ext cx="46085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Les premières croix</a:t>
            </a:r>
          </a:p>
          <a:p>
            <a:r>
              <a:rPr lang="fr-FR" sz="4400" dirty="0">
                <a:solidFill>
                  <a:schemeClr val="bg1"/>
                </a:solidFill>
              </a:rPr>
              <a:t>Christ offert</a:t>
            </a:r>
          </a:p>
          <a:p>
            <a:r>
              <a:rPr lang="fr-FR" sz="4400" dirty="0">
                <a:solidFill>
                  <a:schemeClr val="bg1"/>
                </a:solidFill>
              </a:rPr>
              <a:t>Christ humilié</a:t>
            </a:r>
          </a:p>
          <a:p>
            <a:r>
              <a:rPr lang="fr-FR" sz="4400" u="sng" dirty="0">
                <a:solidFill>
                  <a:schemeClr val="bg1"/>
                </a:solidFill>
              </a:rPr>
              <a:t>Christ vainqueur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ésultat de recherche d'images pour &quot;évangéliaire d'Otton, croix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5615657" cy="823629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56176" y="4797152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Évangéliaire 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d’Otton III, 990, 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Aix la chapelle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Résultat de recherche d'images pour &quot;saint Clément, rom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91960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3937</TotalTime>
  <Words>888</Words>
  <Application>Microsoft Office PowerPoint</Application>
  <PresentationFormat>Affichage à l'écran (4:3)</PresentationFormat>
  <Paragraphs>168</Paragraphs>
  <Slides>163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163</vt:i4>
      </vt:variant>
    </vt:vector>
  </HeadingPairs>
  <TitlesOfParts>
    <vt:vector size="167" baseType="lpstr">
      <vt:lpstr>Arial</vt:lpstr>
      <vt:lpstr>Calibri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Bernard Klasen</dc:creator>
  <cp:lastModifiedBy>Secrétariat LE CIF</cp:lastModifiedBy>
  <cp:revision>153</cp:revision>
  <dcterms:created xsi:type="dcterms:W3CDTF">2020-02-15T14:53:00Z</dcterms:created>
  <dcterms:modified xsi:type="dcterms:W3CDTF">2022-03-16T08:41:24Z</dcterms:modified>
</cp:coreProperties>
</file>