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57" r:id="rId3"/>
    <p:sldId id="333" r:id="rId4"/>
    <p:sldId id="287" r:id="rId5"/>
    <p:sldId id="334" r:id="rId6"/>
    <p:sldId id="335" r:id="rId7"/>
    <p:sldId id="336" r:id="rId8"/>
    <p:sldId id="288" r:id="rId9"/>
    <p:sldId id="368" r:id="rId10"/>
    <p:sldId id="369" r:id="rId11"/>
    <p:sldId id="337" r:id="rId12"/>
    <p:sldId id="370" r:id="rId13"/>
    <p:sldId id="293" r:id="rId14"/>
    <p:sldId id="294" r:id="rId15"/>
    <p:sldId id="338" r:id="rId16"/>
    <p:sldId id="297" r:id="rId17"/>
    <p:sldId id="339" r:id="rId18"/>
    <p:sldId id="340" r:id="rId19"/>
    <p:sldId id="371" r:id="rId20"/>
    <p:sldId id="341" r:id="rId21"/>
    <p:sldId id="342" r:id="rId22"/>
    <p:sldId id="343" r:id="rId23"/>
    <p:sldId id="344" r:id="rId24"/>
    <p:sldId id="345" r:id="rId25"/>
    <p:sldId id="392" r:id="rId26"/>
    <p:sldId id="286" r:id="rId27"/>
    <p:sldId id="346" r:id="rId28"/>
    <p:sldId id="314" r:id="rId29"/>
    <p:sldId id="317" r:id="rId30"/>
    <p:sldId id="347" r:id="rId31"/>
    <p:sldId id="348" r:id="rId32"/>
    <p:sldId id="349" r:id="rId33"/>
    <p:sldId id="350" r:id="rId34"/>
    <p:sldId id="351" r:id="rId35"/>
    <p:sldId id="393" r:id="rId36"/>
    <p:sldId id="352" r:id="rId37"/>
    <p:sldId id="353" r:id="rId38"/>
    <p:sldId id="354" r:id="rId39"/>
    <p:sldId id="375" r:id="rId40"/>
    <p:sldId id="372" r:id="rId41"/>
    <p:sldId id="355" r:id="rId42"/>
    <p:sldId id="376" r:id="rId43"/>
    <p:sldId id="377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78" r:id="rId52"/>
    <p:sldId id="379" r:id="rId53"/>
    <p:sldId id="363" r:id="rId54"/>
    <p:sldId id="364" r:id="rId55"/>
    <p:sldId id="365" r:id="rId56"/>
    <p:sldId id="366" r:id="rId57"/>
    <p:sldId id="367" r:id="rId58"/>
    <p:sldId id="380" r:id="rId59"/>
    <p:sldId id="258" r:id="rId60"/>
    <p:sldId id="300" r:id="rId61"/>
    <p:sldId id="381" r:id="rId62"/>
    <p:sldId id="302" r:id="rId63"/>
    <p:sldId id="299" r:id="rId64"/>
    <p:sldId id="260" r:id="rId65"/>
    <p:sldId id="303" r:id="rId66"/>
    <p:sldId id="306" r:id="rId67"/>
    <p:sldId id="382" r:id="rId68"/>
    <p:sldId id="383" r:id="rId69"/>
    <p:sldId id="307" r:id="rId70"/>
    <p:sldId id="384" r:id="rId71"/>
    <p:sldId id="301" r:id="rId72"/>
    <p:sldId id="305" r:id="rId73"/>
    <p:sldId id="308" r:id="rId74"/>
    <p:sldId id="309" r:id="rId75"/>
    <p:sldId id="310" r:id="rId76"/>
    <p:sldId id="312" r:id="rId77"/>
    <p:sldId id="313" r:id="rId78"/>
    <p:sldId id="315" r:id="rId79"/>
    <p:sldId id="316" r:id="rId80"/>
    <p:sldId id="391" r:id="rId81"/>
    <p:sldId id="387" r:id="rId82"/>
    <p:sldId id="296" r:id="rId83"/>
    <p:sldId id="266" r:id="rId84"/>
    <p:sldId id="328" r:id="rId85"/>
    <p:sldId id="267" r:id="rId86"/>
    <p:sldId id="329" r:id="rId87"/>
    <p:sldId id="268" r:id="rId88"/>
    <p:sldId id="269" r:id="rId89"/>
    <p:sldId id="270" r:id="rId90"/>
    <p:sldId id="271" r:id="rId91"/>
    <p:sldId id="272" r:id="rId92"/>
    <p:sldId id="273" r:id="rId93"/>
    <p:sldId id="274" r:id="rId94"/>
    <p:sldId id="275" r:id="rId95"/>
    <p:sldId id="276" r:id="rId96"/>
    <p:sldId id="277" r:id="rId97"/>
    <p:sldId id="278" r:id="rId98"/>
    <p:sldId id="279" r:id="rId99"/>
    <p:sldId id="280" r:id="rId100"/>
    <p:sldId id="281" r:id="rId101"/>
    <p:sldId id="282" r:id="rId102"/>
    <p:sldId id="283" r:id="rId103"/>
    <p:sldId id="284" r:id="rId104"/>
    <p:sldId id="389" r:id="rId105"/>
    <p:sldId id="318" r:id="rId106"/>
    <p:sldId id="321" r:id="rId107"/>
    <p:sldId id="319" r:id="rId108"/>
    <p:sldId id="320" r:id="rId109"/>
    <p:sldId id="388" r:id="rId110"/>
    <p:sldId id="322" r:id="rId111"/>
    <p:sldId id="323" r:id="rId112"/>
    <p:sldId id="330" r:id="rId113"/>
    <p:sldId id="390" r:id="rId114"/>
    <p:sldId id="332" r:id="rId115"/>
    <p:sldId id="324" r:id="rId116"/>
    <p:sldId id="325" r:id="rId117"/>
    <p:sldId id="311" r:id="rId118"/>
    <p:sldId id="327" r:id="rId119"/>
    <p:sldId id="326" r:id="rId120"/>
    <p:sldId id="290" r:id="rId121"/>
    <p:sldId id="291" r:id="rId122"/>
    <p:sldId id="292" r:id="rId123"/>
    <p:sldId id="386" r:id="rId1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77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05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718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6384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946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67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497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85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79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1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63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673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DE730-A63C-49B7-8A33-8A29F19C4F9A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78084-CB42-4DB2-87FD-86A461F66D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33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%C3%89vang%C3%A9liaire_de_Hitda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ebay.fr/itm/FRANCE-Galon-militaire-de-poitrine-grade-CAPORAL-CHEF-/372745404006" TargetMode="Externa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ésultat de recherche d'images pour &quot;christ&quot;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40000"/>
          </a:blip>
          <a:srcRect l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517902"/>
            <a:ext cx="87129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Une ouverture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double clefs</a:t>
            </a:r>
            <a:r>
              <a:rPr kumimoji="0" lang="fr-FR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 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Historicit</a:t>
            </a:r>
            <a:r>
              <a:rPr kumimoji="0" lang="fr-FR" sz="2800" i="0" strike="noStrike" cap="none" normalizeH="0" baseline="0" dirty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endParaRPr kumimoji="0" lang="fr-FR" sz="1200" i="0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Verbe s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 fait chair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IV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Les querelles christologiques des premiers si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cles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sacrifice de la Croix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 </a:t>
            </a: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3200" b="1" i="0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fr-FR" sz="32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Sauveur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Ch. VII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Le Notre P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è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re</a:t>
            </a:r>
            <a:endParaRPr kumimoji="0" lang="fr-FR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oloriage - Paul en prison | Coloriages à imprimer gratuits">
            <a:extLst>
              <a:ext uri="{FF2B5EF4-FFF2-40B4-BE49-F238E27FC236}">
                <a16:creationId xmlns:a16="http://schemas.microsoft.com/office/drawing/2014/main" id="{2576CEA1-5FDA-4D1F-A74B-C6B69E62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10" y="0"/>
            <a:ext cx="7423415" cy="47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nneau De Direction En Bois Flèche Isolé Sur Un Fond Blanc Clip Art Libres  De Droits , Vecteurs Et Illustration. Image 32498667.">
            <a:extLst>
              <a:ext uri="{FF2B5EF4-FFF2-40B4-BE49-F238E27FC236}">
                <a16:creationId xmlns:a16="http://schemas.microsoft.com/office/drawing/2014/main" id="{46E46304-BF63-4D0A-A690-1B5198A2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258">
            <a:off x="5853747" y="3933305"/>
            <a:ext cx="2882348" cy="28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fs facteur courrier - Page 2">
            <a:extLst>
              <a:ext uri="{FF2B5EF4-FFF2-40B4-BE49-F238E27FC236}">
                <a16:creationId xmlns:a16="http://schemas.microsoft.com/office/drawing/2014/main" id="{80191008-53CC-4488-8C2C-5FA46E3C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36694" y="4418150"/>
            <a:ext cx="190500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1D2902C-E49C-4D9F-AE4B-BD345A814192}"/>
              </a:ext>
            </a:extLst>
          </p:cNvPr>
          <p:cNvSpPr txBox="1"/>
          <p:nvPr/>
        </p:nvSpPr>
        <p:spPr>
          <a:xfrm>
            <a:off x="3574946" y="225287"/>
            <a:ext cx="222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Ephèse</a:t>
            </a:r>
            <a:r>
              <a:rPr lang="fr-FR" sz="2800" b="1" dirty="0"/>
              <a:t>, 54</a:t>
            </a:r>
            <a:endParaRPr lang="fr-FR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09BB92-FF03-409C-939D-32B8E5490F01}"/>
              </a:ext>
            </a:extLst>
          </p:cNvPr>
          <p:cNvSpPr txBox="1"/>
          <p:nvPr/>
        </p:nvSpPr>
        <p:spPr>
          <a:xfrm rot="1662919">
            <a:off x="6944140" y="5115339"/>
            <a:ext cx="356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Blackadder ITC" panose="04020505051007020D02" pitchFamily="82" charset="0"/>
              </a:rPr>
              <a:t>Philippe</a:t>
            </a:r>
            <a:endParaRPr lang="fr-FR" b="1" dirty="0"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802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Résultat de recherche d'images pour &quot;un chat qui se prend pour un lion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-85726"/>
            <a:ext cx="6858000" cy="6943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>
            <a:spLocks noChangeAspect="1"/>
          </p:cNvSpPr>
          <p:nvPr/>
        </p:nvSpPr>
        <p:spPr>
          <a:xfrm>
            <a:off x="251520" y="1196752"/>
            <a:ext cx="2999545" cy="299954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Larme 3"/>
          <p:cNvSpPr/>
          <p:nvPr/>
        </p:nvSpPr>
        <p:spPr>
          <a:xfrm rot="12371909">
            <a:off x="3713440" y="224044"/>
            <a:ext cx="2221174" cy="1846775"/>
          </a:xfrm>
          <a:prstGeom prst="teardrop">
            <a:avLst>
              <a:gd name="adj" fmla="val 20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7544" y="1556792"/>
            <a:ext cx="30963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Avoir</a:t>
            </a:r>
          </a:p>
          <a:p>
            <a:r>
              <a:rPr lang="fr-FR" sz="4400" dirty="0"/>
              <a:t>Pouvoir </a:t>
            </a:r>
          </a:p>
          <a:p>
            <a:r>
              <a:rPr lang="fr-FR" sz="4400" dirty="0"/>
              <a:t>Être  </a:t>
            </a:r>
            <a:endParaRPr lang="fr-FR" dirty="0"/>
          </a:p>
        </p:txBody>
      </p:sp>
      <p:sp>
        <p:nvSpPr>
          <p:cNvPr id="7" name="Larme 6"/>
          <p:cNvSpPr/>
          <p:nvPr/>
        </p:nvSpPr>
        <p:spPr>
          <a:xfrm rot="13799274">
            <a:off x="5067253" y="2125851"/>
            <a:ext cx="2782421" cy="2367494"/>
          </a:xfrm>
          <a:prstGeom prst="teardrop">
            <a:avLst>
              <a:gd name="adj" fmla="val 20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7"/>
          <p:cNvSpPr/>
          <p:nvPr/>
        </p:nvSpPr>
        <p:spPr>
          <a:xfrm rot="15001246">
            <a:off x="3587972" y="4269139"/>
            <a:ext cx="2891299" cy="2383022"/>
          </a:xfrm>
          <a:prstGeom prst="teardrop">
            <a:avLst>
              <a:gd name="adj" fmla="val 20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563888" y="764704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Que ces pierres deviennent du pain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491880" y="4437112"/>
            <a:ext cx="3096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Jette-toi en bas</a:t>
            </a:r>
          </a:p>
          <a:p>
            <a:r>
              <a:rPr lang="fr-FR" sz="2400" b="1" dirty="0"/>
              <a:t>Si tu es le fils de Dieu</a:t>
            </a:r>
          </a:p>
          <a:p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4860032" y="270892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Tous ces pouvoirs, je te les donnerai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>
            <a:spLocks noChangeAspect="1"/>
          </p:cNvSpPr>
          <p:nvPr/>
        </p:nvSpPr>
        <p:spPr>
          <a:xfrm>
            <a:off x="251520" y="1196752"/>
            <a:ext cx="2999545" cy="299954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Larme 3"/>
          <p:cNvSpPr/>
          <p:nvPr/>
        </p:nvSpPr>
        <p:spPr>
          <a:xfrm rot="12371909">
            <a:off x="3713440" y="224044"/>
            <a:ext cx="2221174" cy="1846775"/>
          </a:xfrm>
          <a:prstGeom prst="teardrop">
            <a:avLst>
              <a:gd name="adj" fmla="val 20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67544" y="1556792"/>
            <a:ext cx="30963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Avoir</a:t>
            </a:r>
          </a:p>
          <a:p>
            <a:r>
              <a:rPr lang="fr-FR" sz="4400" dirty="0"/>
              <a:t>Domination</a:t>
            </a:r>
          </a:p>
          <a:p>
            <a:r>
              <a:rPr lang="fr-FR" sz="4400" dirty="0"/>
              <a:t>Gloire </a:t>
            </a:r>
            <a:endParaRPr lang="fr-FR" dirty="0"/>
          </a:p>
        </p:txBody>
      </p:sp>
      <p:sp>
        <p:nvSpPr>
          <p:cNvPr id="7" name="Larme 6"/>
          <p:cNvSpPr/>
          <p:nvPr/>
        </p:nvSpPr>
        <p:spPr>
          <a:xfrm rot="13799274">
            <a:off x="5067253" y="2125851"/>
            <a:ext cx="2782421" cy="2367494"/>
          </a:xfrm>
          <a:prstGeom prst="teardrop">
            <a:avLst>
              <a:gd name="adj" fmla="val 20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arme 7"/>
          <p:cNvSpPr/>
          <p:nvPr/>
        </p:nvSpPr>
        <p:spPr>
          <a:xfrm rot="15001246">
            <a:off x="3587972" y="4269139"/>
            <a:ext cx="2891299" cy="2383022"/>
          </a:xfrm>
          <a:prstGeom prst="teardrop">
            <a:avLst>
              <a:gd name="adj" fmla="val 20000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Sourire 8"/>
          <p:cNvSpPr>
            <a:spLocks noChangeAspect="1"/>
          </p:cNvSpPr>
          <p:nvPr/>
        </p:nvSpPr>
        <p:spPr>
          <a:xfrm>
            <a:off x="7236296" y="332656"/>
            <a:ext cx="1655064" cy="1655064"/>
          </a:xfrm>
          <a:prstGeom prst="smileyFac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ourire 9"/>
          <p:cNvSpPr>
            <a:spLocks noChangeAspect="1"/>
          </p:cNvSpPr>
          <p:nvPr/>
        </p:nvSpPr>
        <p:spPr>
          <a:xfrm>
            <a:off x="7488936" y="3140968"/>
            <a:ext cx="1655064" cy="1655064"/>
          </a:xfrm>
          <a:prstGeom prst="smileyFac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Sourire 10"/>
          <p:cNvSpPr>
            <a:spLocks noChangeAspect="1"/>
          </p:cNvSpPr>
          <p:nvPr/>
        </p:nvSpPr>
        <p:spPr>
          <a:xfrm>
            <a:off x="6444208" y="5085184"/>
            <a:ext cx="1655064" cy="1655064"/>
          </a:xfrm>
          <a:prstGeom prst="smileyFac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3563888" y="764704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Que ces pierres deviennent du pain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452320" y="33265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jeûne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491880" y="4437112"/>
            <a:ext cx="3096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Jette-toi en bas</a:t>
            </a:r>
          </a:p>
          <a:p>
            <a:r>
              <a:rPr lang="fr-FR" sz="2400" b="1" dirty="0"/>
              <a:t>Si tu es le fils de Dieu</a:t>
            </a:r>
          </a:p>
          <a:p>
            <a:endParaRPr lang="fr-FR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6804248" y="508518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prière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860032" y="270892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Tous ces pouvoirs, je te les donnerai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740352" y="321297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aumône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la tempête apaisé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6938999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868144" y="63813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Rembrandt, 1632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923928" y="620688"/>
            <a:ext cx="4968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Les hymnes christologiques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 baptême du Christ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Les tentations du Christ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 salut de la matière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A GRANDE TENTATION - PAROISSES DE MARTIGUES ET PORT DE BOUC">
            <a:extLst>
              <a:ext uri="{FF2B5EF4-FFF2-40B4-BE49-F238E27FC236}">
                <a16:creationId xmlns:a16="http://schemas.microsoft.com/office/drawing/2014/main" id="{4BF4D26A-FBA8-4A25-9F92-F7E548F26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/>
          <a:stretch/>
        </p:blipFill>
        <p:spPr bwMode="auto">
          <a:xfrm>
            <a:off x="-9564" y="1603512"/>
            <a:ext cx="9153564" cy="525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499658-0046-4D33-B017-04949DEB3417}"/>
              </a:ext>
            </a:extLst>
          </p:cNvPr>
          <p:cNvSpPr txBox="1"/>
          <p:nvPr/>
        </p:nvSpPr>
        <p:spPr>
          <a:xfrm>
            <a:off x="1086678" y="212035"/>
            <a:ext cx="6785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- Il vivait avec les bêtes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- Les bains de glace</a:t>
            </a:r>
          </a:p>
        </p:txBody>
      </p:sp>
    </p:spTree>
    <p:extLst>
      <p:ext uri="{BB962C8B-B14F-4D97-AF65-F5344CB8AC3E}">
        <p14:creationId xmlns:p14="http://schemas.microsoft.com/office/powerpoint/2010/main" val="8013822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ésultat de recherche d'images pour &quot;le christ avec les bêtes sauvages, moretto da brescia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46521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609329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Moretto da Brescia, 1550 ?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ésultat de recherche d'images pour &quot;le christ avec les bêtes sauvages, moretto da brescia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30000"/>
          </a:blip>
          <a:srcRect/>
          <a:stretch>
            <a:fillRect/>
          </a:stretch>
        </p:blipFill>
        <p:spPr bwMode="auto">
          <a:xfrm>
            <a:off x="0" y="-1"/>
            <a:ext cx="9144000" cy="7465219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67544" y="3068960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5400" b="1" dirty="0"/>
              <a:t> Le livre de Daniel</a:t>
            </a:r>
          </a:p>
          <a:p>
            <a:pPr>
              <a:buFontTx/>
              <a:buChar char="-"/>
            </a:pPr>
            <a:r>
              <a:rPr lang="fr-FR" sz="5400" b="1" dirty="0"/>
              <a:t> Genèse Ch. 1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Résultat de recherche d'images pour &quot;daniel dans la fosse aux lion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4576" cy="733288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436096" y="4725144"/>
            <a:ext cx="370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Eugène Delacroix, </a:t>
            </a:r>
          </a:p>
          <a:p>
            <a:r>
              <a:rPr lang="fr-FR" sz="2800" b="1" dirty="0">
                <a:solidFill>
                  <a:schemeClr val="bg1"/>
                </a:solidFill>
              </a:rPr>
              <a:t>1849, Montpellier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Résultat de recherche d'images pour &quot;apocalypse de Daniel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ésultat de recherche d'images pour &quot;le christ avec les bêtes sauvages, moretto da brescia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30000"/>
          </a:blip>
          <a:srcRect/>
          <a:stretch>
            <a:fillRect/>
          </a:stretch>
        </p:blipFill>
        <p:spPr bwMode="auto">
          <a:xfrm>
            <a:off x="0" y="-1"/>
            <a:ext cx="9144000" cy="7465219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467544" y="3068960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5400" b="1" dirty="0"/>
              <a:t> Le livre de Daniel</a:t>
            </a:r>
          </a:p>
          <a:p>
            <a:pPr>
              <a:buFontTx/>
              <a:buChar char="-"/>
            </a:pPr>
            <a:r>
              <a:rPr lang="fr-FR" sz="5400" b="1" dirty="0"/>
              <a:t> Genèse Ch. 1</a:t>
            </a:r>
          </a:p>
        </p:txBody>
      </p:sp>
    </p:spTree>
    <p:extLst>
      <p:ext uri="{BB962C8B-B14F-4D97-AF65-F5344CB8AC3E}">
        <p14:creationId xmlns:p14="http://schemas.microsoft.com/office/powerpoint/2010/main" val="3347706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dwellingintheword.files.wordpress.com/2011/02/paul-rembrandt.jpg?w=4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7142"/>
            <a:ext cx="5580112" cy="697514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796136" y="5661248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Rembrandt, 1627, Stuttgart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55976" y="40466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</a:rPr>
              <a:t>1 ) </a:t>
            </a:r>
            <a:r>
              <a:rPr lang="fr-FR" sz="5400" b="1" dirty="0" err="1">
                <a:solidFill>
                  <a:schemeClr val="bg1"/>
                </a:solidFill>
              </a:rPr>
              <a:t>Philippiens</a:t>
            </a:r>
            <a:endParaRPr lang="fr-FR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Résultat de recherche d'images pour &quot;les animaux au paradi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7978" y="0"/>
            <a:ext cx="1028197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-540568" y="476672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Johann Wenzel Peter, </a:t>
            </a:r>
          </a:p>
          <a:p>
            <a:r>
              <a:rPr lang="fr-FR" sz="2400" b="1" dirty="0"/>
              <a:t>1829, Vatican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Résultat de recherche d'images pour &quot;l'enfant li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Résultat de recherche d'images pour &quot;oiseau en vol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A GRANDE TENTATION - PAROISSES DE MARTIGUES ET PORT DE BOUC">
            <a:extLst>
              <a:ext uri="{FF2B5EF4-FFF2-40B4-BE49-F238E27FC236}">
                <a16:creationId xmlns:a16="http://schemas.microsoft.com/office/drawing/2014/main" id="{4BF4D26A-FBA8-4A25-9F92-F7E548F26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"/>
          <a:stretch/>
        </p:blipFill>
        <p:spPr bwMode="auto">
          <a:xfrm>
            <a:off x="-9564" y="1603512"/>
            <a:ext cx="9153564" cy="525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499658-0046-4D33-B017-04949DEB3417}"/>
              </a:ext>
            </a:extLst>
          </p:cNvPr>
          <p:cNvSpPr txBox="1"/>
          <p:nvPr/>
        </p:nvSpPr>
        <p:spPr>
          <a:xfrm>
            <a:off x="1086678" y="212035"/>
            <a:ext cx="6785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- Il vivait avec les bêtes</a:t>
            </a:r>
          </a:p>
          <a:p>
            <a:r>
              <a:rPr lang="fr-FR" sz="4000" b="1" dirty="0">
                <a:solidFill>
                  <a:schemeClr val="bg1"/>
                </a:solidFill>
              </a:rPr>
              <a:t>- Les bains de glace</a:t>
            </a:r>
          </a:p>
        </p:txBody>
      </p:sp>
    </p:spTree>
    <p:extLst>
      <p:ext uri="{BB962C8B-B14F-4D97-AF65-F5344CB8AC3E}">
        <p14:creationId xmlns:p14="http://schemas.microsoft.com/office/powerpoint/2010/main" val="328698836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s://saintetherese92.fr/wp-content/uploads/sites/37/2018/02/p1030968-acf8a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0"/>
            <a:ext cx="104411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blog.obitel-minsk.com/wp-content/uploads/2019/01/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blog.obitel-minsk.com/wp-content/uploads/2019/01/17.jpg"/>
          <p:cNvPicPr>
            <a:picLocks noChangeAspect="1" noChangeArrowheads="1"/>
          </p:cNvPicPr>
          <p:nvPr/>
        </p:nvPicPr>
        <p:blipFill>
          <a:blip r:embed="rId2" cstate="print"/>
          <a:srcRect l="9838" t="22700" r="44488"/>
          <a:stretch>
            <a:fillRect/>
          </a:stretch>
        </p:blipFill>
        <p:spPr bwMode="auto">
          <a:xfrm>
            <a:off x="395536" y="0"/>
            <a:ext cx="5472608" cy="69464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upload.wikimedia.org/wikipedia/commons/thumb/9/9b/Meister_des_Hitda-Evangeliars_003a.jpg/800px-Meister_des_Hitda-Evangeliars_00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4913654" cy="685896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24128" y="4509120"/>
            <a:ext cx="3203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Enluminure de l'</a:t>
            </a:r>
            <a:r>
              <a:rPr lang="fr-FR" dirty="0">
                <a:hlinkClick r:id="rId3" tooltip="Évangéliaire de Hitda"/>
              </a:rPr>
              <a:t>évangéliaire de l'abbesse Hilda de </a:t>
            </a:r>
            <a:r>
              <a:rPr lang="fr-FR" dirty="0" err="1">
                <a:hlinkClick r:id="rId3" tooltip="Évangéliaire de Hitda"/>
              </a:rPr>
              <a:t>Meschede</a:t>
            </a:r>
            <a:r>
              <a:rPr lang="fr-FR" dirty="0"/>
              <a:t> (1020), Allemagne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9/9b/Meister_des_Hitda-Evangeliars_003a.jpg/800px-Meister_des_Hitda-Evangeliars_003a.jpg"/>
          <p:cNvPicPr>
            <a:picLocks noChangeAspect="1" noChangeArrowheads="1"/>
          </p:cNvPicPr>
          <p:nvPr/>
        </p:nvPicPr>
        <p:blipFill>
          <a:blip r:embed="rId2" cstate="print"/>
          <a:srcRect l="8050" t="49993" r="8419" b="6313"/>
          <a:stretch>
            <a:fillRect/>
          </a:stretch>
        </p:blipFill>
        <p:spPr bwMode="auto">
          <a:xfrm>
            <a:off x="0" y="0"/>
            <a:ext cx="939232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DGfzZWaXcAcUH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5714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es des voyages de saint Paul apôtre | Testimonia">
            <a:extLst>
              <a:ext uri="{FF2B5EF4-FFF2-40B4-BE49-F238E27FC236}">
                <a16:creationId xmlns:a16="http://schemas.microsoft.com/office/drawing/2014/main" id="{9008CAD3-05F2-4491-BDFD-607D5A033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7"/>
          <a:stretch/>
        </p:blipFill>
        <p:spPr bwMode="auto">
          <a:xfrm>
            <a:off x="-198780" y="0"/>
            <a:ext cx="93181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82F1306D-BD72-4204-BF10-E034C5B8E64F}"/>
              </a:ext>
            </a:extLst>
          </p:cNvPr>
          <p:cNvCxnSpPr>
            <a:cxnSpLocks/>
          </p:cNvCxnSpPr>
          <p:nvPr/>
        </p:nvCxnSpPr>
        <p:spPr>
          <a:xfrm flipH="1" flipV="1">
            <a:off x="3127513" y="1099930"/>
            <a:ext cx="5141844" cy="2107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04256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ésultat de recherche d'images pour &quot;bain de l'épiphanie russ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16902" cy="6403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Résultat de recherche d'images pour &quot;bain de l'épiphanie russ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29282" cy="6309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ésultat de recherche d'images pour &quot;bain de l'épiphanie russ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6750"/>
            <a:ext cx="9525000" cy="6191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ptism of Christ by Arsen Bereza">
            <a:extLst>
              <a:ext uri="{FF2B5EF4-FFF2-40B4-BE49-F238E27FC236}">
                <a16:creationId xmlns:a16="http://schemas.microsoft.com/office/drawing/2014/main" id="{5AD66911-8FE5-490E-A483-B4DE28A5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024" y="0"/>
            <a:ext cx="96772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C2DB5E8-03C9-47DB-B98F-9874B029B31F}"/>
              </a:ext>
            </a:extLst>
          </p:cNvPr>
          <p:cNvSpPr txBox="1"/>
          <p:nvPr/>
        </p:nvSpPr>
        <p:spPr>
          <a:xfrm>
            <a:off x="689113" y="596348"/>
            <a:ext cx="379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</a:rPr>
              <a:t>Arsen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err="1">
                <a:solidFill>
                  <a:schemeClr val="bg1"/>
                </a:solidFill>
              </a:rPr>
              <a:t>Bezera</a:t>
            </a:r>
            <a:r>
              <a:rPr lang="fr-FR" sz="2800" b="1" dirty="0">
                <a:solidFill>
                  <a:schemeClr val="bg1"/>
                </a:solidFill>
              </a:rPr>
              <a:t>, </a:t>
            </a:r>
          </a:p>
          <a:p>
            <a:r>
              <a:rPr lang="fr-FR" sz="2800" b="1" dirty="0">
                <a:solidFill>
                  <a:schemeClr val="bg1"/>
                </a:solidFill>
              </a:rPr>
              <a:t>Ukraine</a:t>
            </a:r>
          </a:p>
        </p:txBody>
      </p:sp>
    </p:spTree>
    <p:extLst>
      <p:ext uri="{BB962C8B-B14F-4D97-AF65-F5344CB8AC3E}">
        <p14:creationId xmlns:p14="http://schemas.microsoft.com/office/powerpoint/2010/main" val="1293117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upload.wikimedia.org/wikipedia/commons/thumb/5/5c/Philippi_city_center.jpg/1920px-Philippi_city_cen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57" y="0"/>
            <a:ext cx="9148057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51520" y="-36073"/>
            <a:ext cx="8568952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Le Christ Jésus,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06 ayant la condition de Dieu,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ne retint pas jalousement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le rang qui l’égalait à Dieu.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 Mais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		il s’est anéanti,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prenant la condition de serviteur,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devenant semblable aux hommes.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Reconnu homme à son aspect,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08 il s’est abaissé,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devenant obéissant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jusqu’à la mort,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la mort de la croix.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 C’est pourquoi Dieu l’a exalté :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il l’a doté du Nom qui est au-dessus de tout nom,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10 afin qu’au nom de Jésus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tout genou fléchisse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au ciel, sur terre et sous terre,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11 et que toute langue proclame :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« Jésus Christ est Seigneur »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à la gloire de Dieu le Père.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51520" y="-36073"/>
            <a:ext cx="8568952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Le Christ Jésus,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06 ayant la condition de Dieu,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ne retint pas jalousement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le rang qui l’égalait à Dieu.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 Mais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		il s’est anéanti,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prenant la condition de serviteur,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devenant semblable aux hommes.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Reconnu homme à son aspect,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08 il s’est abaissé,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devenant obéissant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jusqu’à la mort,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la mort de la croix.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pourquoi Dieu l’a exalté :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il l’a doté du Nom qui est au-dessus de tout nom,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10 afin qu’au nom de Jésus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tout genou fléchisse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au ciel, sur terre et sous terre,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11 et que toute langue proclame :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« Jésus Christ est Seigneur »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à la gloire de Dieu le Père.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467544" y="0"/>
            <a:ext cx="5184576" cy="1607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 rot="410711">
            <a:off x="170297" y="4069964"/>
            <a:ext cx="7327752" cy="32958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im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0"/>
            <a:ext cx="11491781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64088" y="548680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</a:rPr>
              <a:t>Novalese</a:t>
            </a:r>
            <a:endParaRPr lang="fr-FR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51520" y="21967"/>
            <a:ext cx="8568952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Le Christ Jésus,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06 ayant la condition de Dieu,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ne retint pas jalousement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le rang qui l’égalait à Dieu.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 Mais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		il s’est anéanti,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prenant la condition de serviteur,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devenant semblable aux hommes.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Reconnu homme à son aspect,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08 il s’est abaissé,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devenant obéissant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jusqu’à la mort,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la mort de la croix.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pourquoi Dieu l’a exalté :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il l’a doté du Nom qui est au-dessus de tout nom,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10 afin qu’au nom de Jésus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tout genou fléchisse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au ciel, sur terre et sous terre,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11 et que toute langue proclame :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« Jésus Christ est Seigneur » 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à la gloire de Dieu le Père.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467544" y="0"/>
            <a:ext cx="5184576" cy="1607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 rot="410711">
            <a:off x="170297" y="4069964"/>
            <a:ext cx="7327752" cy="32958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39552" y="1700808"/>
            <a:ext cx="4176464" cy="244827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Résultat de recherche d'images pour &quot;crucifixion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40000"/>
          </a:blip>
          <a:srcRect l="37947" t="7560" r="20650" b="30630"/>
          <a:stretch>
            <a:fillRect/>
          </a:stretch>
        </p:blipFill>
        <p:spPr bwMode="auto">
          <a:xfrm>
            <a:off x="6005791" y="1484784"/>
            <a:ext cx="3138209" cy="5701814"/>
          </a:xfrm>
          <a:prstGeom prst="rect">
            <a:avLst/>
          </a:prstGeom>
          <a:noFill/>
        </p:spPr>
      </p:pic>
      <p:pic>
        <p:nvPicPr>
          <p:cNvPr id="63490" name="Picture 2" descr="Résultat de recherche d'images pour &quot;nativité&quot;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40000"/>
          </a:blip>
          <a:srcRect l="28560" t="6342" r="14321" b="30236"/>
          <a:stretch>
            <a:fillRect/>
          </a:stretch>
        </p:blipFill>
        <p:spPr bwMode="auto">
          <a:xfrm>
            <a:off x="-180528" y="-243409"/>
            <a:ext cx="3096344" cy="455344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971600" y="1556792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		il s’est anéanti, 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prenant la condition de serviteur, 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devenant semblable aux hommes. 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Reconnu homme à son aspect,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		il s’est abaissé, 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devenant obéissant 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jusqu’à la mort, 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et la mort de la croix</a:t>
            </a:r>
            <a:r>
              <a:rPr lang="fr-FR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Résultat de recherche d'images pour &quot;crucifixion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40000"/>
          </a:blip>
          <a:srcRect l="37947" t="7560" r="20650" b="30630"/>
          <a:stretch>
            <a:fillRect/>
          </a:stretch>
        </p:blipFill>
        <p:spPr bwMode="auto">
          <a:xfrm>
            <a:off x="6005791" y="1484784"/>
            <a:ext cx="3138209" cy="5701814"/>
          </a:xfrm>
          <a:prstGeom prst="rect">
            <a:avLst/>
          </a:prstGeom>
          <a:noFill/>
        </p:spPr>
      </p:pic>
      <p:pic>
        <p:nvPicPr>
          <p:cNvPr id="63490" name="Picture 2" descr="Résultat de recherche d'images pour &quot;nativité&quot;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40000"/>
          </a:blip>
          <a:srcRect l="28560" t="6342" r="14321" b="30236"/>
          <a:stretch>
            <a:fillRect/>
          </a:stretch>
        </p:blipFill>
        <p:spPr bwMode="auto">
          <a:xfrm>
            <a:off x="-180528" y="-243409"/>
            <a:ext cx="3096344" cy="4553447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971600" y="1556792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		il s’est anéanti, 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prenant la condition de serviteur, 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devenant semblable aux hommes. 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Reconnu homme à son aspect,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		il s’est </a:t>
            </a:r>
            <a:r>
              <a:rPr lang="fr-FR" sz="36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abaissé,</a:t>
            </a:r>
            <a:r>
              <a:rPr lang="fr-FR" sz="2400" b="1" i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etapeinosen</a:t>
            </a:r>
            <a:r>
              <a:rPr lang="fr-FR" sz="24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aller plus bas</a:t>
            </a:r>
            <a:endParaRPr lang="fr-FR" sz="2800" b="1" i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devenant obéissant 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jusqu’à la mort, </a:t>
            </a: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et la mort de la croix</a:t>
            </a:r>
            <a:r>
              <a:rPr lang="fr-FR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3B0AD6-DD57-4786-9620-86D983A7D739}"/>
              </a:ext>
            </a:extLst>
          </p:cNvPr>
          <p:cNvSpPr txBox="1"/>
          <p:nvPr/>
        </p:nvSpPr>
        <p:spPr>
          <a:xfrm>
            <a:off x="3909391" y="1152939"/>
            <a:ext cx="451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rgbClr val="FF0000"/>
                </a:solidFill>
              </a:rPr>
              <a:t>Ekenosèn</a:t>
            </a:r>
            <a:r>
              <a:rPr lang="fr-FR" sz="2400" b="1" i="1" dirty="0">
                <a:solidFill>
                  <a:srgbClr val="FF0000"/>
                </a:solidFill>
              </a:rPr>
              <a:t>, déverser, offrir</a:t>
            </a:r>
          </a:p>
        </p:txBody>
      </p:sp>
    </p:spTree>
    <p:extLst>
      <p:ext uri="{BB962C8B-B14F-4D97-AF65-F5344CB8AC3E}">
        <p14:creationId xmlns:p14="http://schemas.microsoft.com/office/powerpoint/2010/main" val="1287963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la tempête apaisé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6938999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979712" y="476672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600" b="1" dirty="0">
                <a:solidFill>
                  <a:schemeClr val="bg1"/>
                </a:solidFill>
              </a:rPr>
              <a:t>Le Sauveur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868144" y="63813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Rembrandt, 1632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www.tate.org.uk/art/images/work/N/N01/N01394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779828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652120" y="5661248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Ford </a:t>
            </a:r>
            <a:r>
              <a:rPr lang="fr-FR" sz="2400" b="1" dirty="0" err="1">
                <a:solidFill>
                  <a:schemeClr val="bg1"/>
                </a:solidFill>
              </a:rPr>
              <a:t>Madox</a:t>
            </a:r>
            <a:r>
              <a:rPr lang="fr-FR" sz="2400" b="1" dirty="0">
                <a:solidFill>
                  <a:schemeClr val="bg1"/>
                </a:solidFill>
              </a:rPr>
              <a:t> Brown, 1852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51520" y="217844"/>
            <a:ext cx="8568952" cy="632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Christ Jésus,</a:t>
            </a:r>
            <a:endParaRPr kumimoji="0" lang="fr-FR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06 ayant la condition de Dieu,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ne retint pas jalousement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le rang qui l’égalait à Dieu.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 Mais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						il s’est anéanti,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	prenant la condition de serviteur,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	devenant semblable aux hommes.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	Reconnu homme à son aspect,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			08 il s’est abaissé,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	devenant obéissant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	jusqu’à la mort,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	et la mort de la croix.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5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pourquoi Dieu l’a exalté :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il l’a doté du Nom qui est au-dessus de tout nom,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10 afin qu’au nom de Jésus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tout genou fléchisse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au ciel, sur terre et sous terre,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11 et que toute langue proclame </a:t>
            </a: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 Jésus Christ est Seigneur » </a:t>
            </a:r>
            <a:endParaRPr kumimoji="0" lang="fr-FR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à la gloire de Dieu le Père.</a:t>
            </a:r>
            <a:endParaRPr kumimoji="0" lang="fr-FR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51520" y="148595"/>
            <a:ext cx="8568952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Christ Jésus,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06 ayant la condition de Dieu,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ne retint pas jalousement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le rang qui l’égalait à Dieu.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 Mais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		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s’est anéanti, </a:t>
            </a:r>
            <a:endParaRPr kumimoji="0" lang="fr-FR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prenant la condition de serviteur, </a:t>
            </a:r>
            <a:endParaRPr kumimoji="0" lang="fr-FR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devenant semblable aux hommes. </a:t>
            </a:r>
            <a:endParaRPr kumimoji="0" lang="fr-FR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Reconnu homme à son aspect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s’est abaissé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devenant obéissant </a:t>
            </a:r>
            <a:endParaRPr kumimoji="0" lang="fr-FR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jusqu’à la mort, </a:t>
            </a:r>
            <a:endParaRPr kumimoji="0" lang="fr-FR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et la mort de la croix.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pourquoi Dieu l’a exalté : </a:t>
            </a:r>
            <a:endParaRPr kumimoji="0" 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l’a doté du Nom qui est au-dessus de tout nom,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10 afin qu’au nom de Jésus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tout genou fléchisse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au ciel, sur terre et sous terre,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11 et que toute langue proclame :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« Jésus Christ est Seigneur » </a:t>
            </a:r>
            <a:endParaRPr kumimoji="0" 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à la gloire de Dieu le Père.</a:t>
            </a:r>
            <a:endParaRPr kumimoji="0" 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0" y="1042864"/>
            <a:ext cx="889248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C’est pourquoi Dieu l’a exalté :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il l’a doté du </a:t>
            </a:r>
            <a:r>
              <a:rPr kumimoji="0" lang="fr-FR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Nom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qui est au-dessus de tout </a:t>
            </a:r>
            <a:r>
              <a:rPr kumimoji="0" lang="fr-FR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nom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afin qu’au </a:t>
            </a:r>
            <a:r>
              <a:rPr kumimoji="0" lang="fr-FR" sz="28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nom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Jésus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tout genou fléchisse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au ciel, sur terre et sous terre,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et que toute langue proclame :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« Jésus Christ est Seigneur »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à la gloire de Dieu le Père.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-360040" y="232187"/>
            <a:ext cx="961256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C’est pourquoi Dieu l’a exalté :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l’a doté </a:t>
            </a:r>
            <a:r>
              <a:rPr kumimoji="0" lang="fr-FR" sz="2800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 Nom qui est au-dessus de tout nom,</a:t>
            </a:r>
            <a:endParaRPr kumimoji="0" lang="fr-FR" sz="2000" b="1" i="0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afin qu’au </a:t>
            </a:r>
            <a:r>
              <a:rPr kumimoji="0" lang="fr-FR" sz="2800" b="1" i="0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nom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de Jésus </a:t>
            </a:r>
            <a:endParaRPr kumimoji="0" lang="fr-FR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tout genou fléchisse </a:t>
            </a:r>
            <a:endParaRPr kumimoji="0" lang="fr-FR" sz="2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	au </a:t>
            </a:r>
            <a:r>
              <a:rPr kumimoji="0" lang="fr-FR" sz="280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ciel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sur terre et sous terre,</a:t>
            </a:r>
            <a:endParaRPr kumimoji="0" lang="fr-FR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	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que toute langue proclame : </a:t>
            </a:r>
            <a:endParaRPr kumimoji="0" lang="fr-FR" sz="2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 Jésus Christ est Seigneur » </a:t>
            </a:r>
            <a:endParaRPr kumimoji="0" lang="fr-FR" sz="2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à la gloire de Dieu le Père.</a:t>
            </a:r>
            <a:endParaRPr kumimoji="0" lang="fr-FR" sz="3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627784" y="1844824"/>
            <a:ext cx="914400" cy="50405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2267744" y="2276872"/>
            <a:ext cx="914400" cy="50405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7884368" y="1772816"/>
            <a:ext cx="914400" cy="50405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339752" y="3068960"/>
            <a:ext cx="1224136" cy="50405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851920" y="3068960"/>
            <a:ext cx="1202432" cy="50405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580112" y="3068960"/>
            <a:ext cx="1562472" cy="504056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rc 10"/>
          <p:cNvSpPr/>
          <p:nvPr/>
        </p:nvSpPr>
        <p:spPr>
          <a:xfrm rot="8169726">
            <a:off x="915687" y="3460764"/>
            <a:ext cx="927443" cy="1043445"/>
          </a:xfrm>
          <a:prstGeom prst="arc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Arc 11"/>
          <p:cNvSpPr/>
          <p:nvPr/>
        </p:nvSpPr>
        <p:spPr>
          <a:xfrm rot="8169726">
            <a:off x="1131709" y="3964820"/>
            <a:ext cx="927443" cy="1043445"/>
          </a:xfrm>
          <a:prstGeom prst="arc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Arc 12"/>
          <p:cNvSpPr/>
          <p:nvPr/>
        </p:nvSpPr>
        <p:spPr>
          <a:xfrm rot="8169726">
            <a:off x="2067814" y="3460764"/>
            <a:ext cx="927443" cy="1043445"/>
          </a:xfrm>
          <a:prstGeom prst="arc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Arc 13"/>
          <p:cNvSpPr/>
          <p:nvPr/>
        </p:nvSpPr>
        <p:spPr>
          <a:xfrm rot="8169726">
            <a:off x="3940021" y="3460764"/>
            <a:ext cx="927443" cy="1043445"/>
          </a:xfrm>
          <a:prstGeom prst="arc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Arc 14"/>
          <p:cNvSpPr/>
          <p:nvPr/>
        </p:nvSpPr>
        <p:spPr>
          <a:xfrm rot="8169726">
            <a:off x="2787893" y="3892812"/>
            <a:ext cx="927443" cy="1043445"/>
          </a:xfrm>
          <a:prstGeom prst="arc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Arc 16"/>
          <p:cNvSpPr/>
          <p:nvPr/>
        </p:nvSpPr>
        <p:spPr>
          <a:xfrm rot="8169726">
            <a:off x="4012030" y="3892811"/>
            <a:ext cx="927443" cy="1043445"/>
          </a:xfrm>
          <a:prstGeom prst="arc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oloriage - Paul en prison | Coloriages à imprimer gratuits">
            <a:extLst>
              <a:ext uri="{FF2B5EF4-FFF2-40B4-BE49-F238E27FC236}">
                <a16:creationId xmlns:a16="http://schemas.microsoft.com/office/drawing/2014/main" id="{2576CEA1-5FDA-4D1F-A74B-C6B69E62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65" y="83912"/>
            <a:ext cx="7423415" cy="47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Panneau De Direction En Bois Flèche Isolé Sur Un Fond Blanc Clip Art Libres  De Droits , Vecteurs Et Illustration. Image 32498667.">
            <a:extLst>
              <a:ext uri="{FF2B5EF4-FFF2-40B4-BE49-F238E27FC236}">
                <a16:creationId xmlns:a16="http://schemas.microsoft.com/office/drawing/2014/main" id="{EFA419AC-D58E-4D3F-827C-4BA634B7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7076" flipH="1">
            <a:off x="-1" y="2430445"/>
            <a:ext cx="2882348" cy="28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nneau De Direction En Bois Flèche Isolé Sur Un Fond Blanc Clip Art Libres  De Droits , Vecteurs Et Illustration. Image 32498667.">
            <a:extLst>
              <a:ext uri="{FF2B5EF4-FFF2-40B4-BE49-F238E27FC236}">
                <a16:creationId xmlns:a16="http://schemas.microsoft.com/office/drawing/2014/main" id="{46E46304-BF63-4D0A-A690-1B5198A2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670851"/>
            <a:ext cx="2882348" cy="28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fs facteur courrier - Page 2">
            <a:extLst>
              <a:ext uri="{FF2B5EF4-FFF2-40B4-BE49-F238E27FC236}">
                <a16:creationId xmlns:a16="http://schemas.microsoft.com/office/drawing/2014/main" id="{80191008-53CC-4488-8C2C-5FA46E3C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89" y="4004743"/>
            <a:ext cx="190500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723DCA3-2268-42ED-92C1-AE1AACBBAD1E}"/>
              </a:ext>
            </a:extLst>
          </p:cNvPr>
          <p:cNvSpPr txBox="1"/>
          <p:nvPr/>
        </p:nvSpPr>
        <p:spPr>
          <a:xfrm>
            <a:off x="914400" y="4187687"/>
            <a:ext cx="356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Blackadder ITC" panose="04020505051007020D02" pitchFamily="82" charset="0"/>
              </a:rPr>
              <a:t>Colosse</a:t>
            </a:r>
            <a:endParaRPr lang="fr-FR" b="1" dirty="0">
              <a:latin typeface="Blackadder ITC" panose="04020505051007020D02" pitchFamily="8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0CC332-7B31-40FB-B319-085E248EF405}"/>
              </a:ext>
            </a:extLst>
          </p:cNvPr>
          <p:cNvSpPr txBox="1"/>
          <p:nvPr/>
        </p:nvSpPr>
        <p:spPr>
          <a:xfrm rot="1226813">
            <a:off x="1067111" y="3220936"/>
            <a:ext cx="2504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latin typeface="Blackadder ITC" panose="04020505051007020D02" pitchFamily="82" charset="0"/>
              </a:rPr>
              <a:t>Ephèse</a:t>
            </a:r>
            <a:endParaRPr lang="fr-FR" sz="2400" b="1" dirty="0">
              <a:latin typeface="Blackadder ITC" panose="04020505051007020D02" pitchFamily="8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D2902C-E49C-4D9F-AE4B-BD345A814192}"/>
              </a:ext>
            </a:extLst>
          </p:cNvPr>
          <p:cNvSpPr txBox="1"/>
          <p:nvPr/>
        </p:nvSpPr>
        <p:spPr>
          <a:xfrm>
            <a:off x="3574946" y="225287"/>
            <a:ext cx="222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ROME, 60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250998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ésultat de recherche d'images pour &quot;rembrandt, saint paul en priso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6261"/>
            <a:ext cx="5680843" cy="717426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012160" y="465313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Rembrandt,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79912" y="404664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2) Colossiens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Résultat de recherche d'images pour &quot;carte du nouveau testament&quot;"/>
          <p:cNvPicPr>
            <a:picLocks noChangeAspect="1" noChangeArrowheads="1"/>
          </p:cNvPicPr>
          <p:nvPr/>
        </p:nvPicPr>
        <p:blipFill>
          <a:blip r:embed="rId2" cstate="print"/>
          <a:srcRect l="28058" b="7862"/>
          <a:stretch>
            <a:fillRect/>
          </a:stretch>
        </p:blipFill>
        <p:spPr bwMode="auto">
          <a:xfrm>
            <a:off x="0" y="-504276"/>
            <a:ext cx="9144000" cy="7362276"/>
          </a:xfrm>
          <a:prstGeom prst="rect">
            <a:avLst/>
          </a:prstGeom>
          <a:noFill/>
        </p:spPr>
      </p:pic>
      <p:sp>
        <p:nvSpPr>
          <p:cNvPr id="4" name="Flèche courbée vers le haut 3"/>
          <p:cNvSpPr/>
          <p:nvPr/>
        </p:nvSpPr>
        <p:spPr>
          <a:xfrm rot="17744914">
            <a:off x="2048433" y="3776822"/>
            <a:ext cx="2814503" cy="960539"/>
          </a:xfrm>
          <a:prstGeom prst="curvedUpArrow">
            <a:avLst>
              <a:gd name="adj1" fmla="val 15707"/>
              <a:gd name="adj2" fmla="val 50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395536" y="174694"/>
            <a:ext cx="8208912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 Il est l’image du Dieu invisible,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premier-né, avant toute créature :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16 en lui, tout fut créé, dans le ciel et sur la terre.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Les êtres visibles et invisibles, Puissances, Principautés, Souverainetés, Dominations,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tout est créé par lui et pour lui.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17 Il est avant toute chose,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tout subsiste en lui.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18 Il est aussi la tête du corps, la tête de l’Église :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lui le commencement,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premier-né d’entre les morts,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afin qu’il ait en tout la primauté.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 Car Dieu a jugé bon qu’habite en lui toute plénitude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 et que tout, par le Christ, lui soit enfin réconcilié,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faisant la paix par le sang de sa Croix,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paix pour tous les êtres sur la terre et dans le ciel.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395536" y="143917"/>
            <a:ext cx="8208912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 Il est l’image du Dieu invisible,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premier-né, avant toute créature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: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16 en lui, tout fut créé, dans le ciel et sur la terre.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Les êtres visibles et invisibles, Puissances, Principautés, Souverainetés, Dominations,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tout est créé par lui et pour lui.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17 Il est avant toute chose,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tout subsiste en lui.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18 Il est aussi la tête du corps, la tête de l’Église :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lui le commencement,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premier-né d’entre les morts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afin qu’il ait en tout la primauté.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 Car Dieu a jugé bon qu’habite en lui toute plénitude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 et que tout, par le Christ, lui soit enfin réconcilié,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faisant la paix par le sang de sa Croix,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paix pour tous les êtres sur la terre et dans le ciel.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la tempête apaisé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6938999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868144" y="63813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Rembrandt, 1632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923928" y="620688"/>
            <a:ext cx="4968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Les hymnes christologiques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 baptême du Christ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Les tentations du Christ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 salut de la matière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ésultat de recherche d'images pour &quot;christ créteu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6"/>
            <a:ext cx="9105900" cy="6886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395536" y="174694"/>
            <a:ext cx="8748464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 Il est l’image du Dieu invisible,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premier-né, avant toute créature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: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16 en lui, tout fut créé, dans le ciel et sur la terre. </a:t>
            </a:r>
            <a:endParaRPr kumimoji="0" lang="fr-FR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Les êtres visibles et invisibles, Puissances, Principautés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Souverainetés, Dominations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tout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est créé par lui et pour lui.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17 Il est avant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toute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chose,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tout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subsiste en lui.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18 Il est aussi la tête du corps, la tête de l’Église :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lui le commencement,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premier-né d’entre les morts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afin qu’il ait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tout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primauté.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 Car Dieu a jugé bon qu’habite en lui toute plénitude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 et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que tout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par le Christ, lui soit enfin réconcilié,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faisant la paix par le sang de sa Croix,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paix pour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tous les êtres sur la terre et dans le ciel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467544" y="242088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2483768" y="278092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827584" y="314096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763688" y="134076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3419872" y="98072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835696" y="566124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123728" y="638132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8725FD5-BAF4-42EE-984E-19AC09A94E18}"/>
              </a:ext>
            </a:extLst>
          </p:cNvPr>
          <p:cNvCxnSpPr>
            <a:cxnSpLocks/>
          </p:cNvCxnSpPr>
          <p:nvPr/>
        </p:nvCxnSpPr>
        <p:spPr>
          <a:xfrm>
            <a:off x="2119976" y="4910133"/>
            <a:ext cx="9721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ésultat de recherche d'images pour &quot;christ créteur&quot;"/>
          <p:cNvPicPr>
            <a:picLocks noChangeAspect="1" noChangeArrowheads="1"/>
          </p:cNvPicPr>
          <p:nvPr/>
        </p:nvPicPr>
        <p:blipFill>
          <a:blip r:embed="rId2" cstate="print"/>
          <a:srcRect l="7407" t="13961" r="6173" b="2630"/>
          <a:stretch>
            <a:fillRect/>
          </a:stretch>
        </p:blipFill>
        <p:spPr bwMode="auto">
          <a:xfrm>
            <a:off x="2123728" y="-19898"/>
            <a:ext cx="5040560" cy="68778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395536" y="174694"/>
            <a:ext cx="8748464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 Il est l’image du Dieu invisible,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premier-né, avant toute créature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: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16 en lui, tout fut créé, dans le ciel et sur la terre. </a:t>
            </a:r>
            <a:endParaRPr kumimoji="0" lang="fr-FR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Les êtres visibles et invisibles, Puissances, Principautés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Souverainetés, Dominations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tout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est créé par lui et pour lui.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17 Il est avant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toute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chose,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tout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subsiste en lui.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18 Il est aussi la tête du corps, la tête de l’Église :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lui le commencement,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premier-né d’entre les morts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afin qu’il ait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tout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primauté.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 Car Dieu a jugé bon qu’habite en lui toute plénitude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 et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que tout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par le Christ, lui soit enfin réconcilié,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faisant la paix par le sang de sa Croix,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paix pour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tous les êtres sur la terre et dans le ciel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467544" y="242088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2483768" y="278092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827584" y="314096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763688" y="134076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3419872" y="98072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835696" y="566124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123728" y="638132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D859DD5D-D41C-48CC-9DEC-9CCBDB764361}"/>
              </a:ext>
            </a:extLst>
          </p:cNvPr>
          <p:cNvCxnSpPr>
            <a:cxnSpLocks/>
          </p:cNvCxnSpPr>
          <p:nvPr/>
        </p:nvCxnSpPr>
        <p:spPr>
          <a:xfrm>
            <a:off x="2119976" y="4910133"/>
            <a:ext cx="9721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395536" y="174694"/>
            <a:ext cx="8748464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 Il est l’image du Dieu invisible,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premier-né, avant toute créature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: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16 en lui, tout fut créé, dans le ciel et sur la terre. </a:t>
            </a:r>
            <a:endParaRPr kumimoji="0" lang="fr-FR" b="1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Les êtres visibles et invisibles, Puissances, Principautés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Souverainetés, Dominations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tout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est créé par lui et pour lui.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17 Il est avant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toute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chose,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tout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subsiste en lui.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18 Il est aussi la tête du corps, la tête de l’Église :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lui le commencement,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premier-né d’entre les morts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afin qu’il ait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tout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primauté.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 Car Dieu a jugé bon qu’habite en lui toute plénitude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 et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que tout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par le Christ, lui soit enfin réconcilié,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faisant la paix par le sang de sa Croix,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paix pour </a:t>
            </a:r>
            <a:r>
              <a:rPr kumimoji="0" lang="fr-FR" sz="24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tous les êtres sur la terre et dans le ciel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467544" y="242088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2483768" y="278092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827584" y="314096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763688" y="134076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3419872" y="98072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835696" y="566124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123728" y="6381328"/>
            <a:ext cx="6480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/>
          <p:cNvSpPr/>
          <p:nvPr/>
        </p:nvSpPr>
        <p:spPr>
          <a:xfrm>
            <a:off x="849288" y="980728"/>
            <a:ext cx="914400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267744" y="2060848"/>
            <a:ext cx="914400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3419872" y="2060848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2627784" y="2780928"/>
            <a:ext cx="914400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4932040" y="4869160"/>
            <a:ext cx="914400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339752" y="5229200"/>
            <a:ext cx="914400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769D082C-9DD6-41F6-A551-42A8CBEDFB19}"/>
              </a:ext>
            </a:extLst>
          </p:cNvPr>
          <p:cNvCxnSpPr>
            <a:cxnSpLocks/>
          </p:cNvCxnSpPr>
          <p:nvPr/>
        </p:nvCxnSpPr>
        <p:spPr>
          <a:xfrm>
            <a:off x="2119976" y="4910133"/>
            <a:ext cx="9721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oloriage - Paul en prison | Coloriages à imprimer gratuits">
            <a:extLst>
              <a:ext uri="{FF2B5EF4-FFF2-40B4-BE49-F238E27FC236}">
                <a16:creationId xmlns:a16="http://schemas.microsoft.com/office/drawing/2014/main" id="{2576CEA1-5FDA-4D1F-A74B-C6B69E62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65" y="83912"/>
            <a:ext cx="7423415" cy="47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Panneau De Direction En Bois Flèche Isolé Sur Un Fond Blanc Clip Art Libres  De Droits , Vecteurs Et Illustration. Image 32498667.">
            <a:extLst>
              <a:ext uri="{FF2B5EF4-FFF2-40B4-BE49-F238E27FC236}">
                <a16:creationId xmlns:a16="http://schemas.microsoft.com/office/drawing/2014/main" id="{EFA419AC-D58E-4D3F-827C-4BA634B7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7076" flipH="1">
            <a:off x="-1" y="2430445"/>
            <a:ext cx="2882348" cy="28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nneau De Direction En Bois Flèche Isolé Sur Un Fond Blanc Clip Art Libres  De Droits , Vecteurs Et Illustration. Image 32498667.">
            <a:extLst>
              <a:ext uri="{FF2B5EF4-FFF2-40B4-BE49-F238E27FC236}">
                <a16:creationId xmlns:a16="http://schemas.microsoft.com/office/drawing/2014/main" id="{46E46304-BF63-4D0A-A690-1B5198A2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670851"/>
            <a:ext cx="2882348" cy="28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fs facteur courrier - Page 2">
            <a:extLst>
              <a:ext uri="{FF2B5EF4-FFF2-40B4-BE49-F238E27FC236}">
                <a16:creationId xmlns:a16="http://schemas.microsoft.com/office/drawing/2014/main" id="{80191008-53CC-4488-8C2C-5FA46E3C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89" y="4004743"/>
            <a:ext cx="190500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723DCA3-2268-42ED-92C1-AE1AACBBAD1E}"/>
              </a:ext>
            </a:extLst>
          </p:cNvPr>
          <p:cNvSpPr txBox="1"/>
          <p:nvPr/>
        </p:nvSpPr>
        <p:spPr>
          <a:xfrm>
            <a:off x="914400" y="4187687"/>
            <a:ext cx="356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Blackadder ITC" panose="04020505051007020D02" pitchFamily="82" charset="0"/>
              </a:rPr>
              <a:t>Colosse</a:t>
            </a:r>
            <a:endParaRPr lang="fr-FR" b="1" dirty="0">
              <a:latin typeface="Blackadder ITC" panose="04020505051007020D02" pitchFamily="8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0CC332-7B31-40FB-B319-085E248EF405}"/>
              </a:ext>
            </a:extLst>
          </p:cNvPr>
          <p:cNvSpPr txBox="1"/>
          <p:nvPr/>
        </p:nvSpPr>
        <p:spPr>
          <a:xfrm rot="1226813">
            <a:off x="1067111" y="3220936"/>
            <a:ext cx="2504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latin typeface="Blackadder ITC" panose="04020505051007020D02" pitchFamily="82" charset="0"/>
              </a:rPr>
              <a:t>Ephèse</a:t>
            </a:r>
            <a:endParaRPr lang="fr-FR" sz="2400" b="1" dirty="0">
              <a:latin typeface="Blackadder ITC" panose="04020505051007020D02" pitchFamily="8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D2902C-E49C-4D9F-AE4B-BD345A814192}"/>
              </a:ext>
            </a:extLst>
          </p:cNvPr>
          <p:cNvSpPr txBox="1"/>
          <p:nvPr/>
        </p:nvSpPr>
        <p:spPr>
          <a:xfrm>
            <a:off x="3574946" y="225287"/>
            <a:ext cx="222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ROME, 60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143217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upload.wikimedia.org/wikipedia/commons/f/fa/Rembrandt_-_A_Scholar_in_his_Study_-_NG.M.01365.jpg"/>
          <p:cNvPicPr>
            <a:picLocks noChangeAspect="1" noChangeArrowheads="1"/>
          </p:cNvPicPr>
          <p:nvPr/>
        </p:nvPicPr>
        <p:blipFill rotWithShape="1">
          <a:blip r:embed="rId2" cstate="print"/>
          <a:srcRect t="25528"/>
          <a:stretch/>
        </p:blipFill>
        <p:spPr bwMode="auto">
          <a:xfrm>
            <a:off x="9573" y="0"/>
            <a:ext cx="7856539" cy="6915378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588224" y="5157192"/>
            <a:ext cx="2555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Rembrand</a:t>
            </a:r>
            <a:r>
              <a:rPr lang="fr-FR" dirty="0"/>
              <a:t>t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355976" y="54868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</a:rPr>
              <a:t>3 )  Éphésiens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ésultat de recherche d'images pour &quot;prière de louange&quot;"/>
          <p:cNvPicPr>
            <a:picLocks noChangeAspect="1" noChangeArrowheads="1"/>
          </p:cNvPicPr>
          <p:nvPr/>
        </p:nvPicPr>
        <p:blipFill>
          <a:blip r:embed="rId2" cstate="print"/>
          <a:srcRect l="25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323528" y="922948"/>
            <a:ext cx="856895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03 Béni soit Dieu, le Père de notre Seigneur Jésus Christ !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nous a bénis et comblés des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bénédictions de l’Esprit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 ciel, en Christ.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04 Il nous a choisis, en Christ,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avant la fondation du monde,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pour que nous soyons saints, immaculés devant lui, dans l’amour.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05 Il nous a prédestinés à être, pour lui,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des fils adoptifs par Jésus, le Christ.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Ainsi l’a voulu sa bonté,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06 à la louange de gloire de sa grâce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grâce qu’il nous donne dans le Fils bien-aimé.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395536" y="620688"/>
            <a:ext cx="8352928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 En lui, par son sang,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avons la rédemption,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pardon de nos fautes.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la richesse de la grâce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08 que Dieu a fait déborder jusqu’à nous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toute sagesse et intelligence.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 Il nous dévoile ainsi le mystère de sa volonté,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selon que sa bonté l’avait prévu en Christ :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 pour mener les temps à leur plénitude,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récapituler toutes choses en Christ,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celles du ciel et celles de la terre.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3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ésultat de recherche d'images pour &quot;saint Paul écrit ses lettr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211960" y="332656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err="1">
                <a:solidFill>
                  <a:schemeClr val="bg1"/>
                </a:solidFill>
              </a:rPr>
              <a:t>Philippiens</a:t>
            </a:r>
            <a:endParaRPr lang="fr-FR" sz="5400" b="1" dirty="0">
              <a:solidFill>
                <a:schemeClr val="bg1"/>
              </a:solidFill>
            </a:endParaRPr>
          </a:p>
          <a:p>
            <a:r>
              <a:rPr lang="fr-FR" sz="5400" b="1" dirty="0">
                <a:solidFill>
                  <a:schemeClr val="bg1"/>
                </a:solidFill>
              </a:rPr>
              <a:t>Colossiens</a:t>
            </a:r>
          </a:p>
          <a:p>
            <a:r>
              <a:rPr lang="fr-FR" sz="5400" b="1" dirty="0" err="1">
                <a:solidFill>
                  <a:schemeClr val="bg1"/>
                </a:solidFill>
              </a:rPr>
              <a:t>Ephèsiens</a:t>
            </a:r>
            <a:endParaRPr lang="fr-F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251520" y="260648"/>
            <a:ext cx="871296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lui, nous sommes devenus le domaine particulier de Dieu, nous y avons été prédestinés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selon le projet de celui qui réalise tout ce qu’il a décidé :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a voulu que nous vivions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 la louange de sa gloire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qui avons d’avance espéré en Christ.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lui, vous aussi, après avoir écouté la parole de vérité, l’Évangile de votre salut, et après y avoir cru,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vous avez reçu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la marque de l’Esprit Saint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l’Esprit promis par Dieu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est une première avance sur notre héritage,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vue de la rédemption que nous obtiendrons,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 la louange de sa gloire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44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323528" y="922948"/>
            <a:ext cx="856895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03 Béni soit Dieu, le Père de notre Seigneur Jésus Christ !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nous a bénis et comblés des bénédictions de l’Esprit,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 ciel, en Christ.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04 Il nous a choisis, en Christ,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avant la fondation du monde,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pour que nous soyons saints, immaculés devant lui, dans l’amour.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05 Il nous a prédestinés à être, pour lui,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des fils adoptifs par Jésus, le Christ.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Ainsi l’a voulu sa bonté,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06 à la louange de gloire de sa grâce,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grâce qu’il nous donne dans le Fils bien-aimé.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403648" y="1700808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3131840" y="2060848"/>
            <a:ext cx="1440160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4499992" y="3717032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555776" y="4149080"/>
            <a:ext cx="1440160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779912" y="5229200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323528" y="922948"/>
            <a:ext cx="856895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03 Béni soit Dieu, le Père de notre Seigneur Jésus Christ !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nous a bénis et comblés des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bénédictions de l’Esprit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 ciel, en Christ.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04 Il nous a choisis, en Christ,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avant la fondation du monde,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pour que nous soyons saints, immaculés devant lui, dans l’amour.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05 Il nous a prédestinés à être, pour lui,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des fils adoptifs par Jésus, le Christ.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Ainsi l’a voulu sa bonté,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06 à la louange de gloire de sa grâce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grâce qu’il nous donne dans le Fils bien-aimé.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403648" y="1700808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3131840" y="2060848"/>
            <a:ext cx="1440160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4499992" y="3717032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555776" y="4149080"/>
            <a:ext cx="1440160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779912" y="5229200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057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323528" y="922948"/>
            <a:ext cx="856895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03 Béni soit Dieu, le Père de notre Seigneur Jésus Christ !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nous a bénis et comblés des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bénédictions de l’Esprit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 ciel, en Christ.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04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Il nous a choisis, en Christ,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avant la fondation du monde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pour que nous soyons saints, immaculés devant lui, dans l’amour.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05 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Il nous a prédestinés à être, pour lui,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FFFF"/>
              </a:highligh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des fils adoptifs par Jésus, le Christ.</a:t>
            </a: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Ainsi l’a voulu sa bonté,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06 à la louange de gloire de sa grâce, </a:t>
            </a:r>
            <a:endParaRPr kumimoji="0" lang="fr-FR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la grâce qu’il nous donne dans le Fils bien-aimé.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403648" y="1700808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3131840" y="2060848"/>
            <a:ext cx="1440160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4499992" y="3717032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2555776" y="4149080"/>
            <a:ext cx="1440160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3779912" y="5229200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4093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Artwork by Jacob de Backer, Adam and Eve in the Garden of Eden, Made of Oil on pan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048997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67544" y="90872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</a:rPr>
              <a:t>Jocob</a:t>
            </a:r>
            <a:r>
              <a:rPr lang="fr-FR" sz="2400" b="1" dirty="0">
                <a:solidFill>
                  <a:schemeClr val="bg1"/>
                </a:solidFill>
              </a:rPr>
              <a:t> de Backer, 1600, Amsterdam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395536" y="620688"/>
            <a:ext cx="8352928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 En lui, par son sang,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avons la rédemption,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pardon de nos fautes.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la richesse de la grâce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08 que Dieu a fait déborder jusqu’à nous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toute sagesse et intelligence.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 Il nous dévoile ainsi le mystère de sa volonté,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selon que sa bonté l’avait prévu en Christ :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 pour mener les temps à leur plénitude,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récapituler toutes choses en Christ,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celles du ciel et celles de la terre.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395536" y="620688"/>
            <a:ext cx="8352928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07 En lui, par son sang,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avons la rédemption,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pardon de nos fautes.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la richesse de la grâce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08 que Dieu a fait déborder jusqu’à nous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toute sagesse et intelligence.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 Il nous dévoile ainsi le mystère de sa volonté,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selon que sa bonté l’avait prévu en Christ :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 pour mener les temps à leur plénitude,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récapituler toutes choses en Christ,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celles du ciel et celles de la terre.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827584" y="692696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5508104" y="3933056"/>
            <a:ext cx="1656184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4427984" y="4797152"/>
            <a:ext cx="1656184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Résultat de recherche d'images pour &quot;dieu crèe l'homme&quot;"/>
          <p:cNvPicPr>
            <a:picLocks noChangeAspect="1" noChangeArrowheads="1"/>
          </p:cNvPicPr>
          <p:nvPr/>
        </p:nvPicPr>
        <p:blipFill>
          <a:blip r:embed="rId2" cstate="print"/>
          <a:srcRect l="25284" t="28568" r="23765" b="17464"/>
          <a:stretch>
            <a:fillRect/>
          </a:stretch>
        </p:blipFill>
        <p:spPr bwMode="auto">
          <a:xfrm>
            <a:off x="0" y="0"/>
            <a:ext cx="9144000" cy="7533456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395536" y="260648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Il nous dévoile ainsi le mystère de sa volonté, </a:t>
            </a:r>
            <a:endParaRPr lang="fr-FR" sz="2000" b="1" dirty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selon que sa bonté l’avait prévu en Christ :</a:t>
            </a:r>
            <a:endParaRPr lang="fr-FR" sz="2000" b="1" dirty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pour mener les temps à leur plénitude, </a:t>
            </a:r>
            <a:endParaRPr lang="fr-FR" sz="2000" b="1" dirty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récapituler toutes choses en Christ, </a:t>
            </a:r>
            <a:endParaRPr lang="fr-FR" sz="2000" b="1" dirty="0">
              <a:solidFill>
                <a:schemeClr val="bg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celles du ciel et celles de la terre.</a:t>
            </a:r>
            <a:endParaRPr lang="fr-FR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Résultat de recherche d'images pour &quot;le Christ tend une coup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632" y="-1395536"/>
            <a:ext cx="11004715" cy="8253536"/>
          </a:xfrm>
          <a:prstGeom prst="rect">
            <a:avLst/>
          </a:prstGeom>
          <a:noFill/>
        </p:spPr>
      </p:pic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251520" y="3861048"/>
            <a:ext cx="835292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lui, par son sang, </a:t>
            </a:r>
            <a:endParaRPr kumimoji="0" lang="fr-FR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avons la rédemption,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pardon de nos fautes. </a:t>
            </a:r>
            <a:endParaRPr kumimoji="0" lang="fr-FR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C’est la richesse de la grâce </a:t>
            </a:r>
            <a:endParaRPr kumimoji="0" lang="fr-FR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que Dieu a fait déborder jusqu’à nous </a:t>
            </a:r>
            <a:endParaRPr kumimoji="0" lang="fr-FR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toute sagesse et intelligence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251520" y="260648"/>
            <a:ext cx="871296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lui, nous sommes devenus le domaine particulier de Dieu, nous y avons été prédestinés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selon le projet de celui qui réalise tout ce qu’il a décidé :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a voulu que nous vivions à la louange de sa gloire,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qui avons d’avance espéré en Christ.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lui, vous aussi, après avoir écouté la parole de vérité, l’Évangile de votre salut, et après y avoir cru,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vous avez reçu la marque de l’Esprit Saint.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l’Esprit promis par Dieu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est une première avance sur notre héritage,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vue de la rédemption que nous obtiendrons,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 la louange de sa gloire.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8" name="Picture 6" descr="Résultat de recherche d'images pour &quot;le groupe hope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0" y="-243408"/>
            <a:ext cx="11430000" cy="7572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251520" y="260648"/>
            <a:ext cx="871296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lui, nous sommes devenus le domaine particulier de Dieu, nous y avons été prédestinés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selon le projet de celui qui réalise tout ce qu’il a décidé :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a voulu que nous vivions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 la louange de sa gloire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qui avons d’avance espéré en Christ.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lui, vous aussi, après avoir écouté la parole de vérité, l’Évangile de votre salut, et après y avoir cru,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vous avez reçu la marque de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l’Esprit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Saint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l’Esprit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promis par Dieu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est une première avance sur notre héritage,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vue de la rédemption que nous obtiendrons,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 la louange de sa gloire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51520" y="260648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179512" y="3140968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251520" y="260648"/>
            <a:ext cx="871296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lui, nous sommes devenus le domaine particulier de Dieu, nous y avons été prédestinés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selon le projet de celui qui réalise tout ce qu’il a décidé :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a voulu que nous vivions 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 la louange de sa gloire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qui avons d’avance espéré en Christ.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lui, vous aussi, après avoir écouté la parole de vérité, l’Évangile de votre salut, et après y avoir cru,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vous avez reçu la marque de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l’Esprit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Saint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l’Esprit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promis par Dieu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est une première avance sur notre héritage,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vue de la rédemption que nous obtiendrons,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 la louange de sa gloire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51520" y="260648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179512" y="3140968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399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251520" y="260648"/>
            <a:ext cx="871296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lui, nous sommes devenus le domaine particulier de Dieu, 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nous y avons été prédestinés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FFFF"/>
              </a:highligh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selon le projet de celui qui réalise tout ce qu’il a décidé :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00FFFF"/>
              </a:highligh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il a voulu que nous vivions 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 la louange de sa gloire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nous qui avons d’avance espéré en Christ.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lui, vous aussi, après avoir écouté la parole de vérité, l’Évangile de votre salut, et après y avoir cru,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vous avez reçu la marque de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l’Esprit</a:t>
            </a:r>
            <a:r>
              <a:rPr kumimoji="0" lang="fr-FR" sz="2800" b="1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Saint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Et </a:t>
            </a:r>
            <a:r>
              <a:rPr kumimoji="0" lang="fr-FR" sz="2800" i="0" u="none" strike="noStrike" cap="none" normalizeH="0" baseline="0" dirty="0">
                <a:ln>
                  <a:noFill/>
                </a:ln>
                <a:effectLst/>
                <a:highlight>
                  <a:srgbClr val="FFFF00"/>
                </a:highlight>
                <a:latin typeface="Arial" pitchFamily="34" charset="0"/>
                <a:ea typeface="Times New Roman" pitchFamily="18" charset="0"/>
                <a:cs typeface="Arial" pitchFamily="34" charset="0"/>
              </a:rPr>
              <a:t>l’Esprit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promis par Dieu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est une première avance sur notre héritage,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en vue de la rédemption que nous obtiendrons, </a:t>
            </a: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à la louange de sa gloire</a:t>
            </a:r>
            <a:r>
              <a:rPr kumimoji="0" lang="fr-F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51520" y="260648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179512" y="3140968"/>
            <a:ext cx="1224136" cy="4823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229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Résultat de recherche d'images pour &quot;des juifs en prière, peintu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217355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436096" y="6027003"/>
            <a:ext cx="3707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Chagall,  1922, Venise</a:t>
            </a:r>
          </a:p>
        </p:txBody>
      </p:sp>
      <p:sp>
        <p:nvSpPr>
          <p:cNvPr id="4" name="Rectangle 3"/>
          <p:cNvSpPr/>
          <p:nvPr/>
        </p:nvSpPr>
        <p:spPr>
          <a:xfrm>
            <a:off x="2339752" y="3861048"/>
            <a:ext cx="6520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nous qui avons d’avance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6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espéré en Christ.</a:t>
            </a:r>
          </a:p>
        </p:txBody>
      </p:sp>
      <p:sp>
        <p:nvSpPr>
          <p:cNvPr id="5" name="Rectangle 4"/>
          <p:cNvSpPr/>
          <p:nvPr/>
        </p:nvSpPr>
        <p:spPr>
          <a:xfrm>
            <a:off x="3995936" y="404664"/>
            <a:ext cx="46987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36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le domaine particulier</a:t>
            </a:r>
          </a:p>
          <a:p>
            <a:pPr algn="r"/>
            <a:r>
              <a:rPr lang="fr-FR" sz="3600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de Dieu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764704"/>
            <a:ext cx="88204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En lui, vous aussi,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après avoir écouté la parole de vérité,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l’Évangile de votre salut,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et après y avoir cru, </a:t>
            </a:r>
            <a:endParaRPr lang="fr-FR" sz="2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vous avez reçu la marque de l’Esprit Saint.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Et l’Esprit promis par Dieu</a:t>
            </a:r>
            <a:endParaRPr lang="fr-FR" sz="2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est une première avance sur notre héritage, </a:t>
            </a:r>
            <a:endParaRPr lang="fr-FR" sz="2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en vue de la rédemption que nous obtiendrons, </a:t>
            </a:r>
            <a:endParaRPr lang="fr-FR" sz="2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à la louange de sa gloire</a:t>
            </a:r>
            <a:endParaRPr lang="fr-FR" sz="32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2" name="Picture 8" descr="Résultat de recherche d'images pour &quot;Matthias Stom, jeune homme lisan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486001"/>
            <a:ext cx="9144000" cy="734400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51520" y="332656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Matthias </a:t>
            </a:r>
            <a:r>
              <a:rPr lang="fr-FR" sz="2400" dirty="0" err="1">
                <a:solidFill>
                  <a:schemeClr val="bg1"/>
                </a:solidFill>
              </a:rPr>
              <a:t>Stom</a:t>
            </a:r>
            <a:r>
              <a:rPr lang="fr-FR" sz="2400" dirty="0">
                <a:solidFill>
                  <a:schemeClr val="bg1"/>
                </a:solidFill>
              </a:rPr>
              <a:t> 1647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2" name="Picture 8" descr="Résultat de recherche d'images pour &quot;Matthias Stom, jeune homme lisan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486001"/>
            <a:ext cx="9144000" cy="734400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1560" y="260648"/>
            <a:ext cx="7629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après avoir écouté la parole de vérité,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2" name="Picture 8" descr="Résultat de recherche d'images pour &quot;Matthias Stom, jeune homme lisan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486001"/>
            <a:ext cx="9144000" cy="734400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11560" y="260648"/>
            <a:ext cx="7629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32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après avoir écouté la parole de vérité,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544" y="980728"/>
            <a:ext cx="8943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vous avez reçu la marque de l’Esprit Saint</a:t>
            </a:r>
            <a:endParaRPr lang="fr-FR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ésultat de recherche d'images pour &quot;saint Paul écrit ses lettr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4211960" y="332656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err="1">
                <a:solidFill>
                  <a:schemeClr val="bg1"/>
                </a:solidFill>
              </a:rPr>
              <a:t>Philippiens</a:t>
            </a:r>
            <a:endParaRPr lang="fr-FR" sz="5400" b="1" dirty="0">
              <a:solidFill>
                <a:schemeClr val="bg1"/>
              </a:solidFill>
            </a:endParaRPr>
          </a:p>
          <a:p>
            <a:r>
              <a:rPr lang="fr-FR" sz="5400" b="1" dirty="0">
                <a:solidFill>
                  <a:schemeClr val="bg1"/>
                </a:solidFill>
              </a:rPr>
              <a:t>Colossiens</a:t>
            </a:r>
          </a:p>
          <a:p>
            <a:r>
              <a:rPr lang="fr-FR" sz="5400" b="1" dirty="0" err="1">
                <a:solidFill>
                  <a:schemeClr val="bg1"/>
                </a:solidFill>
              </a:rPr>
              <a:t>Ephèsiens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4053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la tempête apaisé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6938999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868144" y="63813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Rembrandt, 1632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923928" y="620688"/>
            <a:ext cx="4968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Les hymnes christologiques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 baptême du Christ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Les tentations du Christ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 salut de la matière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ésultat de recherche d'images pour &quot;chants à la synagogu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7384"/>
            <a:ext cx="958157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Résultat de recherche d'images pour &quot;peinture du baptême du Chris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5" y="1"/>
            <a:ext cx="4190223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516216" y="551723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Tintoret, 1580, </a:t>
            </a:r>
          </a:p>
          <a:p>
            <a:r>
              <a:rPr lang="fr-FR" dirty="0">
                <a:solidFill>
                  <a:schemeClr val="bg1"/>
                </a:solidFill>
              </a:rPr>
              <a:t>San </a:t>
            </a:r>
            <a:r>
              <a:rPr lang="fr-FR" dirty="0" err="1">
                <a:solidFill>
                  <a:schemeClr val="bg1"/>
                </a:solidFill>
              </a:rPr>
              <a:t>Silvestro</a:t>
            </a:r>
            <a:r>
              <a:rPr lang="fr-FR" dirty="0">
                <a:solidFill>
                  <a:schemeClr val="bg1"/>
                </a:solidFill>
              </a:rPr>
              <a:t>, Venise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Résultat de recherche d'images pour &quot;peinture du baptême du Chris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2483" y="0"/>
            <a:ext cx="4190223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911752" y="5575565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Tintoret, 1580, </a:t>
            </a:r>
          </a:p>
          <a:p>
            <a:r>
              <a:rPr lang="fr-FR" dirty="0">
                <a:solidFill>
                  <a:schemeClr val="bg1"/>
                </a:solidFill>
              </a:rPr>
              <a:t>San </a:t>
            </a:r>
            <a:r>
              <a:rPr lang="fr-FR" dirty="0" err="1">
                <a:solidFill>
                  <a:schemeClr val="bg1"/>
                </a:solidFill>
              </a:rPr>
              <a:t>Silvestro</a:t>
            </a:r>
            <a:r>
              <a:rPr lang="fr-FR" dirty="0">
                <a:solidFill>
                  <a:schemeClr val="bg1"/>
                </a:solidFill>
              </a:rPr>
              <a:t>, Venise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242CF06-3E8E-4A4C-A793-A314DD2A0428}"/>
              </a:ext>
            </a:extLst>
          </p:cNvPr>
          <p:cNvSpPr txBox="1"/>
          <p:nvPr/>
        </p:nvSpPr>
        <p:spPr>
          <a:xfrm>
            <a:off x="450574" y="887900"/>
            <a:ext cx="81898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chemeClr val="bg1"/>
                </a:solidFill>
              </a:rPr>
              <a:t>Hiéro-phanie</a:t>
            </a:r>
            <a:endParaRPr lang="fr-FR" sz="4000" dirty="0">
              <a:solidFill>
                <a:schemeClr val="bg1"/>
              </a:solidFill>
            </a:endParaRPr>
          </a:p>
          <a:p>
            <a:r>
              <a:rPr lang="fr-FR" sz="4000" dirty="0" err="1">
                <a:solidFill>
                  <a:schemeClr val="bg1"/>
                </a:solidFill>
              </a:rPr>
              <a:t>Epi</a:t>
            </a:r>
            <a:r>
              <a:rPr lang="fr-FR" sz="4000" dirty="0">
                <a:solidFill>
                  <a:schemeClr val="bg1"/>
                </a:solidFill>
              </a:rPr>
              <a:t>-phanie</a:t>
            </a:r>
          </a:p>
          <a:p>
            <a:r>
              <a:rPr lang="fr-FR" sz="4000" dirty="0" err="1">
                <a:solidFill>
                  <a:schemeClr val="bg1"/>
                </a:solidFill>
              </a:rPr>
              <a:t>Théo-phanie</a:t>
            </a:r>
            <a:endParaRPr lang="fr-FR" sz="4000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865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Résultat de recherche d'images pour &quot;jean-baptiste, peintur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4680520" cy="674704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652120" y="573325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Philippe de Champaigne,  1670 ?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Résultat de recherche d'images pour &quot;des bains de purification juif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696744" cy="706257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732240" y="494116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</a:rPr>
              <a:t>Mikvé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fr-FR" sz="2400" b="1" dirty="0" err="1">
                <a:solidFill>
                  <a:schemeClr val="bg1"/>
                </a:solidFill>
              </a:rPr>
              <a:t>Besalu</a:t>
            </a:r>
            <a:r>
              <a:rPr lang="fr-FR" sz="2400" b="1" dirty="0">
                <a:solidFill>
                  <a:schemeClr val="bg1"/>
                </a:solidFill>
              </a:rPr>
              <a:t>, Espagne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ekladata.com/slkTMbUEBSwNuij20Mrt1M9iL5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18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Résultat de recherche d'images pour &quot;le baptême de Jean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470" y="0"/>
            <a:ext cx="972702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Résultat de recherche d'images pour &quot;nicolas Poussin, baptême du chris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706" y="-342800"/>
            <a:ext cx="9208706" cy="722818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508104" y="26064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Nicolas Poussin, Louvre, 1635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Résultat de recherche d'images pour &quot;nicolas Poussin, baptême du christ&quot;"/>
          <p:cNvPicPr>
            <a:picLocks noChangeAspect="1" noChangeArrowheads="1"/>
          </p:cNvPicPr>
          <p:nvPr/>
        </p:nvPicPr>
        <p:blipFill rotWithShape="1">
          <a:blip r:embed="rId2" cstate="print"/>
          <a:srcRect l="27038" t="34651" r="9210" b="4743"/>
          <a:stretch/>
        </p:blipFill>
        <p:spPr bwMode="auto">
          <a:xfrm>
            <a:off x="0" y="0"/>
            <a:ext cx="919057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86871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Résultat de recherche d'images pour &quot;nicolas Poussin, baptême du christ&quot;"/>
          <p:cNvPicPr>
            <a:picLocks noChangeAspect="1" noChangeArrowheads="1"/>
          </p:cNvPicPr>
          <p:nvPr/>
        </p:nvPicPr>
        <p:blipFill rotWithShape="1">
          <a:blip r:embed="rId2" cstate="print"/>
          <a:srcRect t="36094" r="43748"/>
          <a:stretch/>
        </p:blipFill>
        <p:spPr bwMode="auto">
          <a:xfrm>
            <a:off x="630255" y="-86018"/>
            <a:ext cx="7883489" cy="7030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02556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Fichier:Nicolas Poussin (French - Saint John Baptizing in the River Jordan - Google Art Projec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3152"/>
            <a:ext cx="9144000" cy="718115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156176" y="47667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1630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arte-Voyage-Paul-I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9202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chier:Nicolas Poussin (French - Saint John Baptizing in the River Jordan - Google Art Project.jpg">
            <a:extLst>
              <a:ext uri="{FF2B5EF4-FFF2-40B4-BE49-F238E27FC236}">
                <a16:creationId xmlns:a16="http://schemas.microsoft.com/office/drawing/2014/main" id="{5C4ED5FB-3E5B-48BA-88A7-945CE9727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41777" r="44783"/>
          <a:stretch/>
        </p:blipFill>
        <p:spPr bwMode="auto">
          <a:xfrm>
            <a:off x="0" y="0"/>
            <a:ext cx="9144000" cy="7572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2572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ésultat de recherche d'images pour &quot;peinture du baptême du Chris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5785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27584" y="609329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Laroques-d’Olmes</a:t>
            </a:r>
            <a:r>
              <a:rPr lang="fr-FR" sz="2400" b="1" dirty="0"/>
              <a:t>, Ariège, 14e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ésultat de recherche d'images pour &quot;peinture du baptême du Christ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75785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55576" y="3429000"/>
            <a:ext cx="44644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Le Jourdain</a:t>
            </a:r>
          </a:p>
          <a:p>
            <a:r>
              <a:rPr lang="fr-FR" sz="4400" b="1" dirty="0"/>
              <a:t>La colombe</a:t>
            </a:r>
          </a:p>
          <a:p>
            <a:r>
              <a:rPr lang="fr-FR" sz="4400" b="1" dirty="0"/>
              <a:t>Le ciel s’ouvre</a:t>
            </a:r>
          </a:p>
          <a:p>
            <a:r>
              <a:rPr lang="fr-FR" sz="4400" b="1" dirty="0"/>
              <a:t>La Trinité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Résultat de recherche d'images pour &quot;entrée en tere promise&quot;"/>
          <p:cNvPicPr>
            <a:picLocks noChangeAspect="1" noChangeArrowheads="1"/>
          </p:cNvPicPr>
          <p:nvPr/>
        </p:nvPicPr>
        <p:blipFill>
          <a:blip r:embed="rId2" cstate="print"/>
          <a:srcRect l="1107"/>
          <a:stretch>
            <a:fillRect/>
          </a:stretch>
        </p:blipFill>
        <p:spPr bwMode="auto">
          <a:xfrm>
            <a:off x="2267744" y="-95250"/>
            <a:ext cx="6876256" cy="695325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486916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Terre Promise,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Jérôme </a:t>
            </a:r>
            <a:r>
              <a:rPr lang="fr-FR" sz="2400" b="1" dirty="0" err="1">
                <a:solidFill>
                  <a:schemeClr val="bg1"/>
                </a:solidFill>
              </a:rPr>
              <a:t>Poumès</a:t>
            </a:r>
            <a:endParaRPr lang="fr-F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 "/>
          <p:cNvPicPr>
            <a:picLocks noChangeAspect="1" noChangeArrowheads="1"/>
          </p:cNvPicPr>
          <p:nvPr/>
        </p:nvPicPr>
        <p:blipFill>
          <a:blip r:embed="rId2" cstate="print"/>
          <a:srcRect t="13290" b="13425"/>
          <a:stretch>
            <a:fillRect/>
          </a:stretch>
        </p:blipFill>
        <p:spPr bwMode="auto">
          <a:xfrm>
            <a:off x="-213940" y="0"/>
            <a:ext cx="935794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ésultat de recherche d'images pour &quot;mosaïque Noé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225544"/>
            <a:ext cx="9577064" cy="72196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Résultat de recherche d'images pour &quot;icone du baptême du Christ&quot;"/>
          <p:cNvPicPr>
            <a:picLocks noChangeAspect="1" noChangeArrowheads="1"/>
          </p:cNvPicPr>
          <p:nvPr/>
        </p:nvPicPr>
        <p:blipFill>
          <a:blip r:embed="rId2" cstate="print"/>
          <a:srcRect b="45201"/>
          <a:stretch>
            <a:fillRect/>
          </a:stretch>
        </p:blipFill>
        <p:spPr bwMode="auto">
          <a:xfrm>
            <a:off x="251520" y="0"/>
            <a:ext cx="9056077" cy="6858000"/>
          </a:xfrm>
          <a:prstGeom prst="rect">
            <a:avLst/>
          </a:prstGeom>
          <a:noFill/>
        </p:spPr>
      </p:pic>
      <p:sp>
        <p:nvSpPr>
          <p:cNvPr id="3" name="Ellipse 2"/>
          <p:cNvSpPr>
            <a:spLocks noChangeAspect="1"/>
          </p:cNvSpPr>
          <p:nvPr/>
        </p:nvSpPr>
        <p:spPr>
          <a:xfrm>
            <a:off x="501869" y="150957"/>
            <a:ext cx="613747" cy="61374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ésultat de recherche d'images pour &quot;peinture du baptême du Christ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75785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55576" y="3429000"/>
            <a:ext cx="44644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Le Jourdain</a:t>
            </a:r>
          </a:p>
          <a:p>
            <a:r>
              <a:rPr lang="fr-FR" sz="4400" b="1" dirty="0"/>
              <a:t>La colombe</a:t>
            </a:r>
          </a:p>
          <a:p>
            <a:r>
              <a:rPr lang="fr-FR" sz="4400" b="1" dirty="0"/>
              <a:t>Le ciel s’ouvre</a:t>
            </a:r>
          </a:p>
          <a:p>
            <a:r>
              <a:rPr lang="fr-FR" sz="4400" b="1" dirty="0"/>
              <a:t>La Trinité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ête du Baptême du Chr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4591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51520" y="33265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Giotto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Résultat de recherche d'images pour &quot;échelle de jacob, ar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2869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Résultat de recherche d'images pour &quot;saint Paul écrit ses lettre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3326189-604C-41E7-A0F5-E188E5BB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6" y="-1"/>
            <a:ext cx="6487560" cy="691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32FC086-30C4-4510-81E4-1987C16CCB29}"/>
              </a:ext>
            </a:extLst>
          </p:cNvPr>
          <p:cNvSpPr txBox="1"/>
          <p:nvPr/>
        </p:nvSpPr>
        <p:spPr>
          <a:xfrm>
            <a:off x="7169425" y="3922643"/>
            <a:ext cx="1775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Georges Rouault</a:t>
            </a:r>
          </a:p>
          <a:p>
            <a:endParaRPr lang="fr-F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654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Résultat de recherche d'images pour &quot;peinture du baptême du Christ&quot;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75785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755576" y="3429000"/>
            <a:ext cx="44644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Le Jourdain</a:t>
            </a:r>
          </a:p>
          <a:p>
            <a:r>
              <a:rPr lang="fr-FR" sz="4400" b="1" dirty="0"/>
              <a:t>La colombe</a:t>
            </a:r>
          </a:p>
          <a:p>
            <a:r>
              <a:rPr lang="fr-FR" sz="4400" b="1" dirty="0"/>
              <a:t>Le ciel s’ouvre</a:t>
            </a:r>
          </a:p>
          <a:p>
            <a:r>
              <a:rPr lang="fr-FR" sz="4400" b="1" dirty="0"/>
              <a:t>La Trinité</a:t>
            </a:r>
          </a:p>
        </p:txBody>
      </p:sp>
    </p:spTree>
    <p:extLst>
      <p:ext uri="{BB962C8B-B14F-4D97-AF65-F5344CB8AC3E}">
        <p14:creationId xmlns:p14="http://schemas.microsoft.com/office/powerpoint/2010/main" val="42267296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Baptême du Christ (Monastère d’Hosios Louka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1846" cy="645333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6093296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Monastère </a:t>
            </a:r>
            <a:r>
              <a:rPr lang="fr-FR" dirty="0" err="1"/>
              <a:t>Hosios</a:t>
            </a:r>
            <a:r>
              <a:rPr lang="fr-FR" dirty="0"/>
              <a:t> Lukas, Grèce, 1042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la tempête apaisé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80112" cy="6938999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868144" y="63813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Rembrandt, 1632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923928" y="620688"/>
            <a:ext cx="4968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</a:rPr>
              <a:t>Les hymnes christologiques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 baptême du Christ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Les tentations du Christ</a:t>
            </a:r>
          </a:p>
          <a:p>
            <a:r>
              <a:rPr lang="fr-FR" sz="3200" b="1" dirty="0">
                <a:solidFill>
                  <a:schemeClr val="bg1"/>
                </a:solidFill>
              </a:rPr>
              <a:t>Le salut de la matière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Résultat de recherche d'images pour &quot;tentation du chris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5148064" cy="738575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6588224" y="5445224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Ary</a:t>
            </a:r>
            <a:r>
              <a:rPr lang="fr-FR" dirty="0">
                <a:solidFill>
                  <a:schemeClr val="bg1"/>
                </a:solidFill>
              </a:rPr>
              <a:t> Scheffer, 1858</a:t>
            </a:r>
          </a:p>
          <a:p>
            <a:r>
              <a:rPr lang="fr-FR" dirty="0">
                <a:solidFill>
                  <a:schemeClr val="bg1"/>
                </a:solidFill>
              </a:rPr>
              <a:t>Louvre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Résultat de recherche d'images pour &quot;la tentation de milou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403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'Follow me, Satan' (The Temptation of Jesus Christ) by artist Ilya Rep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6624736" cy="68831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7236296" y="53732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Ilia </a:t>
            </a:r>
            <a:r>
              <a:rPr lang="fr-FR" dirty="0" err="1">
                <a:solidFill>
                  <a:schemeClr val="bg1"/>
                </a:solidFill>
              </a:rPr>
              <a:t>Efimovich</a:t>
            </a:r>
            <a:r>
              <a:rPr lang="fr-FR" dirty="0">
                <a:solidFill>
                  <a:schemeClr val="bg1"/>
                </a:solidFill>
              </a:rPr>
              <a:t> Repine,  1903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260648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Ayant ainsi épuisé </a:t>
            </a:r>
          </a:p>
          <a:p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toutes les formes de tentations, </a:t>
            </a:r>
          </a:p>
          <a:p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le diable s’éloigna de Jésus </a:t>
            </a:r>
          </a:p>
          <a:p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jusqu’au moment fixé.             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Luc 4, 13</a:t>
            </a:r>
            <a:endParaRPr lang="fr-FR" sz="3600" dirty="0"/>
          </a:p>
        </p:txBody>
      </p:sp>
      <p:pic>
        <p:nvPicPr>
          <p:cNvPr id="1026" name="Picture 2" descr="Résultat de recherche d'images pour &quot;le diable s’éloigna de Jésus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212976"/>
            <a:ext cx="10083091" cy="36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188640"/>
            <a:ext cx="8640960" cy="6994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Le diable lui dit alors : « Si tu es Fils de Dieu, ordonne à cette pierre de devenir du pain. »</a:t>
            </a:r>
          </a:p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Jésus répondit : « Il est écrit : L’homme ne vit pas seulement de pain. »</a:t>
            </a:r>
          </a:p>
          <a:p>
            <a:endParaRPr lang="fr-FR" sz="105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Alors le diable l’emmena plus haut et lui montra en un instant tous les royaumes de la terre. Il lui dit : « Je te donnerai tout ce pouvoir et la gloire de ces royaumes, car cela m’a été remis et je le donne à qui je veux. Toi donc, si tu te prosternes devant moi, tu auras tout cela. »</a:t>
            </a:r>
          </a:p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Jésus lui répondit : « Il est écrit : C’est devant le Seigneur ton Dieu que tu te prosterneras, à lui seul tu rendras un culte. »</a:t>
            </a:r>
          </a:p>
          <a:p>
            <a:endParaRPr lang="fr-FR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Puis le diable le conduisit à Jérusalem, il le plaça au sommet du Temple et lui dit : « Si tu es Fils de Dieu, d’ici jette-toi en bas ; car il est écrit : Il donnera pour toi, à ses anges, l’ordre de te garder ; et encore : Ils te porteront sur leurs mains, de peur que ton pied ne heurte une pierre. » Jésus lui fit cette réponse : « Il est dit : Tu ne mettras pas à l’épreuve le Seigneur ton Dieu. »</a:t>
            </a:r>
          </a:p>
          <a:p>
            <a:endParaRPr lang="fr-FR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-179313"/>
            <a:ext cx="7020272" cy="703731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260648"/>
            <a:ext cx="30963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diable lui dit alors : « Si tu es Fils de Dieu, ordonne à cette pierre de devenir du pain. »</a:t>
            </a:r>
          </a:p>
          <a:p>
            <a:r>
              <a:rPr lang="fr-FR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Jésus répondit : « Il est écrit : L’homme ne vit pas seulement de pain. 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oloriage - Paul en prison | Coloriages à imprimer gratuits">
            <a:extLst>
              <a:ext uri="{FF2B5EF4-FFF2-40B4-BE49-F238E27FC236}">
                <a16:creationId xmlns:a16="http://schemas.microsoft.com/office/drawing/2014/main" id="{2576CEA1-5FDA-4D1F-A74B-C6B69E622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65" y="83912"/>
            <a:ext cx="7423415" cy="47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Panneau De Direction En Bois Flèche Isolé Sur Un Fond Blanc Clip Art Libres  De Droits , Vecteurs Et Illustration. Image 32498667.">
            <a:extLst>
              <a:ext uri="{FF2B5EF4-FFF2-40B4-BE49-F238E27FC236}">
                <a16:creationId xmlns:a16="http://schemas.microsoft.com/office/drawing/2014/main" id="{EFA419AC-D58E-4D3F-827C-4BA634B7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7076" flipH="1">
            <a:off x="-1" y="2430445"/>
            <a:ext cx="2882348" cy="28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nneau De Direction En Bois Flèche Isolé Sur Un Fond Blanc Clip Art Libres  De Droits , Vecteurs Et Illustration. Image 32498667.">
            <a:extLst>
              <a:ext uri="{FF2B5EF4-FFF2-40B4-BE49-F238E27FC236}">
                <a16:creationId xmlns:a16="http://schemas.microsoft.com/office/drawing/2014/main" id="{46E46304-BF63-4D0A-A690-1B5198A2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670851"/>
            <a:ext cx="2882348" cy="28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fs facteur courrier - Page 2">
            <a:extLst>
              <a:ext uri="{FF2B5EF4-FFF2-40B4-BE49-F238E27FC236}">
                <a16:creationId xmlns:a16="http://schemas.microsoft.com/office/drawing/2014/main" id="{80191008-53CC-4488-8C2C-5FA46E3C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89" y="4004743"/>
            <a:ext cx="1905000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723DCA3-2268-42ED-92C1-AE1AACBBAD1E}"/>
              </a:ext>
            </a:extLst>
          </p:cNvPr>
          <p:cNvSpPr txBox="1"/>
          <p:nvPr/>
        </p:nvSpPr>
        <p:spPr>
          <a:xfrm>
            <a:off x="914400" y="4187687"/>
            <a:ext cx="3564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Blackadder ITC" panose="04020505051007020D02" pitchFamily="82" charset="0"/>
              </a:rPr>
              <a:t>Colosse</a:t>
            </a:r>
            <a:endParaRPr lang="fr-FR" b="1" dirty="0">
              <a:latin typeface="Blackadder ITC" panose="04020505051007020D02" pitchFamily="8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0CC332-7B31-40FB-B319-085E248EF405}"/>
              </a:ext>
            </a:extLst>
          </p:cNvPr>
          <p:cNvSpPr txBox="1"/>
          <p:nvPr/>
        </p:nvSpPr>
        <p:spPr>
          <a:xfrm rot="1226813">
            <a:off x="1067111" y="3220936"/>
            <a:ext cx="2504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>
                <a:latin typeface="Blackadder ITC" panose="04020505051007020D02" pitchFamily="82" charset="0"/>
              </a:rPr>
              <a:t>Ephèse</a:t>
            </a:r>
            <a:endParaRPr lang="fr-FR" sz="2400" b="1" dirty="0">
              <a:latin typeface="Blackadder ITC" panose="04020505051007020D02" pitchFamily="8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D2902C-E49C-4D9F-AE4B-BD345A814192}"/>
              </a:ext>
            </a:extLst>
          </p:cNvPr>
          <p:cNvSpPr txBox="1"/>
          <p:nvPr/>
        </p:nvSpPr>
        <p:spPr>
          <a:xfrm>
            <a:off x="3574946" y="225287"/>
            <a:ext cx="222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ROME, 60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114608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6" name="Picture 6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630"/>
            <a:ext cx="7452320" cy="686763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283968" y="62068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Duane Hanson, </a:t>
            </a:r>
            <a:r>
              <a:rPr lang="fr-FR" dirty="0" err="1"/>
              <a:t>supermarcket</a:t>
            </a:r>
            <a:r>
              <a:rPr lang="fr-FR" dirty="0"/>
              <a:t> lady, 1970, </a:t>
            </a:r>
            <a:r>
              <a:rPr lang="fr-FR" dirty="0" err="1"/>
              <a:t>Aaren</a:t>
            </a:r>
            <a:endParaRPr lang="fr-FR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Résultat de recherche d'images pour &quot;satan règn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7218946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0" y="332656"/>
            <a:ext cx="41764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Alors le diable l’emmena </a:t>
            </a:r>
          </a:p>
          <a:p>
            <a:pPr algn="r"/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plus haut </a:t>
            </a:r>
          </a:p>
          <a:p>
            <a:pPr algn="r"/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et lui montra </a:t>
            </a:r>
          </a:p>
          <a:p>
            <a:pPr algn="r"/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en un instant </a:t>
            </a:r>
          </a:p>
          <a:p>
            <a:pPr algn="r"/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tous les royaumes de la terre. </a:t>
            </a:r>
          </a:p>
          <a:p>
            <a:pPr algn="r"/>
            <a:r>
              <a:rPr lang="fr-FR" sz="3600" b="1" dirty="0">
                <a:latin typeface="Times New Roman" pitchFamily="18" charset="0"/>
                <a:cs typeface="Times New Roman" pitchFamily="18" charset="0"/>
              </a:rPr>
              <a:t>Il lui dit : </a:t>
            </a:r>
            <a:endParaRPr lang="fr-FR" sz="360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Résultat de recherche d'images pour &quot;satan règne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12862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771800" y="332656"/>
            <a:ext cx="61561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 Je te donnerai </a:t>
            </a:r>
          </a:p>
          <a:p>
            <a:pPr algn="r"/>
            <a:r>
              <a:rPr lang="fr-F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tout ce pouvoir </a:t>
            </a:r>
          </a:p>
          <a:p>
            <a:pPr algn="r"/>
            <a:r>
              <a:rPr lang="fr-F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 la gl</a:t>
            </a:r>
            <a:r>
              <a:rPr lang="fr-FR" sz="36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oire</a:t>
            </a:r>
            <a:r>
              <a:rPr lang="fr-F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</a:p>
          <a:p>
            <a:pPr algn="r"/>
            <a:r>
              <a:rPr lang="fr-F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ces royaumes,</a:t>
            </a:r>
          </a:p>
          <a:p>
            <a:pPr algn="r"/>
            <a:endParaRPr lang="fr-FR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fr-F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fr-F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car cela m’a été remis </a:t>
            </a:r>
          </a:p>
          <a:p>
            <a:pPr algn="r"/>
            <a:r>
              <a:rPr lang="fr-F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 je le donne à qui je veux. </a:t>
            </a:r>
          </a:p>
          <a:p>
            <a:pPr algn="r"/>
            <a:r>
              <a:rPr lang="fr-FR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 tu te prosternes devant moi, tu auras tout cela. » </a:t>
            </a:r>
            <a:endParaRPr lang="fr-FR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associé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001500" cy="6858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75856" y="692696"/>
            <a:ext cx="7272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>
                    <a:lumMod val="95000"/>
                  </a:schemeClr>
                </a:solidFill>
              </a:rPr>
              <a:t>Le Pouvoir</a:t>
            </a:r>
          </a:p>
          <a:p>
            <a:r>
              <a:rPr lang="fr-FR" sz="4400" b="1" dirty="0">
                <a:solidFill>
                  <a:schemeClr val="bg1">
                    <a:lumMod val="95000"/>
                  </a:schemeClr>
                </a:solidFill>
              </a:rPr>
              <a:t>La domination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580112" y="5445224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95000"/>
                  </a:schemeClr>
                </a:solidFill>
              </a:rPr>
              <a:t>Le Seigneur des Anneaux, </a:t>
            </a:r>
            <a:r>
              <a:rPr lang="fr-FR" sz="2000" b="1" dirty="0" err="1">
                <a:solidFill>
                  <a:schemeClr val="bg1">
                    <a:lumMod val="95000"/>
                  </a:schemeClr>
                </a:solidFill>
              </a:rPr>
              <a:t>Sauron</a:t>
            </a:r>
            <a:endParaRPr lang="fr-FR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Résultat de recherche d'images pour &quot;grade caporal chef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324528" cy="7773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hapiteau La Tentation du Christ dans la nef de l'abbaye de Plaimpied "/>
          <p:cNvPicPr>
            <a:picLocks noChangeAspect="1" noChangeArrowheads="1"/>
          </p:cNvPicPr>
          <p:nvPr/>
        </p:nvPicPr>
        <p:blipFill>
          <a:blip r:embed="rId2" cstate="print"/>
          <a:srcRect l="4654" t="20027" r="4520" b="13351"/>
          <a:stretch>
            <a:fillRect/>
          </a:stretch>
        </p:blipFill>
        <p:spPr bwMode="auto">
          <a:xfrm>
            <a:off x="0" y="2070992"/>
            <a:ext cx="9144000" cy="5030416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580112" y="6334780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/>
              <a:t>Plaimpied</a:t>
            </a:r>
            <a:r>
              <a:rPr lang="fr-FR" sz="2800" b="1" dirty="0"/>
              <a:t>, Cher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260648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latin typeface="Times New Roman" pitchFamily="18" charset="0"/>
                <a:cs typeface="Times New Roman" pitchFamily="18" charset="0"/>
              </a:rPr>
              <a:t> Jésus lui répondit : « Il est écrit : C’est devant le Seigneur ton Dieu que tu te prosterneras, à lui seul tu rendras un culte. »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ésultat de recherche d'images pour &quot;tentations du chris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4989" y="0"/>
            <a:ext cx="9748989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283968" y="33265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Puis le diable 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le conduisit à Jérusalem, 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 le plaça 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 sommet du Temple 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 lui dit : </a:t>
            </a:r>
          </a:p>
          <a:p>
            <a:pPr algn="r"/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 Si tu es Fils de Dieu, 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04048" y="602128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</a:rPr>
              <a:t>Botticelli, 1481, Sixtine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Résultat de recherche d'images pour &quot;tentations du christ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4989" y="0"/>
            <a:ext cx="9748989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188640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d’ici jette-toi en bas ; car il est écrit : Il donnera pour toi, à ses anges, l’ordre de te garder ; et encore : Ils te porteront sur leurs mains, de peur que ton pied ne heurte une pierre. » Jésus lui fit cette réponse : « Il est dit : Tu ne mettras pas à l’épreuve le Seigneur ton Dieu. »</a:t>
            </a:r>
            <a:endParaRPr lang="fr-F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associé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4851" y="1591762"/>
            <a:ext cx="7979149" cy="5266238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467544" y="764704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Tenter de dévoyer l’être</a:t>
            </a:r>
          </a:p>
          <a:p>
            <a:r>
              <a:rPr lang="fr-FR" sz="3600" dirty="0">
                <a:solidFill>
                  <a:schemeClr val="bg1"/>
                </a:solidFill>
              </a:rPr>
              <a:t>Tentation de la magie</a:t>
            </a:r>
          </a:p>
          <a:p>
            <a:r>
              <a:rPr lang="fr-FR" sz="3600" dirty="0">
                <a:solidFill>
                  <a:schemeClr val="bg1"/>
                </a:solidFill>
              </a:rPr>
              <a:t>Défiance à l’égard de Dieu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8064" y="5949280"/>
            <a:ext cx="3816424" cy="914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Résultat de recherche d'images pour &quot;parler dans l'hygiaphone&quot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736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</TotalTime>
  <Words>4082</Words>
  <Application>Microsoft Office PowerPoint</Application>
  <PresentationFormat>Affichage à l'écran (4:3)</PresentationFormat>
  <Paragraphs>570</Paragraphs>
  <Slides>123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123</vt:i4>
      </vt:variant>
    </vt:vector>
  </HeadingPairs>
  <TitlesOfParts>
    <vt:vector size="129" baseType="lpstr">
      <vt:lpstr>Arial</vt:lpstr>
      <vt:lpstr>Blackadder ITC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Bernard Klasen</dc:creator>
  <cp:lastModifiedBy>Secrétariat LE CIF</cp:lastModifiedBy>
  <cp:revision>20</cp:revision>
  <dcterms:created xsi:type="dcterms:W3CDTF">2021-03-16T10:22:39Z</dcterms:created>
  <dcterms:modified xsi:type="dcterms:W3CDTF">2022-03-22T08:18:56Z</dcterms:modified>
</cp:coreProperties>
</file>