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49" r:id="rId3"/>
    <p:sldId id="285" r:id="rId4"/>
    <p:sldId id="324" r:id="rId5"/>
    <p:sldId id="354" r:id="rId6"/>
    <p:sldId id="394" r:id="rId7"/>
    <p:sldId id="335" r:id="rId8"/>
    <p:sldId id="322" r:id="rId9"/>
    <p:sldId id="258" r:id="rId10"/>
    <p:sldId id="350" r:id="rId11"/>
    <p:sldId id="392" r:id="rId12"/>
    <p:sldId id="351" r:id="rId13"/>
    <p:sldId id="352" r:id="rId14"/>
    <p:sldId id="353" r:id="rId15"/>
    <p:sldId id="326" r:id="rId16"/>
    <p:sldId id="365" r:id="rId17"/>
    <p:sldId id="366" r:id="rId18"/>
    <p:sldId id="305" r:id="rId19"/>
    <p:sldId id="306" r:id="rId20"/>
    <p:sldId id="307" r:id="rId21"/>
    <p:sldId id="361" r:id="rId22"/>
    <p:sldId id="308" r:id="rId23"/>
    <p:sldId id="360" r:id="rId24"/>
    <p:sldId id="368" r:id="rId25"/>
    <p:sldId id="395" r:id="rId26"/>
    <p:sldId id="370" r:id="rId27"/>
    <p:sldId id="400" r:id="rId28"/>
    <p:sldId id="338" r:id="rId29"/>
    <p:sldId id="367" r:id="rId30"/>
    <p:sldId id="364" r:id="rId31"/>
    <p:sldId id="299" r:id="rId32"/>
    <p:sldId id="297" r:id="rId33"/>
    <p:sldId id="300" r:id="rId34"/>
    <p:sldId id="301" r:id="rId35"/>
    <p:sldId id="302" r:id="rId36"/>
    <p:sldId id="303" r:id="rId37"/>
    <p:sldId id="304" r:id="rId38"/>
    <p:sldId id="287" r:id="rId39"/>
    <p:sldId id="362" r:id="rId40"/>
    <p:sldId id="372" r:id="rId41"/>
    <p:sldId id="325" r:id="rId42"/>
    <p:sldId id="371" r:id="rId43"/>
    <p:sldId id="374" r:id="rId44"/>
    <p:sldId id="375" r:id="rId45"/>
    <p:sldId id="340" r:id="rId46"/>
    <p:sldId id="376" r:id="rId4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5"/>
    <p:restoredTop sz="95574"/>
  </p:normalViewPr>
  <p:slideViewPr>
    <p:cSldViewPr snapToGrid="0" snapToObjects="1">
      <p:cViewPr varScale="1">
        <p:scale>
          <a:sx n="103" d="100"/>
          <a:sy n="103" d="100"/>
        </p:scale>
        <p:origin x="184"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F6DC0C-2638-F946-9819-41B85BE2BD5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08813EB-7A1D-8C4F-B591-2935B18E9F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E44C9AA-30E0-3547-984D-831AC0F7D31F}"/>
              </a:ext>
            </a:extLst>
          </p:cNvPr>
          <p:cNvSpPr>
            <a:spLocks noGrp="1"/>
          </p:cNvSpPr>
          <p:nvPr>
            <p:ph type="dt" sz="half" idx="10"/>
          </p:nvPr>
        </p:nvSpPr>
        <p:spPr/>
        <p:txBody>
          <a:bodyPr/>
          <a:lstStyle/>
          <a:p>
            <a:fld id="{4CFE5115-9CEC-9748-A921-3667D9B92410}" type="datetimeFigureOut">
              <a:rPr lang="fr-FR" smtClean="0"/>
              <a:t>10/04/2022</a:t>
            </a:fld>
            <a:endParaRPr lang="fr-FR"/>
          </a:p>
        </p:txBody>
      </p:sp>
      <p:sp>
        <p:nvSpPr>
          <p:cNvPr id="5" name="Espace réservé du pied de page 4">
            <a:extLst>
              <a:ext uri="{FF2B5EF4-FFF2-40B4-BE49-F238E27FC236}">
                <a16:creationId xmlns:a16="http://schemas.microsoft.com/office/drawing/2014/main" id="{FD651688-2B43-134E-A8DE-5A363DA89B7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096F5ED-E5B2-7A43-8861-091E496E5C40}"/>
              </a:ext>
            </a:extLst>
          </p:cNvPr>
          <p:cNvSpPr>
            <a:spLocks noGrp="1"/>
          </p:cNvSpPr>
          <p:nvPr>
            <p:ph type="sldNum" sz="quarter" idx="12"/>
          </p:nvPr>
        </p:nvSpPr>
        <p:spPr/>
        <p:txBody>
          <a:bodyPr/>
          <a:lstStyle/>
          <a:p>
            <a:fld id="{7CB8D917-3A08-C44A-879B-902EE6A0BDD7}" type="slidenum">
              <a:rPr lang="fr-FR" smtClean="0"/>
              <a:t>‹N°›</a:t>
            </a:fld>
            <a:endParaRPr lang="fr-FR"/>
          </a:p>
        </p:txBody>
      </p:sp>
    </p:spTree>
    <p:extLst>
      <p:ext uri="{BB962C8B-B14F-4D97-AF65-F5344CB8AC3E}">
        <p14:creationId xmlns:p14="http://schemas.microsoft.com/office/powerpoint/2010/main" val="831830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59A3CE-31D1-9F4B-BEBC-7242140743C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3609988-80A0-6445-85DC-847364CDDE3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BDC07BB-7393-9744-8958-BC860DAF4137}"/>
              </a:ext>
            </a:extLst>
          </p:cNvPr>
          <p:cNvSpPr>
            <a:spLocks noGrp="1"/>
          </p:cNvSpPr>
          <p:nvPr>
            <p:ph type="dt" sz="half" idx="10"/>
          </p:nvPr>
        </p:nvSpPr>
        <p:spPr/>
        <p:txBody>
          <a:bodyPr/>
          <a:lstStyle/>
          <a:p>
            <a:fld id="{4CFE5115-9CEC-9748-A921-3667D9B92410}" type="datetimeFigureOut">
              <a:rPr lang="fr-FR" smtClean="0"/>
              <a:t>10/04/2022</a:t>
            </a:fld>
            <a:endParaRPr lang="fr-FR"/>
          </a:p>
        </p:txBody>
      </p:sp>
      <p:sp>
        <p:nvSpPr>
          <p:cNvPr id="5" name="Espace réservé du pied de page 4">
            <a:extLst>
              <a:ext uri="{FF2B5EF4-FFF2-40B4-BE49-F238E27FC236}">
                <a16:creationId xmlns:a16="http://schemas.microsoft.com/office/drawing/2014/main" id="{D8D437E3-2F11-054F-85D6-8850B98B252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683F75B-B281-C042-9FF8-E5F547F0FFF1}"/>
              </a:ext>
            </a:extLst>
          </p:cNvPr>
          <p:cNvSpPr>
            <a:spLocks noGrp="1"/>
          </p:cNvSpPr>
          <p:nvPr>
            <p:ph type="sldNum" sz="quarter" idx="12"/>
          </p:nvPr>
        </p:nvSpPr>
        <p:spPr/>
        <p:txBody>
          <a:bodyPr/>
          <a:lstStyle/>
          <a:p>
            <a:fld id="{7CB8D917-3A08-C44A-879B-902EE6A0BDD7}" type="slidenum">
              <a:rPr lang="fr-FR" smtClean="0"/>
              <a:t>‹N°›</a:t>
            </a:fld>
            <a:endParaRPr lang="fr-FR"/>
          </a:p>
        </p:txBody>
      </p:sp>
    </p:spTree>
    <p:extLst>
      <p:ext uri="{BB962C8B-B14F-4D97-AF65-F5344CB8AC3E}">
        <p14:creationId xmlns:p14="http://schemas.microsoft.com/office/powerpoint/2010/main" val="571528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AE1B4A7-E0CC-D94E-96AA-D42702514FC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9BCCB0C-19DC-EF4F-BD25-66F47A0AE20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4915C39-B648-A94F-B5B1-4D6078038829}"/>
              </a:ext>
            </a:extLst>
          </p:cNvPr>
          <p:cNvSpPr>
            <a:spLocks noGrp="1"/>
          </p:cNvSpPr>
          <p:nvPr>
            <p:ph type="dt" sz="half" idx="10"/>
          </p:nvPr>
        </p:nvSpPr>
        <p:spPr/>
        <p:txBody>
          <a:bodyPr/>
          <a:lstStyle/>
          <a:p>
            <a:fld id="{4CFE5115-9CEC-9748-A921-3667D9B92410}" type="datetimeFigureOut">
              <a:rPr lang="fr-FR" smtClean="0"/>
              <a:t>10/04/2022</a:t>
            </a:fld>
            <a:endParaRPr lang="fr-FR"/>
          </a:p>
        </p:txBody>
      </p:sp>
      <p:sp>
        <p:nvSpPr>
          <p:cNvPr id="5" name="Espace réservé du pied de page 4">
            <a:extLst>
              <a:ext uri="{FF2B5EF4-FFF2-40B4-BE49-F238E27FC236}">
                <a16:creationId xmlns:a16="http://schemas.microsoft.com/office/drawing/2014/main" id="{8F04CFE3-5C80-4942-A734-8D8F650E00C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FA5519A-3953-4A4C-ADA9-9C2C889291B9}"/>
              </a:ext>
            </a:extLst>
          </p:cNvPr>
          <p:cNvSpPr>
            <a:spLocks noGrp="1"/>
          </p:cNvSpPr>
          <p:nvPr>
            <p:ph type="sldNum" sz="quarter" idx="12"/>
          </p:nvPr>
        </p:nvSpPr>
        <p:spPr/>
        <p:txBody>
          <a:bodyPr/>
          <a:lstStyle/>
          <a:p>
            <a:fld id="{7CB8D917-3A08-C44A-879B-902EE6A0BDD7}" type="slidenum">
              <a:rPr lang="fr-FR" smtClean="0"/>
              <a:t>‹N°›</a:t>
            </a:fld>
            <a:endParaRPr lang="fr-FR"/>
          </a:p>
        </p:txBody>
      </p:sp>
    </p:spTree>
    <p:extLst>
      <p:ext uri="{BB962C8B-B14F-4D97-AF65-F5344CB8AC3E}">
        <p14:creationId xmlns:p14="http://schemas.microsoft.com/office/powerpoint/2010/main" val="1803862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E3A94E-B600-BE48-9288-90BA46FF48F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72FA3EF-D4A2-8A4D-9D66-2FD97FF60EC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EE637CF-84BF-934B-9123-23AAC51A1381}"/>
              </a:ext>
            </a:extLst>
          </p:cNvPr>
          <p:cNvSpPr>
            <a:spLocks noGrp="1"/>
          </p:cNvSpPr>
          <p:nvPr>
            <p:ph type="dt" sz="half" idx="10"/>
          </p:nvPr>
        </p:nvSpPr>
        <p:spPr/>
        <p:txBody>
          <a:bodyPr/>
          <a:lstStyle/>
          <a:p>
            <a:fld id="{4CFE5115-9CEC-9748-A921-3667D9B92410}" type="datetimeFigureOut">
              <a:rPr lang="fr-FR" smtClean="0"/>
              <a:t>10/04/2022</a:t>
            </a:fld>
            <a:endParaRPr lang="fr-FR"/>
          </a:p>
        </p:txBody>
      </p:sp>
      <p:sp>
        <p:nvSpPr>
          <p:cNvPr id="5" name="Espace réservé du pied de page 4">
            <a:extLst>
              <a:ext uri="{FF2B5EF4-FFF2-40B4-BE49-F238E27FC236}">
                <a16:creationId xmlns:a16="http://schemas.microsoft.com/office/drawing/2014/main" id="{E6BBE3B5-6F4E-A445-8E9B-84946D2A33A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07E3882-BF34-3048-89EB-15898908EE4D}"/>
              </a:ext>
            </a:extLst>
          </p:cNvPr>
          <p:cNvSpPr>
            <a:spLocks noGrp="1"/>
          </p:cNvSpPr>
          <p:nvPr>
            <p:ph type="sldNum" sz="quarter" idx="12"/>
          </p:nvPr>
        </p:nvSpPr>
        <p:spPr/>
        <p:txBody>
          <a:bodyPr/>
          <a:lstStyle/>
          <a:p>
            <a:fld id="{7CB8D917-3A08-C44A-879B-902EE6A0BDD7}" type="slidenum">
              <a:rPr lang="fr-FR" smtClean="0"/>
              <a:t>‹N°›</a:t>
            </a:fld>
            <a:endParaRPr lang="fr-FR"/>
          </a:p>
        </p:txBody>
      </p:sp>
    </p:spTree>
    <p:extLst>
      <p:ext uri="{BB962C8B-B14F-4D97-AF65-F5344CB8AC3E}">
        <p14:creationId xmlns:p14="http://schemas.microsoft.com/office/powerpoint/2010/main" val="3235295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5E0207-E1EC-BA4D-ADB8-D7219722A73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C243C00-894A-D441-ACF7-092B4E31CD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32DD582-EFC3-8042-86F1-4AAB2C5C1EDE}"/>
              </a:ext>
            </a:extLst>
          </p:cNvPr>
          <p:cNvSpPr>
            <a:spLocks noGrp="1"/>
          </p:cNvSpPr>
          <p:nvPr>
            <p:ph type="dt" sz="half" idx="10"/>
          </p:nvPr>
        </p:nvSpPr>
        <p:spPr/>
        <p:txBody>
          <a:bodyPr/>
          <a:lstStyle/>
          <a:p>
            <a:fld id="{4CFE5115-9CEC-9748-A921-3667D9B92410}" type="datetimeFigureOut">
              <a:rPr lang="fr-FR" smtClean="0"/>
              <a:t>10/04/2022</a:t>
            </a:fld>
            <a:endParaRPr lang="fr-FR"/>
          </a:p>
        </p:txBody>
      </p:sp>
      <p:sp>
        <p:nvSpPr>
          <p:cNvPr id="5" name="Espace réservé du pied de page 4">
            <a:extLst>
              <a:ext uri="{FF2B5EF4-FFF2-40B4-BE49-F238E27FC236}">
                <a16:creationId xmlns:a16="http://schemas.microsoft.com/office/drawing/2014/main" id="{517C3F43-75B6-6B47-9CAE-8F51347091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768CCDC-6B63-3F4C-9A82-11C4D3CE1B6A}"/>
              </a:ext>
            </a:extLst>
          </p:cNvPr>
          <p:cNvSpPr>
            <a:spLocks noGrp="1"/>
          </p:cNvSpPr>
          <p:nvPr>
            <p:ph type="sldNum" sz="quarter" idx="12"/>
          </p:nvPr>
        </p:nvSpPr>
        <p:spPr/>
        <p:txBody>
          <a:bodyPr/>
          <a:lstStyle/>
          <a:p>
            <a:fld id="{7CB8D917-3A08-C44A-879B-902EE6A0BDD7}" type="slidenum">
              <a:rPr lang="fr-FR" smtClean="0"/>
              <a:t>‹N°›</a:t>
            </a:fld>
            <a:endParaRPr lang="fr-FR"/>
          </a:p>
        </p:txBody>
      </p:sp>
    </p:spTree>
    <p:extLst>
      <p:ext uri="{BB962C8B-B14F-4D97-AF65-F5344CB8AC3E}">
        <p14:creationId xmlns:p14="http://schemas.microsoft.com/office/powerpoint/2010/main" val="389739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AF581-3D18-8848-AA84-8A405941748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7AAB1AD-7120-1B48-BF6E-289968523E7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9099E1B-4C4D-704D-AE53-F6DFBD56309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3D4EEB1-3DA0-AC4B-AA76-CB73AC07060E}"/>
              </a:ext>
            </a:extLst>
          </p:cNvPr>
          <p:cNvSpPr>
            <a:spLocks noGrp="1"/>
          </p:cNvSpPr>
          <p:nvPr>
            <p:ph type="dt" sz="half" idx="10"/>
          </p:nvPr>
        </p:nvSpPr>
        <p:spPr/>
        <p:txBody>
          <a:bodyPr/>
          <a:lstStyle/>
          <a:p>
            <a:fld id="{4CFE5115-9CEC-9748-A921-3667D9B92410}" type="datetimeFigureOut">
              <a:rPr lang="fr-FR" smtClean="0"/>
              <a:t>10/04/2022</a:t>
            </a:fld>
            <a:endParaRPr lang="fr-FR"/>
          </a:p>
        </p:txBody>
      </p:sp>
      <p:sp>
        <p:nvSpPr>
          <p:cNvPr id="6" name="Espace réservé du pied de page 5">
            <a:extLst>
              <a:ext uri="{FF2B5EF4-FFF2-40B4-BE49-F238E27FC236}">
                <a16:creationId xmlns:a16="http://schemas.microsoft.com/office/drawing/2014/main" id="{12902528-3520-7149-8BCF-E0E5435756B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374BB59-D976-134A-8FAE-A16C5AE5FB52}"/>
              </a:ext>
            </a:extLst>
          </p:cNvPr>
          <p:cNvSpPr>
            <a:spLocks noGrp="1"/>
          </p:cNvSpPr>
          <p:nvPr>
            <p:ph type="sldNum" sz="quarter" idx="12"/>
          </p:nvPr>
        </p:nvSpPr>
        <p:spPr/>
        <p:txBody>
          <a:bodyPr/>
          <a:lstStyle/>
          <a:p>
            <a:fld id="{7CB8D917-3A08-C44A-879B-902EE6A0BDD7}" type="slidenum">
              <a:rPr lang="fr-FR" smtClean="0"/>
              <a:t>‹N°›</a:t>
            </a:fld>
            <a:endParaRPr lang="fr-FR"/>
          </a:p>
        </p:txBody>
      </p:sp>
    </p:spTree>
    <p:extLst>
      <p:ext uri="{BB962C8B-B14F-4D97-AF65-F5344CB8AC3E}">
        <p14:creationId xmlns:p14="http://schemas.microsoft.com/office/powerpoint/2010/main" val="544739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C44527-10AD-0544-AEDF-C681C62C102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B86A21A-F086-8B4E-A671-A2742D15D8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59848E9-C875-E54A-B604-A55CAE6DAA5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C2B18E2-4830-C541-93EF-2A9A176356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A48344A-4731-B842-99B2-3479F003A2C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E988D9D-F531-FC48-8B40-A348CF311A47}"/>
              </a:ext>
            </a:extLst>
          </p:cNvPr>
          <p:cNvSpPr>
            <a:spLocks noGrp="1"/>
          </p:cNvSpPr>
          <p:nvPr>
            <p:ph type="dt" sz="half" idx="10"/>
          </p:nvPr>
        </p:nvSpPr>
        <p:spPr/>
        <p:txBody>
          <a:bodyPr/>
          <a:lstStyle/>
          <a:p>
            <a:fld id="{4CFE5115-9CEC-9748-A921-3667D9B92410}" type="datetimeFigureOut">
              <a:rPr lang="fr-FR" smtClean="0"/>
              <a:t>10/04/2022</a:t>
            </a:fld>
            <a:endParaRPr lang="fr-FR"/>
          </a:p>
        </p:txBody>
      </p:sp>
      <p:sp>
        <p:nvSpPr>
          <p:cNvPr id="8" name="Espace réservé du pied de page 7">
            <a:extLst>
              <a:ext uri="{FF2B5EF4-FFF2-40B4-BE49-F238E27FC236}">
                <a16:creationId xmlns:a16="http://schemas.microsoft.com/office/drawing/2014/main" id="{7C83E4CD-A628-AF4E-917E-0C28EFC9535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7E26677-4D56-3E49-BE48-7970AECC5739}"/>
              </a:ext>
            </a:extLst>
          </p:cNvPr>
          <p:cNvSpPr>
            <a:spLocks noGrp="1"/>
          </p:cNvSpPr>
          <p:nvPr>
            <p:ph type="sldNum" sz="quarter" idx="12"/>
          </p:nvPr>
        </p:nvSpPr>
        <p:spPr/>
        <p:txBody>
          <a:bodyPr/>
          <a:lstStyle/>
          <a:p>
            <a:fld id="{7CB8D917-3A08-C44A-879B-902EE6A0BDD7}" type="slidenum">
              <a:rPr lang="fr-FR" smtClean="0"/>
              <a:t>‹N°›</a:t>
            </a:fld>
            <a:endParaRPr lang="fr-FR"/>
          </a:p>
        </p:txBody>
      </p:sp>
    </p:spTree>
    <p:extLst>
      <p:ext uri="{BB962C8B-B14F-4D97-AF65-F5344CB8AC3E}">
        <p14:creationId xmlns:p14="http://schemas.microsoft.com/office/powerpoint/2010/main" val="722543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F7E51E-6E52-8C4F-9D01-8F5BDCF1D4E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1F846D6-E3F8-404C-8979-D7FD6A2187A6}"/>
              </a:ext>
            </a:extLst>
          </p:cNvPr>
          <p:cNvSpPr>
            <a:spLocks noGrp="1"/>
          </p:cNvSpPr>
          <p:nvPr>
            <p:ph type="dt" sz="half" idx="10"/>
          </p:nvPr>
        </p:nvSpPr>
        <p:spPr/>
        <p:txBody>
          <a:bodyPr/>
          <a:lstStyle/>
          <a:p>
            <a:fld id="{4CFE5115-9CEC-9748-A921-3667D9B92410}" type="datetimeFigureOut">
              <a:rPr lang="fr-FR" smtClean="0"/>
              <a:t>10/04/2022</a:t>
            </a:fld>
            <a:endParaRPr lang="fr-FR"/>
          </a:p>
        </p:txBody>
      </p:sp>
      <p:sp>
        <p:nvSpPr>
          <p:cNvPr id="4" name="Espace réservé du pied de page 3">
            <a:extLst>
              <a:ext uri="{FF2B5EF4-FFF2-40B4-BE49-F238E27FC236}">
                <a16:creationId xmlns:a16="http://schemas.microsoft.com/office/drawing/2014/main" id="{604111E5-3E40-0945-8ADA-D6E5CF98B68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F5D972B-1548-EA45-B664-443E940C2BE9}"/>
              </a:ext>
            </a:extLst>
          </p:cNvPr>
          <p:cNvSpPr>
            <a:spLocks noGrp="1"/>
          </p:cNvSpPr>
          <p:nvPr>
            <p:ph type="sldNum" sz="quarter" idx="12"/>
          </p:nvPr>
        </p:nvSpPr>
        <p:spPr/>
        <p:txBody>
          <a:bodyPr/>
          <a:lstStyle/>
          <a:p>
            <a:fld id="{7CB8D917-3A08-C44A-879B-902EE6A0BDD7}" type="slidenum">
              <a:rPr lang="fr-FR" smtClean="0"/>
              <a:t>‹N°›</a:t>
            </a:fld>
            <a:endParaRPr lang="fr-FR"/>
          </a:p>
        </p:txBody>
      </p:sp>
    </p:spTree>
    <p:extLst>
      <p:ext uri="{BB962C8B-B14F-4D97-AF65-F5344CB8AC3E}">
        <p14:creationId xmlns:p14="http://schemas.microsoft.com/office/powerpoint/2010/main" val="3406606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829AA3D-30EF-F14D-A832-CAD674299D24}"/>
              </a:ext>
            </a:extLst>
          </p:cNvPr>
          <p:cNvSpPr>
            <a:spLocks noGrp="1"/>
          </p:cNvSpPr>
          <p:nvPr>
            <p:ph type="dt" sz="half" idx="10"/>
          </p:nvPr>
        </p:nvSpPr>
        <p:spPr/>
        <p:txBody>
          <a:bodyPr/>
          <a:lstStyle/>
          <a:p>
            <a:fld id="{4CFE5115-9CEC-9748-A921-3667D9B92410}" type="datetimeFigureOut">
              <a:rPr lang="fr-FR" smtClean="0"/>
              <a:t>10/04/2022</a:t>
            </a:fld>
            <a:endParaRPr lang="fr-FR"/>
          </a:p>
        </p:txBody>
      </p:sp>
      <p:sp>
        <p:nvSpPr>
          <p:cNvPr id="3" name="Espace réservé du pied de page 2">
            <a:extLst>
              <a:ext uri="{FF2B5EF4-FFF2-40B4-BE49-F238E27FC236}">
                <a16:creationId xmlns:a16="http://schemas.microsoft.com/office/drawing/2014/main" id="{B600D8B3-D8F8-8447-A544-7FDE51BEACD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60BFEA7-E9C8-7640-B138-0C2E9178C927}"/>
              </a:ext>
            </a:extLst>
          </p:cNvPr>
          <p:cNvSpPr>
            <a:spLocks noGrp="1"/>
          </p:cNvSpPr>
          <p:nvPr>
            <p:ph type="sldNum" sz="quarter" idx="12"/>
          </p:nvPr>
        </p:nvSpPr>
        <p:spPr/>
        <p:txBody>
          <a:bodyPr/>
          <a:lstStyle/>
          <a:p>
            <a:fld id="{7CB8D917-3A08-C44A-879B-902EE6A0BDD7}" type="slidenum">
              <a:rPr lang="fr-FR" smtClean="0"/>
              <a:t>‹N°›</a:t>
            </a:fld>
            <a:endParaRPr lang="fr-FR"/>
          </a:p>
        </p:txBody>
      </p:sp>
    </p:spTree>
    <p:extLst>
      <p:ext uri="{BB962C8B-B14F-4D97-AF65-F5344CB8AC3E}">
        <p14:creationId xmlns:p14="http://schemas.microsoft.com/office/powerpoint/2010/main" val="2711929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EE1445-D1BE-4C4B-9AD2-252682B2611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1C30AF7-3A9D-4A4D-82AA-03EFA21E1F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FA41F62-FEF1-0443-AD69-455AD05480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245DCB9-6513-094A-9B96-57E8AB7CEBDF}"/>
              </a:ext>
            </a:extLst>
          </p:cNvPr>
          <p:cNvSpPr>
            <a:spLocks noGrp="1"/>
          </p:cNvSpPr>
          <p:nvPr>
            <p:ph type="dt" sz="half" idx="10"/>
          </p:nvPr>
        </p:nvSpPr>
        <p:spPr/>
        <p:txBody>
          <a:bodyPr/>
          <a:lstStyle/>
          <a:p>
            <a:fld id="{4CFE5115-9CEC-9748-A921-3667D9B92410}" type="datetimeFigureOut">
              <a:rPr lang="fr-FR" smtClean="0"/>
              <a:t>10/04/2022</a:t>
            </a:fld>
            <a:endParaRPr lang="fr-FR"/>
          </a:p>
        </p:txBody>
      </p:sp>
      <p:sp>
        <p:nvSpPr>
          <p:cNvPr id="6" name="Espace réservé du pied de page 5">
            <a:extLst>
              <a:ext uri="{FF2B5EF4-FFF2-40B4-BE49-F238E27FC236}">
                <a16:creationId xmlns:a16="http://schemas.microsoft.com/office/drawing/2014/main" id="{D91E3007-4E2C-394B-A154-EE8D0F0EE37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9B9B2CB-4725-3C4F-B4A8-3EB751B880FA}"/>
              </a:ext>
            </a:extLst>
          </p:cNvPr>
          <p:cNvSpPr>
            <a:spLocks noGrp="1"/>
          </p:cNvSpPr>
          <p:nvPr>
            <p:ph type="sldNum" sz="quarter" idx="12"/>
          </p:nvPr>
        </p:nvSpPr>
        <p:spPr/>
        <p:txBody>
          <a:bodyPr/>
          <a:lstStyle/>
          <a:p>
            <a:fld id="{7CB8D917-3A08-C44A-879B-902EE6A0BDD7}" type="slidenum">
              <a:rPr lang="fr-FR" smtClean="0"/>
              <a:t>‹N°›</a:t>
            </a:fld>
            <a:endParaRPr lang="fr-FR"/>
          </a:p>
        </p:txBody>
      </p:sp>
    </p:spTree>
    <p:extLst>
      <p:ext uri="{BB962C8B-B14F-4D97-AF65-F5344CB8AC3E}">
        <p14:creationId xmlns:p14="http://schemas.microsoft.com/office/powerpoint/2010/main" val="2710782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4CECAC-3592-BE4F-AFC8-55BB03D627D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A32C9CC-5E4B-674D-8570-B9CBB7BFFF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F25E2A6-F74B-BD49-B607-3F3EB48E54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C545BFC-6A81-0648-BDF7-A7291206AB23}"/>
              </a:ext>
            </a:extLst>
          </p:cNvPr>
          <p:cNvSpPr>
            <a:spLocks noGrp="1"/>
          </p:cNvSpPr>
          <p:nvPr>
            <p:ph type="dt" sz="half" idx="10"/>
          </p:nvPr>
        </p:nvSpPr>
        <p:spPr/>
        <p:txBody>
          <a:bodyPr/>
          <a:lstStyle/>
          <a:p>
            <a:fld id="{4CFE5115-9CEC-9748-A921-3667D9B92410}" type="datetimeFigureOut">
              <a:rPr lang="fr-FR" smtClean="0"/>
              <a:t>10/04/2022</a:t>
            </a:fld>
            <a:endParaRPr lang="fr-FR"/>
          </a:p>
        </p:txBody>
      </p:sp>
      <p:sp>
        <p:nvSpPr>
          <p:cNvPr id="6" name="Espace réservé du pied de page 5">
            <a:extLst>
              <a:ext uri="{FF2B5EF4-FFF2-40B4-BE49-F238E27FC236}">
                <a16:creationId xmlns:a16="http://schemas.microsoft.com/office/drawing/2014/main" id="{510DCF7D-CBF6-A740-9F05-0E46E5C5218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231035C-CFFE-F349-8D2F-1EB82003D761}"/>
              </a:ext>
            </a:extLst>
          </p:cNvPr>
          <p:cNvSpPr>
            <a:spLocks noGrp="1"/>
          </p:cNvSpPr>
          <p:nvPr>
            <p:ph type="sldNum" sz="quarter" idx="12"/>
          </p:nvPr>
        </p:nvSpPr>
        <p:spPr/>
        <p:txBody>
          <a:bodyPr/>
          <a:lstStyle/>
          <a:p>
            <a:fld id="{7CB8D917-3A08-C44A-879B-902EE6A0BDD7}" type="slidenum">
              <a:rPr lang="fr-FR" smtClean="0"/>
              <a:t>‹N°›</a:t>
            </a:fld>
            <a:endParaRPr lang="fr-FR"/>
          </a:p>
        </p:txBody>
      </p:sp>
    </p:spTree>
    <p:extLst>
      <p:ext uri="{BB962C8B-B14F-4D97-AF65-F5344CB8AC3E}">
        <p14:creationId xmlns:p14="http://schemas.microsoft.com/office/powerpoint/2010/main" val="2116572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488C50C-676F-744D-B0AF-BF030A88C8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9964CF1-5CB2-2F47-A51C-E8A5CEBF62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2C2C3A0-7D55-E64F-84B0-C4D406E4AD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FE5115-9CEC-9748-A921-3667D9B92410}" type="datetimeFigureOut">
              <a:rPr lang="fr-FR" smtClean="0"/>
              <a:t>10/04/2022</a:t>
            </a:fld>
            <a:endParaRPr lang="fr-FR"/>
          </a:p>
        </p:txBody>
      </p:sp>
      <p:sp>
        <p:nvSpPr>
          <p:cNvPr id="5" name="Espace réservé du pied de page 4">
            <a:extLst>
              <a:ext uri="{FF2B5EF4-FFF2-40B4-BE49-F238E27FC236}">
                <a16:creationId xmlns:a16="http://schemas.microsoft.com/office/drawing/2014/main" id="{2077A163-D2DF-F24B-9967-A89C5FF853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A51BA6A-5209-794C-B14D-17B10D1638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B8D917-3A08-C44A-879B-902EE6A0BDD7}" type="slidenum">
              <a:rPr lang="fr-FR" smtClean="0"/>
              <a:t>‹N°›</a:t>
            </a:fld>
            <a:endParaRPr lang="fr-FR"/>
          </a:p>
        </p:txBody>
      </p:sp>
    </p:spTree>
    <p:extLst>
      <p:ext uri="{BB962C8B-B14F-4D97-AF65-F5344CB8AC3E}">
        <p14:creationId xmlns:p14="http://schemas.microsoft.com/office/powerpoint/2010/main" val="3994862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file:///verset/Gen&#232;se/2/5/TOB" TargetMode="External"/><Relationship Id="rId7" Type="http://schemas.openxmlformats.org/officeDocument/2006/relationships/hyperlink" Target="file:///verset/Gen&#232;se/2/9/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2/8/TOB" TargetMode="External"/><Relationship Id="rId5" Type="http://schemas.openxmlformats.org/officeDocument/2006/relationships/hyperlink" Target="file:///verset/Gen&#232;se/2/7/TOB" TargetMode="External"/><Relationship Id="rId4" Type="http://schemas.openxmlformats.org/officeDocument/2006/relationships/hyperlink" Target="file:///verset/Gen&#232;se/2/6/TOB"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file:///verset/Gen&#232;se/2/10/TOB" TargetMode="External"/><Relationship Id="rId7" Type="http://schemas.openxmlformats.org/officeDocument/2006/relationships/hyperlink" Target="file:///verset/Gen&#232;se/2/14/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2/13/TOB" TargetMode="External"/><Relationship Id="rId5" Type="http://schemas.openxmlformats.org/officeDocument/2006/relationships/hyperlink" Target="file:///verset/Gen&#232;se/2/12/TOB" TargetMode="External"/><Relationship Id="rId4" Type="http://schemas.openxmlformats.org/officeDocument/2006/relationships/hyperlink" Target="file:///verset/Gen&#232;se/2/11/TOB"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file:///verset/Gen&#232;se/2/15/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2/18/TOB" TargetMode="External"/><Relationship Id="rId5" Type="http://schemas.openxmlformats.org/officeDocument/2006/relationships/hyperlink" Target="file:///verset/Gen&#232;se/2/17/TOB" TargetMode="External"/><Relationship Id="rId4" Type="http://schemas.openxmlformats.org/officeDocument/2006/relationships/hyperlink" Target="file:///verset/Gen&#232;se/2/16/TOB"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file:///verset/Gen&#232;se/2/19/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5" Type="http://schemas.openxmlformats.org/officeDocument/2006/relationships/image" Target="../media/image21.jpg"/><Relationship Id="rId4" Type="http://schemas.openxmlformats.org/officeDocument/2006/relationships/hyperlink" Target="file:///verset/Gen&#232;se/2/20/TOB"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file:///verset/Gen&#232;se/2/22/TOB" TargetMode="External"/><Relationship Id="rId7" Type="http://schemas.openxmlformats.org/officeDocument/2006/relationships/image" Target="../media/image22.jpg"/><Relationship Id="rId2" Type="http://schemas.openxmlformats.org/officeDocument/2006/relationships/hyperlink" Target="file:///verset/Gen&#232;se/2/21/TOB" TargetMode="External"/><Relationship Id="rId1" Type="http://schemas.openxmlformats.org/officeDocument/2006/relationships/slideLayout" Target="../slideLayouts/slideLayout9.xml"/><Relationship Id="rId6" Type="http://schemas.openxmlformats.org/officeDocument/2006/relationships/hyperlink" Target="file:///verset/Gen&#232;se/2/25/TOB" TargetMode="External"/><Relationship Id="rId5" Type="http://schemas.openxmlformats.org/officeDocument/2006/relationships/hyperlink" Target="file:///verset/Gen&#232;se/2/24/TOB" TargetMode="External"/><Relationship Id="rId4" Type="http://schemas.openxmlformats.org/officeDocument/2006/relationships/hyperlink" Target="file:///verset/Gen&#232;se/2/23/TOB"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hyperlink" Target="file:///verset/Gen&#232;se/1/7/TOB" TargetMode="External"/><Relationship Id="rId3" Type="http://schemas.openxmlformats.org/officeDocument/2006/relationships/hyperlink" Target="file:///verset/Gen&#232;se/1/2/TOB" TargetMode="External"/><Relationship Id="rId7" Type="http://schemas.openxmlformats.org/officeDocument/2006/relationships/hyperlink" Target="file:///verset/Gen&#232;se/1/6/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1/5/TOB" TargetMode="External"/><Relationship Id="rId5" Type="http://schemas.openxmlformats.org/officeDocument/2006/relationships/hyperlink" Target="file:///verset/Gen&#232;se/1/4/TOB" TargetMode="External"/><Relationship Id="rId10" Type="http://schemas.openxmlformats.org/officeDocument/2006/relationships/image" Target="../media/image28.png"/><Relationship Id="rId4" Type="http://schemas.openxmlformats.org/officeDocument/2006/relationships/hyperlink" Target="file:///verset/Gen&#232;se/1/3/TOB" TargetMode="External"/><Relationship Id="rId9" Type="http://schemas.openxmlformats.org/officeDocument/2006/relationships/hyperlink" Target="file:///verset/Gen&#232;se/1/8/TOB"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file:///verset/Gen&#232;se/1/10/TOB" TargetMode="External"/><Relationship Id="rId7" Type="http://schemas.openxmlformats.org/officeDocument/2006/relationships/image" Target="../media/image29.png"/><Relationship Id="rId2" Type="http://schemas.openxmlformats.org/officeDocument/2006/relationships/hyperlink" Target="file:///verset/Gen&#232;se/1/9/TOB" TargetMode="External"/><Relationship Id="rId1" Type="http://schemas.openxmlformats.org/officeDocument/2006/relationships/slideLayout" Target="../slideLayouts/slideLayout9.xml"/><Relationship Id="rId6" Type="http://schemas.openxmlformats.org/officeDocument/2006/relationships/hyperlink" Target="file:///verset/Gen&#232;se/1/13/TOB" TargetMode="External"/><Relationship Id="rId5" Type="http://schemas.openxmlformats.org/officeDocument/2006/relationships/hyperlink" Target="file:///verset/Gen&#232;se/1/12/TOB" TargetMode="External"/><Relationship Id="rId4" Type="http://schemas.openxmlformats.org/officeDocument/2006/relationships/hyperlink" Target="file:///verset/Gen&#232;se/1/11/TOB"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file:///verset/Gen&#232;se/1/15/TOB" TargetMode="External"/><Relationship Id="rId7" Type="http://schemas.openxmlformats.org/officeDocument/2006/relationships/hyperlink" Target="file:///verset/Gen&#232;se/1/19/TOB" TargetMode="External"/><Relationship Id="rId2" Type="http://schemas.openxmlformats.org/officeDocument/2006/relationships/hyperlink" Target="file:///verset/Gen&#232;se/1/14/TOB" TargetMode="External"/><Relationship Id="rId1" Type="http://schemas.openxmlformats.org/officeDocument/2006/relationships/slideLayout" Target="../slideLayouts/slideLayout9.xml"/><Relationship Id="rId6" Type="http://schemas.openxmlformats.org/officeDocument/2006/relationships/hyperlink" Target="file:///verset/Gen&#232;se/1/18/TOB" TargetMode="External"/><Relationship Id="rId5" Type="http://schemas.openxmlformats.org/officeDocument/2006/relationships/hyperlink" Target="file:///verset/Gen&#232;se/1/17/TOB" TargetMode="External"/><Relationship Id="rId4" Type="http://schemas.openxmlformats.org/officeDocument/2006/relationships/hyperlink" Target="file:///verset/Gen&#232;se/1/16/TOB"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file:///verset/Gen&#232;se/1/21/TOB" TargetMode="External"/><Relationship Id="rId2" Type="http://schemas.openxmlformats.org/officeDocument/2006/relationships/hyperlink" Target="file:///verset/Gen&#232;se/1/20/TOB" TargetMode="Externa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hyperlink" Target="file:///verset/Gen&#232;se/1/23/TOB" TargetMode="External"/><Relationship Id="rId4" Type="http://schemas.openxmlformats.org/officeDocument/2006/relationships/hyperlink" Target="file:///verset/Gen&#232;se/1/22/TOB"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file:///verset/Gen&#232;se/1/25/TOB" TargetMode="External"/><Relationship Id="rId2" Type="http://schemas.openxmlformats.org/officeDocument/2006/relationships/hyperlink" Target="file:///verset/Gen&#232;se/1/24/TOB" TargetMode="Externa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file:///verset/Gen&#232;se/1/27/TOB" TargetMode="External"/><Relationship Id="rId7" Type="http://schemas.openxmlformats.org/officeDocument/2006/relationships/hyperlink" Target="file:///verset/Gen&#232;se/1/31/TOB" TargetMode="External"/><Relationship Id="rId2" Type="http://schemas.openxmlformats.org/officeDocument/2006/relationships/hyperlink" Target="file:///verset/Gen&#232;se/1/26/TOB" TargetMode="External"/><Relationship Id="rId1" Type="http://schemas.openxmlformats.org/officeDocument/2006/relationships/slideLayout" Target="../slideLayouts/slideLayout9.xml"/><Relationship Id="rId6" Type="http://schemas.openxmlformats.org/officeDocument/2006/relationships/hyperlink" Target="file:///verset/Gen&#232;se/1/30/TOB" TargetMode="External"/><Relationship Id="rId5" Type="http://schemas.openxmlformats.org/officeDocument/2006/relationships/hyperlink" Target="file:///verset/Gen&#232;se/1/29/TOB" TargetMode="External"/><Relationship Id="rId4" Type="http://schemas.openxmlformats.org/officeDocument/2006/relationships/hyperlink" Target="file:///verset/Gen&#232;se/1/28/TOB"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file:///verset/Gen&#232;se/2/2/TOB" TargetMode="External"/><Relationship Id="rId2" Type="http://schemas.openxmlformats.org/officeDocument/2006/relationships/hyperlink" Target="file:///verset/Gen&#232;se/2/1/TOB" TargetMode="Externa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hyperlink" Target="file:///verset/Gen&#232;se/2/4/TOB" TargetMode="External"/><Relationship Id="rId4" Type="http://schemas.openxmlformats.org/officeDocument/2006/relationships/hyperlink" Target="file:///verset/Gen&#232;se/2/3/TOB"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F25329-04C3-4B4F-B5D4-02E49697D302}"/>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41BD22D1-0206-8A43-B55E-5E586289109B}"/>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615322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76D98FA3-07E9-8A44-8AFA-CE2CA895DB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7416" y="892175"/>
            <a:ext cx="3376805" cy="5073650"/>
          </a:xfrm>
        </p:spPr>
      </p:pic>
      <p:pic>
        <p:nvPicPr>
          <p:cNvPr id="7" name="Image 6" descr="Une image contenant texte&#10;&#10;Description générée automatiquement">
            <a:extLst>
              <a:ext uri="{FF2B5EF4-FFF2-40B4-BE49-F238E27FC236}">
                <a16:creationId xmlns:a16="http://schemas.microsoft.com/office/drawing/2014/main" id="{B6DA5B5A-5D21-8A4E-8436-D54961C6C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6971" y="595630"/>
            <a:ext cx="3740048" cy="5666740"/>
          </a:xfrm>
          <a:prstGeom prst="rect">
            <a:avLst/>
          </a:prstGeom>
        </p:spPr>
      </p:pic>
      <p:pic>
        <p:nvPicPr>
          <p:cNvPr id="3" name="Image 2" descr="Une image contenant texte, signe&#10;&#10;Description générée automatiquement">
            <a:extLst>
              <a:ext uri="{FF2B5EF4-FFF2-40B4-BE49-F238E27FC236}">
                <a16:creationId xmlns:a16="http://schemas.microsoft.com/office/drawing/2014/main" id="{BDC281C5-A298-EA43-B7AE-762E13490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861" y="854919"/>
            <a:ext cx="3376805" cy="5407451"/>
          </a:xfrm>
          <a:prstGeom prst="rect">
            <a:avLst/>
          </a:prstGeom>
        </p:spPr>
      </p:pic>
    </p:spTree>
    <p:extLst>
      <p:ext uri="{BB962C8B-B14F-4D97-AF65-F5344CB8AC3E}">
        <p14:creationId xmlns:p14="http://schemas.microsoft.com/office/powerpoint/2010/main" val="476809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livre&#10;&#10;Description générée automatiquement">
            <a:extLst>
              <a:ext uri="{FF2B5EF4-FFF2-40B4-BE49-F238E27FC236}">
                <a16:creationId xmlns:a16="http://schemas.microsoft.com/office/drawing/2014/main" id="{3597A95E-56BB-CE41-9307-7B95B214E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703" y="254000"/>
            <a:ext cx="4229100" cy="6350000"/>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340F8BE4-1CDC-144A-B1C1-2FEEEE1D7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8339" y="519940"/>
            <a:ext cx="3967958" cy="5818120"/>
          </a:xfrm>
          <a:prstGeom prst="rect">
            <a:avLst/>
          </a:prstGeom>
        </p:spPr>
      </p:pic>
    </p:spTree>
    <p:extLst>
      <p:ext uri="{BB962C8B-B14F-4D97-AF65-F5344CB8AC3E}">
        <p14:creationId xmlns:p14="http://schemas.microsoft.com/office/powerpoint/2010/main" val="785725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4431F798-3BD9-0A4A-BB24-28BA90703C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80740" y="920876"/>
            <a:ext cx="3448669" cy="5016247"/>
          </a:xfrm>
        </p:spPr>
      </p:pic>
      <p:pic>
        <p:nvPicPr>
          <p:cNvPr id="6" name="Image 5" descr="Une image contenant texte&#10;&#10;Description générée automatiquement">
            <a:extLst>
              <a:ext uri="{FF2B5EF4-FFF2-40B4-BE49-F238E27FC236}">
                <a16:creationId xmlns:a16="http://schemas.microsoft.com/office/drawing/2014/main" id="{A24ECBC9-4345-A14B-B999-A84CD624B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592" y="679980"/>
            <a:ext cx="3448669" cy="5498038"/>
          </a:xfrm>
          <a:prstGeom prst="rect">
            <a:avLst/>
          </a:prstGeom>
          <a:solidFill>
            <a:schemeClr val="tx1"/>
          </a:solidFill>
        </p:spPr>
      </p:pic>
    </p:spTree>
    <p:extLst>
      <p:ext uri="{BB962C8B-B14F-4D97-AF65-F5344CB8AC3E}">
        <p14:creationId xmlns:p14="http://schemas.microsoft.com/office/powerpoint/2010/main" val="2678546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homme, personne&#10;&#10;Description générée automatiquement">
            <a:extLst>
              <a:ext uri="{FF2B5EF4-FFF2-40B4-BE49-F238E27FC236}">
                <a16:creationId xmlns:a16="http://schemas.microsoft.com/office/drawing/2014/main" id="{49E59AA6-0131-5F45-973C-206865291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645" y="116115"/>
            <a:ext cx="4513807" cy="6625770"/>
          </a:xfrm>
          <a:prstGeom prst="rect">
            <a:avLst/>
          </a:prstGeom>
        </p:spPr>
      </p:pic>
      <p:pic>
        <p:nvPicPr>
          <p:cNvPr id="5" name="Image 4" descr="Une image contenant texte, personne, homme, intérieur&#10;&#10;Description générée automatiquement">
            <a:extLst>
              <a:ext uri="{FF2B5EF4-FFF2-40B4-BE49-F238E27FC236}">
                <a16:creationId xmlns:a16="http://schemas.microsoft.com/office/drawing/2014/main" id="{53072EA2-C281-C248-A8D9-9F3BE6C60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9549" y="116115"/>
            <a:ext cx="4304445" cy="6625770"/>
          </a:xfrm>
          <a:prstGeom prst="rect">
            <a:avLst/>
          </a:prstGeom>
        </p:spPr>
      </p:pic>
    </p:spTree>
    <p:extLst>
      <p:ext uri="{BB962C8B-B14F-4D97-AF65-F5344CB8AC3E}">
        <p14:creationId xmlns:p14="http://schemas.microsoft.com/office/powerpoint/2010/main" val="2597167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AF522A9-4516-A44A-984D-1A5A36CE9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9999" y="867773"/>
            <a:ext cx="3407660" cy="5415358"/>
          </a:xfrm>
          <a:prstGeom prst="rect">
            <a:avLst/>
          </a:prstGeom>
        </p:spPr>
      </p:pic>
      <p:pic>
        <p:nvPicPr>
          <p:cNvPr id="5" name="Image 4" descr="Une image contenant texte, tableau blanc&#10;&#10;Description générée automatiquement">
            <a:extLst>
              <a:ext uri="{FF2B5EF4-FFF2-40B4-BE49-F238E27FC236}">
                <a16:creationId xmlns:a16="http://schemas.microsoft.com/office/drawing/2014/main" id="{9A74DBD2-8777-8345-B2F5-08975A96A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4435" y="710513"/>
            <a:ext cx="3407659" cy="5729877"/>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3D6AA5D4-B246-FE40-90F2-E16EAECB3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 y="1106728"/>
            <a:ext cx="3552190" cy="4937445"/>
          </a:xfrm>
          <a:prstGeom prst="rect">
            <a:avLst/>
          </a:prstGeom>
        </p:spPr>
      </p:pic>
    </p:spTree>
    <p:extLst>
      <p:ext uri="{BB962C8B-B14F-4D97-AF65-F5344CB8AC3E}">
        <p14:creationId xmlns:p14="http://schemas.microsoft.com/office/powerpoint/2010/main" val="914737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611085" y="302359"/>
            <a:ext cx="7037615" cy="5386090"/>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Introduction</a:t>
            </a:r>
          </a:p>
          <a:p>
            <a:pPr lvl="0"/>
            <a:r>
              <a:rPr lang="fr-FR" sz="2400" dirty="0">
                <a:latin typeface="Times New Roman" panose="02020603050405020304" pitchFamily="18" charset="0"/>
                <a:cs typeface="Times New Roman" panose="02020603050405020304" pitchFamily="18" charset="0"/>
              </a:rPr>
              <a:t>- Un regain d’intérêt</a:t>
            </a:r>
          </a:p>
          <a:p>
            <a:pPr lvl="0"/>
            <a:r>
              <a:rPr lang="fr-FR" sz="2400" dirty="0">
                <a:latin typeface="Times New Roman" panose="02020603050405020304" pitchFamily="18" charset="0"/>
                <a:cs typeface="Times New Roman" panose="02020603050405020304" pitchFamily="18" charset="0"/>
              </a:rPr>
              <a:t>- Des enjeux très important</a:t>
            </a:r>
            <a:r>
              <a:rPr lang="fr-FR" dirty="0"/>
              <a:t>s</a:t>
            </a:r>
          </a:p>
          <a:p>
            <a:pPr marL="285750" lvl="0" indent="-285750">
              <a:buFontTx/>
              <a:buChar char="-"/>
            </a:pPr>
            <a:endParaRPr lang="fr-FR" sz="1600" dirty="0"/>
          </a:p>
          <a:p>
            <a:r>
              <a:rPr lang="fr-FR" dirty="0"/>
              <a:t> </a:t>
            </a:r>
            <a:endParaRPr lang="fr-FR" sz="1600" dirty="0"/>
          </a:p>
          <a:p>
            <a:pPr marL="457200" lvl="0" indent="-457200">
              <a:buAutoNum type="arabicPeriod"/>
            </a:pPr>
            <a:r>
              <a:rPr lang="fr-FR" sz="24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2400" b="1" dirty="0">
              <a:latin typeface="Times New Roman" panose="02020603050405020304" pitchFamily="18" charset="0"/>
              <a:cs typeface="Times New Roman" panose="02020603050405020304" pitchFamily="18" charset="0"/>
            </a:endParaRPr>
          </a:p>
          <a:p>
            <a:pPr lvl="1"/>
            <a:r>
              <a:rPr lang="fr-FR" sz="2400" dirty="0">
                <a:solidFill>
                  <a:srgbClr val="FF0000"/>
                </a:solidFill>
                <a:latin typeface="Times New Roman" panose="02020603050405020304" pitchFamily="18" charset="0"/>
                <a:cs typeface="Times New Roman" panose="02020603050405020304" pitchFamily="18" charset="0"/>
              </a:rPr>
              <a:t>1.1. Les récits de l’Ancien Testament</a:t>
            </a:r>
          </a:p>
          <a:p>
            <a:pPr lvl="2"/>
            <a:r>
              <a:rPr lang="fr-FR" i="1" dirty="0"/>
              <a:t>Lecture de </a:t>
            </a:r>
            <a:r>
              <a:rPr lang="fr-FR" i="1" dirty="0" err="1"/>
              <a:t>Gn</a:t>
            </a:r>
            <a:r>
              <a:rPr lang="fr-FR" i="1" dirty="0"/>
              <a:t> 2, 4b – 3, 25</a:t>
            </a:r>
            <a:endParaRPr lang="fr-FR" sz="1600" dirty="0"/>
          </a:p>
          <a:p>
            <a:pPr lvl="2"/>
            <a:r>
              <a:rPr lang="fr-FR" i="1" dirty="0"/>
              <a:t>Lecture de </a:t>
            </a:r>
            <a:r>
              <a:rPr lang="fr-FR" i="1" dirty="0" err="1"/>
              <a:t>Gn</a:t>
            </a:r>
            <a:r>
              <a:rPr lang="fr-FR" i="1" dirty="0"/>
              <a:t> 1 – 2, 4a</a:t>
            </a:r>
            <a:endParaRPr lang="fr-FR" sz="1600" dirty="0"/>
          </a:p>
          <a:p>
            <a:pPr lvl="2"/>
            <a:r>
              <a:rPr lang="fr-FR" i="1" dirty="0"/>
              <a:t>Réflexions globales</a:t>
            </a:r>
          </a:p>
          <a:p>
            <a:pPr lvl="2"/>
            <a:endParaRPr lang="fr-FR" sz="1600" dirty="0"/>
          </a:p>
          <a:p>
            <a:pPr lvl="1"/>
            <a:r>
              <a:rPr lang="fr-FR" sz="2400" dirty="0">
                <a:latin typeface="Times New Roman" panose="02020603050405020304" pitchFamily="18" charset="0"/>
                <a:cs typeface="Times New Roman" panose="02020603050405020304" pitchFamily="18" charset="0"/>
              </a:rPr>
              <a:t>1.2. La création à la lumière du Nouveau Testament</a:t>
            </a:r>
          </a:p>
          <a:p>
            <a:pPr lvl="1"/>
            <a:endParaRPr lang="fr-FR" sz="2400" dirty="0">
              <a:latin typeface="Times New Roman" panose="02020603050405020304" pitchFamily="18" charset="0"/>
              <a:cs typeface="Times New Roman" panose="02020603050405020304" pitchFamily="18" charset="0"/>
            </a:endParaRPr>
          </a:p>
          <a:p>
            <a:endParaRPr lang="fr-FR" sz="2400" dirty="0"/>
          </a:p>
        </p:txBody>
      </p:sp>
    </p:spTree>
    <p:extLst>
      <p:ext uri="{BB962C8B-B14F-4D97-AF65-F5344CB8AC3E}">
        <p14:creationId xmlns:p14="http://schemas.microsoft.com/office/powerpoint/2010/main" val="1326361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rouleau à pâtisserie, épice&#10;&#10;Description générée automatiquement">
            <a:extLst>
              <a:ext uri="{FF2B5EF4-FFF2-40B4-BE49-F238E27FC236}">
                <a16:creationId xmlns:a16="http://schemas.microsoft.com/office/drawing/2014/main" id="{C8C2456D-1D4E-F446-9184-0D76902DF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72" y="0"/>
            <a:ext cx="10297056" cy="6858000"/>
          </a:xfrm>
          <a:prstGeom prst="rect">
            <a:avLst/>
          </a:prstGeom>
        </p:spPr>
      </p:pic>
    </p:spTree>
    <p:extLst>
      <p:ext uri="{BB962C8B-B14F-4D97-AF65-F5344CB8AC3E}">
        <p14:creationId xmlns:p14="http://schemas.microsoft.com/office/powerpoint/2010/main" val="2491380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intérieur, ligné, empilé&#10;&#10;Description générée automatiquement">
            <a:extLst>
              <a:ext uri="{FF2B5EF4-FFF2-40B4-BE49-F238E27FC236}">
                <a16:creationId xmlns:a16="http://schemas.microsoft.com/office/drawing/2014/main" id="{585381FD-4A4A-A147-B308-5671CDEAFB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8220"/>
            <a:ext cx="6482080" cy="4861560"/>
          </a:xfrm>
          <a:prstGeom prst="rect">
            <a:avLst/>
          </a:prstGeom>
        </p:spPr>
      </p:pic>
      <p:sp>
        <p:nvSpPr>
          <p:cNvPr id="4" name="ZoneTexte 3">
            <a:extLst>
              <a:ext uri="{FF2B5EF4-FFF2-40B4-BE49-F238E27FC236}">
                <a16:creationId xmlns:a16="http://schemas.microsoft.com/office/drawing/2014/main" id="{EFB95665-49BF-6F46-9CEC-142C0781D513}"/>
              </a:ext>
            </a:extLst>
          </p:cNvPr>
          <p:cNvSpPr txBox="1"/>
          <p:nvPr/>
        </p:nvSpPr>
        <p:spPr>
          <a:xfrm>
            <a:off x="7461431" y="889843"/>
            <a:ext cx="3961312" cy="5078313"/>
          </a:xfrm>
          <a:prstGeom prst="rect">
            <a:avLst/>
          </a:prstGeom>
          <a:solidFill>
            <a:schemeClr val="bg1"/>
          </a:solidFill>
        </p:spPr>
        <p:txBody>
          <a:bodyPr wrap="square" rtlCol="0">
            <a:spAutoFit/>
          </a:bodyPr>
          <a:lstStyle/>
          <a:p>
            <a:r>
              <a:rPr lang="fr-FR" sz="3600" dirty="0">
                <a:latin typeface="Times New Roman" panose="02020603050405020304" pitchFamily="18" charset="0"/>
                <a:cs typeface="Times New Roman" panose="02020603050405020304" pitchFamily="18" charset="0"/>
              </a:rPr>
              <a:t>GENESE</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EXODE</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LEVITIQUE</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NOMBRES </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DEUTERONOME</a:t>
            </a:r>
          </a:p>
        </p:txBody>
      </p:sp>
    </p:spTree>
    <p:extLst>
      <p:ext uri="{BB962C8B-B14F-4D97-AF65-F5344CB8AC3E}">
        <p14:creationId xmlns:p14="http://schemas.microsoft.com/office/powerpoint/2010/main" val="1893882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2898121" y="167849"/>
            <a:ext cx="6436379" cy="6522302"/>
          </a:xfrm>
        </p:spPr>
        <p:txBody>
          <a:bodyPr>
            <a:noAutofit/>
          </a:bodyPr>
          <a:lstStyle/>
          <a:p>
            <a:pPr algn="ctr"/>
            <a:endParaRPr lang="fr-FR" sz="1200" b="1" dirty="0">
              <a:hlinkClick r:id="rId2"/>
            </a:endParaRPr>
          </a:p>
          <a:p>
            <a:pPr algn="ctr"/>
            <a:r>
              <a:rPr lang="fr-FR" sz="3200" dirty="0" err="1">
                <a:latin typeface="+mj-lt"/>
              </a:rPr>
              <a:t>Gn</a:t>
            </a:r>
            <a:r>
              <a:rPr lang="fr-FR" sz="3200" dirty="0">
                <a:latin typeface="+mj-lt"/>
              </a:rPr>
              <a:t> 2, 4b-25 </a:t>
            </a:r>
          </a:p>
          <a:p>
            <a:r>
              <a:rPr lang="fr-FR" sz="2000" dirty="0"/>
              <a:t>Le jour où le SEIGNEUR Dieu fit la terre et le ciel, </a:t>
            </a:r>
          </a:p>
          <a:p>
            <a:r>
              <a:rPr lang="fr-FR" sz="2000" b="1" dirty="0">
                <a:hlinkClick r:id="rId3"/>
              </a:rPr>
              <a:t>5</a:t>
            </a:r>
            <a:r>
              <a:rPr lang="fr-FR" sz="2000" dirty="0"/>
              <a:t> il n’y avait encore sur la terre aucun arbuste des champs, et aucune herbe des champs n’avait encore germé, car le SEIGNEUR Dieu n’avait pas fait pleuvoir sur la terre et il n’y avait pas d’homme pour cultiver le sol ; </a:t>
            </a:r>
          </a:p>
          <a:p>
            <a:r>
              <a:rPr lang="fr-FR" sz="2000" b="1" dirty="0">
                <a:hlinkClick r:id="rId4"/>
              </a:rPr>
              <a:t>6</a:t>
            </a:r>
            <a:r>
              <a:rPr lang="fr-FR" sz="2000" dirty="0"/>
              <a:t> mais un flux montait de la terre et irriguait toute la surface du sol. </a:t>
            </a:r>
          </a:p>
          <a:p>
            <a:r>
              <a:rPr lang="fr-FR" sz="2000" b="1" dirty="0">
                <a:hlinkClick r:id="rId5"/>
              </a:rPr>
              <a:t>7</a:t>
            </a:r>
            <a:r>
              <a:rPr lang="fr-FR" sz="2000" dirty="0"/>
              <a:t> Le SEIGNEUR Dieu modela l’homme avec de la poussière prise du sol. Il insuffla dans ses narines l’haleine de vie, et l’homme devint un être vivant. </a:t>
            </a:r>
          </a:p>
          <a:p>
            <a:r>
              <a:rPr lang="fr-FR" sz="2000" b="1" dirty="0">
                <a:hlinkClick r:id="rId6"/>
              </a:rPr>
              <a:t>8</a:t>
            </a:r>
            <a:r>
              <a:rPr lang="fr-FR" sz="2000" dirty="0"/>
              <a:t> Le SEIGNEUR Dieu planta un jardin en Eden, à l’orient, et il y plaça l’homme qu’il avait formé. </a:t>
            </a:r>
          </a:p>
          <a:p>
            <a:r>
              <a:rPr lang="fr-FR" sz="2000" b="1" dirty="0">
                <a:hlinkClick r:id="rId7"/>
              </a:rPr>
              <a:t>9</a:t>
            </a:r>
            <a:r>
              <a:rPr lang="fr-FR" sz="2000" dirty="0"/>
              <a:t> Le SEIGNEUR Dieu fit germer du sol tout arbre d’aspect attrayant et bon à manger, l’arbre de vie au milieu du jardin et l’arbre de la connaissance de ce qui est bon ou mauvais.</a:t>
            </a:r>
          </a:p>
        </p:txBody>
      </p:sp>
    </p:spTree>
    <p:extLst>
      <p:ext uri="{BB962C8B-B14F-4D97-AF65-F5344CB8AC3E}">
        <p14:creationId xmlns:p14="http://schemas.microsoft.com/office/powerpoint/2010/main" val="519021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2877810" y="970613"/>
            <a:ext cx="6436379" cy="4916774"/>
          </a:xfrm>
        </p:spPr>
        <p:txBody>
          <a:bodyPr>
            <a:noAutofit/>
          </a:bodyPr>
          <a:lstStyle/>
          <a:p>
            <a:pPr algn="ctr"/>
            <a:endParaRPr lang="fr-FR" sz="2400" b="1" dirty="0">
              <a:hlinkClick r:id="rId2"/>
            </a:endParaRPr>
          </a:p>
          <a:p>
            <a:r>
              <a:rPr lang="fr-FR" sz="2400" b="1" dirty="0">
                <a:hlinkClick r:id="rId3"/>
              </a:rPr>
              <a:t>10</a:t>
            </a:r>
            <a:r>
              <a:rPr lang="fr-FR" sz="2400" dirty="0"/>
              <a:t> Un fleuve sortait d’Eden pour irriguer le jardin ; de là il se partageait pour former quatre bras. </a:t>
            </a:r>
          </a:p>
          <a:p>
            <a:r>
              <a:rPr lang="fr-FR" sz="2400" b="1" dirty="0">
                <a:hlinkClick r:id="rId4"/>
              </a:rPr>
              <a:t>11</a:t>
            </a:r>
            <a:r>
              <a:rPr lang="fr-FR" sz="2400" dirty="0"/>
              <a:t> L’un d’eux s’appelait </a:t>
            </a:r>
            <a:r>
              <a:rPr lang="fr-FR" sz="2400" dirty="0" err="1"/>
              <a:t>Pishôn</a:t>
            </a:r>
            <a:r>
              <a:rPr lang="fr-FR" sz="2400" dirty="0"/>
              <a:t> : c’est lui qui entoure tout le pays de </a:t>
            </a:r>
            <a:r>
              <a:rPr lang="fr-FR" sz="2400" dirty="0" err="1"/>
              <a:t>Hawila</a:t>
            </a:r>
            <a:r>
              <a:rPr lang="fr-FR" sz="2400" dirty="0"/>
              <a:t> où se trouve l’or</a:t>
            </a:r>
          </a:p>
          <a:p>
            <a:r>
              <a:rPr lang="fr-FR" sz="2400" b="1" dirty="0">
                <a:hlinkClick r:id="rId5"/>
              </a:rPr>
              <a:t>12</a:t>
            </a:r>
            <a:r>
              <a:rPr lang="fr-FR" sz="2400" dirty="0"/>
              <a:t> – et l’or de ce pays est bon – ainsi que le bdellium et la pierre d’onyx. </a:t>
            </a:r>
          </a:p>
          <a:p>
            <a:r>
              <a:rPr lang="fr-FR" sz="2400" b="1" dirty="0">
                <a:hlinkClick r:id="rId6"/>
              </a:rPr>
              <a:t>13</a:t>
            </a:r>
            <a:r>
              <a:rPr lang="fr-FR" sz="2400" dirty="0"/>
              <a:t> Le deuxième fleuve s’appelait </a:t>
            </a:r>
            <a:r>
              <a:rPr lang="fr-FR" sz="2400" dirty="0" err="1"/>
              <a:t>Guihôn</a:t>
            </a:r>
            <a:r>
              <a:rPr lang="fr-FR" sz="2400" dirty="0"/>
              <a:t> ; c’est lui qui entoure tout le pays de </a:t>
            </a:r>
            <a:r>
              <a:rPr lang="fr-FR" sz="2400" dirty="0" err="1"/>
              <a:t>Koush</a:t>
            </a:r>
            <a:r>
              <a:rPr lang="fr-FR" sz="2400" dirty="0"/>
              <a:t>. </a:t>
            </a:r>
          </a:p>
          <a:p>
            <a:r>
              <a:rPr lang="fr-FR" sz="2400" b="1" dirty="0">
                <a:hlinkClick r:id="rId7"/>
              </a:rPr>
              <a:t>14</a:t>
            </a:r>
            <a:r>
              <a:rPr lang="fr-FR" sz="2400" dirty="0"/>
              <a:t> Le troisième fleuve s’appelait Tigre ; il coule à l’orient d’Assour. Le quatrième fleuve, c’était l’Euphrate.</a:t>
            </a:r>
          </a:p>
        </p:txBody>
      </p:sp>
    </p:spTree>
    <p:extLst>
      <p:ext uri="{BB962C8B-B14F-4D97-AF65-F5344CB8AC3E}">
        <p14:creationId xmlns:p14="http://schemas.microsoft.com/office/powerpoint/2010/main" val="2316017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vieux, pierre&#10;&#10;Description générée automatiquement">
            <a:extLst>
              <a:ext uri="{FF2B5EF4-FFF2-40B4-BE49-F238E27FC236}">
                <a16:creationId xmlns:a16="http://schemas.microsoft.com/office/drawing/2014/main" id="{F2FE08D1-B833-8B4D-B651-29DB0F14844E}"/>
              </a:ext>
            </a:extLst>
          </p:cNvPr>
          <p:cNvPicPr>
            <a:picLocks noChangeAspect="1"/>
          </p:cNvPicPr>
          <p:nvPr/>
        </p:nvPicPr>
        <p:blipFill>
          <a:blip r:embed="rId2"/>
          <a:stretch>
            <a:fillRect/>
          </a:stretch>
        </p:blipFill>
        <p:spPr>
          <a:xfrm>
            <a:off x="2741710" y="0"/>
            <a:ext cx="5108380" cy="6858000"/>
          </a:xfrm>
          <a:prstGeom prst="rect">
            <a:avLst/>
          </a:prstGeom>
        </p:spPr>
      </p:pic>
      <p:sp>
        <p:nvSpPr>
          <p:cNvPr id="4" name="ZoneTexte 3">
            <a:extLst>
              <a:ext uri="{FF2B5EF4-FFF2-40B4-BE49-F238E27FC236}">
                <a16:creationId xmlns:a16="http://schemas.microsoft.com/office/drawing/2014/main" id="{7568995E-9A7B-6645-B4BF-5932E32741E4}"/>
              </a:ext>
            </a:extLst>
          </p:cNvPr>
          <p:cNvSpPr txBox="1"/>
          <p:nvPr/>
        </p:nvSpPr>
        <p:spPr>
          <a:xfrm>
            <a:off x="8375870" y="5657671"/>
            <a:ext cx="3492708" cy="1200329"/>
          </a:xfrm>
          <a:prstGeom prst="rect">
            <a:avLst/>
          </a:prstGeom>
          <a:solidFill>
            <a:schemeClr val="bg1"/>
          </a:solidFill>
        </p:spPr>
        <p:txBody>
          <a:bodyPr wrap="square" rtlCol="0">
            <a:spAutoFit/>
          </a:bodyPr>
          <a:lstStyle/>
          <a:p>
            <a:r>
              <a:rPr lang="fr-FR" dirty="0"/>
              <a:t>Giotto, Saint François d’Assise </a:t>
            </a:r>
          </a:p>
          <a:p>
            <a:r>
              <a:rPr lang="fr-FR" dirty="0"/>
              <a:t>prêchant aux oiseaux,</a:t>
            </a:r>
          </a:p>
          <a:p>
            <a:r>
              <a:rPr lang="fr-FR" dirty="0"/>
              <a:t>Fresque de la basilique d’Assise, XIIIe s</a:t>
            </a:r>
          </a:p>
        </p:txBody>
      </p:sp>
      <p:sp>
        <p:nvSpPr>
          <p:cNvPr id="6" name="ZoneTexte 5">
            <a:extLst>
              <a:ext uri="{FF2B5EF4-FFF2-40B4-BE49-F238E27FC236}">
                <a16:creationId xmlns:a16="http://schemas.microsoft.com/office/drawing/2014/main" id="{9B0059EA-0358-B345-B015-52F4F3E07A15}"/>
              </a:ext>
            </a:extLst>
          </p:cNvPr>
          <p:cNvSpPr txBox="1"/>
          <p:nvPr/>
        </p:nvSpPr>
        <p:spPr>
          <a:xfrm>
            <a:off x="304800" y="312387"/>
            <a:ext cx="3792512" cy="523220"/>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CH. 2 - LA CREATION</a:t>
            </a:r>
          </a:p>
        </p:txBody>
      </p:sp>
    </p:spTree>
    <p:extLst>
      <p:ext uri="{BB962C8B-B14F-4D97-AF65-F5344CB8AC3E}">
        <p14:creationId xmlns:p14="http://schemas.microsoft.com/office/powerpoint/2010/main" val="46946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2877810" y="1405890"/>
            <a:ext cx="6436379" cy="4046220"/>
          </a:xfrm>
        </p:spPr>
        <p:txBody>
          <a:bodyPr>
            <a:noAutofit/>
          </a:bodyPr>
          <a:lstStyle/>
          <a:p>
            <a:pPr algn="ctr"/>
            <a:endParaRPr lang="fr-FR" sz="2200" b="1" dirty="0">
              <a:hlinkClick r:id="rId2"/>
            </a:endParaRPr>
          </a:p>
          <a:p>
            <a:r>
              <a:rPr lang="fr-FR" sz="2200" b="1" dirty="0">
                <a:hlinkClick r:id="rId3"/>
              </a:rPr>
              <a:t>15</a:t>
            </a:r>
            <a:r>
              <a:rPr lang="fr-FR" sz="2200" dirty="0"/>
              <a:t> Le SEIGNEUR Dieu prit l’homme et l’établit dans le jardin d’Eden pour cultiver le sol et le garder. </a:t>
            </a:r>
          </a:p>
          <a:p>
            <a:r>
              <a:rPr lang="fr-FR" sz="2200" b="1" dirty="0">
                <a:hlinkClick r:id="rId4"/>
              </a:rPr>
              <a:t>16</a:t>
            </a:r>
            <a:r>
              <a:rPr lang="fr-FR" sz="2200" dirty="0"/>
              <a:t> Le SEIGNEUR Dieu prescrivit à l’homme : « Tu pourras manger de tout arbre du jardin, </a:t>
            </a:r>
          </a:p>
          <a:p>
            <a:r>
              <a:rPr lang="fr-FR" sz="2200" b="1" dirty="0">
                <a:hlinkClick r:id="rId5"/>
              </a:rPr>
              <a:t>17</a:t>
            </a:r>
            <a:r>
              <a:rPr lang="fr-FR" sz="2200" dirty="0"/>
              <a:t> mais tu ne mangeras pas de l’arbre de la connaissance de ce qui est bon ou mauvais car, du jour où tu en mangeras, tu devras mourir. »</a:t>
            </a:r>
          </a:p>
          <a:p>
            <a:r>
              <a:rPr lang="fr-FR" sz="2200" b="1" dirty="0">
                <a:hlinkClick r:id="rId6"/>
              </a:rPr>
              <a:t>18</a:t>
            </a:r>
            <a:r>
              <a:rPr lang="fr-FR" sz="2200" dirty="0"/>
              <a:t> Le SEIGNEUR Dieu dit : « Il n’est pas bon pour l’homme d’être seul. Je veux lui faire une aide qui lui soit accordée. » </a:t>
            </a:r>
          </a:p>
          <a:p>
            <a:endParaRPr lang="fr-FR" sz="2200" dirty="0"/>
          </a:p>
        </p:txBody>
      </p:sp>
    </p:spTree>
    <p:extLst>
      <p:ext uri="{BB962C8B-B14F-4D97-AF65-F5344CB8AC3E}">
        <p14:creationId xmlns:p14="http://schemas.microsoft.com/office/powerpoint/2010/main" val="795244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257300" y="0"/>
            <a:ext cx="9669780" cy="2354580"/>
          </a:xfrm>
        </p:spPr>
        <p:txBody>
          <a:bodyPr>
            <a:noAutofit/>
          </a:bodyPr>
          <a:lstStyle/>
          <a:p>
            <a:pPr algn="ctr"/>
            <a:endParaRPr lang="fr-FR" sz="2200" b="1" dirty="0">
              <a:hlinkClick r:id="rId2"/>
            </a:endParaRPr>
          </a:p>
          <a:p>
            <a:r>
              <a:rPr lang="fr-FR" sz="2200" b="1" dirty="0">
                <a:hlinkClick r:id="rId3"/>
              </a:rPr>
              <a:t>19</a:t>
            </a:r>
            <a:r>
              <a:rPr lang="fr-FR" sz="2200" dirty="0"/>
              <a:t> Le SEIGNEUR Dieu modela du sol toute bête des champs et tout oiseau du ciel qu’il amena à l’homme pour voir comment il les désignerait. Tout ce que désigna l’homme avait pour nom « être vivant » ; </a:t>
            </a:r>
          </a:p>
          <a:p>
            <a:r>
              <a:rPr lang="fr-FR" sz="2200" b="1" dirty="0">
                <a:hlinkClick r:id="rId4"/>
              </a:rPr>
              <a:t>20</a:t>
            </a:r>
            <a:r>
              <a:rPr lang="fr-FR" sz="2200" dirty="0"/>
              <a:t> l’homme désigna par leur nom tout bétail, tout oiseau du ciel et toute bête des champs, mais pour lui-même, l’homme ne trouva pas l’aide qui lui soit accordée. </a:t>
            </a:r>
          </a:p>
          <a:p>
            <a:endParaRPr lang="fr-FR" sz="2200" dirty="0"/>
          </a:p>
        </p:txBody>
      </p:sp>
      <p:pic>
        <p:nvPicPr>
          <p:cNvPr id="5" name="Image 4" descr="Une image contenant texte&#10;&#10;Description générée automatiquement">
            <a:extLst>
              <a:ext uri="{FF2B5EF4-FFF2-40B4-BE49-F238E27FC236}">
                <a16:creationId xmlns:a16="http://schemas.microsoft.com/office/drawing/2014/main" id="{ABF9BDBC-B436-A347-BDA7-41A4A8AA2D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6512" y="2726415"/>
            <a:ext cx="7340462" cy="3554007"/>
          </a:xfrm>
          <a:prstGeom prst="rect">
            <a:avLst/>
          </a:prstGeom>
          <a:solidFill>
            <a:schemeClr val="tx1"/>
          </a:solidFill>
        </p:spPr>
      </p:pic>
    </p:spTree>
    <p:extLst>
      <p:ext uri="{BB962C8B-B14F-4D97-AF65-F5344CB8AC3E}">
        <p14:creationId xmlns:p14="http://schemas.microsoft.com/office/powerpoint/2010/main" val="3509264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228600" y="920697"/>
            <a:ext cx="7338060" cy="5016605"/>
          </a:xfrm>
        </p:spPr>
        <p:txBody>
          <a:bodyPr>
            <a:noAutofit/>
          </a:bodyPr>
          <a:lstStyle/>
          <a:p>
            <a:r>
              <a:rPr lang="fr-FR" sz="2400" b="1" dirty="0">
                <a:hlinkClick r:id="rId2"/>
              </a:rPr>
              <a:t>21</a:t>
            </a:r>
            <a:r>
              <a:rPr lang="fr-FR" sz="2400" dirty="0"/>
              <a:t> Le SEIGNEUR Dieu fit tomber dans une torpeur l’homme qui s’endormit ; il prit l’une de ses côtes et referma les chairs à sa place. </a:t>
            </a:r>
          </a:p>
          <a:p>
            <a:r>
              <a:rPr lang="fr-FR" sz="2400" b="1" dirty="0">
                <a:hlinkClick r:id="rId3"/>
              </a:rPr>
              <a:t>22</a:t>
            </a:r>
            <a:r>
              <a:rPr lang="fr-FR" sz="2400" dirty="0"/>
              <a:t> Le SEIGNEUR Dieu transforma la côte qu’il avait prise à l’homme en une femme qu’il lui amena. </a:t>
            </a:r>
          </a:p>
          <a:p>
            <a:r>
              <a:rPr lang="fr-FR" sz="2400" b="1" dirty="0">
                <a:hlinkClick r:id="rId4"/>
              </a:rPr>
              <a:t>23</a:t>
            </a:r>
            <a:r>
              <a:rPr lang="fr-FR" sz="2400" dirty="0"/>
              <a:t> L’homme s’écria : « Voici cette fois l’os de mes os et la chair de ma chair,</a:t>
            </a:r>
            <a:br>
              <a:rPr lang="fr-FR" sz="2400" dirty="0"/>
            </a:br>
            <a:r>
              <a:rPr lang="fr-FR" sz="2400" dirty="0"/>
              <a:t>celle-ci, on l’appellera femme car c’est de l’homme qu’elle a été prise. »</a:t>
            </a:r>
          </a:p>
          <a:p>
            <a:r>
              <a:rPr lang="fr-FR" sz="2400" b="1" dirty="0">
                <a:hlinkClick r:id="rId5"/>
              </a:rPr>
              <a:t>24</a:t>
            </a:r>
            <a:r>
              <a:rPr lang="fr-FR" sz="2400" dirty="0"/>
              <a:t> Aussi l’homme laisse-t-il son père et sa mère pour s’attacher à sa femme, et ils deviennent une seule chair.</a:t>
            </a:r>
          </a:p>
          <a:p>
            <a:r>
              <a:rPr lang="fr-FR" sz="2400" b="1" dirty="0">
                <a:hlinkClick r:id="rId6"/>
              </a:rPr>
              <a:t>25</a:t>
            </a:r>
            <a:r>
              <a:rPr lang="fr-FR" sz="2400" dirty="0"/>
              <a:t> Tous deux étaient nus, l’homme et sa femme, sans se faire mutuellement honte.</a:t>
            </a:r>
          </a:p>
        </p:txBody>
      </p:sp>
      <p:pic>
        <p:nvPicPr>
          <p:cNvPr id="3" name="Image 2" descr="Une image contenant texte, différent, peinture, décoré&#10;&#10;Description générée automatiquement">
            <a:extLst>
              <a:ext uri="{FF2B5EF4-FFF2-40B4-BE49-F238E27FC236}">
                <a16:creationId xmlns:a16="http://schemas.microsoft.com/office/drawing/2014/main" id="{3F9302E6-6BA0-0148-9050-E49AB105FBAB}"/>
              </a:ext>
            </a:extLst>
          </p:cNvPr>
          <p:cNvPicPr>
            <a:picLocks noChangeAspect="1"/>
          </p:cNvPicPr>
          <p:nvPr/>
        </p:nvPicPr>
        <p:blipFill rotWithShape="1">
          <a:blip r:embed="rId7">
            <a:extLst>
              <a:ext uri="{28A0092B-C50C-407E-A947-70E740481C1C}">
                <a14:useLocalDpi xmlns:a14="http://schemas.microsoft.com/office/drawing/2010/main" val="0"/>
              </a:ext>
            </a:extLst>
          </a:blip>
          <a:srcRect l="444" t="49731" r="80415" b="1873"/>
          <a:stretch/>
        </p:blipFill>
        <p:spPr>
          <a:xfrm>
            <a:off x="7863840" y="251460"/>
            <a:ext cx="3759210" cy="5409713"/>
          </a:xfrm>
          <a:prstGeom prst="rect">
            <a:avLst/>
          </a:prstGeom>
        </p:spPr>
      </p:pic>
      <p:sp>
        <p:nvSpPr>
          <p:cNvPr id="2" name="ZoneTexte 1">
            <a:extLst>
              <a:ext uri="{FF2B5EF4-FFF2-40B4-BE49-F238E27FC236}">
                <a16:creationId xmlns:a16="http://schemas.microsoft.com/office/drawing/2014/main" id="{8C200053-E40E-5740-BA8D-8EBB57DCD78F}"/>
              </a:ext>
            </a:extLst>
          </p:cNvPr>
          <p:cNvSpPr txBox="1"/>
          <p:nvPr/>
        </p:nvSpPr>
        <p:spPr>
          <a:xfrm>
            <a:off x="7566660" y="5947614"/>
            <a:ext cx="4625340" cy="646331"/>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Bosch, </a:t>
            </a:r>
            <a:r>
              <a:rPr lang="fr-FR" i="1" dirty="0">
                <a:latin typeface="Times New Roman" panose="02020603050405020304" pitchFamily="18" charset="0"/>
                <a:cs typeface="Times New Roman" panose="02020603050405020304" pitchFamily="18" charset="0"/>
              </a:rPr>
              <a:t>Jardin des délices, v1500 (</a:t>
            </a:r>
            <a:r>
              <a:rPr lang="fr-FR" dirty="0">
                <a:latin typeface="Times New Roman" panose="02020603050405020304" pitchFamily="18" charset="0"/>
                <a:cs typeface="Times New Roman" panose="02020603050405020304" pitchFamily="18" charset="0"/>
              </a:rPr>
              <a:t>volet gauche </a:t>
            </a:r>
          </a:p>
          <a:p>
            <a:r>
              <a:rPr lang="fr-FR" dirty="0">
                <a:latin typeface="Times New Roman" panose="02020603050405020304" pitchFamily="18" charset="0"/>
                <a:cs typeface="Times New Roman" panose="02020603050405020304" pitchFamily="18" charset="0"/>
              </a:rPr>
              <a:t>du triptyque), Madrid, Musée du Prado</a:t>
            </a:r>
          </a:p>
        </p:txBody>
      </p:sp>
    </p:spTree>
    <p:extLst>
      <p:ext uri="{BB962C8B-B14F-4D97-AF65-F5344CB8AC3E}">
        <p14:creationId xmlns:p14="http://schemas.microsoft.com/office/powerpoint/2010/main" val="4004345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id="{2B4F0434-70A1-CA47-885F-33908BB55793}"/>
              </a:ext>
            </a:extLst>
          </p:cNvPr>
          <p:cNvPicPr>
            <a:picLocks noChangeAspect="1"/>
          </p:cNvPicPr>
          <p:nvPr/>
        </p:nvPicPr>
        <p:blipFill rotWithShape="1">
          <a:blip r:embed="rId2">
            <a:extLst>
              <a:ext uri="{28A0092B-C50C-407E-A947-70E740481C1C}">
                <a14:useLocalDpi xmlns:a14="http://schemas.microsoft.com/office/drawing/2010/main" val="0"/>
              </a:ext>
            </a:extLst>
          </a:blip>
          <a:srcRect l="4084" t="2334"/>
          <a:stretch/>
        </p:blipFill>
        <p:spPr>
          <a:xfrm>
            <a:off x="1687843" y="0"/>
            <a:ext cx="8980157" cy="6858000"/>
          </a:xfrm>
          <a:prstGeom prst="rect">
            <a:avLst/>
          </a:prstGeom>
        </p:spPr>
      </p:pic>
    </p:spTree>
    <p:extLst>
      <p:ext uri="{BB962C8B-B14F-4D97-AF65-F5344CB8AC3E}">
        <p14:creationId xmlns:p14="http://schemas.microsoft.com/office/powerpoint/2010/main" val="2229857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5DCDC4D-7246-2D4F-9EC9-F9D09FEF8348}"/>
              </a:ext>
            </a:extLst>
          </p:cNvPr>
          <p:cNvSpPr txBox="1"/>
          <p:nvPr/>
        </p:nvSpPr>
        <p:spPr>
          <a:xfrm>
            <a:off x="300990" y="205740"/>
            <a:ext cx="11590020" cy="6555641"/>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Personnellement, la définition qui me semble la moins imparfaite, parce que la plus large, est la suivante : le mythe raconte une histoire sacrée ; il relate un événement qui a eu lieu dans le temps primordial, le temps fabuleux des « commencements ». Autrement dit, le mythe raconte comment, grâce aux exploits des Etres surnaturels, une réalité est venue à l’existence, que ce soit la réalité totale, le Cosmos, ou seulement un fragment : une île, une espèce végétale, un comportement humain, une institution. C’est donc toujours le récit d’une « création » : on rapporte comment quelque chose a été produit, a commencé à </a:t>
            </a:r>
            <a:r>
              <a:rPr lang="fr-FR" sz="2800" i="1" dirty="0">
                <a:latin typeface="Times New Roman" panose="02020603050405020304" pitchFamily="18" charset="0"/>
                <a:cs typeface="Times New Roman" panose="02020603050405020304" pitchFamily="18" charset="0"/>
              </a:rPr>
              <a:t>être</a:t>
            </a:r>
            <a:r>
              <a:rPr lang="fr-FR" sz="2800" dirty="0">
                <a:latin typeface="Times New Roman" panose="02020603050405020304" pitchFamily="18" charset="0"/>
                <a:cs typeface="Times New Roman" panose="02020603050405020304" pitchFamily="18" charset="0"/>
              </a:rPr>
              <a:t>. (…) Les mythes révèlent donc leur activité créatrice et dévoilent la sacralité (ou simplement la « </a:t>
            </a:r>
            <a:r>
              <a:rPr lang="fr-FR" sz="2800" dirty="0" err="1">
                <a:latin typeface="Times New Roman" panose="02020603050405020304" pitchFamily="18" charset="0"/>
                <a:cs typeface="Times New Roman" panose="02020603050405020304" pitchFamily="18" charset="0"/>
              </a:rPr>
              <a:t>surnaturalíté</a:t>
            </a:r>
            <a:r>
              <a:rPr lang="fr-FR" sz="2800" dirty="0">
                <a:latin typeface="Times New Roman" panose="02020603050405020304" pitchFamily="18" charset="0"/>
                <a:cs typeface="Times New Roman" panose="02020603050405020304" pitchFamily="18" charset="0"/>
              </a:rPr>
              <a:t> ») de leurs œuvres. </a:t>
            </a:r>
          </a:p>
          <a:p>
            <a:r>
              <a:rPr lang="fr-FR" sz="2800" dirty="0">
                <a:latin typeface="Times New Roman" panose="02020603050405020304" pitchFamily="18" charset="0"/>
                <a:cs typeface="Times New Roman" panose="02020603050405020304" pitchFamily="18" charset="0"/>
              </a:rPr>
              <a:t>En somme, les mythes décrivent les diverses, et parfois dramatiques irruptions du sacré (ou du « </a:t>
            </a:r>
            <a:r>
              <a:rPr lang="fr-FR" sz="2800" dirty="0" err="1">
                <a:latin typeface="Times New Roman" panose="02020603050405020304" pitchFamily="18" charset="0"/>
                <a:cs typeface="Times New Roman" panose="02020603050405020304" pitchFamily="18" charset="0"/>
              </a:rPr>
              <a:t>sur-naturel</a:t>
            </a:r>
            <a:r>
              <a:rPr lang="fr-FR" sz="2800" dirty="0">
                <a:latin typeface="Times New Roman" panose="02020603050405020304" pitchFamily="18" charset="0"/>
                <a:cs typeface="Times New Roman" panose="02020603050405020304" pitchFamily="18" charset="0"/>
              </a:rPr>
              <a:t> ») dans le Monde. C’est cette irruption du sacré qui </a:t>
            </a:r>
            <a:r>
              <a:rPr lang="fr-FR" sz="2800" i="1" dirty="0">
                <a:latin typeface="Times New Roman" panose="02020603050405020304" pitchFamily="18" charset="0"/>
                <a:cs typeface="Times New Roman" panose="02020603050405020304" pitchFamily="18" charset="0"/>
              </a:rPr>
              <a:t>fonde </a:t>
            </a:r>
            <a:r>
              <a:rPr lang="fr-FR" sz="2800" dirty="0">
                <a:latin typeface="Times New Roman" panose="02020603050405020304" pitchFamily="18" charset="0"/>
                <a:cs typeface="Times New Roman" panose="02020603050405020304" pitchFamily="18" charset="0"/>
              </a:rPr>
              <a:t>réellement le Monde et qui le fait tel qu’il est aujourd’hui » .</a:t>
            </a:r>
          </a:p>
          <a:p>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(Mircea Eliade, </a:t>
            </a:r>
            <a:r>
              <a:rPr lang="fr-FR" sz="2800" i="1" dirty="0">
                <a:latin typeface="Times New Roman" panose="02020603050405020304" pitchFamily="18" charset="0"/>
                <a:cs typeface="Times New Roman" panose="02020603050405020304" pitchFamily="18" charset="0"/>
              </a:rPr>
              <a:t>Aspects du mythe</a:t>
            </a:r>
            <a:r>
              <a:rPr lang="fr-FR" sz="2800" dirty="0">
                <a:latin typeface="Times New Roman" panose="02020603050405020304" pitchFamily="18" charset="0"/>
                <a:cs typeface="Times New Roman" panose="02020603050405020304" pitchFamily="18" charset="0"/>
              </a:rPr>
              <a:t>, Paris, Gallimard, 1963, p. 15) </a:t>
            </a:r>
          </a:p>
        </p:txBody>
      </p:sp>
    </p:spTree>
    <p:extLst>
      <p:ext uri="{BB962C8B-B14F-4D97-AF65-F5344CB8AC3E}">
        <p14:creationId xmlns:p14="http://schemas.microsoft.com/office/powerpoint/2010/main" val="4235687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intérieur, vert, accessoire&#10;&#10;Description générée automatiquement">
            <a:extLst>
              <a:ext uri="{FF2B5EF4-FFF2-40B4-BE49-F238E27FC236}">
                <a16:creationId xmlns:a16="http://schemas.microsoft.com/office/drawing/2014/main" id="{5B4B7343-5A8F-A044-A3D4-87C235378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9918" y="0"/>
            <a:ext cx="3032164" cy="6858000"/>
          </a:xfrm>
          <a:prstGeom prst="rect">
            <a:avLst/>
          </a:prstGeom>
        </p:spPr>
      </p:pic>
      <p:sp>
        <p:nvSpPr>
          <p:cNvPr id="4" name="Rectangle 3">
            <a:extLst>
              <a:ext uri="{FF2B5EF4-FFF2-40B4-BE49-F238E27FC236}">
                <a16:creationId xmlns:a16="http://schemas.microsoft.com/office/drawing/2014/main" id="{AD161218-EF63-E24E-9B55-D6E510F1834D}"/>
              </a:ext>
            </a:extLst>
          </p:cNvPr>
          <p:cNvSpPr/>
          <p:nvPr/>
        </p:nvSpPr>
        <p:spPr>
          <a:xfrm>
            <a:off x="7998326" y="6139527"/>
            <a:ext cx="3833456" cy="400110"/>
          </a:xfrm>
          <a:prstGeom prst="rect">
            <a:avLst/>
          </a:prstGeom>
          <a:solidFill>
            <a:schemeClr val="bg1"/>
          </a:solidFill>
        </p:spPr>
        <p:txBody>
          <a:bodyPr wrap="square">
            <a:spAutoFit/>
          </a:bodyPr>
          <a:lstStyle/>
          <a:p>
            <a:r>
              <a:rPr lang="fr-FR" sz="2000" dirty="0">
                <a:solidFill>
                  <a:srgbClr val="202122"/>
                </a:solidFill>
                <a:latin typeface="Times New Roman" panose="02020603050405020304" pitchFamily="18" charset="0"/>
                <a:cs typeface="Times New Roman" panose="02020603050405020304" pitchFamily="18" charset="0"/>
              </a:rPr>
              <a:t>Fragment de tablette d’</a:t>
            </a:r>
            <a:r>
              <a:rPr lang="fr-FR" sz="2000" i="1" dirty="0" err="1">
                <a:solidFill>
                  <a:srgbClr val="202122"/>
                </a:solidFill>
                <a:latin typeface="Times New Roman" panose="02020603050405020304" pitchFamily="18" charset="0"/>
                <a:cs typeface="Times New Roman" panose="02020603050405020304" pitchFamily="18" charset="0"/>
              </a:rPr>
              <a:t>Enūma</a:t>
            </a:r>
            <a:r>
              <a:rPr lang="fr-FR" sz="2000" i="1" dirty="0">
                <a:solidFill>
                  <a:srgbClr val="202122"/>
                </a:solidFill>
                <a:latin typeface="Times New Roman" panose="02020603050405020304" pitchFamily="18" charset="0"/>
                <a:cs typeface="Times New Roman" panose="02020603050405020304" pitchFamily="18" charset="0"/>
              </a:rPr>
              <a:t> </a:t>
            </a:r>
            <a:r>
              <a:rPr lang="fr-FR" sz="2000" i="1" dirty="0" err="1">
                <a:solidFill>
                  <a:srgbClr val="202122"/>
                </a:solidFill>
                <a:latin typeface="Times New Roman" panose="02020603050405020304" pitchFamily="18" charset="0"/>
                <a:cs typeface="Times New Roman" panose="02020603050405020304" pitchFamily="18" charset="0"/>
              </a:rPr>
              <a:t>eliš</a:t>
            </a:r>
            <a:endParaRPr lang="fr-FR" sz="2000" dirty="0">
              <a:solidFill>
                <a:srgbClr val="20212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8430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intérieur, vert, accessoire&#10;&#10;Description générée automatiquement">
            <a:extLst>
              <a:ext uri="{FF2B5EF4-FFF2-40B4-BE49-F238E27FC236}">
                <a16:creationId xmlns:a16="http://schemas.microsoft.com/office/drawing/2014/main" id="{5B4B7343-5A8F-A044-A3D4-87C235378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032164" cy="6858000"/>
          </a:xfrm>
          <a:prstGeom prst="rect">
            <a:avLst/>
          </a:prstGeom>
        </p:spPr>
      </p:pic>
      <p:sp>
        <p:nvSpPr>
          <p:cNvPr id="2" name="ZoneTexte 1">
            <a:extLst>
              <a:ext uri="{FF2B5EF4-FFF2-40B4-BE49-F238E27FC236}">
                <a16:creationId xmlns:a16="http://schemas.microsoft.com/office/drawing/2014/main" id="{46E4A057-1717-5E4D-BAD7-D00064B36539}"/>
              </a:ext>
            </a:extLst>
          </p:cNvPr>
          <p:cNvSpPr txBox="1"/>
          <p:nvPr/>
        </p:nvSpPr>
        <p:spPr>
          <a:xfrm>
            <a:off x="3291840" y="1659285"/>
            <a:ext cx="8557260" cy="3539430"/>
          </a:xfrm>
          <a:prstGeom prst="rect">
            <a:avLst/>
          </a:prstGeom>
          <a:solidFill>
            <a:schemeClr val="bg1"/>
          </a:solidFill>
        </p:spPr>
        <p:txBody>
          <a:bodyPr wrap="square" rtlCol="0">
            <a:spAutoFit/>
          </a:bodyPr>
          <a:lstStyle/>
          <a:p>
            <a:r>
              <a:rPr lang="fr-FR" sz="2800" dirty="0"/>
              <a:t>« Mardouk, en entendant l’appel des dieux,</a:t>
            </a:r>
          </a:p>
          <a:p>
            <a:r>
              <a:rPr lang="fr-FR" sz="2800" dirty="0"/>
              <a:t>se résolut à créer un chef-d’œuvre. </a:t>
            </a:r>
          </a:p>
          <a:p>
            <a:r>
              <a:rPr lang="fr-FR" sz="2800" dirty="0"/>
              <a:t>Je veux faire un réseau de sang, former une ossature </a:t>
            </a:r>
          </a:p>
          <a:p>
            <a:r>
              <a:rPr lang="fr-FR" sz="2800" dirty="0"/>
              <a:t>et susciter un autre dont le nom sera : L’homme. </a:t>
            </a:r>
          </a:p>
          <a:p>
            <a:r>
              <a:rPr lang="fr-FR" sz="2800" dirty="0"/>
              <a:t>Oui, je vais créer un être humain, un homme ! </a:t>
            </a:r>
          </a:p>
          <a:p>
            <a:r>
              <a:rPr lang="fr-FR" sz="2800" dirty="0"/>
              <a:t>Que sur lui repose le service des dieux, pour leur bien-être ! » </a:t>
            </a:r>
          </a:p>
          <a:p>
            <a:r>
              <a:rPr lang="fr-FR" sz="2800" dirty="0"/>
              <a:t>(</a:t>
            </a:r>
            <a:r>
              <a:rPr lang="fr-FR" sz="2800" i="1" dirty="0" err="1"/>
              <a:t>Enuma</a:t>
            </a:r>
            <a:r>
              <a:rPr lang="fr-FR" sz="2800" i="1" dirty="0"/>
              <a:t> </a:t>
            </a:r>
            <a:r>
              <a:rPr lang="fr-FR" sz="2800" i="1" dirty="0" err="1"/>
              <a:t>Elish,</a:t>
            </a:r>
            <a:r>
              <a:rPr lang="fr-FR" sz="2800" dirty="0" err="1"/>
              <a:t>Tablette</a:t>
            </a:r>
            <a:r>
              <a:rPr lang="fr-FR" sz="2800" dirty="0"/>
              <a:t> VI,1–10)</a:t>
            </a:r>
          </a:p>
        </p:txBody>
      </p:sp>
    </p:spTree>
    <p:extLst>
      <p:ext uri="{BB962C8B-B14F-4D97-AF65-F5344CB8AC3E}">
        <p14:creationId xmlns:p14="http://schemas.microsoft.com/office/powerpoint/2010/main" val="2705760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2BF5FF7-1CCA-1B4C-9BA2-1EA881BCEEBB}"/>
              </a:ext>
            </a:extLst>
          </p:cNvPr>
          <p:cNvSpPr txBox="1"/>
          <p:nvPr/>
        </p:nvSpPr>
        <p:spPr>
          <a:xfrm>
            <a:off x="4883973" y="978947"/>
            <a:ext cx="7089288" cy="4524315"/>
          </a:xfrm>
          <a:prstGeom prst="rect">
            <a:avLst/>
          </a:prstGeom>
          <a:solidFill>
            <a:schemeClr val="bg1"/>
          </a:solidFill>
        </p:spPr>
        <p:txBody>
          <a:bodyPr wrap="square" rtlCol="0">
            <a:spAutoFit/>
          </a:bodyPr>
          <a:lstStyle/>
          <a:p>
            <a:pPr algn="ctr"/>
            <a:r>
              <a:rPr lang="fr-FR" i="1" dirty="0"/>
              <a:t> </a:t>
            </a:r>
          </a:p>
          <a:p>
            <a:endParaRPr lang="fr-FR" dirty="0"/>
          </a:p>
          <a:p>
            <a:r>
              <a:rPr lang="fr-FR" dirty="0"/>
              <a:t>« Enlil demanda : </a:t>
            </a:r>
            <a:r>
              <a:rPr lang="fr-FR" dirty="0" err="1"/>
              <a:t>Anouna</a:t>
            </a:r>
            <a:r>
              <a:rPr lang="fr-FR" dirty="0"/>
              <a:t>, grands dieux, </a:t>
            </a:r>
          </a:p>
          <a:p>
            <a:r>
              <a:rPr lang="fr-FR" dirty="0"/>
              <a:t>qu’allez-vous faire, qu’allez-vous former ?</a:t>
            </a:r>
          </a:p>
          <a:p>
            <a:r>
              <a:rPr lang="fr-FR" dirty="0"/>
              <a:t>Ils répondirent : abattez des dieux Alla ;</a:t>
            </a:r>
          </a:p>
          <a:p>
            <a:r>
              <a:rPr lang="fr-FR" dirty="0"/>
              <a:t>que leur sang produise l’humanité, </a:t>
            </a:r>
          </a:p>
          <a:p>
            <a:r>
              <a:rPr lang="fr-FR" b="1" dirty="0"/>
              <a:t>que la corvée des dieux devienne leur corvée...</a:t>
            </a:r>
            <a:endParaRPr lang="fr-FR" dirty="0"/>
          </a:p>
          <a:p>
            <a:r>
              <a:rPr lang="fr-FR" dirty="0"/>
              <a:t>pour à perpétuité faire bien aller la rigole, faire foisonner les plantes,</a:t>
            </a:r>
          </a:p>
          <a:p>
            <a:r>
              <a:rPr lang="fr-FR" dirty="0"/>
              <a:t>fixer la frontière, entasser des tas de grain..</a:t>
            </a:r>
          </a:p>
          <a:p>
            <a:r>
              <a:rPr lang="fr-FR" dirty="0"/>
              <a:t>faire fructifier les champs...</a:t>
            </a:r>
          </a:p>
          <a:p>
            <a:r>
              <a:rPr lang="fr-FR" dirty="0"/>
              <a:t>verser de l’eau fraîche en libation....</a:t>
            </a:r>
          </a:p>
          <a:p>
            <a:r>
              <a:rPr lang="fr-FR" dirty="0"/>
              <a:t>Qu’on abatte un dieu...</a:t>
            </a:r>
          </a:p>
          <a:p>
            <a:r>
              <a:rPr lang="fr-FR" dirty="0"/>
              <a:t>A sa chair, à son sang qu’on mêle de </a:t>
            </a:r>
            <a:r>
              <a:rPr lang="fr-FR" b="1" dirty="0"/>
              <a:t>l’argile</a:t>
            </a:r>
            <a:r>
              <a:rPr lang="fr-FR" dirty="0"/>
              <a:t>,</a:t>
            </a:r>
          </a:p>
          <a:p>
            <a:r>
              <a:rPr lang="fr-FR" dirty="0"/>
              <a:t>que du dieu même et de l’homme soient mêlés ensemble dans l’argile... » </a:t>
            </a:r>
          </a:p>
          <a:p>
            <a:r>
              <a:rPr lang="fr-FR" i="1" dirty="0"/>
              <a:t>(</a:t>
            </a:r>
            <a:r>
              <a:rPr lang="fr-FR" i="1" dirty="0" err="1"/>
              <a:t>Atra-hasis</a:t>
            </a:r>
            <a:r>
              <a:rPr lang="fr-FR" i="1" dirty="0"/>
              <a:t>)</a:t>
            </a:r>
          </a:p>
          <a:p>
            <a:endParaRPr lang="fr-FR" dirty="0"/>
          </a:p>
        </p:txBody>
      </p:sp>
      <p:pic>
        <p:nvPicPr>
          <p:cNvPr id="4" name="Image 3">
            <a:extLst>
              <a:ext uri="{FF2B5EF4-FFF2-40B4-BE49-F238E27FC236}">
                <a16:creationId xmlns:a16="http://schemas.microsoft.com/office/drawing/2014/main" id="{A859019E-FF25-DC40-B798-6562359DB43D}"/>
              </a:ext>
            </a:extLst>
          </p:cNvPr>
          <p:cNvPicPr>
            <a:picLocks noChangeAspect="1"/>
          </p:cNvPicPr>
          <p:nvPr/>
        </p:nvPicPr>
        <p:blipFill rotWithShape="1">
          <a:blip r:embed="rId2">
            <a:extLst>
              <a:ext uri="{28A0092B-C50C-407E-A947-70E740481C1C}">
                <a14:useLocalDpi xmlns:a14="http://schemas.microsoft.com/office/drawing/2010/main" val="0"/>
              </a:ext>
            </a:extLst>
          </a:blip>
          <a:srcRect l="3517" r="18367"/>
          <a:stretch/>
        </p:blipFill>
        <p:spPr>
          <a:xfrm>
            <a:off x="0" y="0"/>
            <a:ext cx="4539727" cy="6858000"/>
          </a:xfrm>
          <a:prstGeom prst="rect">
            <a:avLst/>
          </a:prstGeom>
        </p:spPr>
      </p:pic>
    </p:spTree>
    <p:extLst>
      <p:ext uri="{BB962C8B-B14F-4D97-AF65-F5344CB8AC3E}">
        <p14:creationId xmlns:p14="http://schemas.microsoft.com/office/powerpoint/2010/main" val="1787908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extérieur, noir, objet d’extérieur&#10;&#10;Description générée automatiquement">
            <a:extLst>
              <a:ext uri="{FF2B5EF4-FFF2-40B4-BE49-F238E27FC236}">
                <a16:creationId xmlns:a16="http://schemas.microsoft.com/office/drawing/2014/main" id="{ABC6D5FD-FC95-9D41-90A3-5D75A65F69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0939" y="0"/>
            <a:ext cx="6909435" cy="6858000"/>
          </a:xfrm>
        </p:spPr>
      </p:pic>
      <p:sp>
        <p:nvSpPr>
          <p:cNvPr id="6" name="ZoneTexte 5">
            <a:extLst>
              <a:ext uri="{FF2B5EF4-FFF2-40B4-BE49-F238E27FC236}">
                <a16:creationId xmlns:a16="http://schemas.microsoft.com/office/drawing/2014/main" id="{DBA50423-E4B6-3040-B22F-D84072AB19CC}"/>
              </a:ext>
            </a:extLst>
          </p:cNvPr>
          <p:cNvSpPr txBox="1"/>
          <p:nvPr/>
        </p:nvSpPr>
        <p:spPr>
          <a:xfrm>
            <a:off x="8686800" y="5714999"/>
            <a:ext cx="3321368" cy="923330"/>
          </a:xfrm>
          <a:prstGeom prst="rect">
            <a:avLst/>
          </a:prstGeom>
          <a:solidFill>
            <a:schemeClr val="bg1"/>
          </a:solidFill>
        </p:spPr>
        <p:txBody>
          <a:bodyPr wrap="square" rtlCol="0">
            <a:spAutoFit/>
          </a:bodyPr>
          <a:lstStyle/>
          <a:p>
            <a:r>
              <a:rPr lang="fr-FR" dirty="0"/>
              <a:t>La création de l’homme,</a:t>
            </a:r>
          </a:p>
          <a:p>
            <a:r>
              <a:rPr lang="fr-FR" dirty="0"/>
              <a:t>portail nord de la cathédrale de Chartres</a:t>
            </a:r>
          </a:p>
        </p:txBody>
      </p:sp>
      <p:sp>
        <p:nvSpPr>
          <p:cNvPr id="2" name="ZoneTexte 1">
            <a:extLst>
              <a:ext uri="{FF2B5EF4-FFF2-40B4-BE49-F238E27FC236}">
                <a16:creationId xmlns:a16="http://schemas.microsoft.com/office/drawing/2014/main" id="{A8E6CD03-CCF9-3447-B352-721ABE19D49D}"/>
              </a:ext>
            </a:extLst>
          </p:cNvPr>
          <p:cNvSpPr txBox="1"/>
          <p:nvPr/>
        </p:nvSpPr>
        <p:spPr>
          <a:xfrm>
            <a:off x="74645" y="5673012"/>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577451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97DEB0D-07E5-7645-9D13-DAC46959A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ZoneTexte 3">
            <a:extLst>
              <a:ext uri="{FF2B5EF4-FFF2-40B4-BE49-F238E27FC236}">
                <a16:creationId xmlns:a16="http://schemas.microsoft.com/office/drawing/2014/main" id="{5F16F81C-3843-7043-A5D7-96CDE2708C38}"/>
              </a:ext>
            </a:extLst>
          </p:cNvPr>
          <p:cNvSpPr txBox="1"/>
          <p:nvPr/>
        </p:nvSpPr>
        <p:spPr>
          <a:xfrm>
            <a:off x="342900" y="5897880"/>
            <a:ext cx="5212080" cy="707886"/>
          </a:xfrm>
          <a:prstGeom prst="rect">
            <a:avLst/>
          </a:prstGeom>
          <a:solidFill>
            <a:schemeClr val="bg1"/>
          </a:solidFill>
        </p:spPr>
        <p:txBody>
          <a:bodyPr wrap="square" rtlCol="0">
            <a:spAutoFit/>
          </a:bodyPr>
          <a:lstStyle/>
          <a:p>
            <a:r>
              <a:rPr lang="fr-FR" sz="2000" dirty="0">
                <a:latin typeface="Times New Roman" panose="02020603050405020304" pitchFamily="18" charset="0"/>
                <a:cs typeface="Times New Roman" panose="02020603050405020304" pitchFamily="18" charset="0"/>
              </a:rPr>
              <a:t>Peter Wenzel, </a:t>
            </a:r>
            <a:r>
              <a:rPr lang="fr-FR" sz="2000" i="1" dirty="0">
                <a:latin typeface="Times New Roman" panose="02020603050405020304" pitchFamily="18" charset="0"/>
                <a:cs typeface="Times New Roman" panose="02020603050405020304" pitchFamily="18" charset="0"/>
              </a:rPr>
              <a:t>Adam et Eve au Paradis terrestre,  </a:t>
            </a:r>
          </a:p>
          <a:p>
            <a:r>
              <a:rPr lang="fr-FR" sz="2000" dirty="0">
                <a:latin typeface="Times New Roman" panose="02020603050405020304" pitchFamily="18" charset="0"/>
                <a:cs typeface="Times New Roman" panose="02020603050405020304" pitchFamily="18" charset="0"/>
              </a:rPr>
              <a:t>V1780-1829 s, Pinacothèque du Vatican</a:t>
            </a:r>
          </a:p>
        </p:txBody>
      </p:sp>
    </p:spTree>
    <p:extLst>
      <p:ext uri="{BB962C8B-B14F-4D97-AF65-F5344CB8AC3E}">
        <p14:creationId xmlns:p14="http://schemas.microsoft.com/office/powerpoint/2010/main" val="2706958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44C6C6E-EE72-8F48-8964-004200350E37}"/>
              </a:ext>
            </a:extLst>
          </p:cNvPr>
          <p:cNvSpPr txBox="1"/>
          <p:nvPr/>
        </p:nvSpPr>
        <p:spPr>
          <a:xfrm>
            <a:off x="760021" y="2277094"/>
            <a:ext cx="11067802" cy="2062103"/>
          </a:xfrm>
          <a:prstGeom prst="rect">
            <a:avLst/>
          </a:prstGeom>
          <a:noFill/>
        </p:spPr>
        <p:txBody>
          <a:bodyPr wrap="square" rtlCol="0">
            <a:spAutoFit/>
          </a:bodyPr>
          <a:lstStyle/>
          <a:p>
            <a:pPr algn="ctr"/>
            <a:r>
              <a:rPr lang="fr-FR" sz="3200" dirty="0">
                <a:latin typeface="Times New Roman" panose="02020603050405020304" pitchFamily="18" charset="0"/>
                <a:cs typeface="Times New Roman" panose="02020603050405020304" pitchFamily="18" charset="0"/>
              </a:rPr>
              <a:t>« Tu nous as fait pour toi et notre cœur est sans repos </a:t>
            </a:r>
          </a:p>
          <a:p>
            <a:pPr algn="ctr"/>
            <a:r>
              <a:rPr lang="fr-FR" sz="3200" dirty="0">
                <a:latin typeface="Times New Roman" panose="02020603050405020304" pitchFamily="18" charset="0"/>
                <a:cs typeface="Times New Roman" panose="02020603050405020304" pitchFamily="18" charset="0"/>
              </a:rPr>
              <a:t>tant qu’il ne repose en toi ». </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				(Saint Augustin, </a:t>
            </a:r>
            <a:r>
              <a:rPr lang="fr-FR" sz="3200" i="1" dirty="0">
                <a:latin typeface="Times New Roman" panose="02020603050405020304" pitchFamily="18" charset="0"/>
                <a:cs typeface="Times New Roman" panose="02020603050405020304" pitchFamily="18" charset="0"/>
              </a:rPr>
              <a:t>Confessions</a:t>
            </a:r>
            <a:r>
              <a:rPr lang="fr-FR" sz="3200" dirty="0">
                <a:latin typeface="Times New Roman" panose="02020603050405020304" pitchFamily="18" charset="0"/>
                <a:cs typeface="Times New Roman" panose="02020603050405020304" pitchFamily="18" charset="0"/>
              </a:rPr>
              <a:t>, livre I,1) </a:t>
            </a:r>
          </a:p>
        </p:txBody>
      </p:sp>
    </p:spTree>
    <p:extLst>
      <p:ext uri="{BB962C8B-B14F-4D97-AF65-F5344CB8AC3E}">
        <p14:creationId xmlns:p14="http://schemas.microsoft.com/office/powerpoint/2010/main" val="2368278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611085" y="302359"/>
            <a:ext cx="7037615" cy="5386090"/>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Introduction</a:t>
            </a:r>
          </a:p>
          <a:p>
            <a:pPr lvl="0"/>
            <a:r>
              <a:rPr lang="fr-FR" sz="2400" dirty="0">
                <a:latin typeface="Times New Roman" panose="02020603050405020304" pitchFamily="18" charset="0"/>
                <a:cs typeface="Times New Roman" panose="02020603050405020304" pitchFamily="18" charset="0"/>
              </a:rPr>
              <a:t>- Un regain d’intérêt</a:t>
            </a:r>
          </a:p>
          <a:p>
            <a:pPr lvl="0"/>
            <a:r>
              <a:rPr lang="fr-FR" sz="2400" dirty="0">
                <a:latin typeface="Times New Roman" panose="02020603050405020304" pitchFamily="18" charset="0"/>
                <a:cs typeface="Times New Roman" panose="02020603050405020304" pitchFamily="18" charset="0"/>
              </a:rPr>
              <a:t>- Des enjeux très important</a:t>
            </a:r>
            <a:r>
              <a:rPr lang="fr-FR" dirty="0"/>
              <a:t>s</a:t>
            </a:r>
          </a:p>
          <a:p>
            <a:pPr marL="285750" lvl="0" indent="-285750">
              <a:buFontTx/>
              <a:buChar char="-"/>
            </a:pPr>
            <a:endParaRPr lang="fr-FR" sz="1600" dirty="0"/>
          </a:p>
          <a:p>
            <a:r>
              <a:rPr lang="fr-FR" dirty="0"/>
              <a:t> </a:t>
            </a:r>
            <a:endParaRPr lang="fr-FR" sz="1600" dirty="0"/>
          </a:p>
          <a:p>
            <a:pPr marL="457200" lvl="0" indent="-457200">
              <a:buAutoNum type="arabicPeriod"/>
            </a:pPr>
            <a:r>
              <a:rPr lang="fr-FR" sz="24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2400" b="1" dirty="0">
              <a:latin typeface="Times New Roman" panose="02020603050405020304" pitchFamily="18" charset="0"/>
              <a:cs typeface="Times New Roman" panose="02020603050405020304" pitchFamily="18" charset="0"/>
            </a:endParaRPr>
          </a:p>
          <a:p>
            <a:pPr lvl="1"/>
            <a:r>
              <a:rPr lang="fr-FR" sz="2400" dirty="0">
                <a:latin typeface="Times New Roman" panose="02020603050405020304" pitchFamily="18" charset="0"/>
                <a:cs typeface="Times New Roman" panose="02020603050405020304" pitchFamily="18" charset="0"/>
              </a:rPr>
              <a:t>1.1. Les récits de l’Ancien Testament</a:t>
            </a:r>
          </a:p>
          <a:p>
            <a:pPr lvl="2"/>
            <a:r>
              <a:rPr lang="fr-FR" i="1" dirty="0"/>
              <a:t>Lecture de </a:t>
            </a:r>
            <a:r>
              <a:rPr lang="fr-FR" i="1" dirty="0" err="1"/>
              <a:t>Gn</a:t>
            </a:r>
            <a:r>
              <a:rPr lang="fr-FR" i="1" dirty="0"/>
              <a:t> 2, 4b – 3, 25</a:t>
            </a:r>
            <a:endParaRPr lang="fr-FR" sz="1600" dirty="0"/>
          </a:p>
          <a:p>
            <a:pPr lvl="2"/>
            <a:r>
              <a:rPr lang="fr-FR" i="1" dirty="0">
                <a:solidFill>
                  <a:srgbClr val="FF0000"/>
                </a:solidFill>
              </a:rPr>
              <a:t>Lecture de </a:t>
            </a:r>
            <a:r>
              <a:rPr lang="fr-FR" i="1" dirty="0" err="1">
                <a:solidFill>
                  <a:srgbClr val="FF0000"/>
                </a:solidFill>
              </a:rPr>
              <a:t>Gn</a:t>
            </a:r>
            <a:r>
              <a:rPr lang="fr-FR" i="1" dirty="0">
                <a:solidFill>
                  <a:srgbClr val="FF0000"/>
                </a:solidFill>
              </a:rPr>
              <a:t> 1 – 2, 4a</a:t>
            </a:r>
            <a:endParaRPr lang="fr-FR" sz="1600" dirty="0">
              <a:solidFill>
                <a:srgbClr val="FF0000"/>
              </a:solidFill>
            </a:endParaRPr>
          </a:p>
          <a:p>
            <a:pPr lvl="2"/>
            <a:r>
              <a:rPr lang="fr-FR" i="1" dirty="0"/>
              <a:t>Réflexions globales</a:t>
            </a:r>
          </a:p>
          <a:p>
            <a:pPr lvl="2"/>
            <a:endParaRPr lang="fr-FR" sz="1600" dirty="0"/>
          </a:p>
          <a:p>
            <a:pPr lvl="1"/>
            <a:r>
              <a:rPr lang="fr-FR" sz="2400" dirty="0">
                <a:latin typeface="Times New Roman" panose="02020603050405020304" pitchFamily="18" charset="0"/>
                <a:cs typeface="Times New Roman" panose="02020603050405020304" pitchFamily="18" charset="0"/>
              </a:rPr>
              <a:t>1.2. La création à la lumière du Nouveau Testament</a:t>
            </a:r>
          </a:p>
          <a:p>
            <a:pPr lvl="1"/>
            <a:endParaRPr lang="fr-FR" sz="2400" dirty="0">
              <a:latin typeface="Times New Roman" panose="02020603050405020304" pitchFamily="18" charset="0"/>
              <a:cs typeface="Times New Roman" panose="02020603050405020304" pitchFamily="18" charset="0"/>
            </a:endParaRPr>
          </a:p>
          <a:p>
            <a:endParaRPr lang="fr-FR" sz="2400" dirty="0"/>
          </a:p>
        </p:txBody>
      </p:sp>
    </p:spTree>
    <p:extLst>
      <p:ext uri="{BB962C8B-B14F-4D97-AF65-F5344CB8AC3E}">
        <p14:creationId xmlns:p14="http://schemas.microsoft.com/office/powerpoint/2010/main" val="4161815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19922" y="77118"/>
            <a:ext cx="6436379" cy="6522302"/>
          </a:xfrm>
        </p:spPr>
        <p:txBody>
          <a:bodyPr>
            <a:noAutofit/>
          </a:bodyPr>
          <a:lstStyle/>
          <a:p>
            <a:pPr algn="ctr"/>
            <a:r>
              <a:rPr lang="fr-FR" sz="3200" dirty="0" err="1">
                <a:latin typeface="+mj-lt"/>
              </a:rPr>
              <a:t>Gn</a:t>
            </a:r>
            <a:r>
              <a:rPr lang="fr-FR" sz="3200" dirty="0">
                <a:latin typeface="+mj-lt"/>
              </a:rPr>
              <a:t> 1-2, 4a </a:t>
            </a:r>
          </a:p>
          <a:p>
            <a:pPr algn="ctr"/>
            <a:endParaRPr lang="fr-FR" sz="1200" b="1" dirty="0">
              <a:hlinkClick r:id="rId2"/>
            </a:endParaRPr>
          </a:p>
          <a:p>
            <a:r>
              <a:rPr lang="fr-FR" sz="2000" b="1" dirty="0">
                <a:hlinkClick r:id="rId2"/>
              </a:rPr>
              <a:t>1,1</a:t>
            </a:r>
            <a:r>
              <a:rPr lang="fr-FR" sz="2000" dirty="0"/>
              <a:t> Commencement de la création par Dieu du ciel et de la terre. </a:t>
            </a:r>
          </a:p>
          <a:p>
            <a:r>
              <a:rPr lang="fr-FR" sz="2000" b="1" dirty="0">
                <a:hlinkClick r:id="rId3"/>
              </a:rPr>
              <a:t>2</a:t>
            </a:r>
            <a:r>
              <a:rPr lang="fr-FR" sz="2000" dirty="0"/>
              <a:t> La terre était déserte et vide, et la </a:t>
            </a:r>
            <a:r>
              <a:rPr lang="fr-FR" sz="2000" dirty="0" err="1"/>
              <a:t>ténèbre</a:t>
            </a:r>
            <a:r>
              <a:rPr lang="fr-FR" sz="2000" dirty="0"/>
              <a:t> à la surface de l’abîme ; le souffle de Dieu planait à la surface des eaux,</a:t>
            </a:r>
          </a:p>
          <a:p>
            <a:r>
              <a:rPr lang="fr-FR" sz="2000" b="1" dirty="0">
                <a:hlinkClick r:id="rId4"/>
              </a:rPr>
              <a:t>3</a:t>
            </a:r>
            <a:r>
              <a:rPr lang="fr-FR" sz="2000" dirty="0"/>
              <a:t> et Dieu dit : « Que la lumière soit ! » Et la lumière fut. </a:t>
            </a:r>
          </a:p>
          <a:p>
            <a:r>
              <a:rPr lang="fr-FR" sz="2000" b="1" dirty="0">
                <a:hlinkClick r:id="rId5"/>
              </a:rPr>
              <a:t>4</a:t>
            </a:r>
            <a:r>
              <a:rPr lang="fr-FR" sz="2000" dirty="0"/>
              <a:t> Dieu vit que la lumière était bonne. Dieu sépara la lumière de la </a:t>
            </a:r>
            <a:r>
              <a:rPr lang="fr-FR" sz="2000" dirty="0" err="1"/>
              <a:t>ténèbre</a:t>
            </a:r>
            <a:r>
              <a:rPr lang="fr-FR" sz="2000" dirty="0"/>
              <a:t>. </a:t>
            </a:r>
          </a:p>
          <a:p>
            <a:r>
              <a:rPr lang="fr-FR" sz="2000" b="1" dirty="0">
                <a:hlinkClick r:id="rId6"/>
              </a:rPr>
              <a:t>5</a:t>
            </a:r>
            <a:r>
              <a:rPr lang="fr-FR" sz="2000" dirty="0"/>
              <a:t> Dieu appela la lumière « jour » et la </a:t>
            </a:r>
            <a:r>
              <a:rPr lang="fr-FR" sz="2000" dirty="0" err="1"/>
              <a:t>ténèbre</a:t>
            </a:r>
            <a:r>
              <a:rPr lang="fr-FR" sz="2000" dirty="0"/>
              <a:t> il l’appela « nuit ». Il y eut un soir, il y eut un matin : premier jour.</a:t>
            </a:r>
          </a:p>
          <a:p>
            <a:r>
              <a:rPr lang="fr-FR" sz="2000" b="1" dirty="0">
                <a:hlinkClick r:id="rId7"/>
              </a:rPr>
              <a:t>6</a:t>
            </a:r>
            <a:r>
              <a:rPr lang="fr-FR" sz="2000" dirty="0"/>
              <a:t> Dieu dit : « Qu’il y ait un firmament au milieu des eaux et qu’il sépare les eaux d’avec les eaux ! » </a:t>
            </a:r>
          </a:p>
          <a:p>
            <a:r>
              <a:rPr lang="fr-FR" sz="2000" b="1" dirty="0">
                <a:hlinkClick r:id="rId8"/>
              </a:rPr>
              <a:t>7</a:t>
            </a:r>
            <a:r>
              <a:rPr lang="fr-FR" sz="2000" dirty="0"/>
              <a:t> Dieu fit le firmament et il sépara les eaux inférieures au firmament d’avec les eaux supérieures. Il en fut ainsi. </a:t>
            </a:r>
          </a:p>
          <a:p>
            <a:r>
              <a:rPr lang="fr-FR" sz="2000" b="1" dirty="0">
                <a:hlinkClick r:id="rId9"/>
              </a:rPr>
              <a:t>8</a:t>
            </a:r>
            <a:r>
              <a:rPr lang="fr-FR" sz="2000" dirty="0"/>
              <a:t> Dieu appela le firmament « ciel ». Il y eut un soir, il y eut un matin : deuxième jour.</a:t>
            </a:r>
          </a:p>
          <a:p>
            <a:endParaRPr lang="fr-FR" sz="24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541545" y="738306"/>
            <a:ext cx="5650455" cy="5381385"/>
          </a:xfrm>
          <a:prstGeom prst="rect">
            <a:avLst/>
          </a:prstGeom>
        </p:spPr>
      </p:pic>
    </p:spTree>
    <p:extLst>
      <p:ext uri="{BB962C8B-B14F-4D97-AF65-F5344CB8AC3E}">
        <p14:creationId xmlns:p14="http://schemas.microsoft.com/office/powerpoint/2010/main" val="23200697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19922" y="258580"/>
            <a:ext cx="6436379" cy="6340839"/>
          </a:xfrm>
        </p:spPr>
        <p:txBody>
          <a:bodyPr>
            <a:noAutofit/>
          </a:bodyPr>
          <a:lstStyle/>
          <a:p>
            <a:r>
              <a:rPr lang="fr-FR" sz="2400" b="1" dirty="0">
                <a:hlinkClick r:id="rId2"/>
              </a:rPr>
              <a:t>9</a:t>
            </a:r>
            <a:r>
              <a:rPr lang="fr-FR" sz="2400" dirty="0"/>
              <a:t> Dieu dit : « Que les eaux inférieures au ciel s’amassent en un seul lieu et que le continent paraisse ! » Il en fut ainsi. </a:t>
            </a:r>
          </a:p>
          <a:p>
            <a:r>
              <a:rPr lang="fr-FR" sz="2400" b="1" dirty="0">
                <a:hlinkClick r:id="rId3"/>
              </a:rPr>
              <a:t>10</a:t>
            </a:r>
            <a:r>
              <a:rPr lang="fr-FR" sz="2400" dirty="0"/>
              <a:t> Dieu appela « terre » le continent ; il appela « mer » l’amas des eaux. Dieu vit que cela était bon.</a:t>
            </a:r>
          </a:p>
          <a:p>
            <a:r>
              <a:rPr lang="fr-FR" sz="2400" b="1" dirty="0">
                <a:hlinkClick r:id="rId4"/>
              </a:rPr>
              <a:t>11</a:t>
            </a:r>
            <a:r>
              <a:rPr lang="fr-FR" sz="2400" dirty="0"/>
              <a:t>Dieu dit : « Que la terre se couvre de verdure, d’herbe qui rend féconde sa semence, d’arbres fruitiers qui, selon leur espèce, portent sur terre des fruits ayant en eux-mêmes leur semence ! » Il en fut ainsi. </a:t>
            </a:r>
          </a:p>
          <a:p>
            <a:r>
              <a:rPr lang="fr-FR" sz="2400" b="1" dirty="0">
                <a:hlinkClick r:id="rId5"/>
              </a:rPr>
              <a:t>12</a:t>
            </a:r>
            <a:r>
              <a:rPr lang="fr-FR" sz="2400" dirty="0"/>
              <a:t> La terre produisit de la verdure, de l’herbe qui rend féconde sa semence selon son espèce, des arbres qui portent des fruits ayant en eux-mêmes leur semence selon leur espèce. Dieu vit que cela était bon. </a:t>
            </a:r>
          </a:p>
          <a:p>
            <a:r>
              <a:rPr lang="fr-FR" sz="2400" b="1" dirty="0">
                <a:hlinkClick r:id="rId6"/>
              </a:rPr>
              <a:t>13</a:t>
            </a:r>
            <a:r>
              <a:rPr lang="fr-FR" sz="2400" dirty="0"/>
              <a:t> Il y eut un soir, il y eut un matin : troisième jour.</a:t>
            </a:r>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41946" y="614596"/>
            <a:ext cx="5649653" cy="5628806"/>
          </a:xfrm>
          <a:prstGeom prst="rect">
            <a:avLst/>
          </a:prstGeom>
        </p:spPr>
      </p:pic>
    </p:spTree>
    <p:extLst>
      <p:ext uri="{BB962C8B-B14F-4D97-AF65-F5344CB8AC3E}">
        <p14:creationId xmlns:p14="http://schemas.microsoft.com/office/powerpoint/2010/main" val="22436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05567" y="607099"/>
            <a:ext cx="6436379" cy="5979638"/>
          </a:xfrm>
        </p:spPr>
        <p:txBody>
          <a:bodyPr>
            <a:noAutofit/>
          </a:bodyPr>
          <a:lstStyle/>
          <a:p>
            <a:r>
              <a:rPr lang="fr-FR" sz="2400" b="1" dirty="0">
                <a:hlinkClick r:id="rId2"/>
              </a:rPr>
              <a:t>14</a:t>
            </a:r>
            <a:r>
              <a:rPr lang="fr-FR" sz="2400" dirty="0"/>
              <a:t> Dieu dit : « Qu’il y ait des luminaires au firmament du ciel pour séparer le jour de la nuit, qu’ils servent de signes tant pour les fêtes que pour les jours et les années, </a:t>
            </a:r>
          </a:p>
          <a:p>
            <a:r>
              <a:rPr lang="fr-FR" sz="2400" b="1" dirty="0">
                <a:hlinkClick r:id="rId3"/>
              </a:rPr>
              <a:t>15</a:t>
            </a:r>
            <a:r>
              <a:rPr lang="fr-FR" sz="2400" dirty="0"/>
              <a:t> et qu’ils servent de luminaires au firmament du ciel pour illuminer la terre. » Il en fut ainsi. </a:t>
            </a:r>
          </a:p>
          <a:p>
            <a:r>
              <a:rPr lang="fr-FR" sz="2400" b="1" dirty="0">
                <a:hlinkClick r:id="rId4"/>
              </a:rPr>
              <a:t>16</a:t>
            </a:r>
            <a:r>
              <a:rPr lang="fr-FR" sz="2400" dirty="0"/>
              <a:t> Dieu fit les deux grands luminaires, le grand luminaire pour présider au jour, le petit pour présider à la nuit, et les étoiles. </a:t>
            </a:r>
          </a:p>
          <a:p>
            <a:r>
              <a:rPr lang="fr-FR" sz="2400" b="1" dirty="0">
                <a:hlinkClick r:id="rId5"/>
              </a:rPr>
              <a:t>17</a:t>
            </a:r>
            <a:r>
              <a:rPr lang="fr-FR" sz="2400" dirty="0"/>
              <a:t> Dieu les établit dans le firmament du ciel pour illuminer la terre, </a:t>
            </a:r>
          </a:p>
          <a:p>
            <a:r>
              <a:rPr lang="fr-FR" sz="2400" b="1" dirty="0">
                <a:hlinkClick r:id="rId6"/>
              </a:rPr>
              <a:t>18</a:t>
            </a:r>
            <a:r>
              <a:rPr lang="fr-FR" sz="2400" dirty="0"/>
              <a:t> pour présider au jour et à la nuit et séparer la lumière de la </a:t>
            </a:r>
            <a:r>
              <a:rPr lang="fr-FR" sz="2400" dirty="0" err="1"/>
              <a:t>ténèbre</a:t>
            </a:r>
            <a:r>
              <a:rPr lang="fr-FR" sz="2400" dirty="0"/>
              <a:t>. Dieu vit que cela était bon. </a:t>
            </a:r>
          </a:p>
          <a:p>
            <a:r>
              <a:rPr lang="fr-FR" sz="2400" b="1" dirty="0">
                <a:hlinkClick r:id="rId7"/>
              </a:rPr>
              <a:t>19</a:t>
            </a:r>
            <a:r>
              <a:rPr lang="fr-FR" sz="2400" dirty="0"/>
              <a:t> Il y eut un soir, il y eut un matin : quatrième jour.</a:t>
            </a:r>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541946" y="619779"/>
            <a:ext cx="5649653" cy="5618439"/>
          </a:xfrm>
          <a:prstGeom prst="rect">
            <a:avLst/>
          </a:prstGeom>
        </p:spPr>
      </p:pic>
    </p:spTree>
    <p:extLst>
      <p:ext uri="{BB962C8B-B14F-4D97-AF65-F5344CB8AC3E}">
        <p14:creationId xmlns:p14="http://schemas.microsoft.com/office/powerpoint/2010/main" val="209126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78436" y="948128"/>
            <a:ext cx="6436379" cy="4673184"/>
          </a:xfrm>
        </p:spPr>
        <p:txBody>
          <a:bodyPr>
            <a:noAutofit/>
          </a:bodyPr>
          <a:lstStyle/>
          <a:p>
            <a:r>
              <a:rPr lang="fr-FR" sz="2400" b="1" dirty="0">
                <a:hlinkClick r:id="rId2"/>
              </a:rPr>
              <a:t>20</a:t>
            </a:r>
            <a:r>
              <a:rPr lang="fr-FR" sz="2400" dirty="0"/>
              <a:t> Dieu dit : « Que les eaux grouillent de bestioles vivantes et que l’oiseau vole au-dessus de la terre face au firmament du ciel. » </a:t>
            </a:r>
          </a:p>
          <a:p>
            <a:r>
              <a:rPr lang="fr-FR" sz="2400" b="1" dirty="0">
                <a:hlinkClick r:id="rId3"/>
              </a:rPr>
              <a:t>21</a:t>
            </a:r>
            <a:r>
              <a:rPr lang="fr-FR" sz="2400" dirty="0"/>
              <a:t> Dieu créa les grands monstres marins, tous les êtres vivants et remuants selon leur espèce, dont grouillèrent les eaux, et tout oiseau ailé selon son espèce. Dieu vit que cela était bon. </a:t>
            </a:r>
          </a:p>
          <a:p>
            <a:r>
              <a:rPr lang="fr-FR" sz="2400" b="1" dirty="0">
                <a:hlinkClick r:id="rId4"/>
              </a:rPr>
              <a:t>22</a:t>
            </a:r>
            <a:r>
              <a:rPr lang="fr-FR" sz="2400" dirty="0"/>
              <a:t> Dieu les bénit en disant : « Soyez féconds et prolifiques, remplissez les eaux dans les mers, et que l’oiseau prolifère sur la terre ! » </a:t>
            </a:r>
          </a:p>
          <a:p>
            <a:r>
              <a:rPr lang="fr-FR" sz="2400" b="1" dirty="0">
                <a:hlinkClick r:id="rId5"/>
              </a:rPr>
              <a:t>23</a:t>
            </a:r>
            <a:r>
              <a:rPr lang="fr-FR" sz="2400" dirty="0"/>
              <a:t> Il y eut un soir, il y eut un matin : cinquième jour.</a:t>
            </a:r>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19980" y="619779"/>
            <a:ext cx="5493584" cy="5618439"/>
          </a:xfrm>
          <a:prstGeom prst="rect">
            <a:avLst/>
          </a:prstGeom>
        </p:spPr>
      </p:pic>
    </p:spTree>
    <p:extLst>
      <p:ext uri="{BB962C8B-B14F-4D97-AF65-F5344CB8AC3E}">
        <p14:creationId xmlns:p14="http://schemas.microsoft.com/office/powerpoint/2010/main" val="3307140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09650" y="1962771"/>
            <a:ext cx="6436379" cy="2932453"/>
          </a:xfrm>
        </p:spPr>
        <p:txBody>
          <a:bodyPr>
            <a:noAutofit/>
          </a:bodyPr>
          <a:lstStyle/>
          <a:p>
            <a:r>
              <a:rPr lang="fr-FR" sz="2400" b="1" dirty="0">
                <a:hlinkClick r:id="rId2"/>
              </a:rPr>
              <a:t>24</a:t>
            </a:r>
            <a:r>
              <a:rPr lang="fr-FR" sz="2400" dirty="0"/>
              <a:t> Dieu dit : « Que la terre produise des êtres vivants selon leur espèce : bestiaux, petites bêtes, et bêtes sauvages selon leur espèce ! » Il en fut ainsi. </a:t>
            </a:r>
          </a:p>
          <a:p>
            <a:r>
              <a:rPr lang="fr-FR" sz="2400" b="1" dirty="0">
                <a:hlinkClick r:id="rId3"/>
              </a:rPr>
              <a:t>25</a:t>
            </a:r>
            <a:r>
              <a:rPr lang="fr-FR" sz="2400" dirty="0"/>
              <a:t> Dieu fit les bêtes sauvages selon leur espèce, les bestiaux selon leur espèce et toutes les petites bêtes du sol selon leur espèce. Dieu vit que cela était bon.</a:t>
            </a:r>
          </a:p>
          <a:p>
            <a:endParaRPr lang="fr-FR" sz="24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51193" y="619779"/>
            <a:ext cx="5431157" cy="5618439"/>
          </a:xfrm>
          <a:prstGeom prst="rect">
            <a:avLst/>
          </a:prstGeom>
        </p:spPr>
      </p:pic>
    </p:spTree>
    <p:extLst>
      <p:ext uri="{BB962C8B-B14F-4D97-AF65-F5344CB8AC3E}">
        <p14:creationId xmlns:p14="http://schemas.microsoft.com/office/powerpoint/2010/main" val="27177524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19922" y="258580"/>
            <a:ext cx="6436379" cy="6340839"/>
          </a:xfrm>
        </p:spPr>
        <p:txBody>
          <a:bodyPr>
            <a:noAutofit/>
          </a:bodyPr>
          <a:lstStyle/>
          <a:p>
            <a:r>
              <a:rPr lang="fr-FR" sz="2000" b="1" dirty="0">
                <a:hlinkClick r:id="rId2"/>
              </a:rPr>
              <a:t>26</a:t>
            </a:r>
            <a:r>
              <a:rPr lang="fr-FR" sz="2000" dirty="0"/>
              <a:t> Dieu dit : « Faisons l’homme à notre image, selon notre ressemblance, et qu’il soumette les poissons de la mer, les oiseaux du ciel, les bestiaux, toute la terre et toutes les petites bêtes qui remuent sur la terre ! »</a:t>
            </a:r>
          </a:p>
          <a:p>
            <a:r>
              <a:rPr lang="fr-FR" sz="2000" b="1" dirty="0">
                <a:hlinkClick r:id="rId3"/>
              </a:rPr>
              <a:t>27</a:t>
            </a:r>
            <a:r>
              <a:rPr lang="fr-FR" sz="2000" dirty="0"/>
              <a:t> Dieu créa l’homme à son image,</a:t>
            </a:r>
            <a:br>
              <a:rPr lang="fr-FR" sz="2000" dirty="0"/>
            </a:br>
            <a:r>
              <a:rPr lang="fr-FR" sz="2000" dirty="0"/>
              <a:t>à l’image de Dieu il le créa ;</a:t>
            </a:r>
            <a:br>
              <a:rPr lang="fr-FR" sz="2000" dirty="0"/>
            </a:br>
            <a:r>
              <a:rPr lang="fr-FR" sz="2000" dirty="0"/>
              <a:t>mâle et femelle il les créa.</a:t>
            </a:r>
          </a:p>
          <a:p>
            <a:r>
              <a:rPr lang="fr-FR" sz="2000" b="1" dirty="0">
                <a:hlinkClick r:id="rId4"/>
              </a:rPr>
              <a:t>28</a:t>
            </a:r>
            <a:r>
              <a:rPr lang="fr-FR" sz="2000" dirty="0"/>
              <a:t> Dieu les bénit et Dieu leur dit : « Soyez féconds et prolifiques, remplissez la terre et dominez-la. Soumettez les poissons de la mer, les oiseaux du ciel et toute bête qui remue sur la terre ! »</a:t>
            </a:r>
          </a:p>
          <a:p>
            <a:r>
              <a:rPr lang="fr-FR" sz="2000" b="1" dirty="0">
                <a:hlinkClick r:id="rId5"/>
              </a:rPr>
              <a:t>29</a:t>
            </a:r>
            <a:r>
              <a:rPr lang="fr-FR" sz="2000" dirty="0"/>
              <a:t> Dieu dit : « Voici, je vous donne toute herbe qui porte sa semence sur toute la surface de la terre et tout arbre dont le fruit porte sa semence ; ce sera votre nourriture. </a:t>
            </a:r>
          </a:p>
          <a:p>
            <a:r>
              <a:rPr lang="fr-FR" sz="2000" b="1" dirty="0">
                <a:hlinkClick r:id="rId6"/>
              </a:rPr>
              <a:t>30</a:t>
            </a:r>
            <a:r>
              <a:rPr lang="fr-FR" sz="2000" dirty="0"/>
              <a:t> A toute bête de la terre, à tout oiseau du ciel, à tout ce qui remue sur la terre et qui a souffle de vie, je donne pour nourriture toute herbe mûrissante. » Il en fut ainsi. </a:t>
            </a:r>
          </a:p>
          <a:p>
            <a:r>
              <a:rPr lang="fr-FR" sz="2000" b="1" dirty="0">
                <a:hlinkClick r:id="rId7"/>
              </a:rPr>
              <a:t>31</a:t>
            </a:r>
            <a:r>
              <a:rPr lang="fr-FR" sz="2000" dirty="0"/>
              <a:t> Dieu vit tout ce qu’il avait fait. Voilà, c’était très bon. Il y eut un soir, il y eut un matin : sixième jour.</a:t>
            </a:r>
          </a:p>
          <a:p>
            <a:endParaRPr lang="fr-FR" sz="20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035171" y="619779"/>
            <a:ext cx="4663201" cy="5618439"/>
          </a:xfrm>
          <a:prstGeom prst="rect">
            <a:avLst/>
          </a:prstGeom>
        </p:spPr>
      </p:pic>
    </p:spTree>
    <p:extLst>
      <p:ext uri="{BB962C8B-B14F-4D97-AF65-F5344CB8AC3E}">
        <p14:creationId xmlns:p14="http://schemas.microsoft.com/office/powerpoint/2010/main" val="902580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509666" y="1144871"/>
            <a:ext cx="6436379" cy="4161647"/>
          </a:xfrm>
        </p:spPr>
        <p:txBody>
          <a:bodyPr>
            <a:noAutofit/>
          </a:bodyPr>
          <a:lstStyle/>
          <a:p>
            <a:r>
              <a:rPr lang="fr-FR" sz="2400" b="1" dirty="0">
                <a:hlinkClick r:id="rId2"/>
              </a:rPr>
              <a:t>2,1</a:t>
            </a:r>
            <a:r>
              <a:rPr lang="fr-FR" sz="2400" dirty="0"/>
              <a:t> Le ciel, la terre et tous leurs éléments furent achevés.</a:t>
            </a:r>
          </a:p>
          <a:p>
            <a:r>
              <a:rPr lang="fr-FR" sz="2400" b="1" dirty="0">
                <a:hlinkClick r:id="rId3"/>
              </a:rPr>
              <a:t>2</a:t>
            </a:r>
            <a:r>
              <a:rPr lang="fr-FR" sz="2400" dirty="0"/>
              <a:t> Dieu acheva au septième jour l’œuvre qu’il avait faite,</a:t>
            </a:r>
            <a:br>
              <a:rPr lang="fr-FR" sz="2400" dirty="0"/>
            </a:br>
            <a:r>
              <a:rPr lang="fr-FR" sz="2400" dirty="0"/>
              <a:t>il arrêta au septième jour toute l’œuvre qu’il faisait.</a:t>
            </a:r>
          </a:p>
          <a:p>
            <a:r>
              <a:rPr lang="fr-FR" sz="2400" b="1" dirty="0">
                <a:hlinkClick r:id="rId4"/>
              </a:rPr>
              <a:t>3</a:t>
            </a:r>
            <a:r>
              <a:rPr lang="fr-FR" sz="2400" dirty="0"/>
              <a:t> Dieu bénit le septième jour et le consacra car il avait alors arrêté toute l’œuvre que lui-même avait créée par son action. </a:t>
            </a:r>
          </a:p>
          <a:p>
            <a:r>
              <a:rPr lang="fr-FR" sz="2400" b="1" dirty="0">
                <a:hlinkClick r:id="rId5"/>
              </a:rPr>
              <a:t>4</a:t>
            </a:r>
            <a:r>
              <a:rPr lang="fr-FR" sz="2400" dirty="0"/>
              <a:t> Telle est la naissance du ciel et de la terre lors de leur création.</a:t>
            </a:r>
          </a:p>
          <a:p>
            <a:endParaRPr lang="fr-FR" sz="2000" dirty="0"/>
          </a:p>
          <a:p>
            <a:endParaRPr lang="fr-FR" sz="20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62162" y="619779"/>
            <a:ext cx="2809219" cy="5618439"/>
          </a:xfrm>
          <a:prstGeom prst="rect">
            <a:avLst/>
          </a:prstGeom>
        </p:spPr>
      </p:pic>
    </p:spTree>
    <p:extLst>
      <p:ext uri="{BB962C8B-B14F-4D97-AF65-F5344CB8AC3E}">
        <p14:creationId xmlns:p14="http://schemas.microsoft.com/office/powerpoint/2010/main" val="4206850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2C9F244-526E-9744-A587-BF508AE70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392" y="0"/>
            <a:ext cx="5453216" cy="6858000"/>
          </a:xfrm>
          <a:prstGeom prst="rect">
            <a:avLst/>
          </a:prstGeom>
        </p:spPr>
      </p:pic>
    </p:spTree>
    <p:extLst>
      <p:ext uri="{BB962C8B-B14F-4D97-AF65-F5344CB8AC3E}">
        <p14:creationId xmlns:p14="http://schemas.microsoft.com/office/powerpoint/2010/main" val="2921541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descr="Une image contenant intérieur, vert, accessoire&#10;&#10;Description générée automatiquement">
            <a:extLst>
              <a:ext uri="{FF2B5EF4-FFF2-40B4-BE49-F238E27FC236}">
                <a16:creationId xmlns:a16="http://schemas.microsoft.com/office/drawing/2014/main" id="{5B4B7343-5A8F-A044-A3D4-87C235378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032164" cy="6858000"/>
          </a:xfrm>
          <a:prstGeom prst="rect">
            <a:avLst/>
          </a:prstGeom>
        </p:spPr>
      </p:pic>
      <p:sp>
        <p:nvSpPr>
          <p:cNvPr id="4" name="Rectangle 3">
            <a:extLst>
              <a:ext uri="{FF2B5EF4-FFF2-40B4-BE49-F238E27FC236}">
                <a16:creationId xmlns:a16="http://schemas.microsoft.com/office/drawing/2014/main" id="{AD161218-EF63-E24E-9B55-D6E510F1834D}"/>
              </a:ext>
            </a:extLst>
          </p:cNvPr>
          <p:cNvSpPr/>
          <p:nvPr/>
        </p:nvSpPr>
        <p:spPr>
          <a:xfrm>
            <a:off x="2262544" y="6250364"/>
            <a:ext cx="3833456" cy="400110"/>
          </a:xfrm>
          <a:prstGeom prst="rect">
            <a:avLst/>
          </a:prstGeom>
          <a:solidFill>
            <a:schemeClr val="bg1"/>
          </a:solidFill>
        </p:spPr>
        <p:txBody>
          <a:bodyPr wrap="square">
            <a:spAutoFit/>
          </a:bodyPr>
          <a:lstStyle/>
          <a:p>
            <a:r>
              <a:rPr lang="fr-FR" sz="2000" dirty="0">
                <a:solidFill>
                  <a:srgbClr val="202122"/>
                </a:solidFill>
                <a:latin typeface="Times New Roman" panose="02020603050405020304" pitchFamily="18" charset="0"/>
                <a:cs typeface="Times New Roman" panose="02020603050405020304" pitchFamily="18" charset="0"/>
              </a:rPr>
              <a:t>Fragment de tablette d’</a:t>
            </a:r>
            <a:r>
              <a:rPr lang="fr-FR" sz="2000" i="1" dirty="0" err="1">
                <a:solidFill>
                  <a:srgbClr val="202122"/>
                </a:solidFill>
                <a:latin typeface="Times New Roman" panose="02020603050405020304" pitchFamily="18" charset="0"/>
                <a:cs typeface="Times New Roman" panose="02020603050405020304" pitchFamily="18" charset="0"/>
              </a:rPr>
              <a:t>Enūma</a:t>
            </a:r>
            <a:r>
              <a:rPr lang="fr-FR" sz="2000" i="1" dirty="0">
                <a:solidFill>
                  <a:srgbClr val="202122"/>
                </a:solidFill>
                <a:latin typeface="Times New Roman" panose="02020603050405020304" pitchFamily="18" charset="0"/>
                <a:cs typeface="Times New Roman" panose="02020603050405020304" pitchFamily="18" charset="0"/>
              </a:rPr>
              <a:t> </a:t>
            </a:r>
            <a:r>
              <a:rPr lang="fr-FR" sz="2000" i="1" dirty="0" err="1">
                <a:solidFill>
                  <a:srgbClr val="202122"/>
                </a:solidFill>
                <a:latin typeface="Times New Roman" panose="02020603050405020304" pitchFamily="18" charset="0"/>
                <a:cs typeface="Times New Roman" panose="02020603050405020304" pitchFamily="18" charset="0"/>
              </a:rPr>
              <a:t>eliš</a:t>
            </a:r>
            <a:endParaRPr lang="fr-FR" sz="2000" dirty="0">
              <a:solidFill>
                <a:srgbClr val="202122"/>
              </a:solidFill>
              <a:latin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46E4A057-1717-5E4D-BAD7-D00064B36539}"/>
              </a:ext>
            </a:extLst>
          </p:cNvPr>
          <p:cNvSpPr txBox="1"/>
          <p:nvPr/>
        </p:nvSpPr>
        <p:spPr>
          <a:xfrm>
            <a:off x="3337560" y="413266"/>
            <a:ext cx="8557260" cy="5632311"/>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 Lorsqu'en haut le ciel n'était pas encore nommé</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Qu'en bas la terre n'avait pas de nom [ils n'existaient pas],</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Seuls l’</a:t>
            </a:r>
            <a:r>
              <a:rPr lang="fr-FR" sz="2800" dirty="0" err="1">
                <a:latin typeface="Times New Roman" panose="02020603050405020304" pitchFamily="18" charset="0"/>
                <a:cs typeface="Times New Roman" panose="02020603050405020304" pitchFamily="18" charset="0"/>
              </a:rPr>
              <a:t>Apsu</a:t>
            </a:r>
            <a:r>
              <a:rPr lang="fr-FR" sz="2800" dirty="0">
                <a:latin typeface="Times New Roman" panose="02020603050405020304" pitchFamily="18" charset="0"/>
                <a:cs typeface="Times New Roman" panose="02020603050405020304" pitchFamily="18" charset="0"/>
              </a:rPr>
              <a:t> [l'océan d'eau douce] primordial qui engendra les dieux,</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Et </a:t>
            </a:r>
            <a:r>
              <a:rPr lang="fr-FR" sz="2800" dirty="0" err="1">
                <a:latin typeface="Times New Roman" panose="02020603050405020304" pitchFamily="18" charset="0"/>
                <a:cs typeface="Times New Roman" panose="02020603050405020304" pitchFamily="18" charset="0"/>
              </a:rPr>
              <a:t>Tiamat</a:t>
            </a:r>
            <a:r>
              <a:rPr lang="fr-FR" sz="2800" dirty="0">
                <a:latin typeface="Times New Roman" panose="02020603050405020304" pitchFamily="18" charset="0"/>
                <a:cs typeface="Times New Roman" panose="02020603050405020304" pitchFamily="18" charset="0"/>
              </a:rPr>
              <a:t> [la mer] qui les enfanta tous,</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Mêlaient leurs eaux en un tout.</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Nul buisson de roseaux n'était assemblé,</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Nulle cannaie n'était visible [la végétation n'existait pas],</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Alors qu'aucun des dieux n'était apparu,</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N'étant appelé d'un nom, ni pourvu d'un destin,</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En leur sein, des dieux furent créés. »</a:t>
            </a:r>
          </a:p>
          <a:p>
            <a:r>
              <a:rPr lang="fr-FR" sz="2400" dirty="0">
                <a:latin typeface="Times New Roman" panose="02020603050405020304" pitchFamily="18" charset="0"/>
                <a:cs typeface="Times New Roman" panose="02020603050405020304" pitchFamily="18" charset="0"/>
              </a:rPr>
              <a:t>(Tablette I,1-9)</a:t>
            </a:r>
          </a:p>
          <a:p>
            <a:endParaRPr lang="fr-F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5241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611085" y="302359"/>
            <a:ext cx="7037615" cy="5386090"/>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r>
              <a:rPr lang="fr-FR" sz="2400" b="1" dirty="0">
                <a:solidFill>
                  <a:srgbClr val="FF0000"/>
                </a:solidFill>
                <a:latin typeface="Times New Roman" panose="02020603050405020304" pitchFamily="18" charset="0"/>
                <a:cs typeface="Times New Roman" panose="02020603050405020304" pitchFamily="18" charset="0"/>
              </a:rPr>
              <a:t>Introduction</a:t>
            </a:r>
          </a:p>
          <a:p>
            <a:pPr lvl="0"/>
            <a:r>
              <a:rPr lang="fr-FR" sz="2400" dirty="0">
                <a:latin typeface="Times New Roman" panose="02020603050405020304" pitchFamily="18" charset="0"/>
                <a:cs typeface="Times New Roman" panose="02020603050405020304" pitchFamily="18" charset="0"/>
              </a:rPr>
              <a:t>- Un regain d’intérêt</a:t>
            </a:r>
          </a:p>
          <a:p>
            <a:pPr lvl="0"/>
            <a:r>
              <a:rPr lang="fr-FR" sz="2400" dirty="0">
                <a:latin typeface="Times New Roman" panose="02020603050405020304" pitchFamily="18" charset="0"/>
                <a:cs typeface="Times New Roman" panose="02020603050405020304" pitchFamily="18" charset="0"/>
              </a:rPr>
              <a:t>- Des enjeux très important</a:t>
            </a:r>
            <a:r>
              <a:rPr lang="fr-FR" dirty="0"/>
              <a:t>s</a:t>
            </a:r>
          </a:p>
          <a:p>
            <a:pPr marL="285750" lvl="0" indent="-285750">
              <a:buFontTx/>
              <a:buChar char="-"/>
            </a:pPr>
            <a:endParaRPr lang="fr-FR" sz="1600" dirty="0"/>
          </a:p>
          <a:p>
            <a:r>
              <a:rPr lang="fr-FR" dirty="0"/>
              <a:t> </a:t>
            </a:r>
            <a:endParaRPr lang="fr-FR" sz="1600" dirty="0"/>
          </a:p>
          <a:p>
            <a:pPr marL="457200" lvl="0" indent="-457200">
              <a:buAutoNum type="arabicPeriod"/>
            </a:pPr>
            <a:r>
              <a:rPr lang="fr-FR" sz="24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2400" b="1" dirty="0">
              <a:latin typeface="Times New Roman" panose="02020603050405020304" pitchFamily="18" charset="0"/>
              <a:cs typeface="Times New Roman" panose="02020603050405020304" pitchFamily="18" charset="0"/>
            </a:endParaRPr>
          </a:p>
          <a:p>
            <a:pPr lvl="1"/>
            <a:r>
              <a:rPr lang="fr-FR" sz="2400" dirty="0">
                <a:latin typeface="Times New Roman" panose="02020603050405020304" pitchFamily="18" charset="0"/>
                <a:cs typeface="Times New Roman" panose="02020603050405020304" pitchFamily="18" charset="0"/>
              </a:rPr>
              <a:t>1.1. Les récits de l’Ancien Testament</a:t>
            </a:r>
          </a:p>
          <a:p>
            <a:pPr lvl="2"/>
            <a:r>
              <a:rPr lang="fr-FR" i="1" dirty="0"/>
              <a:t>Lecture de </a:t>
            </a:r>
            <a:r>
              <a:rPr lang="fr-FR" i="1" dirty="0" err="1"/>
              <a:t>Gn</a:t>
            </a:r>
            <a:r>
              <a:rPr lang="fr-FR" i="1" dirty="0"/>
              <a:t> 2, 4b – 3, 25</a:t>
            </a:r>
            <a:endParaRPr lang="fr-FR" sz="1600" dirty="0"/>
          </a:p>
          <a:p>
            <a:pPr lvl="2"/>
            <a:r>
              <a:rPr lang="fr-FR" i="1" dirty="0"/>
              <a:t>Lecture de </a:t>
            </a:r>
            <a:r>
              <a:rPr lang="fr-FR" i="1" dirty="0" err="1"/>
              <a:t>Gn</a:t>
            </a:r>
            <a:r>
              <a:rPr lang="fr-FR" i="1" dirty="0"/>
              <a:t> 1 – 2, 4a</a:t>
            </a:r>
            <a:endParaRPr lang="fr-FR" sz="1600" dirty="0"/>
          </a:p>
          <a:p>
            <a:pPr lvl="2"/>
            <a:r>
              <a:rPr lang="fr-FR" i="1" dirty="0"/>
              <a:t>Réflexions globales</a:t>
            </a:r>
          </a:p>
          <a:p>
            <a:pPr lvl="2"/>
            <a:endParaRPr lang="fr-FR" sz="1600" dirty="0"/>
          </a:p>
          <a:p>
            <a:pPr lvl="1"/>
            <a:r>
              <a:rPr lang="fr-FR" sz="2400" dirty="0">
                <a:latin typeface="Times New Roman" panose="02020603050405020304" pitchFamily="18" charset="0"/>
                <a:cs typeface="Times New Roman" panose="02020603050405020304" pitchFamily="18" charset="0"/>
              </a:rPr>
              <a:t>1.2. La création à la lumière du Nouveau Testament</a:t>
            </a:r>
          </a:p>
          <a:p>
            <a:pPr lvl="1"/>
            <a:endParaRPr lang="fr-FR" sz="2400" dirty="0">
              <a:latin typeface="Times New Roman" panose="02020603050405020304" pitchFamily="18" charset="0"/>
              <a:cs typeface="Times New Roman" panose="02020603050405020304" pitchFamily="18" charset="0"/>
            </a:endParaRPr>
          </a:p>
          <a:p>
            <a:endParaRPr lang="fr-FR" sz="2400" dirty="0"/>
          </a:p>
        </p:txBody>
      </p:sp>
    </p:spTree>
    <p:extLst>
      <p:ext uri="{BB962C8B-B14F-4D97-AF65-F5344CB8AC3E}">
        <p14:creationId xmlns:p14="http://schemas.microsoft.com/office/powerpoint/2010/main" val="1565237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homme, personne, complet&#10;&#10;Description générée automatiquement">
            <a:extLst>
              <a:ext uri="{FF2B5EF4-FFF2-40B4-BE49-F238E27FC236}">
                <a16:creationId xmlns:a16="http://schemas.microsoft.com/office/drawing/2014/main" id="{5BBCD56C-B3A8-0044-B778-2CAA3E316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37760" cy="6858000"/>
          </a:xfrm>
          <a:prstGeom prst="rect">
            <a:avLst/>
          </a:prstGeom>
        </p:spPr>
      </p:pic>
      <p:sp>
        <p:nvSpPr>
          <p:cNvPr id="4" name="ZoneTexte 3">
            <a:extLst>
              <a:ext uri="{FF2B5EF4-FFF2-40B4-BE49-F238E27FC236}">
                <a16:creationId xmlns:a16="http://schemas.microsoft.com/office/drawing/2014/main" id="{B0EE543C-0015-E749-B613-D865E8870970}"/>
              </a:ext>
            </a:extLst>
          </p:cNvPr>
          <p:cNvSpPr txBox="1"/>
          <p:nvPr/>
        </p:nvSpPr>
        <p:spPr>
          <a:xfrm>
            <a:off x="5372100" y="889000"/>
            <a:ext cx="6126480" cy="5109091"/>
          </a:xfrm>
          <a:prstGeom prst="rect">
            <a:avLst/>
          </a:prstGeom>
          <a:noFill/>
        </p:spPr>
        <p:txBody>
          <a:bodyPr wrap="square" rtlCol="0">
            <a:spAutoFit/>
          </a:bodyPr>
          <a:lstStyle/>
          <a:p>
            <a:r>
              <a:rPr lang="fr-FR" dirty="0"/>
              <a:t>«</a:t>
            </a:r>
            <a:r>
              <a:rPr lang="fr-FR" sz="2800" dirty="0">
                <a:latin typeface="Times New Roman" panose="02020603050405020304" pitchFamily="18" charset="0"/>
                <a:cs typeface="Times New Roman" panose="02020603050405020304" pitchFamily="18" charset="0"/>
              </a:rPr>
              <a:t> Puisque, une fois encore, Seigneur, non plus dans les forêts de l’Aisne, mais dans les steppes d’Asie, je n’ai ni pain, ni vin, ni autel, je m’élèverai par-dessus les symboles jusqu’à la pure majesté du Réel, et je vous offrirai, moi votre prêtre, sur l’autel de la Terre entière, le travail et la peine du Monde ».</a:t>
            </a:r>
          </a:p>
          <a:p>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(Pierre Teilhard de Chardin, </a:t>
            </a:r>
            <a:r>
              <a:rPr lang="fr-FR" sz="2800" i="1" dirty="0">
                <a:latin typeface="Times New Roman" panose="02020603050405020304" pitchFamily="18" charset="0"/>
                <a:cs typeface="Times New Roman" panose="02020603050405020304" pitchFamily="18" charset="0"/>
              </a:rPr>
              <a:t>La messe sur le monde)</a:t>
            </a:r>
            <a:endParaRPr lang="fr-FR" sz="2800" dirty="0">
              <a:latin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840518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611085" y="302359"/>
            <a:ext cx="7037615" cy="5386090"/>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Introduction</a:t>
            </a:r>
          </a:p>
          <a:p>
            <a:pPr lvl="0"/>
            <a:r>
              <a:rPr lang="fr-FR" sz="2400" dirty="0">
                <a:latin typeface="Times New Roman" panose="02020603050405020304" pitchFamily="18" charset="0"/>
                <a:cs typeface="Times New Roman" panose="02020603050405020304" pitchFamily="18" charset="0"/>
              </a:rPr>
              <a:t>- Un regain d’intérêt</a:t>
            </a:r>
          </a:p>
          <a:p>
            <a:pPr marL="342900" lvl="0" indent="-342900">
              <a:buFontTx/>
              <a:buChar char="-"/>
            </a:pPr>
            <a:r>
              <a:rPr lang="fr-FR" sz="2400" dirty="0">
                <a:latin typeface="Times New Roman" panose="02020603050405020304" pitchFamily="18" charset="0"/>
                <a:cs typeface="Times New Roman" panose="02020603050405020304" pitchFamily="18" charset="0"/>
              </a:rPr>
              <a:t>Des enjeux très important</a:t>
            </a:r>
            <a:r>
              <a:rPr lang="fr-FR" dirty="0"/>
              <a:t>s</a:t>
            </a:r>
          </a:p>
          <a:p>
            <a:pPr marL="285750" lvl="0" indent="-285750">
              <a:buFontTx/>
              <a:buChar char="-"/>
            </a:pPr>
            <a:endParaRPr lang="fr-FR" sz="1600" dirty="0"/>
          </a:p>
          <a:p>
            <a:r>
              <a:rPr lang="fr-FR" dirty="0"/>
              <a:t> </a:t>
            </a:r>
            <a:endParaRPr lang="fr-FR" sz="1600" dirty="0"/>
          </a:p>
          <a:p>
            <a:pPr marL="457200" lvl="0" indent="-457200">
              <a:buAutoNum type="arabicPeriod"/>
            </a:pPr>
            <a:r>
              <a:rPr lang="fr-FR" sz="24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2400" b="1" dirty="0">
              <a:latin typeface="Times New Roman" panose="02020603050405020304" pitchFamily="18" charset="0"/>
              <a:cs typeface="Times New Roman" panose="02020603050405020304" pitchFamily="18" charset="0"/>
            </a:endParaRPr>
          </a:p>
          <a:p>
            <a:pPr lvl="1"/>
            <a:r>
              <a:rPr lang="fr-FR" sz="2400" dirty="0">
                <a:latin typeface="Times New Roman" panose="02020603050405020304" pitchFamily="18" charset="0"/>
                <a:cs typeface="Times New Roman" panose="02020603050405020304" pitchFamily="18" charset="0"/>
              </a:rPr>
              <a:t>1.1. Les récits de l’Ancien Testament</a:t>
            </a:r>
          </a:p>
          <a:p>
            <a:pPr lvl="2"/>
            <a:r>
              <a:rPr lang="fr-FR" i="1" dirty="0"/>
              <a:t>Lecture de </a:t>
            </a:r>
            <a:r>
              <a:rPr lang="fr-FR" i="1" dirty="0" err="1"/>
              <a:t>Gn</a:t>
            </a:r>
            <a:r>
              <a:rPr lang="fr-FR" i="1" dirty="0"/>
              <a:t> 2, 4b – 3, 25</a:t>
            </a:r>
            <a:endParaRPr lang="fr-FR" sz="1600" dirty="0"/>
          </a:p>
          <a:p>
            <a:pPr lvl="2"/>
            <a:r>
              <a:rPr lang="fr-FR" i="1" dirty="0"/>
              <a:t>Lecture de </a:t>
            </a:r>
            <a:r>
              <a:rPr lang="fr-FR" i="1" dirty="0" err="1"/>
              <a:t>Gn</a:t>
            </a:r>
            <a:r>
              <a:rPr lang="fr-FR" i="1" dirty="0"/>
              <a:t> 1 – 2, 4a</a:t>
            </a:r>
            <a:endParaRPr lang="fr-FR" sz="1600" dirty="0"/>
          </a:p>
          <a:p>
            <a:pPr lvl="2"/>
            <a:r>
              <a:rPr lang="fr-FR" i="1" dirty="0">
                <a:solidFill>
                  <a:srgbClr val="FF0000"/>
                </a:solidFill>
              </a:rPr>
              <a:t>Réflexions globales</a:t>
            </a:r>
          </a:p>
          <a:p>
            <a:pPr lvl="2"/>
            <a:endParaRPr lang="fr-FR" sz="1600" dirty="0"/>
          </a:p>
          <a:p>
            <a:pPr lvl="1"/>
            <a:r>
              <a:rPr lang="fr-FR" sz="2400" dirty="0">
                <a:latin typeface="Times New Roman" panose="02020603050405020304" pitchFamily="18" charset="0"/>
                <a:cs typeface="Times New Roman" panose="02020603050405020304" pitchFamily="18" charset="0"/>
              </a:rPr>
              <a:t>1.2. La création à la lumière du Nouveau Testament</a:t>
            </a:r>
          </a:p>
          <a:p>
            <a:pPr lvl="1"/>
            <a:endParaRPr lang="fr-FR" sz="2400" dirty="0">
              <a:latin typeface="Times New Roman" panose="02020603050405020304" pitchFamily="18" charset="0"/>
              <a:cs typeface="Times New Roman" panose="02020603050405020304" pitchFamily="18" charset="0"/>
            </a:endParaRPr>
          </a:p>
          <a:p>
            <a:endParaRPr lang="fr-FR" sz="2400" dirty="0"/>
          </a:p>
        </p:txBody>
      </p:sp>
    </p:spTree>
    <p:extLst>
      <p:ext uri="{BB962C8B-B14F-4D97-AF65-F5344CB8AC3E}">
        <p14:creationId xmlns:p14="http://schemas.microsoft.com/office/powerpoint/2010/main" val="37007852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611085" y="302359"/>
            <a:ext cx="7037615" cy="5386090"/>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Introduction</a:t>
            </a:r>
          </a:p>
          <a:p>
            <a:pPr lvl="0"/>
            <a:r>
              <a:rPr lang="fr-FR" sz="2400" dirty="0">
                <a:latin typeface="Times New Roman" panose="02020603050405020304" pitchFamily="18" charset="0"/>
                <a:cs typeface="Times New Roman" panose="02020603050405020304" pitchFamily="18" charset="0"/>
              </a:rPr>
              <a:t>- Un regain d’intérêt</a:t>
            </a:r>
          </a:p>
          <a:p>
            <a:pPr marL="342900" lvl="0" indent="-342900">
              <a:buFontTx/>
              <a:buChar char="-"/>
            </a:pPr>
            <a:r>
              <a:rPr lang="fr-FR" sz="2400" dirty="0">
                <a:latin typeface="Times New Roman" panose="02020603050405020304" pitchFamily="18" charset="0"/>
                <a:cs typeface="Times New Roman" panose="02020603050405020304" pitchFamily="18" charset="0"/>
              </a:rPr>
              <a:t>Des enjeux très important</a:t>
            </a:r>
            <a:r>
              <a:rPr lang="fr-FR" dirty="0"/>
              <a:t>s</a:t>
            </a:r>
          </a:p>
          <a:p>
            <a:pPr marL="285750" lvl="0" indent="-285750">
              <a:buFontTx/>
              <a:buChar char="-"/>
            </a:pPr>
            <a:endParaRPr lang="fr-FR" sz="1600" dirty="0"/>
          </a:p>
          <a:p>
            <a:r>
              <a:rPr lang="fr-FR" dirty="0"/>
              <a:t> </a:t>
            </a:r>
            <a:endParaRPr lang="fr-FR" sz="1600" dirty="0"/>
          </a:p>
          <a:p>
            <a:pPr marL="457200" lvl="0" indent="-457200">
              <a:buAutoNum type="arabicPeriod"/>
            </a:pPr>
            <a:r>
              <a:rPr lang="fr-FR" sz="24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2400" b="1" dirty="0">
              <a:latin typeface="Times New Roman" panose="02020603050405020304" pitchFamily="18" charset="0"/>
              <a:cs typeface="Times New Roman" panose="02020603050405020304" pitchFamily="18" charset="0"/>
            </a:endParaRPr>
          </a:p>
          <a:p>
            <a:pPr lvl="1"/>
            <a:r>
              <a:rPr lang="fr-FR" sz="2400" dirty="0">
                <a:latin typeface="Times New Roman" panose="02020603050405020304" pitchFamily="18" charset="0"/>
                <a:cs typeface="Times New Roman" panose="02020603050405020304" pitchFamily="18" charset="0"/>
              </a:rPr>
              <a:t>1.1. Les récits de l’Ancien Testament</a:t>
            </a:r>
          </a:p>
          <a:p>
            <a:pPr lvl="2"/>
            <a:r>
              <a:rPr lang="fr-FR" i="1" dirty="0"/>
              <a:t>Lecture de </a:t>
            </a:r>
            <a:r>
              <a:rPr lang="fr-FR" i="1" dirty="0" err="1"/>
              <a:t>Gn</a:t>
            </a:r>
            <a:r>
              <a:rPr lang="fr-FR" i="1" dirty="0"/>
              <a:t> 2, 4b – 3, 25</a:t>
            </a:r>
            <a:endParaRPr lang="fr-FR" sz="1600" dirty="0"/>
          </a:p>
          <a:p>
            <a:pPr lvl="2"/>
            <a:r>
              <a:rPr lang="fr-FR" i="1" dirty="0"/>
              <a:t>Lecture de </a:t>
            </a:r>
            <a:r>
              <a:rPr lang="fr-FR" i="1" dirty="0" err="1"/>
              <a:t>Gn</a:t>
            </a:r>
            <a:r>
              <a:rPr lang="fr-FR" i="1" dirty="0"/>
              <a:t> 1 – 2, 4a</a:t>
            </a:r>
            <a:endParaRPr lang="fr-FR" sz="1600" dirty="0"/>
          </a:p>
          <a:p>
            <a:pPr lvl="2"/>
            <a:r>
              <a:rPr lang="fr-FR" i="1" dirty="0"/>
              <a:t>Réflexions globales</a:t>
            </a:r>
          </a:p>
          <a:p>
            <a:pPr lvl="2"/>
            <a:endParaRPr lang="fr-FR" sz="1600" dirty="0"/>
          </a:p>
          <a:p>
            <a:pPr lvl="1"/>
            <a:r>
              <a:rPr lang="fr-FR" sz="2400" dirty="0">
                <a:solidFill>
                  <a:srgbClr val="FF0000"/>
                </a:solidFill>
                <a:latin typeface="Times New Roman" panose="02020603050405020304" pitchFamily="18" charset="0"/>
                <a:cs typeface="Times New Roman" panose="02020603050405020304" pitchFamily="18" charset="0"/>
              </a:rPr>
              <a:t>1.2. La création à la lumière du Nouveau Testament</a:t>
            </a:r>
          </a:p>
          <a:p>
            <a:pPr lvl="1"/>
            <a:endParaRPr lang="fr-FR" sz="2400" dirty="0">
              <a:latin typeface="Times New Roman" panose="02020603050405020304" pitchFamily="18" charset="0"/>
              <a:cs typeface="Times New Roman" panose="02020603050405020304" pitchFamily="18" charset="0"/>
            </a:endParaRPr>
          </a:p>
          <a:p>
            <a:endParaRPr lang="fr-FR" sz="2400" dirty="0"/>
          </a:p>
        </p:txBody>
      </p:sp>
    </p:spTree>
    <p:extLst>
      <p:ext uri="{BB962C8B-B14F-4D97-AF65-F5344CB8AC3E}">
        <p14:creationId xmlns:p14="http://schemas.microsoft.com/office/powerpoint/2010/main" val="1298539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oiseau, ciel, troupeau, extérieur&#10;&#10;Description générée automatiquement">
            <a:extLst>
              <a:ext uri="{FF2B5EF4-FFF2-40B4-BE49-F238E27FC236}">
                <a16:creationId xmlns:a16="http://schemas.microsoft.com/office/drawing/2014/main" id="{CDABE8D0-4548-0644-BBA5-2B1142182100}"/>
              </a:ext>
            </a:extLst>
          </p:cNvPr>
          <p:cNvPicPr>
            <a:picLocks noChangeAspect="1"/>
          </p:cNvPicPr>
          <p:nvPr/>
        </p:nvPicPr>
        <p:blipFill rotWithShape="1">
          <a:blip r:embed="rId2">
            <a:extLst>
              <a:ext uri="{28A0092B-C50C-407E-A947-70E740481C1C}">
                <a14:useLocalDpi xmlns:a14="http://schemas.microsoft.com/office/drawing/2010/main" val="0"/>
              </a:ext>
            </a:extLst>
          </a:blip>
          <a:srcRect t="13084" b="12189"/>
          <a:stretch/>
        </p:blipFill>
        <p:spPr>
          <a:xfrm>
            <a:off x="2461846" y="0"/>
            <a:ext cx="7264719" cy="3617184"/>
          </a:xfrm>
          <a:prstGeom prst="rect">
            <a:avLst/>
          </a:prstGeom>
        </p:spPr>
      </p:pic>
      <p:pic>
        <p:nvPicPr>
          <p:cNvPr id="12" name="Image 11" descr="Une image contenant herbe, extérieur, ciel, plante&#10;&#10;Description générée automatiquement">
            <a:extLst>
              <a:ext uri="{FF2B5EF4-FFF2-40B4-BE49-F238E27FC236}">
                <a16:creationId xmlns:a16="http://schemas.microsoft.com/office/drawing/2014/main" id="{C5E0E324-94B7-F546-949B-6463618A205D}"/>
              </a:ext>
            </a:extLst>
          </p:cNvPr>
          <p:cNvPicPr>
            <a:picLocks noChangeAspect="1"/>
          </p:cNvPicPr>
          <p:nvPr/>
        </p:nvPicPr>
        <p:blipFill rotWithShape="1">
          <a:blip r:embed="rId3">
            <a:extLst>
              <a:ext uri="{28A0092B-C50C-407E-A947-70E740481C1C}">
                <a14:useLocalDpi xmlns:a14="http://schemas.microsoft.com/office/drawing/2010/main" val="0"/>
              </a:ext>
            </a:extLst>
          </a:blip>
          <a:srcRect l="911" t="12412" r="13" b="24940"/>
          <a:stretch/>
        </p:blipFill>
        <p:spPr>
          <a:xfrm>
            <a:off x="0" y="3566160"/>
            <a:ext cx="12077934" cy="3291840"/>
          </a:xfrm>
          <a:prstGeom prst="rect">
            <a:avLst/>
          </a:prstGeom>
        </p:spPr>
      </p:pic>
    </p:spTree>
    <p:extLst>
      <p:ext uri="{BB962C8B-B14F-4D97-AF65-F5344CB8AC3E}">
        <p14:creationId xmlns:p14="http://schemas.microsoft.com/office/powerpoint/2010/main" val="952634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montagne, extérieur, nature, colline&#10;&#10;Description générée automatiquement">
            <a:extLst>
              <a:ext uri="{FF2B5EF4-FFF2-40B4-BE49-F238E27FC236}">
                <a16:creationId xmlns:a16="http://schemas.microsoft.com/office/drawing/2014/main" id="{74F6CAD0-4D4B-104C-8A74-C612186FD7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Tree>
    <p:extLst>
      <p:ext uri="{BB962C8B-B14F-4D97-AF65-F5344CB8AC3E}">
        <p14:creationId xmlns:p14="http://schemas.microsoft.com/office/powerpoint/2010/main" val="3668139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A4B13A5-A732-1B4D-B6BA-44344CFD03AF}"/>
              </a:ext>
            </a:extLst>
          </p:cNvPr>
          <p:cNvSpPr txBox="1"/>
          <p:nvPr/>
        </p:nvSpPr>
        <p:spPr>
          <a:xfrm>
            <a:off x="694006" y="1397674"/>
            <a:ext cx="10803988" cy="4062651"/>
          </a:xfrm>
          <a:prstGeom prst="rect">
            <a:avLst/>
          </a:prstGeom>
          <a:noFill/>
        </p:spPr>
        <p:txBody>
          <a:bodyPr wrap="square" rtlCol="0">
            <a:spAutoFit/>
          </a:bodyPr>
          <a:lstStyle/>
          <a:p>
            <a:r>
              <a:rPr lang="fr-FR" sz="2400" dirty="0"/>
              <a:t>« Il (le Père) nous a arrachés au pouvoir des ténèbres et nous a transférés dans le royaume du Fils de son amour : en lui nous sommes délivrés, nos péchés sont pardonnés. Il est l’image du Dieu invisible, Premier-né de toute créature, car en lui tout a été créé, dans les cieux et sur la terre, les êtres visibles comme les invisibles, Trônes et Souverainetés, Autorités et Pouvoirs. Tout est créé par lui et pour lui, et il est, lui, par devant tout ; tout est maintenu en lui, et il est, lui, la tête du corps qui est l’Eglise. Il est le commencement, Premier-né d’entre les morts, afin de tenir en tout, lui, le premier rang. Car il a plu à Dieu de faire habiter en lui toute la plénitude et de tout réconcilier par lui et pour lui, et sur la terre et dans les cieux, ayant établi la paix par le sang de sa croix. » (Col 1, 15-20)</a:t>
            </a:r>
          </a:p>
          <a:p>
            <a:endParaRPr lang="fr-FR" dirty="0"/>
          </a:p>
        </p:txBody>
      </p:sp>
    </p:spTree>
    <p:extLst>
      <p:ext uri="{BB962C8B-B14F-4D97-AF65-F5344CB8AC3E}">
        <p14:creationId xmlns:p14="http://schemas.microsoft.com/office/powerpoint/2010/main" val="33122360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tissu, peinture&#10;&#10;Description générée automatiquement">
            <a:extLst>
              <a:ext uri="{FF2B5EF4-FFF2-40B4-BE49-F238E27FC236}">
                <a16:creationId xmlns:a16="http://schemas.microsoft.com/office/drawing/2014/main" id="{D3379C7E-53BB-8B48-8956-B77BD7C5BB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88" y="0"/>
            <a:ext cx="11474824" cy="6858000"/>
          </a:xfrm>
          <a:prstGeom prst="rect">
            <a:avLst/>
          </a:prstGeom>
        </p:spPr>
      </p:pic>
      <p:sp>
        <p:nvSpPr>
          <p:cNvPr id="4" name="ZoneTexte 3">
            <a:extLst>
              <a:ext uri="{FF2B5EF4-FFF2-40B4-BE49-F238E27FC236}">
                <a16:creationId xmlns:a16="http://schemas.microsoft.com/office/drawing/2014/main" id="{C2C66AC2-C353-2544-B0AC-10E3698CD419}"/>
              </a:ext>
            </a:extLst>
          </p:cNvPr>
          <p:cNvSpPr txBox="1"/>
          <p:nvPr/>
        </p:nvSpPr>
        <p:spPr>
          <a:xfrm>
            <a:off x="8590670" y="5950635"/>
            <a:ext cx="3601330" cy="707886"/>
          </a:xfrm>
          <a:prstGeom prst="rect">
            <a:avLst/>
          </a:prstGeom>
          <a:solidFill>
            <a:schemeClr val="bg1"/>
          </a:solidFill>
        </p:spPr>
        <p:txBody>
          <a:bodyPr wrap="square" rtlCol="0">
            <a:spAutoFit/>
          </a:bodyPr>
          <a:lstStyle/>
          <a:p>
            <a:r>
              <a:rPr lang="fr-FR" sz="2000" dirty="0">
                <a:latin typeface="Times New Roman" panose="02020603050405020304" pitchFamily="18" charset="0"/>
                <a:cs typeface="Times New Roman" panose="02020603050405020304" pitchFamily="18" charset="0"/>
              </a:rPr>
              <a:t>La Jérusalem céleste, Tapisserie de l’</a:t>
            </a:r>
            <a:r>
              <a:rPr lang="fr-FR" sz="2000" dirty="0" err="1">
                <a:latin typeface="Times New Roman" panose="02020603050405020304" pitchFamily="18" charset="0"/>
                <a:cs typeface="Times New Roman" panose="02020603050405020304" pitchFamily="18" charset="0"/>
              </a:rPr>
              <a:t>Apocalyse</a:t>
            </a:r>
            <a:r>
              <a:rPr lang="fr-FR" sz="2000" dirty="0">
                <a:latin typeface="Times New Roman" panose="02020603050405020304" pitchFamily="18" charset="0"/>
                <a:cs typeface="Times New Roman" panose="02020603050405020304" pitchFamily="18" charset="0"/>
              </a:rPr>
              <a:t> d’Angers, XIVe s</a:t>
            </a:r>
          </a:p>
        </p:txBody>
      </p:sp>
    </p:spTree>
    <p:extLst>
      <p:ext uri="{BB962C8B-B14F-4D97-AF65-F5344CB8AC3E}">
        <p14:creationId xmlns:p14="http://schemas.microsoft.com/office/powerpoint/2010/main" val="2328236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décoré&#10;&#10;Description générée automatiquement">
            <a:extLst>
              <a:ext uri="{FF2B5EF4-FFF2-40B4-BE49-F238E27FC236}">
                <a16:creationId xmlns:a16="http://schemas.microsoft.com/office/drawing/2014/main" id="{F77324FA-19D5-DE4E-87F3-697C1854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5123" y="533400"/>
            <a:ext cx="6921754" cy="5791200"/>
          </a:xfrm>
          <a:prstGeom prst="rect">
            <a:avLst/>
          </a:prstGeom>
        </p:spPr>
      </p:pic>
    </p:spTree>
    <p:extLst>
      <p:ext uri="{BB962C8B-B14F-4D97-AF65-F5344CB8AC3E}">
        <p14:creationId xmlns:p14="http://schemas.microsoft.com/office/powerpoint/2010/main" val="4197223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décoré&#10;&#10;Description générée automatiquement">
            <a:extLst>
              <a:ext uri="{FF2B5EF4-FFF2-40B4-BE49-F238E27FC236}">
                <a16:creationId xmlns:a16="http://schemas.microsoft.com/office/drawing/2014/main" id="{F77324FA-19D5-DE4E-87F3-697C1854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287" y="533400"/>
            <a:ext cx="6921754" cy="5791200"/>
          </a:xfrm>
          <a:prstGeom prst="rect">
            <a:avLst/>
          </a:prstGeom>
        </p:spPr>
      </p:pic>
      <p:pic>
        <p:nvPicPr>
          <p:cNvPr id="4" name="Image 3" descr="Une image contenant intérieur&#10;&#10;Description générée automatiquement">
            <a:extLst>
              <a:ext uri="{FF2B5EF4-FFF2-40B4-BE49-F238E27FC236}">
                <a16:creationId xmlns:a16="http://schemas.microsoft.com/office/drawing/2014/main" id="{1FEB9A2E-6A6B-CD4B-B155-DDFF7BBDC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8126" y="3235036"/>
            <a:ext cx="3006437" cy="2438957"/>
          </a:xfrm>
          <a:prstGeom prst="rect">
            <a:avLst/>
          </a:prstGeom>
        </p:spPr>
      </p:pic>
    </p:spTree>
    <p:extLst>
      <p:ext uri="{BB962C8B-B14F-4D97-AF65-F5344CB8AC3E}">
        <p14:creationId xmlns:p14="http://schemas.microsoft.com/office/powerpoint/2010/main" val="1360468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silhouette&#10;&#10;Description générée automatiquement">
            <a:extLst>
              <a:ext uri="{FF2B5EF4-FFF2-40B4-BE49-F238E27FC236}">
                <a16:creationId xmlns:a16="http://schemas.microsoft.com/office/drawing/2014/main" id="{2B22B06C-9B9F-B647-8870-2E8D302A70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290" y="1494362"/>
            <a:ext cx="6909420" cy="3869275"/>
          </a:xfrm>
          <a:prstGeom prst="rect">
            <a:avLst/>
          </a:prstGeom>
        </p:spPr>
      </p:pic>
    </p:spTree>
    <p:extLst>
      <p:ext uri="{BB962C8B-B14F-4D97-AF65-F5344CB8AC3E}">
        <p14:creationId xmlns:p14="http://schemas.microsoft.com/office/powerpoint/2010/main" val="384462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rsonne, chien&#10;&#10;Description générée automatiquement">
            <a:extLst>
              <a:ext uri="{FF2B5EF4-FFF2-40B4-BE49-F238E27FC236}">
                <a16:creationId xmlns:a16="http://schemas.microsoft.com/office/drawing/2014/main" id="{B9270BE6-77D8-5443-817E-3E53E7EF4094}"/>
              </a:ext>
            </a:extLst>
          </p:cNvPr>
          <p:cNvPicPr>
            <a:picLocks noChangeAspect="1"/>
          </p:cNvPicPr>
          <p:nvPr/>
        </p:nvPicPr>
        <p:blipFill>
          <a:blip r:embed="rId2"/>
          <a:stretch>
            <a:fillRect/>
          </a:stretch>
        </p:blipFill>
        <p:spPr>
          <a:xfrm>
            <a:off x="0" y="1363265"/>
            <a:ext cx="12192000" cy="4131469"/>
          </a:xfrm>
          <a:prstGeom prst="rect">
            <a:avLst/>
          </a:prstGeom>
        </p:spPr>
      </p:pic>
    </p:spTree>
    <p:extLst>
      <p:ext uri="{BB962C8B-B14F-4D97-AF65-F5344CB8AC3E}">
        <p14:creationId xmlns:p14="http://schemas.microsoft.com/office/powerpoint/2010/main" val="1819637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herbe, alimentation&#10;&#10;Description générée automatiquement">
            <a:extLst>
              <a:ext uri="{FF2B5EF4-FFF2-40B4-BE49-F238E27FC236}">
                <a16:creationId xmlns:a16="http://schemas.microsoft.com/office/drawing/2014/main" id="{EA89E5F3-0D5A-4821-A8D0-3B73490964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187" y="0"/>
            <a:ext cx="10977625" cy="6858000"/>
          </a:xfrm>
          <a:prstGeom prst="rect">
            <a:avLst/>
          </a:prstGeom>
        </p:spPr>
      </p:pic>
    </p:spTree>
    <p:extLst>
      <p:ext uri="{BB962C8B-B14F-4D97-AF65-F5344CB8AC3E}">
        <p14:creationId xmlns:p14="http://schemas.microsoft.com/office/powerpoint/2010/main" val="85047303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2671</Words>
  <Application>Microsoft Macintosh PowerPoint</Application>
  <PresentationFormat>Grand écran</PresentationFormat>
  <Paragraphs>192</Paragraphs>
  <Slides>46</Slides>
  <Notes>0</Notes>
  <HiddenSlides>3</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46</vt:i4>
      </vt:variant>
    </vt:vector>
  </HeadingPairs>
  <TitlesOfParts>
    <vt:vector size="51"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Aude Ragozin</dc:creator>
  <cp:lastModifiedBy>Aude Ragozin</cp:lastModifiedBy>
  <cp:revision>2</cp:revision>
  <dcterms:created xsi:type="dcterms:W3CDTF">2022-04-10T10:14:25Z</dcterms:created>
  <dcterms:modified xsi:type="dcterms:W3CDTF">2022-04-10T10:16:26Z</dcterms:modified>
</cp:coreProperties>
</file>