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89" r:id="rId2"/>
    <p:sldId id="263" r:id="rId3"/>
    <p:sldId id="332" r:id="rId4"/>
    <p:sldId id="346" r:id="rId5"/>
    <p:sldId id="331" r:id="rId6"/>
    <p:sldId id="295" r:id="rId7"/>
    <p:sldId id="294" r:id="rId8"/>
    <p:sldId id="292" r:id="rId9"/>
    <p:sldId id="340" r:id="rId10"/>
    <p:sldId id="288" r:id="rId11"/>
    <p:sldId id="353" r:id="rId12"/>
    <p:sldId id="354" r:id="rId13"/>
    <p:sldId id="352" r:id="rId14"/>
    <p:sldId id="262" r:id="rId15"/>
    <p:sldId id="336" r:id="rId16"/>
    <p:sldId id="264" r:id="rId17"/>
    <p:sldId id="301" r:id="rId18"/>
    <p:sldId id="265" r:id="rId19"/>
    <p:sldId id="333" r:id="rId20"/>
    <p:sldId id="287" r:id="rId21"/>
    <p:sldId id="303" r:id="rId22"/>
    <p:sldId id="302" r:id="rId23"/>
    <p:sldId id="337" r:id="rId24"/>
    <p:sldId id="335" r:id="rId25"/>
    <p:sldId id="338" r:id="rId26"/>
    <p:sldId id="297" r:id="rId27"/>
    <p:sldId id="266" r:id="rId28"/>
    <p:sldId id="277" r:id="rId29"/>
    <p:sldId id="390" r:id="rId30"/>
    <p:sldId id="298" r:id="rId31"/>
    <p:sldId id="330" r:id="rId32"/>
    <p:sldId id="341" r:id="rId33"/>
    <p:sldId id="350" r:id="rId34"/>
    <p:sldId id="305" r:id="rId35"/>
    <p:sldId id="351" r:id="rId36"/>
    <p:sldId id="281" r:id="rId37"/>
    <p:sldId id="282" r:id="rId38"/>
    <p:sldId id="349" r:id="rId39"/>
    <p:sldId id="260" r:id="rId40"/>
    <p:sldId id="286" r:id="rId41"/>
    <p:sldId id="285" r:id="rId42"/>
    <p:sldId id="258" r:id="rId43"/>
    <p:sldId id="284"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902"/>
    <p:restoredTop sz="86338"/>
  </p:normalViewPr>
  <p:slideViewPr>
    <p:cSldViewPr snapToGrid="0" snapToObjects="1">
      <p:cViewPr varScale="1">
        <p:scale>
          <a:sx n="93" d="100"/>
          <a:sy n="93" d="100"/>
        </p:scale>
        <p:origin x="216" y="4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02701-98A0-204D-AD9E-2F0642E6DE76}" type="datetimeFigureOut">
              <a:rPr lang="fr-FR" smtClean="0"/>
              <a:t>04/04/2022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D74D3-F5D4-164E-824C-B8429562E0B9}" type="slidenum">
              <a:rPr lang="fr-FR" smtClean="0"/>
              <a:t>‹N°›</a:t>
            </a:fld>
            <a:endParaRPr lang="fr-FR"/>
          </a:p>
        </p:txBody>
      </p:sp>
    </p:spTree>
    <p:extLst>
      <p:ext uri="{BB962C8B-B14F-4D97-AF65-F5344CB8AC3E}">
        <p14:creationId xmlns:p14="http://schemas.microsoft.com/office/powerpoint/2010/main" val="257967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a:t>
            </a:fld>
            <a:endParaRPr lang="fr-FR"/>
          </a:p>
        </p:txBody>
      </p:sp>
    </p:spTree>
    <p:extLst>
      <p:ext uri="{BB962C8B-B14F-4D97-AF65-F5344CB8AC3E}">
        <p14:creationId xmlns:p14="http://schemas.microsoft.com/office/powerpoint/2010/main" val="897182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20</a:t>
            </a:fld>
            <a:endParaRPr lang="fr-FR"/>
          </a:p>
        </p:txBody>
      </p:sp>
    </p:spTree>
    <p:extLst>
      <p:ext uri="{BB962C8B-B14F-4D97-AF65-F5344CB8AC3E}">
        <p14:creationId xmlns:p14="http://schemas.microsoft.com/office/powerpoint/2010/main" val="38057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21</a:t>
            </a:fld>
            <a:endParaRPr lang="fr-FR"/>
          </a:p>
        </p:txBody>
      </p:sp>
    </p:spTree>
    <p:extLst>
      <p:ext uri="{BB962C8B-B14F-4D97-AF65-F5344CB8AC3E}">
        <p14:creationId xmlns:p14="http://schemas.microsoft.com/office/powerpoint/2010/main" val="421229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22</a:t>
            </a:fld>
            <a:endParaRPr lang="fr-FR"/>
          </a:p>
        </p:txBody>
      </p:sp>
    </p:spTree>
    <p:extLst>
      <p:ext uri="{BB962C8B-B14F-4D97-AF65-F5344CB8AC3E}">
        <p14:creationId xmlns:p14="http://schemas.microsoft.com/office/powerpoint/2010/main" val="3168161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29</a:t>
            </a:fld>
            <a:endParaRPr lang="fr-FR"/>
          </a:p>
        </p:txBody>
      </p:sp>
    </p:spTree>
    <p:extLst>
      <p:ext uri="{BB962C8B-B14F-4D97-AF65-F5344CB8AC3E}">
        <p14:creationId xmlns:p14="http://schemas.microsoft.com/office/powerpoint/2010/main" val="2009869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35</a:t>
            </a:fld>
            <a:endParaRPr lang="fr-FR"/>
          </a:p>
        </p:txBody>
      </p:sp>
    </p:spTree>
    <p:extLst>
      <p:ext uri="{BB962C8B-B14F-4D97-AF65-F5344CB8AC3E}">
        <p14:creationId xmlns:p14="http://schemas.microsoft.com/office/powerpoint/2010/main" val="2503664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42</a:t>
            </a:fld>
            <a:endParaRPr lang="fr-FR"/>
          </a:p>
        </p:txBody>
      </p:sp>
    </p:spTree>
    <p:extLst>
      <p:ext uri="{BB962C8B-B14F-4D97-AF65-F5344CB8AC3E}">
        <p14:creationId xmlns:p14="http://schemas.microsoft.com/office/powerpoint/2010/main" val="4237249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1AE4E-D615-DD40-8525-E6537D5B80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0888526-4614-474A-8B73-D0EDFC13E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E44BBBA-747B-1747-A812-75888EA1633C}"/>
              </a:ext>
            </a:extLst>
          </p:cNvPr>
          <p:cNvSpPr>
            <a:spLocks noGrp="1"/>
          </p:cNvSpPr>
          <p:nvPr>
            <p:ph type="dt" sz="half" idx="10"/>
          </p:nvPr>
        </p:nvSpPr>
        <p:spPr/>
        <p:txBody>
          <a:bodyPr/>
          <a:lstStyle/>
          <a:p>
            <a:fld id="{15C43295-CBC3-C244-B47E-B82E1DE94D92}" type="datetimeFigureOut">
              <a:rPr lang="fr-FR" smtClean="0"/>
              <a:t>04/04/2022</a:t>
            </a:fld>
            <a:endParaRPr lang="fr-FR"/>
          </a:p>
        </p:txBody>
      </p:sp>
      <p:sp>
        <p:nvSpPr>
          <p:cNvPr id="5" name="Espace réservé du pied de page 4">
            <a:extLst>
              <a:ext uri="{FF2B5EF4-FFF2-40B4-BE49-F238E27FC236}">
                <a16:creationId xmlns:a16="http://schemas.microsoft.com/office/drawing/2014/main" id="{BC8A618D-A1D9-C04A-9899-6067D85043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FE43E2-EB86-4344-8EC3-2C4C3C485A57}"/>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92928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24040-CC75-EC48-8C27-755FFD54DF2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C0058D8-04BB-9745-A1E2-504B7262B4E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EC790B-5643-DE46-8C9B-B53F744CED14}"/>
              </a:ext>
            </a:extLst>
          </p:cNvPr>
          <p:cNvSpPr>
            <a:spLocks noGrp="1"/>
          </p:cNvSpPr>
          <p:nvPr>
            <p:ph type="dt" sz="half" idx="10"/>
          </p:nvPr>
        </p:nvSpPr>
        <p:spPr/>
        <p:txBody>
          <a:bodyPr/>
          <a:lstStyle/>
          <a:p>
            <a:fld id="{15C43295-CBC3-C244-B47E-B82E1DE94D92}" type="datetimeFigureOut">
              <a:rPr lang="fr-FR" smtClean="0"/>
              <a:t>04/04/2022</a:t>
            </a:fld>
            <a:endParaRPr lang="fr-FR"/>
          </a:p>
        </p:txBody>
      </p:sp>
      <p:sp>
        <p:nvSpPr>
          <p:cNvPr id="5" name="Espace réservé du pied de page 4">
            <a:extLst>
              <a:ext uri="{FF2B5EF4-FFF2-40B4-BE49-F238E27FC236}">
                <a16:creationId xmlns:a16="http://schemas.microsoft.com/office/drawing/2014/main" id="{6CDF1EE5-697E-704D-AEF7-8239C93D70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487D771-EDE4-B24F-BD46-A3D02AAC7321}"/>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36908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0AD9381-8FDE-204A-86C7-7116D68A76B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F8BAD75-5FE8-EA46-8CFC-CB2C53D998F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22D5CC-2267-934B-ACBF-1D1C81DFC66F}"/>
              </a:ext>
            </a:extLst>
          </p:cNvPr>
          <p:cNvSpPr>
            <a:spLocks noGrp="1"/>
          </p:cNvSpPr>
          <p:nvPr>
            <p:ph type="dt" sz="half" idx="10"/>
          </p:nvPr>
        </p:nvSpPr>
        <p:spPr/>
        <p:txBody>
          <a:bodyPr/>
          <a:lstStyle/>
          <a:p>
            <a:fld id="{15C43295-CBC3-C244-B47E-B82E1DE94D92}" type="datetimeFigureOut">
              <a:rPr lang="fr-FR" smtClean="0"/>
              <a:t>04/04/2022</a:t>
            </a:fld>
            <a:endParaRPr lang="fr-FR"/>
          </a:p>
        </p:txBody>
      </p:sp>
      <p:sp>
        <p:nvSpPr>
          <p:cNvPr id="5" name="Espace réservé du pied de page 4">
            <a:extLst>
              <a:ext uri="{FF2B5EF4-FFF2-40B4-BE49-F238E27FC236}">
                <a16:creationId xmlns:a16="http://schemas.microsoft.com/office/drawing/2014/main" id="{3A327FA8-B304-3E4D-9DF4-6AA02428A8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7568A0-CB0A-3F42-9646-69CB7158EB50}"/>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23281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55AF4-7D8D-8545-8EF9-86837F80628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CFF595-C5B8-AB42-BB37-0BC33CDEFCC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6FD9DE-D04C-5E46-B5D1-847D11E7933D}"/>
              </a:ext>
            </a:extLst>
          </p:cNvPr>
          <p:cNvSpPr>
            <a:spLocks noGrp="1"/>
          </p:cNvSpPr>
          <p:nvPr>
            <p:ph type="dt" sz="half" idx="10"/>
          </p:nvPr>
        </p:nvSpPr>
        <p:spPr/>
        <p:txBody>
          <a:bodyPr/>
          <a:lstStyle/>
          <a:p>
            <a:fld id="{15C43295-CBC3-C244-B47E-B82E1DE94D92}" type="datetimeFigureOut">
              <a:rPr lang="fr-FR" smtClean="0"/>
              <a:t>04/04/2022</a:t>
            </a:fld>
            <a:endParaRPr lang="fr-FR"/>
          </a:p>
        </p:txBody>
      </p:sp>
      <p:sp>
        <p:nvSpPr>
          <p:cNvPr id="5" name="Espace réservé du pied de page 4">
            <a:extLst>
              <a:ext uri="{FF2B5EF4-FFF2-40B4-BE49-F238E27FC236}">
                <a16:creationId xmlns:a16="http://schemas.microsoft.com/office/drawing/2014/main" id="{74968AF7-495F-544A-A503-157937C3A3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11A76A-7801-7E4E-8398-C9C1470A682B}"/>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325480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EE23D-76C1-6147-9C65-7C113B9D03A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BA140B1-372A-1448-AE71-F17D46A39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47FF65-1AFF-FA46-993C-2F142E1BC198}"/>
              </a:ext>
            </a:extLst>
          </p:cNvPr>
          <p:cNvSpPr>
            <a:spLocks noGrp="1"/>
          </p:cNvSpPr>
          <p:nvPr>
            <p:ph type="dt" sz="half" idx="10"/>
          </p:nvPr>
        </p:nvSpPr>
        <p:spPr/>
        <p:txBody>
          <a:bodyPr/>
          <a:lstStyle/>
          <a:p>
            <a:fld id="{15C43295-CBC3-C244-B47E-B82E1DE94D92}" type="datetimeFigureOut">
              <a:rPr lang="fr-FR" smtClean="0"/>
              <a:t>04/04/2022</a:t>
            </a:fld>
            <a:endParaRPr lang="fr-FR"/>
          </a:p>
        </p:txBody>
      </p:sp>
      <p:sp>
        <p:nvSpPr>
          <p:cNvPr id="5" name="Espace réservé du pied de page 4">
            <a:extLst>
              <a:ext uri="{FF2B5EF4-FFF2-40B4-BE49-F238E27FC236}">
                <a16:creationId xmlns:a16="http://schemas.microsoft.com/office/drawing/2014/main" id="{D0887514-DA19-154F-833B-F1C21E3704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F73F09-460A-8347-990C-649408A82BC2}"/>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8707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3C6EC1-DBEF-CC4A-9662-0E6F79D5D50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460AE5-050B-384B-B62D-FBBD0E19F36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524210E-8DF0-7642-B813-7709E897723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6797E1F-F471-AE40-86A1-3CC2EDB21065}"/>
              </a:ext>
            </a:extLst>
          </p:cNvPr>
          <p:cNvSpPr>
            <a:spLocks noGrp="1"/>
          </p:cNvSpPr>
          <p:nvPr>
            <p:ph type="dt" sz="half" idx="10"/>
          </p:nvPr>
        </p:nvSpPr>
        <p:spPr/>
        <p:txBody>
          <a:bodyPr/>
          <a:lstStyle/>
          <a:p>
            <a:fld id="{15C43295-CBC3-C244-B47E-B82E1DE94D92}" type="datetimeFigureOut">
              <a:rPr lang="fr-FR" smtClean="0"/>
              <a:t>04/04/2022</a:t>
            </a:fld>
            <a:endParaRPr lang="fr-FR"/>
          </a:p>
        </p:txBody>
      </p:sp>
      <p:sp>
        <p:nvSpPr>
          <p:cNvPr id="6" name="Espace réservé du pied de page 5">
            <a:extLst>
              <a:ext uri="{FF2B5EF4-FFF2-40B4-BE49-F238E27FC236}">
                <a16:creationId xmlns:a16="http://schemas.microsoft.com/office/drawing/2014/main" id="{869A2932-C30B-2F4C-BF90-D3F1C04825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85B549-0C1C-4D45-9152-72AEB92DFEC8}"/>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189888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D8210-EFF0-EC4F-AE4E-FBA7D41EB79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37EC53D-366D-3348-ABFA-57F88D1F1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22C834C-6529-BB4D-9A3F-143CD85219A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969142A-F82D-FD43-BC54-C4C4CC2753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794F762-7D90-754E-BDDA-20395AF851A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206D382-B540-354B-A673-09EEB8174898}"/>
              </a:ext>
            </a:extLst>
          </p:cNvPr>
          <p:cNvSpPr>
            <a:spLocks noGrp="1"/>
          </p:cNvSpPr>
          <p:nvPr>
            <p:ph type="dt" sz="half" idx="10"/>
          </p:nvPr>
        </p:nvSpPr>
        <p:spPr/>
        <p:txBody>
          <a:bodyPr/>
          <a:lstStyle/>
          <a:p>
            <a:fld id="{15C43295-CBC3-C244-B47E-B82E1DE94D92}" type="datetimeFigureOut">
              <a:rPr lang="fr-FR" smtClean="0"/>
              <a:t>04/04/2022</a:t>
            </a:fld>
            <a:endParaRPr lang="fr-FR"/>
          </a:p>
        </p:txBody>
      </p:sp>
      <p:sp>
        <p:nvSpPr>
          <p:cNvPr id="8" name="Espace réservé du pied de page 7">
            <a:extLst>
              <a:ext uri="{FF2B5EF4-FFF2-40B4-BE49-F238E27FC236}">
                <a16:creationId xmlns:a16="http://schemas.microsoft.com/office/drawing/2014/main" id="{1F605BF1-86AA-E742-9918-FA88DBF4C82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C8C99CD-CF9B-4941-AFCD-11E51BE4A3B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9716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6798DF-039D-674C-AEE7-2724F379C8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8D807B3-52EF-D04B-8A4F-7F948DC041DA}"/>
              </a:ext>
            </a:extLst>
          </p:cNvPr>
          <p:cNvSpPr>
            <a:spLocks noGrp="1"/>
          </p:cNvSpPr>
          <p:nvPr>
            <p:ph type="dt" sz="half" idx="10"/>
          </p:nvPr>
        </p:nvSpPr>
        <p:spPr/>
        <p:txBody>
          <a:bodyPr/>
          <a:lstStyle/>
          <a:p>
            <a:fld id="{15C43295-CBC3-C244-B47E-B82E1DE94D92}" type="datetimeFigureOut">
              <a:rPr lang="fr-FR" smtClean="0"/>
              <a:t>04/04/2022</a:t>
            </a:fld>
            <a:endParaRPr lang="fr-FR"/>
          </a:p>
        </p:txBody>
      </p:sp>
      <p:sp>
        <p:nvSpPr>
          <p:cNvPr id="4" name="Espace réservé du pied de page 3">
            <a:extLst>
              <a:ext uri="{FF2B5EF4-FFF2-40B4-BE49-F238E27FC236}">
                <a16:creationId xmlns:a16="http://schemas.microsoft.com/office/drawing/2014/main" id="{8D3A65CF-D9A4-2648-B99D-29FB0E3FD5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5C607BF-C809-6D47-BDAD-2FCB6F350DE3}"/>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27444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D7E3EAE-C0B8-094E-B7FC-0F7F76AD06A2}"/>
              </a:ext>
            </a:extLst>
          </p:cNvPr>
          <p:cNvSpPr>
            <a:spLocks noGrp="1"/>
          </p:cNvSpPr>
          <p:nvPr>
            <p:ph type="dt" sz="half" idx="10"/>
          </p:nvPr>
        </p:nvSpPr>
        <p:spPr/>
        <p:txBody>
          <a:bodyPr/>
          <a:lstStyle/>
          <a:p>
            <a:fld id="{15C43295-CBC3-C244-B47E-B82E1DE94D92}" type="datetimeFigureOut">
              <a:rPr lang="fr-FR" smtClean="0"/>
              <a:t>04/04/2022</a:t>
            </a:fld>
            <a:endParaRPr lang="fr-FR"/>
          </a:p>
        </p:txBody>
      </p:sp>
      <p:sp>
        <p:nvSpPr>
          <p:cNvPr id="3" name="Espace réservé du pied de page 2">
            <a:extLst>
              <a:ext uri="{FF2B5EF4-FFF2-40B4-BE49-F238E27FC236}">
                <a16:creationId xmlns:a16="http://schemas.microsoft.com/office/drawing/2014/main" id="{E1A977E1-00A3-AD41-9A36-115E16CBD25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F8BFC5A-B9F9-1B49-BFA1-0A384AFFC33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7790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29A08A-9F14-7A40-BEA9-CB46AFB21C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4196F6A-982E-0C4A-BAE6-B2B7E36CF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94BD82D-C915-D948-82E9-09A7EC388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A655F67-1338-1949-A556-890907C93074}"/>
              </a:ext>
            </a:extLst>
          </p:cNvPr>
          <p:cNvSpPr>
            <a:spLocks noGrp="1"/>
          </p:cNvSpPr>
          <p:nvPr>
            <p:ph type="dt" sz="half" idx="10"/>
          </p:nvPr>
        </p:nvSpPr>
        <p:spPr/>
        <p:txBody>
          <a:bodyPr/>
          <a:lstStyle/>
          <a:p>
            <a:fld id="{15C43295-CBC3-C244-B47E-B82E1DE94D92}" type="datetimeFigureOut">
              <a:rPr lang="fr-FR" smtClean="0"/>
              <a:t>04/04/2022</a:t>
            </a:fld>
            <a:endParaRPr lang="fr-FR"/>
          </a:p>
        </p:txBody>
      </p:sp>
      <p:sp>
        <p:nvSpPr>
          <p:cNvPr id="6" name="Espace réservé du pied de page 5">
            <a:extLst>
              <a:ext uri="{FF2B5EF4-FFF2-40B4-BE49-F238E27FC236}">
                <a16:creationId xmlns:a16="http://schemas.microsoft.com/office/drawing/2014/main" id="{D0F5D907-83BB-0545-86C6-D7B5A739D8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69DA810-6DE6-A644-82C8-E0D83A15C50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88506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AC3632-86B4-E240-A172-F84E2D53304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8D03744-137E-3F41-9E99-385936ECA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119E6D8-2E5F-7243-B86C-FE71B52F5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01BFD4-E2D9-7E45-85A0-38EC58AC34F9}"/>
              </a:ext>
            </a:extLst>
          </p:cNvPr>
          <p:cNvSpPr>
            <a:spLocks noGrp="1"/>
          </p:cNvSpPr>
          <p:nvPr>
            <p:ph type="dt" sz="half" idx="10"/>
          </p:nvPr>
        </p:nvSpPr>
        <p:spPr/>
        <p:txBody>
          <a:bodyPr/>
          <a:lstStyle/>
          <a:p>
            <a:fld id="{15C43295-CBC3-C244-B47E-B82E1DE94D92}" type="datetimeFigureOut">
              <a:rPr lang="fr-FR" smtClean="0"/>
              <a:t>04/04/2022</a:t>
            </a:fld>
            <a:endParaRPr lang="fr-FR"/>
          </a:p>
        </p:txBody>
      </p:sp>
      <p:sp>
        <p:nvSpPr>
          <p:cNvPr id="6" name="Espace réservé du pied de page 5">
            <a:extLst>
              <a:ext uri="{FF2B5EF4-FFF2-40B4-BE49-F238E27FC236}">
                <a16:creationId xmlns:a16="http://schemas.microsoft.com/office/drawing/2014/main" id="{36A0AD84-E47D-5B40-8D1B-D2EA123F2D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1A0E72-4536-9842-9738-F29E14E44A4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13548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09448D7-3925-A64C-8DB5-EACEB6DCE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5288E36-EB16-BA43-BBB7-1AC004D6D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B0CEEF-C68C-F94E-8B1F-35907E271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43295-CBC3-C244-B47E-B82E1DE94D92}" type="datetimeFigureOut">
              <a:rPr lang="fr-FR" smtClean="0"/>
              <a:t>04/04/2022</a:t>
            </a:fld>
            <a:endParaRPr lang="fr-FR"/>
          </a:p>
        </p:txBody>
      </p:sp>
      <p:sp>
        <p:nvSpPr>
          <p:cNvPr id="5" name="Espace réservé du pied de page 4">
            <a:extLst>
              <a:ext uri="{FF2B5EF4-FFF2-40B4-BE49-F238E27FC236}">
                <a16:creationId xmlns:a16="http://schemas.microsoft.com/office/drawing/2014/main" id="{8A86B5BD-C7EF-764F-B1B3-8B312AB04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BD7FD26-9B07-C342-98C5-B1E2CDE09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B937E-C8C2-6340-B40E-5AF416C29CAA}" type="slidenum">
              <a:rPr lang="fr-FR" smtClean="0"/>
              <a:t>‹N°›</a:t>
            </a:fld>
            <a:endParaRPr lang="fr-FR"/>
          </a:p>
        </p:txBody>
      </p:sp>
    </p:spTree>
    <p:extLst>
      <p:ext uri="{BB962C8B-B14F-4D97-AF65-F5344CB8AC3E}">
        <p14:creationId xmlns:p14="http://schemas.microsoft.com/office/powerpoint/2010/main" val="1218415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10" Type="http://schemas.openxmlformats.org/officeDocument/2006/relationships/image" Target="../media/image37.jpeg"/><Relationship Id="rId4" Type="http://schemas.openxmlformats.org/officeDocument/2006/relationships/image" Target="../media/image31.jpg"/><Relationship Id="rId9"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chien&#10;&#10;Description générée automatiquement">
            <a:extLst>
              <a:ext uri="{FF2B5EF4-FFF2-40B4-BE49-F238E27FC236}">
                <a16:creationId xmlns:a16="http://schemas.microsoft.com/office/drawing/2014/main" id="{B9270BE6-77D8-5443-817E-3E53E7EF4094}"/>
              </a:ext>
            </a:extLst>
          </p:cNvPr>
          <p:cNvPicPr>
            <a:picLocks noChangeAspect="1"/>
          </p:cNvPicPr>
          <p:nvPr/>
        </p:nvPicPr>
        <p:blipFill>
          <a:blip r:embed="rId3"/>
          <a:stretch>
            <a:fillRect/>
          </a:stretch>
        </p:blipFill>
        <p:spPr>
          <a:xfrm>
            <a:off x="0" y="1363265"/>
            <a:ext cx="12192000" cy="4131469"/>
          </a:xfrm>
          <a:prstGeom prst="rect">
            <a:avLst/>
          </a:prstGeom>
        </p:spPr>
      </p:pic>
      <p:sp>
        <p:nvSpPr>
          <p:cNvPr id="5" name="ZoneTexte 4">
            <a:extLst>
              <a:ext uri="{FF2B5EF4-FFF2-40B4-BE49-F238E27FC236}">
                <a16:creationId xmlns:a16="http://schemas.microsoft.com/office/drawing/2014/main" id="{19307684-214B-C14A-BC69-C268F28DF42B}"/>
              </a:ext>
            </a:extLst>
          </p:cNvPr>
          <p:cNvSpPr txBox="1"/>
          <p:nvPr/>
        </p:nvSpPr>
        <p:spPr>
          <a:xfrm>
            <a:off x="3702786" y="449706"/>
            <a:ext cx="4786427" cy="523220"/>
          </a:xfrm>
          <a:prstGeom prst="rect">
            <a:avLst/>
          </a:prstGeom>
          <a:solidFill>
            <a:schemeClr val="bg1"/>
          </a:solidFill>
        </p:spPr>
        <p:txBody>
          <a:bodyPr wrap="square" rtlCol="0">
            <a:spAutoFit/>
          </a:bodyPr>
          <a:lstStyle/>
          <a:p>
            <a:pPr algn="ctr"/>
            <a:r>
              <a:rPr lang="fr-FR" sz="2800" dirty="0">
                <a:latin typeface="Times New Roman" panose="02020603050405020304" pitchFamily="18" charset="0"/>
                <a:cs typeface="Times New Roman" panose="02020603050405020304" pitchFamily="18" charset="0"/>
              </a:rPr>
              <a:t>QUI DONC EST L’HOMME ?</a:t>
            </a:r>
          </a:p>
        </p:txBody>
      </p:sp>
    </p:spTree>
    <p:extLst>
      <p:ext uri="{BB962C8B-B14F-4D97-AF65-F5344CB8AC3E}">
        <p14:creationId xmlns:p14="http://schemas.microsoft.com/office/powerpoint/2010/main" val="3988826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38F1BC3-119A-F643-BF19-B04763B080F3}"/>
              </a:ext>
            </a:extLst>
          </p:cNvPr>
          <p:cNvSpPr txBox="1"/>
          <p:nvPr/>
        </p:nvSpPr>
        <p:spPr>
          <a:xfrm>
            <a:off x="1089285" y="889843"/>
            <a:ext cx="10013429" cy="5632311"/>
          </a:xfrm>
          <a:prstGeom prst="rect">
            <a:avLst/>
          </a:prstGeom>
          <a:noFill/>
        </p:spPr>
        <p:txBody>
          <a:bodyPr wrap="square" rtlCol="0">
            <a:spAutoFit/>
          </a:bodyPr>
          <a:lstStyle/>
          <a:p>
            <a:pPr algn="ctr"/>
            <a:r>
              <a:rPr lang="fr-FR" sz="3600" dirty="0">
                <a:latin typeface="Times New Roman" panose="02020603050405020304" pitchFamily="18" charset="0"/>
                <a:cs typeface="Times New Roman" panose="02020603050405020304" pitchFamily="18" charset="0"/>
              </a:rPr>
              <a:t>PLAN GENERAL</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CH. 1 – PREMIERS JALONS EN 				     ANTHROPOLOGIE CHRETIENNE</a:t>
            </a:r>
          </a:p>
          <a:p>
            <a:r>
              <a:rPr lang="fr-FR" sz="3600" dirty="0">
                <a:latin typeface="Times New Roman" panose="02020603050405020304" pitchFamily="18" charset="0"/>
                <a:cs typeface="Times New Roman" panose="02020603050405020304" pitchFamily="18" charset="0"/>
              </a:rPr>
              <a:t>CH. 2 - LA CREATION</a:t>
            </a:r>
          </a:p>
          <a:p>
            <a:r>
              <a:rPr lang="fr-FR" sz="3600" dirty="0">
                <a:latin typeface="Times New Roman" panose="02020603050405020304" pitchFamily="18" charset="0"/>
                <a:cs typeface="Times New Roman" panose="02020603050405020304" pitchFamily="18" charset="0"/>
              </a:rPr>
              <a:t>CH. 3 - LE MAL</a:t>
            </a:r>
          </a:p>
          <a:p>
            <a:r>
              <a:rPr lang="fr-FR" sz="3600" dirty="0">
                <a:latin typeface="Times New Roman" panose="02020603050405020304" pitchFamily="18" charset="0"/>
                <a:cs typeface="Times New Roman" panose="02020603050405020304" pitchFamily="18" charset="0"/>
              </a:rPr>
              <a:t>CH. 4 - LA MORT ET LE PECHE</a:t>
            </a:r>
          </a:p>
          <a:p>
            <a:r>
              <a:rPr lang="fr-FR" sz="3600" dirty="0">
                <a:latin typeface="Times New Roman" panose="02020603050405020304" pitchFamily="18" charset="0"/>
                <a:cs typeface="Times New Roman" panose="02020603050405020304" pitchFamily="18" charset="0"/>
              </a:rPr>
              <a:t>CH. 5 - LE SALUT</a:t>
            </a:r>
          </a:p>
          <a:p>
            <a:r>
              <a:rPr lang="fr-FR" sz="3600" dirty="0">
                <a:latin typeface="Times New Roman" panose="02020603050405020304" pitchFamily="18" charset="0"/>
                <a:cs typeface="Times New Roman" panose="02020603050405020304" pitchFamily="18" charset="0"/>
              </a:rPr>
              <a:t>CH. 6 - L’ESPERANCE CHRETIENNE</a:t>
            </a:r>
          </a:p>
          <a:p>
            <a:endParaRPr lang="fr-FR" sz="3600" dirty="0"/>
          </a:p>
        </p:txBody>
      </p:sp>
    </p:spTree>
    <p:extLst>
      <p:ext uri="{BB962C8B-B14F-4D97-AF65-F5344CB8AC3E}">
        <p14:creationId xmlns:p14="http://schemas.microsoft.com/office/powerpoint/2010/main" val="538157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texte, personne, homme&#10;&#10;Description générée automatiquement">
            <a:extLst>
              <a:ext uri="{FF2B5EF4-FFF2-40B4-BE49-F238E27FC236}">
                <a16:creationId xmlns:a16="http://schemas.microsoft.com/office/drawing/2014/main" id="{4F16C73B-684E-2642-9BFC-C0BE33739BC6}"/>
              </a:ext>
            </a:extLst>
          </p:cNvPr>
          <p:cNvPicPr>
            <a:picLocks noChangeAspect="1"/>
          </p:cNvPicPr>
          <p:nvPr/>
        </p:nvPicPr>
        <p:blipFill>
          <a:blip r:embed="rId2"/>
          <a:stretch>
            <a:fillRect/>
          </a:stretch>
        </p:blipFill>
        <p:spPr>
          <a:xfrm>
            <a:off x="6422918" y="354249"/>
            <a:ext cx="4006189" cy="6149501"/>
          </a:xfrm>
          <a:prstGeom prst="rect">
            <a:avLst/>
          </a:prstGeom>
        </p:spPr>
      </p:pic>
      <p:pic>
        <p:nvPicPr>
          <p:cNvPr id="7" name="Image 6" descr="Une image contenant texte, personne&#10;&#10;Description générée automatiquement">
            <a:extLst>
              <a:ext uri="{FF2B5EF4-FFF2-40B4-BE49-F238E27FC236}">
                <a16:creationId xmlns:a16="http://schemas.microsoft.com/office/drawing/2014/main" id="{FC7CE7C0-D42A-5448-8D79-4A30AD6A1386}"/>
              </a:ext>
            </a:extLst>
          </p:cNvPr>
          <p:cNvPicPr>
            <a:picLocks noChangeAspect="1"/>
          </p:cNvPicPr>
          <p:nvPr/>
        </p:nvPicPr>
        <p:blipFill>
          <a:blip r:embed="rId3"/>
          <a:stretch>
            <a:fillRect/>
          </a:stretch>
        </p:blipFill>
        <p:spPr>
          <a:xfrm>
            <a:off x="1762893" y="412055"/>
            <a:ext cx="3578288" cy="6033888"/>
          </a:xfrm>
          <a:prstGeom prst="rect">
            <a:avLst/>
          </a:prstGeom>
        </p:spPr>
      </p:pic>
    </p:spTree>
    <p:extLst>
      <p:ext uri="{BB962C8B-B14F-4D97-AF65-F5344CB8AC3E}">
        <p14:creationId xmlns:p14="http://schemas.microsoft.com/office/powerpoint/2010/main" val="3150125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882C5980-6CF8-684B-9CC1-24C1EC384E70}"/>
              </a:ext>
            </a:extLst>
          </p:cNvPr>
          <p:cNvPicPr>
            <a:picLocks noChangeAspect="1"/>
          </p:cNvPicPr>
          <p:nvPr/>
        </p:nvPicPr>
        <p:blipFill rotWithShape="1">
          <a:blip r:embed="rId2"/>
          <a:srcRect l="4227" t="7763" r="2967" b="6546"/>
          <a:stretch/>
        </p:blipFill>
        <p:spPr>
          <a:xfrm rot="5400000">
            <a:off x="865906" y="1680437"/>
            <a:ext cx="5049979" cy="3497126"/>
          </a:xfrm>
          <a:prstGeom prst="rect">
            <a:avLst/>
          </a:prstGeom>
        </p:spPr>
      </p:pic>
      <p:pic>
        <p:nvPicPr>
          <p:cNvPr id="4" name="Image 3">
            <a:extLst>
              <a:ext uri="{FF2B5EF4-FFF2-40B4-BE49-F238E27FC236}">
                <a16:creationId xmlns:a16="http://schemas.microsoft.com/office/drawing/2014/main" id="{C7F8B364-4D97-DF40-84DD-1838D670679C}"/>
              </a:ext>
            </a:extLst>
          </p:cNvPr>
          <p:cNvPicPr>
            <a:picLocks noChangeAspect="1"/>
          </p:cNvPicPr>
          <p:nvPr/>
        </p:nvPicPr>
        <p:blipFill>
          <a:blip r:embed="rId3"/>
          <a:stretch>
            <a:fillRect/>
          </a:stretch>
        </p:blipFill>
        <p:spPr>
          <a:xfrm>
            <a:off x="6525695" y="452005"/>
            <a:ext cx="4023973" cy="5953990"/>
          </a:xfrm>
          <a:prstGeom prst="rect">
            <a:avLst/>
          </a:prstGeom>
        </p:spPr>
      </p:pic>
    </p:spTree>
    <p:extLst>
      <p:ext uri="{BB962C8B-B14F-4D97-AF65-F5344CB8AC3E}">
        <p14:creationId xmlns:p14="http://schemas.microsoft.com/office/powerpoint/2010/main" val="1621290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3F2D8F6F-D42F-EA4F-B0AB-F4E8B1C08E7E}"/>
              </a:ext>
            </a:extLst>
          </p:cNvPr>
          <p:cNvPicPr>
            <a:picLocks noChangeAspect="1"/>
          </p:cNvPicPr>
          <p:nvPr/>
        </p:nvPicPr>
        <p:blipFill rotWithShape="1">
          <a:blip r:embed="rId2"/>
          <a:srcRect l="2653" t="11902" r="2095" b="8023"/>
          <a:stretch/>
        </p:blipFill>
        <p:spPr>
          <a:xfrm rot="5400000">
            <a:off x="-362399" y="2057398"/>
            <a:ext cx="4724403" cy="2978727"/>
          </a:xfrm>
          <a:prstGeom prst="rect">
            <a:avLst/>
          </a:prstGeom>
        </p:spPr>
      </p:pic>
      <p:pic>
        <p:nvPicPr>
          <p:cNvPr id="8" name="Image 7">
            <a:extLst>
              <a:ext uri="{FF2B5EF4-FFF2-40B4-BE49-F238E27FC236}">
                <a16:creationId xmlns:a16="http://schemas.microsoft.com/office/drawing/2014/main" id="{B3C5DD96-1A77-3947-8F67-27B02F7039D5}"/>
              </a:ext>
            </a:extLst>
          </p:cNvPr>
          <p:cNvPicPr>
            <a:picLocks noChangeAspect="1"/>
          </p:cNvPicPr>
          <p:nvPr/>
        </p:nvPicPr>
        <p:blipFill rotWithShape="1">
          <a:blip r:embed="rId3"/>
          <a:srcRect l="18442" t="-131" r="18664" b="1"/>
          <a:stretch/>
        </p:blipFill>
        <p:spPr>
          <a:xfrm>
            <a:off x="4294909" y="803564"/>
            <a:ext cx="3311236" cy="5271653"/>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78FCF29B-1EBB-A847-8A27-B0DF8096BBB2}"/>
              </a:ext>
            </a:extLst>
          </p:cNvPr>
          <p:cNvPicPr>
            <a:picLocks noChangeAspect="1"/>
          </p:cNvPicPr>
          <p:nvPr/>
        </p:nvPicPr>
        <p:blipFill rotWithShape="1">
          <a:blip r:embed="rId4"/>
          <a:srcRect l="19620" t="633" r="19873" b="-1"/>
          <a:stretch/>
        </p:blipFill>
        <p:spPr>
          <a:xfrm>
            <a:off x="8370325" y="803564"/>
            <a:ext cx="3311236" cy="5437907"/>
          </a:xfrm>
          <a:prstGeom prst="rect">
            <a:avLst/>
          </a:prstGeom>
        </p:spPr>
      </p:pic>
    </p:spTree>
    <p:extLst>
      <p:ext uri="{BB962C8B-B14F-4D97-AF65-F5344CB8AC3E}">
        <p14:creationId xmlns:p14="http://schemas.microsoft.com/office/powerpoint/2010/main" val="1462033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349828" y="612844"/>
            <a:ext cx="9492344" cy="6001643"/>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solidFill>
                  <a:srgbClr val="FF0000"/>
                </a:solidFill>
                <a:latin typeface="Times New Roman" panose="02020603050405020304" pitchFamily="18" charset="0"/>
                <a:cs typeface="Times New Roman" panose="02020603050405020304" pitchFamily="18" charset="0"/>
              </a:rPr>
              <a:t>L’ANTHROPOLOGIE : LA SCIENCE DE L’HOMME</a:t>
            </a:r>
          </a:p>
          <a:p>
            <a:pPr lvl="1"/>
            <a:r>
              <a:rPr lang="fr-FR" sz="2400" dirty="0">
                <a:latin typeface="Times New Roman" panose="02020603050405020304" pitchFamily="18" charset="0"/>
                <a:cs typeface="Times New Roman" panose="02020603050405020304" pitchFamily="18" charset="0"/>
              </a:rPr>
              <a:t>1.1. Une invention récente</a:t>
            </a:r>
          </a:p>
          <a:p>
            <a:pPr lvl="1"/>
            <a:r>
              <a:rPr lang="fr-FR" sz="2400" dirty="0">
                <a:latin typeface="Times New Roman" panose="02020603050405020304" pitchFamily="18" charset="0"/>
                <a:cs typeface="Times New Roman" panose="02020603050405020304" pitchFamily="18" charset="0"/>
              </a:rPr>
              <a:t>1.2. Des problématiques nouvelles</a:t>
            </a:r>
          </a:p>
          <a:p>
            <a:pPr lvl="1"/>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LE REGARD PROPRE DE LA FOI</a:t>
            </a:r>
          </a:p>
          <a:p>
            <a:pPr lvl="1"/>
            <a:r>
              <a:rPr lang="fr-FR" sz="2400" dirty="0">
                <a:latin typeface="Times New Roman" panose="02020603050405020304" pitchFamily="18" charset="0"/>
                <a:cs typeface="Times New Roman" panose="02020603050405020304" pitchFamily="18" charset="0"/>
              </a:rPr>
              <a:t>2.1. Dieu pour penser</a:t>
            </a:r>
          </a:p>
          <a:p>
            <a:pPr lvl="1"/>
            <a:r>
              <a:rPr lang="fr-FR" sz="2400" dirty="0">
                <a:latin typeface="Times New Roman" panose="02020603050405020304" pitchFamily="18" charset="0"/>
                <a:cs typeface="Times New Roman" panose="02020603050405020304" pitchFamily="18" charset="0"/>
              </a:rPr>
              <a:t>2.2. L’homme saisi dans sa relation à Dieu</a:t>
            </a:r>
          </a:p>
          <a:p>
            <a:pPr lvl="1"/>
            <a:r>
              <a:rPr lang="fr-FR" sz="2400" dirty="0">
                <a:latin typeface="Times New Roman" panose="02020603050405020304" pitchFamily="18" charset="0"/>
                <a:cs typeface="Times New Roman" panose="02020603050405020304" pitchFamily="18" charset="0"/>
              </a:rPr>
              <a:t>2.3. Une portée universelle</a:t>
            </a:r>
          </a:p>
          <a:p>
            <a:pPr lvl="1"/>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a:latin typeface="Times New Roman" panose="02020603050405020304" pitchFamily="18" charset="0"/>
                <a:cs typeface="Times New Roman" panose="02020603050405020304" pitchFamily="18" charset="0"/>
              </a:rPr>
              <a:t>COUP DE PROJECTEUR SUR </a:t>
            </a:r>
            <a:r>
              <a:rPr lang="fr-FR" sz="2400" b="1" i="1">
                <a:latin typeface="Times New Roman" panose="02020603050405020304" pitchFamily="18" charset="0"/>
                <a:cs typeface="Times New Roman" panose="02020603050405020304" pitchFamily="18" charset="0"/>
              </a:rPr>
              <a:t>GAUDIUM </a:t>
            </a:r>
            <a:r>
              <a:rPr lang="fr-FR" sz="2400" b="1" i="1" dirty="0">
                <a:latin typeface="Times New Roman" panose="02020603050405020304" pitchFamily="18" charset="0"/>
                <a:cs typeface="Times New Roman" panose="02020603050405020304" pitchFamily="18" charset="0"/>
              </a:rPr>
              <a:t>ET SPES </a:t>
            </a:r>
          </a:p>
          <a:p>
            <a:pPr lvl="1"/>
            <a:r>
              <a:rPr lang="fr-FR" sz="2400" dirty="0">
                <a:latin typeface="Times New Roman" panose="02020603050405020304" pitchFamily="18" charset="0"/>
                <a:cs typeface="Times New Roman" panose="02020603050405020304" pitchFamily="18" charset="0"/>
              </a:rPr>
              <a:t>3.1. Vatican II et la constitution </a:t>
            </a:r>
            <a:r>
              <a:rPr lang="fr-FR" sz="2400" i="1" dirty="0" err="1">
                <a:latin typeface="Times New Roman" panose="02020603050405020304" pitchFamily="18" charset="0"/>
                <a:cs typeface="Times New Roman" panose="02020603050405020304" pitchFamily="18" charset="0"/>
              </a:rPr>
              <a:t>Gaudium</a:t>
            </a:r>
            <a:r>
              <a:rPr lang="fr-FR" sz="2400" i="1" dirty="0">
                <a:latin typeface="Times New Roman" panose="02020603050405020304" pitchFamily="18" charset="0"/>
                <a:cs typeface="Times New Roman" panose="02020603050405020304" pitchFamily="18" charset="0"/>
              </a:rPr>
              <a:t> et </a:t>
            </a:r>
            <a:r>
              <a:rPr lang="fr-FR" sz="2400" i="1" dirty="0" err="1">
                <a:latin typeface="Times New Roman" panose="02020603050405020304" pitchFamily="18" charset="0"/>
                <a:cs typeface="Times New Roman" panose="02020603050405020304" pitchFamily="18" charset="0"/>
              </a:rPr>
              <a:t>spes</a:t>
            </a:r>
            <a:endParaRPr lang="fr-FR" sz="2400" i="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3.2. Deux mots : mystère et vocation</a:t>
            </a:r>
          </a:p>
          <a:p>
            <a:pPr lvl="1"/>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CONCLUSION : trois tableaux</a:t>
            </a:r>
          </a:p>
          <a:p>
            <a:endParaRPr lang="fr-FR" sz="2400" dirty="0"/>
          </a:p>
        </p:txBody>
      </p:sp>
    </p:spTree>
    <p:extLst>
      <p:ext uri="{BB962C8B-B14F-4D97-AF65-F5344CB8AC3E}">
        <p14:creationId xmlns:p14="http://schemas.microsoft.com/office/powerpoint/2010/main" val="1778402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ciel, extérieur, bâtiment, sculpture&#10;&#10;Description générée automatiquement">
            <a:extLst>
              <a:ext uri="{FF2B5EF4-FFF2-40B4-BE49-F238E27FC236}">
                <a16:creationId xmlns:a16="http://schemas.microsoft.com/office/drawing/2014/main" id="{D4A89A61-9767-9240-9280-707493D65830}"/>
              </a:ext>
            </a:extLst>
          </p:cNvPr>
          <p:cNvPicPr>
            <a:picLocks noChangeAspect="1"/>
          </p:cNvPicPr>
          <p:nvPr/>
        </p:nvPicPr>
        <p:blipFill>
          <a:blip r:embed="rId2"/>
          <a:stretch>
            <a:fillRect/>
          </a:stretch>
        </p:blipFill>
        <p:spPr>
          <a:xfrm>
            <a:off x="409730" y="674874"/>
            <a:ext cx="7263851" cy="4833763"/>
          </a:xfrm>
          <a:prstGeom prst="rect">
            <a:avLst/>
          </a:prstGeom>
        </p:spPr>
      </p:pic>
      <p:sp>
        <p:nvSpPr>
          <p:cNvPr id="4" name="ZoneTexte 3">
            <a:extLst>
              <a:ext uri="{FF2B5EF4-FFF2-40B4-BE49-F238E27FC236}">
                <a16:creationId xmlns:a16="http://schemas.microsoft.com/office/drawing/2014/main" id="{84BF3110-D063-3B43-949B-D0935242F00A}"/>
              </a:ext>
            </a:extLst>
          </p:cNvPr>
          <p:cNvSpPr txBox="1"/>
          <p:nvPr/>
        </p:nvSpPr>
        <p:spPr>
          <a:xfrm>
            <a:off x="8304552" y="2229982"/>
            <a:ext cx="3477718" cy="1723549"/>
          </a:xfrm>
          <a:prstGeom prst="rect">
            <a:avLst/>
          </a:prstGeom>
          <a:solidFill>
            <a:schemeClr val="bg1"/>
          </a:solidFill>
        </p:spPr>
        <p:txBody>
          <a:bodyPr wrap="square" rtlCol="0">
            <a:spAutoFit/>
          </a:bodyPr>
          <a:lstStyle/>
          <a:p>
            <a:r>
              <a:rPr lang="fr-FR" sz="4400" i="1" dirty="0" err="1">
                <a:latin typeface="Times New Roman" panose="02020603050405020304" pitchFamily="18" charset="0"/>
                <a:cs typeface="Times New Roman" panose="02020603050405020304" pitchFamily="18" charset="0"/>
              </a:rPr>
              <a:t>zôon</a:t>
            </a:r>
            <a:r>
              <a:rPr lang="fr-FR" sz="4400" i="1" dirty="0">
                <a:latin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cs typeface="Times New Roman" panose="02020603050405020304" pitchFamily="18" charset="0"/>
              </a:rPr>
              <a:t>politikon</a:t>
            </a:r>
            <a:endParaRPr lang="fr-FR" sz="4400" i="1" dirty="0">
              <a:latin typeface="Times New Roman" panose="02020603050405020304" pitchFamily="18" charset="0"/>
              <a:cs typeface="Times New Roman" panose="02020603050405020304" pitchFamily="18" charset="0"/>
            </a:endParaRPr>
          </a:p>
          <a:p>
            <a:endParaRPr lang="fr-FR" i="1" dirty="0">
              <a:latin typeface="Times New Roman" panose="02020603050405020304" pitchFamily="18" charset="0"/>
              <a:cs typeface="Times New Roman" panose="02020603050405020304" pitchFamily="18" charset="0"/>
            </a:endParaRPr>
          </a:p>
          <a:p>
            <a:r>
              <a:rPr lang="fr-FR" sz="4400" i="1" dirty="0" err="1">
                <a:latin typeface="Times New Roman" panose="02020603050405020304" pitchFamily="18" charset="0"/>
                <a:cs typeface="Times New Roman" panose="02020603050405020304" pitchFamily="18" charset="0"/>
              </a:rPr>
              <a:t>zôon</a:t>
            </a:r>
            <a:r>
              <a:rPr lang="fr-FR" sz="4400" i="1" dirty="0">
                <a:latin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cs typeface="Times New Roman" panose="02020603050405020304" pitchFamily="18" charset="0"/>
              </a:rPr>
              <a:t>logikon</a:t>
            </a:r>
            <a:r>
              <a:rPr lang="fr-FR" sz="4400" dirty="0">
                <a:latin typeface="Times New Roman" panose="02020603050405020304" pitchFamily="18" charset="0"/>
                <a:cs typeface="Times New Roman" panose="02020603050405020304" pitchFamily="18" charset="0"/>
              </a:rPr>
              <a:t>  </a:t>
            </a:r>
          </a:p>
        </p:txBody>
      </p:sp>
      <p:sp>
        <p:nvSpPr>
          <p:cNvPr id="5" name="ZoneTexte 4">
            <a:extLst>
              <a:ext uri="{FF2B5EF4-FFF2-40B4-BE49-F238E27FC236}">
                <a16:creationId xmlns:a16="http://schemas.microsoft.com/office/drawing/2014/main" id="{12FCE3C9-8A57-3944-832B-B9A5BF3F1CFC}"/>
              </a:ext>
            </a:extLst>
          </p:cNvPr>
          <p:cNvSpPr txBox="1"/>
          <p:nvPr/>
        </p:nvSpPr>
        <p:spPr>
          <a:xfrm>
            <a:off x="2471464" y="5726243"/>
            <a:ext cx="2848131" cy="400110"/>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Aristote (384-322 av JC)</a:t>
            </a:r>
          </a:p>
        </p:txBody>
      </p:sp>
    </p:spTree>
    <p:extLst>
      <p:ext uri="{BB962C8B-B14F-4D97-AF65-F5344CB8AC3E}">
        <p14:creationId xmlns:p14="http://schemas.microsoft.com/office/powerpoint/2010/main" val="4208777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câble, pierre, vieux&#10;&#10;Description générée automatiquement">
            <a:extLst>
              <a:ext uri="{FF2B5EF4-FFF2-40B4-BE49-F238E27FC236}">
                <a16:creationId xmlns:a16="http://schemas.microsoft.com/office/drawing/2014/main" id="{1AC00871-650F-E14D-9A41-9576788EC543}"/>
              </a:ext>
            </a:extLst>
          </p:cNvPr>
          <p:cNvPicPr>
            <a:picLocks noChangeAspect="1"/>
          </p:cNvPicPr>
          <p:nvPr/>
        </p:nvPicPr>
        <p:blipFill>
          <a:blip r:embed="rId2"/>
          <a:stretch>
            <a:fillRect/>
          </a:stretch>
        </p:blipFill>
        <p:spPr>
          <a:xfrm>
            <a:off x="6682735" y="0"/>
            <a:ext cx="4825830" cy="6858000"/>
          </a:xfrm>
          <a:prstGeom prst="rect">
            <a:avLst/>
          </a:prstGeom>
        </p:spPr>
      </p:pic>
      <p:pic>
        <p:nvPicPr>
          <p:cNvPr id="5" name="Image 4" descr="Une image contenant personne, chapeau, portant&#10;&#10;Description générée automatiquement">
            <a:extLst>
              <a:ext uri="{FF2B5EF4-FFF2-40B4-BE49-F238E27FC236}">
                <a16:creationId xmlns:a16="http://schemas.microsoft.com/office/drawing/2014/main" id="{001758FD-5DDD-2942-A988-436646DA1925}"/>
              </a:ext>
            </a:extLst>
          </p:cNvPr>
          <p:cNvPicPr>
            <a:picLocks noChangeAspect="1"/>
          </p:cNvPicPr>
          <p:nvPr/>
        </p:nvPicPr>
        <p:blipFill>
          <a:blip r:embed="rId3"/>
          <a:stretch>
            <a:fillRect/>
          </a:stretch>
        </p:blipFill>
        <p:spPr>
          <a:xfrm>
            <a:off x="987935" y="0"/>
            <a:ext cx="4521332" cy="6169012"/>
          </a:xfrm>
          <a:prstGeom prst="rect">
            <a:avLst/>
          </a:prstGeom>
        </p:spPr>
      </p:pic>
      <p:sp>
        <p:nvSpPr>
          <p:cNvPr id="6" name="ZoneTexte 5">
            <a:extLst>
              <a:ext uri="{FF2B5EF4-FFF2-40B4-BE49-F238E27FC236}">
                <a16:creationId xmlns:a16="http://schemas.microsoft.com/office/drawing/2014/main" id="{9C4134AF-DFC5-6B4E-9E13-D058C1CB6E13}"/>
              </a:ext>
            </a:extLst>
          </p:cNvPr>
          <p:cNvSpPr txBox="1"/>
          <p:nvPr/>
        </p:nvSpPr>
        <p:spPr>
          <a:xfrm>
            <a:off x="1781661" y="6325849"/>
            <a:ext cx="2933880" cy="369332"/>
          </a:xfrm>
          <a:prstGeom prst="rect">
            <a:avLst/>
          </a:prstGeom>
          <a:solidFill>
            <a:schemeClr val="bg1"/>
          </a:solidFill>
        </p:spPr>
        <p:txBody>
          <a:bodyPr wrap="none" rtlCol="0">
            <a:spAutoFit/>
          </a:bodyPr>
          <a:lstStyle/>
          <a:p>
            <a:r>
              <a:rPr lang="fr-FR" dirty="0"/>
              <a:t>Léonard de Vinci (1452-1519)</a:t>
            </a:r>
          </a:p>
        </p:txBody>
      </p:sp>
    </p:spTree>
    <p:extLst>
      <p:ext uri="{BB962C8B-B14F-4D97-AF65-F5344CB8AC3E}">
        <p14:creationId xmlns:p14="http://schemas.microsoft.com/office/powerpoint/2010/main" val="2708081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sombre, porcelaine&#10;&#10;Description générée automatiquement">
            <a:extLst>
              <a:ext uri="{FF2B5EF4-FFF2-40B4-BE49-F238E27FC236}">
                <a16:creationId xmlns:a16="http://schemas.microsoft.com/office/drawing/2014/main" id="{D0100687-44E4-414E-BE79-35B4BF1E39D5}"/>
              </a:ext>
            </a:extLst>
          </p:cNvPr>
          <p:cNvPicPr>
            <a:picLocks noChangeAspect="1"/>
          </p:cNvPicPr>
          <p:nvPr/>
        </p:nvPicPr>
        <p:blipFill>
          <a:blip r:embed="rId2"/>
          <a:stretch>
            <a:fillRect/>
          </a:stretch>
        </p:blipFill>
        <p:spPr>
          <a:xfrm>
            <a:off x="0" y="292307"/>
            <a:ext cx="6422765" cy="6565692"/>
          </a:xfrm>
          <a:prstGeom prst="rect">
            <a:avLst/>
          </a:prstGeom>
        </p:spPr>
      </p:pic>
      <p:pic>
        <p:nvPicPr>
          <p:cNvPr id="6" name="Image 5" descr="Une image contenant sombre, porcelaine&#10;&#10;Description générée automatiquement">
            <a:extLst>
              <a:ext uri="{FF2B5EF4-FFF2-40B4-BE49-F238E27FC236}">
                <a16:creationId xmlns:a16="http://schemas.microsoft.com/office/drawing/2014/main" id="{91689C0E-1F4F-1C47-9BFE-696C8F09BFE4}"/>
              </a:ext>
            </a:extLst>
          </p:cNvPr>
          <p:cNvPicPr>
            <a:picLocks noChangeAspect="1"/>
          </p:cNvPicPr>
          <p:nvPr/>
        </p:nvPicPr>
        <p:blipFill>
          <a:blip r:embed="rId2"/>
          <a:stretch>
            <a:fillRect/>
          </a:stretch>
        </p:blipFill>
        <p:spPr>
          <a:xfrm>
            <a:off x="5856321" y="277317"/>
            <a:ext cx="6422765" cy="6565692"/>
          </a:xfrm>
          <a:prstGeom prst="rect">
            <a:avLst/>
          </a:prstGeom>
        </p:spPr>
      </p:pic>
      <p:pic>
        <p:nvPicPr>
          <p:cNvPr id="11" name="Image 10" descr="Une image contenant ciseaux&#10;&#10;Description générée automatiquement">
            <a:extLst>
              <a:ext uri="{FF2B5EF4-FFF2-40B4-BE49-F238E27FC236}">
                <a16:creationId xmlns:a16="http://schemas.microsoft.com/office/drawing/2014/main" id="{2D5E91BF-4B55-9240-8DCA-00FC96E8F3D9}"/>
              </a:ext>
            </a:extLst>
          </p:cNvPr>
          <p:cNvPicPr>
            <a:picLocks noChangeAspect="1"/>
          </p:cNvPicPr>
          <p:nvPr/>
        </p:nvPicPr>
        <p:blipFill>
          <a:blip r:embed="rId3"/>
          <a:stretch>
            <a:fillRect/>
          </a:stretch>
        </p:blipFill>
        <p:spPr>
          <a:xfrm>
            <a:off x="2921364" y="2476708"/>
            <a:ext cx="691266" cy="1494629"/>
          </a:xfrm>
          <a:prstGeom prst="rect">
            <a:avLst/>
          </a:prstGeom>
        </p:spPr>
      </p:pic>
      <p:pic>
        <p:nvPicPr>
          <p:cNvPr id="12" name="Image 11" descr="Une image contenant ciseaux&#10;&#10;Description générée automatiquement">
            <a:extLst>
              <a:ext uri="{FF2B5EF4-FFF2-40B4-BE49-F238E27FC236}">
                <a16:creationId xmlns:a16="http://schemas.microsoft.com/office/drawing/2014/main" id="{53C98EE8-8EE3-AA43-9EA3-AEAB464DE7EB}"/>
              </a:ext>
            </a:extLst>
          </p:cNvPr>
          <p:cNvPicPr>
            <a:picLocks noChangeAspect="1"/>
          </p:cNvPicPr>
          <p:nvPr/>
        </p:nvPicPr>
        <p:blipFill>
          <a:blip r:embed="rId3"/>
          <a:stretch>
            <a:fillRect/>
          </a:stretch>
        </p:blipFill>
        <p:spPr>
          <a:xfrm>
            <a:off x="6377602" y="728125"/>
            <a:ext cx="691266" cy="1494629"/>
          </a:xfrm>
          <a:prstGeom prst="rect">
            <a:avLst/>
          </a:prstGeom>
        </p:spPr>
      </p:pic>
      <p:sp>
        <p:nvSpPr>
          <p:cNvPr id="2" name="Flèche vers le bas 1">
            <a:extLst>
              <a:ext uri="{FF2B5EF4-FFF2-40B4-BE49-F238E27FC236}">
                <a16:creationId xmlns:a16="http://schemas.microsoft.com/office/drawing/2014/main" id="{725F47DB-A343-EE47-9470-4156ED32A1A1}"/>
              </a:ext>
            </a:extLst>
          </p:cNvPr>
          <p:cNvSpPr/>
          <p:nvPr/>
        </p:nvSpPr>
        <p:spPr>
          <a:xfrm rot="18349822">
            <a:off x="7669072" y="778198"/>
            <a:ext cx="159996" cy="14083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85817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73460E2-96A2-6D47-89DA-0A163B3B9160}"/>
              </a:ext>
            </a:extLst>
          </p:cNvPr>
          <p:cNvSpPr txBox="1"/>
          <p:nvPr/>
        </p:nvSpPr>
        <p:spPr>
          <a:xfrm>
            <a:off x="5141627" y="582067"/>
            <a:ext cx="6775554" cy="5693866"/>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Le domaine de la philosophie se ramène aux questions suivantes : 1) Que puis-je savoir ? 2) Que dois-je faire ? 3) Que m’est-il permet d’espérer ? 4) Qu’est-ce que l’homme ?  </a:t>
            </a:r>
          </a:p>
          <a:p>
            <a:r>
              <a:rPr lang="fr-FR" sz="2800" dirty="0">
                <a:latin typeface="Times New Roman" panose="02020603050405020304" pitchFamily="18" charset="0"/>
                <a:cs typeface="Times New Roman" panose="02020603050405020304" pitchFamily="18" charset="0"/>
              </a:rPr>
              <a:t>A la première question répond la métaphysique, à la seconde la morale, à la troisième la religion, à la quatrième l’anthropologie. </a:t>
            </a:r>
          </a:p>
          <a:p>
            <a:r>
              <a:rPr lang="fr-FR" sz="2800" dirty="0">
                <a:latin typeface="Times New Roman" panose="02020603050405020304" pitchFamily="18" charset="0"/>
                <a:cs typeface="Times New Roman" panose="02020603050405020304" pitchFamily="18" charset="0"/>
              </a:rPr>
              <a:t>Mais au fond, on pourrait tout ramener à l’anthropologie, puisque les trois premières questions se rapportent à la dernière ».</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Emmanuel KANT, </a:t>
            </a:r>
            <a:r>
              <a:rPr lang="fr-FR" sz="2800" i="1" dirty="0">
                <a:latin typeface="Times New Roman" panose="02020603050405020304" pitchFamily="18" charset="0"/>
                <a:cs typeface="Times New Roman" panose="02020603050405020304" pitchFamily="18" charset="0"/>
              </a:rPr>
              <a:t>Logique</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Vrin</a:t>
            </a:r>
            <a:r>
              <a:rPr lang="fr-FR" sz="2800" dirty="0">
                <a:latin typeface="Times New Roman" panose="02020603050405020304" pitchFamily="18" charset="0"/>
                <a:cs typeface="Times New Roman" panose="02020603050405020304" pitchFamily="18" charset="0"/>
              </a:rPr>
              <a:t>, 2007, p. 25</a:t>
            </a:r>
            <a:endParaRPr lang="fr-FR" sz="2800" dirty="0"/>
          </a:p>
        </p:txBody>
      </p:sp>
      <p:pic>
        <p:nvPicPr>
          <p:cNvPr id="4" name="Image 3" descr="Une image contenant texte, personne, intérieur&#10;&#10;Description générée automatiquement">
            <a:extLst>
              <a:ext uri="{FF2B5EF4-FFF2-40B4-BE49-F238E27FC236}">
                <a16:creationId xmlns:a16="http://schemas.microsoft.com/office/drawing/2014/main" id="{48463905-8ACF-904F-B193-53136059BB3A}"/>
              </a:ext>
            </a:extLst>
          </p:cNvPr>
          <p:cNvPicPr>
            <a:picLocks noChangeAspect="1"/>
          </p:cNvPicPr>
          <p:nvPr/>
        </p:nvPicPr>
        <p:blipFill>
          <a:blip r:embed="rId2"/>
          <a:stretch>
            <a:fillRect/>
          </a:stretch>
        </p:blipFill>
        <p:spPr>
          <a:xfrm>
            <a:off x="-15582" y="0"/>
            <a:ext cx="4754246" cy="6858000"/>
          </a:xfrm>
          <a:prstGeom prst="rect">
            <a:avLst/>
          </a:prstGeom>
        </p:spPr>
      </p:pic>
    </p:spTree>
    <p:extLst>
      <p:ext uri="{BB962C8B-B14F-4D97-AF65-F5344CB8AC3E}">
        <p14:creationId xmlns:p14="http://schemas.microsoft.com/office/powerpoint/2010/main" val="879507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349828" y="612844"/>
            <a:ext cx="9492344" cy="5632311"/>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L’ANTROPOLOGIE : LA SCIENCE DE L’HOMME</a:t>
            </a:r>
          </a:p>
          <a:p>
            <a:pPr lvl="1"/>
            <a:r>
              <a:rPr lang="fr-FR" sz="2400" dirty="0">
                <a:latin typeface="Times New Roman" panose="02020603050405020304" pitchFamily="18" charset="0"/>
                <a:cs typeface="Times New Roman" panose="02020603050405020304" pitchFamily="18" charset="0"/>
              </a:rPr>
              <a:t>1.1. Une invention récente</a:t>
            </a:r>
          </a:p>
          <a:p>
            <a:pPr lvl="1"/>
            <a:r>
              <a:rPr lang="fr-FR" sz="2400" dirty="0">
                <a:solidFill>
                  <a:srgbClr val="FF0000"/>
                </a:solidFill>
                <a:latin typeface="Times New Roman" panose="02020603050405020304" pitchFamily="18" charset="0"/>
                <a:cs typeface="Times New Roman" panose="02020603050405020304" pitchFamily="18" charset="0"/>
              </a:rPr>
              <a:t>1.2. Des problématiques nouvelles</a:t>
            </a:r>
          </a:p>
          <a:p>
            <a:pPr lvl="1"/>
            <a:endParaRPr lang="fr-FR" sz="2400" dirty="0">
              <a:solidFill>
                <a:srgbClr val="FF0000"/>
              </a:solidFill>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LE REGARD PROPRE DE LA FOI</a:t>
            </a:r>
          </a:p>
          <a:p>
            <a:pPr lvl="1"/>
            <a:r>
              <a:rPr lang="fr-FR" sz="2400" dirty="0">
                <a:latin typeface="Times New Roman" panose="02020603050405020304" pitchFamily="18" charset="0"/>
                <a:cs typeface="Times New Roman" panose="02020603050405020304" pitchFamily="18" charset="0"/>
              </a:rPr>
              <a:t>2.1. Dieu pour penser</a:t>
            </a:r>
          </a:p>
          <a:p>
            <a:pPr lvl="1"/>
            <a:r>
              <a:rPr lang="fr-FR" sz="2400" dirty="0">
                <a:latin typeface="Times New Roman" panose="02020603050405020304" pitchFamily="18" charset="0"/>
                <a:cs typeface="Times New Roman" panose="02020603050405020304" pitchFamily="18" charset="0"/>
              </a:rPr>
              <a:t>2.2. L’homme saisi dans sa relation à Dieu</a:t>
            </a:r>
          </a:p>
          <a:p>
            <a:pPr lvl="1"/>
            <a:r>
              <a:rPr lang="fr-FR" sz="2400" dirty="0">
                <a:latin typeface="Times New Roman" panose="02020603050405020304" pitchFamily="18" charset="0"/>
                <a:cs typeface="Times New Roman" panose="02020603050405020304" pitchFamily="18" charset="0"/>
              </a:rPr>
              <a:t>2.3. Une portée universelle</a:t>
            </a:r>
          </a:p>
          <a:p>
            <a:pPr lvl="1"/>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COUP DE PROJECTEUR SUR </a:t>
            </a:r>
            <a:r>
              <a:rPr lang="fr-FR" sz="2400" b="1" i="1" dirty="0">
                <a:latin typeface="Times New Roman" panose="02020603050405020304" pitchFamily="18" charset="0"/>
                <a:cs typeface="Times New Roman" panose="02020603050405020304" pitchFamily="18" charset="0"/>
              </a:rPr>
              <a:t>GAUDIUM ET SPES </a:t>
            </a:r>
          </a:p>
          <a:p>
            <a:pPr lvl="1"/>
            <a:r>
              <a:rPr lang="fr-FR" sz="2400" dirty="0">
                <a:latin typeface="Times New Roman" panose="02020603050405020304" pitchFamily="18" charset="0"/>
                <a:cs typeface="Times New Roman" panose="02020603050405020304" pitchFamily="18" charset="0"/>
              </a:rPr>
              <a:t>3.1. Vatican II et la constitution </a:t>
            </a:r>
            <a:r>
              <a:rPr lang="fr-FR" sz="2400" i="1" dirty="0" err="1">
                <a:latin typeface="Times New Roman" panose="02020603050405020304" pitchFamily="18" charset="0"/>
                <a:cs typeface="Times New Roman" panose="02020603050405020304" pitchFamily="18" charset="0"/>
              </a:rPr>
              <a:t>Gaudium</a:t>
            </a:r>
            <a:r>
              <a:rPr lang="fr-FR" sz="2400" i="1" dirty="0">
                <a:latin typeface="Times New Roman" panose="02020603050405020304" pitchFamily="18" charset="0"/>
                <a:cs typeface="Times New Roman" panose="02020603050405020304" pitchFamily="18" charset="0"/>
              </a:rPr>
              <a:t> et </a:t>
            </a:r>
            <a:r>
              <a:rPr lang="fr-FR" sz="2400" i="1" dirty="0" err="1">
                <a:latin typeface="Times New Roman" panose="02020603050405020304" pitchFamily="18" charset="0"/>
                <a:cs typeface="Times New Roman" panose="02020603050405020304" pitchFamily="18" charset="0"/>
              </a:rPr>
              <a:t>spes</a:t>
            </a:r>
            <a:endParaRPr lang="fr-FR" sz="2400" i="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3.2. Deux mots : mystère et vocation</a:t>
            </a:r>
          </a:p>
          <a:p>
            <a:pPr lvl="1"/>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CONCLUSION : trois tableaux</a:t>
            </a:r>
          </a:p>
        </p:txBody>
      </p:sp>
    </p:spTree>
    <p:extLst>
      <p:ext uri="{BB962C8B-B14F-4D97-AF65-F5344CB8AC3E}">
        <p14:creationId xmlns:p14="http://schemas.microsoft.com/office/powerpoint/2010/main" val="2763242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B8A1630A-172B-9F4B-8D18-0B490BE9600D}"/>
              </a:ext>
            </a:extLst>
          </p:cNvPr>
          <p:cNvSpPr>
            <a:spLocks noGrp="1"/>
          </p:cNvSpPr>
          <p:nvPr>
            <p:ph sz="half" idx="2"/>
          </p:nvPr>
        </p:nvSpPr>
        <p:spPr>
          <a:xfrm>
            <a:off x="6312936" y="715168"/>
            <a:ext cx="5157787" cy="5427663"/>
          </a:xfrm>
          <a:solidFill>
            <a:schemeClr val="bg2"/>
          </a:solidFill>
        </p:spPr>
        <p:txBody>
          <a:bodyPr anchor="ctr"/>
          <a:lstStyle/>
          <a:p>
            <a:pPr marL="0" indent="0" algn="ctr">
              <a:buNone/>
            </a:pPr>
            <a:r>
              <a:rPr lang="fr-FR" b="1" dirty="0">
                <a:latin typeface="Times New Roman" panose="02020603050405020304" pitchFamily="18" charset="0"/>
                <a:cs typeface="Times New Roman" panose="02020603050405020304" pitchFamily="18" charset="0"/>
              </a:rPr>
              <a:t>Ps 138, 13-14</a:t>
            </a:r>
          </a:p>
          <a:p>
            <a:pPr marL="0" indent="0">
              <a:buNone/>
            </a:pPr>
            <a:endParaRPr lang="fr-FR" dirty="0">
              <a:latin typeface="Times New Roman" panose="02020603050405020304" pitchFamily="18" charset="0"/>
              <a:cs typeface="Times New Roman" panose="02020603050405020304" pitchFamily="18" charset="0"/>
            </a:endParaRPr>
          </a:p>
          <a:p>
            <a:pPr marL="0" indent="0" algn="just">
              <a:buNone/>
            </a:pPr>
            <a:r>
              <a:rPr lang="fr-FR" dirty="0">
                <a:latin typeface="Times New Roman" panose="02020603050405020304" pitchFamily="18" charset="0"/>
                <a:cs typeface="Times New Roman" panose="02020603050405020304" pitchFamily="18" charset="0"/>
              </a:rPr>
              <a:t>C’est toi qui as créé mes reins, qui m’a tissé dans le sein de ma mère. Je reconnais devant toi le prodige, l’être étonnant que je suis : étonnantes sont tes œuvres, toute mon âme le sait. </a:t>
            </a:r>
          </a:p>
        </p:txBody>
      </p:sp>
      <p:sp>
        <p:nvSpPr>
          <p:cNvPr id="7" name="Espace réservé du contenu 6">
            <a:extLst>
              <a:ext uri="{FF2B5EF4-FFF2-40B4-BE49-F238E27FC236}">
                <a16:creationId xmlns:a16="http://schemas.microsoft.com/office/drawing/2014/main" id="{C6A38C11-8515-1C4B-A8D0-AEFF67C8C213}"/>
              </a:ext>
            </a:extLst>
          </p:cNvPr>
          <p:cNvSpPr>
            <a:spLocks noGrp="1"/>
          </p:cNvSpPr>
          <p:nvPr>
            <p:ph sz="quarter" idx="4"/>
          </p:nvPr>
        </p:nvSpPr>
        <p:spPr>
          <a:xfrm>
            <a:off x="695877" y="715168"/>
            <a:ext cx="5183188" cy="5427663"/>
          </a:xfrm>
          <a:solidFill>
            <a:schemeClr val="bg2"/>
          </a:solidFill>
        </p:spPr>
        <p:txBody>
          <a:bodyPr anchor="ctr"/>
          <a:lstStyle/>
          <a:p>
            <a:pPr marL="0" indent="0" algn="ctr">
              <a:buNone/>
            </a:pPr>
            <a:r>
              <a:rPr lang="fr-FR" b="1" dirty="0">
                <a:latin typeface="Times New Roman" panose="02020603050405020304" pitchFamily="18" charset="0"/>
                <a:cs typeface="Times New Roman" panose="02020603050405020304" pitchFamily="18" charset="0"/>
              </a:rPr>
              <a:t>Ps 102, 17-18 </a:t>
            </a:r>
          </a:p>
          <a:p>
            <a:pPr marL="0" indent="0">
              <a:buNone/>
            </a:pPr>
            <a:endParaRPr lang="fr-FR" dirty="0">
              <a:latin typeface="Times New Roman" panose="02020603050405020304" pitchFamily="18" charset="0"/>
              <a:cs typeface="Times New Roman" panose="02020603050405020304" pitchFamily="18" charset="0"/>
            </a:endParaRPr>
          </a:p>
          <a:p>
            <a:pPr marL="0" indent="0" algn="just">
              <a:buNone/>
            </a:pPr>
            <a:r>
              <a:rPr lang="fr-FR" dirty="0">
                <a:latin typeface="Times New Roman" panose="02020603050405020304" pitchFamily="18" charset="0"/>
                <a:cs typeface="Times New Roman" panose="02020603050405020304" pitchFamily="18" charset="0"/>
              </a:rPr>
              <a:t>L’homme ! Ses jours sont comme l’herbe ; comme la fleur des champs il fleurit : dès que souffle le vent il n’est plus, même la place où il était l’ignore. </a:t>
            </a:r>
          </a:p>
          <a:p>
            <a:pPr marL="0" indent="0">
              <a:buNone/>
            </a:pPr>
            <a:endParaRPr lang="fr-FR" dirty="0"/>
          </a:p>
        </p:txBody>
      </p:sp>
    </p:spTree>
    <p:extLst>
      <p:ext uri="{BB962C8B-B14F-4D97-AF65-F5344CB8AC3E}">
        <p14:creationId xmlns:p14="http://schemas.microsoft.com/office/powerpoint/2010/main" val="1291944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Image 8" descr="Une image contenant texte, personne&#10;&#10;Description générée automatiquement">
            <a:extLst>
              <a:ext uri="{FF2B5EF4-FFF2-40B4-BE49-F238E27FC236}">
                <a16:creationId xmlns:a16="http://schemas.microsoft.com/office/drawing/2014/main" id="{F03540F4-238D-D148-9DDA-850FD4E1C78B}"/>
              </a:ext>
            </a:extLst>
          </p:cNvPr>
          <p:cNvPicPr>
            <a:picLocks noChangeAspect="1"/>
          </p:cNvPicPr>
          <p:nvPr/>
        </p:nvPicPr>
        <p:blipFill rotWithShape="1">
          <a:blip r:embed="rId3"/>
          <a:srcRect l="3259" r="-4946"/>
          <a:stretch/>
        </p:blipFill>
        <p:spPr>
          <a:xfrm>
            <a:off x="97971" y="740228"/>
            <a:ext cx="4152052" cy="5159831"/>
          </a:xfrm>
          <a:prstGeom prst="rect">
            <a:avLst/>
          </a:prstGeom>
        </p:spPr>
      </p:pic>
      <p:sp>
        <p:nvSpPr>
          <p:cNvPr id="2" name="ZoneTexte 1">
            <a:extLst>
              <a:ext uri="{FF2B5EF4-FFF2-40B4-BE49-F238E27FC236}">
                <a16:creationId xmlns:a16="http://schemas.microsoft.com/office/drawing/2014/main" id="{1666CF01-B9AC-FE45-BAB5-5A2A0BD4727B}"/>
              </a:ext>
            </a:extLst>
          </p:cNvPr>
          <p:cNvSpPr txBox="1"/>
          <p:nvPr/>
        </p:nvSpPr>
        <p:spPr>
          <a:xfrm>
            <a:off x="554637" y="6117772"/>
            <a:ext cx="2923082" cy="369332"/>
          </a:xfrm>
          <a:prstGeom prst="rect">
            <a:avLst/>
          </a:prstGeom>
          <a:solidFill>
            <a:schemeClr val="bg1"/>
          </a:solidFill>
        </p:spPr>
        <p:txBody>
          <a:bodyPr wrap="square" rtlCol="0">
            <a:spAutoFit/>
          </a:bodyPr>
          <a:lstStyle/>
          <a:p>
            <a:r>
              <a:rPr lang="fr-FR" dirty="0"/>
              <a:t>Nicolas Copernic (1473-1543)</a:t>
            </a:r>
          </a:p>
        </p:txBody>
      </p:sp>
    </p:spTree>
    <p:extLst>
      <p:ext uri="{BB962C8B-B14F-4D97-AF65-F5344CB8AC3E}">
        <p14:creationId xmlns:p14="http://schemas.microsoft.com/office/powerpoint/2010/main" val="3640495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Image 8" descr="Une image contenant texte, personne&#10;&#10;Description générée automatiquement">
            <a:extLst>
              <a:ext uri="{FF2B5EF4-FFF2-40B4-BE49-F238E27FC236}">
                <a16:creationId xmlns:a16="http://schemas.microsoft.com/office/drawing/2014/main" id="{F03540F4-238D-D148-9DDA-850FD4E1C78B}"/>
              </a:ext>
            </a:extLst>
          </p:cNvPr>
          <p:cNvPicPr>
            <a:picLocks noChangeAspect="1"/>
          </p:cNvPicPr>
          <p:nvPr/>
        </p:nvPicPr>
        <p:blipFill rotWithShape="1">
          <a:blip r:embed="rId3"/>
          <a:srcRect l="3259" r="-4946"/>
          <a:stretch/>
        </p:blipFill>
        <p:spPr>
          <a:xfrm>
            <a:off x="97971" y="740228"/>
            <a:ext cx="4152052" cy="5159831"/>
          </a:xfrm>
          <a:prstGeom prst="rect">
            <a:avLst/>
          </a:prstGeom>
        </p:spPr>
      </p:pic>
      <p:pic>
        <p:nvPicPr>
          <p:cNvPr id="11" name="Image 10" descr="Une image contenant texte, personne, mur, homme&#10;&#10;Description générée automatiquement">
            <a:extLst>
              <a:ext uri="{FF2B5EF4-FFF2-40B4-BE49-F238E27FC236}">
                <a16:creationId xmlns:a16="http://schemas.microsoft.com/office/drawing/2014/main" id="{2ABDEE75-659F-3B47-9EEA-93583F22486E}"/>
              </a:ext>
            </a:extLst>
          </p:cNvPr>
          <p:cNvPicPr>
            <a:picLocks noChangeAspect="1"/>
          </p:cNvPicPr>
          <p:nvPr/>
        </p:nvPicPr>
        <p:blipFill rotWithShape="1">
          <a:blip r:embed="rId4"/>
          <a:srcRect l="-1686" t="2317" r="2707" b="6177"/>
          <a:stretch/>
        </p:blipFill>
        <p:spPr>
          <a:xfrm>
            <a:off x="4075252" y="740228"/>
            <a:ext cx="4041495" cy="5159831"/>
          </a:xfrm>
          <a:prstGeom prst="rect">
            <a:avLst/>
          </a:prstGeom>
        </p:spPr>
      </p:pic>
      <p:sp>
        <p:nvSpPr>
          <p:cNvPr id="2" name="ZoneTexte 1">
            <a:extLst>
              <a:ext uri="{FF2B5EF4-FFF2-40B4-BE49-F238E27FC236}">
                <a16:creationId xmlns:a16="http://schemas.microsoft.com/office/drawing/2014/main" id="{8EC4F688-9DC4-E044-AF6D-5B9210F06DEB}"/>
              </a:ext>
            </a:extLst>
          </p:cNvPr>
          <p:cNvSpPr txBox="1"/>
          <p:nvPr/>
        </p:nvSpPr>
        <p:spPr>
          <a:xfrm>
            <a:off x="4841823" y="6164528"/>
            <a:ext cx="2833141" cy="369332"/>
          </a:xfrm>
          <a:prstGeom prst="rect">
            <a:avLst/>
          </a:prstGeom>
          <a:solidFill>
            <a:schemeClr val="bg1"/>
          </a:solidFill>
        </p:spPr>
        <p:txBody>
          <a:bodyPr wrap="square" rtlCol="0">
            <a:spAutoFit/>
          </a:bodyPr>
          <a:lstStyle/>
          <a:p>
            <a:r>
              <a:rPr lang="fr-FR" dirty="0"/>
              <a:t>Charles Darwin (1809-1882)</a:t>
            </a:r>
          </a:p>
        </p:txBody>
      </p:sp>
    </p:spTree>
    <p:extLst>
      <p:ext uri="{BB962C8B-B14F-4D97-AF65-F5344CB8AC3E}">
        <p14:creationId xmlns:p14="http://schemas.microsoft.com/office/powerpoint/2010/main" val="2603493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Image 8" descr="Une image contenant texte, personne&#10;&#10;Description générée automatiquement">
            <a:extLst>
              <a:ext uri="{FF2B5EF4-FFF2-40B4-BE49-F238E27FC236}">
                <a16:creationId xmlns:a16="http://schemas.microsoft.com/office/drawing/2014/main" id="{F03540F4-238D-D148-9DDA-850FD4E1C78B}"/>
              </a:ext>
            </a:extLst>
          </p:cNvPr>
          <p:cNvPicPr>
            <a:picLocks noChangeAspect="1"/>
          </p:cNvPicPr>
          <p:nvPr/>
        </p:nvPicPr>
        <p:blipFill rotWithShape="1">
          <a:blip r:embed="rId3"/>
          <a:srcRect l="3259" r="-4946"/>
          <a:stretch/>
        </p:blipFill>
        <p:spPr>
          <a:xfrm>
            <a:off x="97971" y="740228"/>
            <a:ext cx="4152052" cy="5159831"/>
          </a:xfrm>
          <a:prstGeom prst="rect">
            <a:avLst/>
          </a:prstGeom>
        </p:spPr>
      </p:pic>
      <p:pic>
        <p:nvPicPr>
          <p:cNvPr id="13" name="Image 12" descr="Une image contenant homme, personne, mur, intérieur&#10;&#10;Description générée automatiquement">
            <a:extLst>
              <a:ext uri="{FF2B5EF4-FFF2-40B4-BE49-F238E27FC236}">
                <a16:creationId xmlns:a16="http://schemas.microsoft.com/office/drawing/2014/main" id="{69A57BBB-D7B1-724F-83FC-747279EED1B2}"/>
              </a:ext>
            </a:extLst>
          </p:cNvPr>
          <p:cNvPicPr>
            <a:picLocks noChangeAspect="1"/>
          </p:cNvPicPr>
          <p:nvPr/>
        </p:nvPicPr>
        <p:blipFill rotWithShape="1">
          <a:blip r:embed="rId4"/>
          <a:srcRect l="17299" t="5075" r="13189"/>
          <a:stretch/>
        </p:blipFill>
        <p:spPr>
          <a:xfrm>
            <a:off x="8227304" y="1264884"/>
            <a:ext cx="3805409" cy="3461657"/>
          </a:xfrm>
          <a:prstGeom prst="rect">
            <a:avLst/>
          </a:prstGeom>
        </p:spPr>
      </p:pic>
      <p:pic>
        <p:nvPicPr>
          <p:cNvPr id="11" name="Image 10" descr="Une image contenant texte, personne, mur, homme&#10;&#10;Description générée automatiquement">
            <a:extLst>
              <a:ext uri="{FF2B5EF4-FFF2-40B4-BE49-F238E27FC236}">
                <a16:creationId xmlns:a16="http://schemas.microsoft.com/office/drawing/2014/main" id="{2ABDEE75-659F-3B47-9EEA-93583F22486E}"/>
              </a:ext>
            </a:extLst>
          </p:cNvPr>
          <p:cNvPicPr>
            <a:picLocks noChangeAspect="1"/>
          </p:cNvPicPr>
          <p:nvPr/>
        </p:nvPicPr>
        <p:blipFill rotWithShape="1">
          <a:blip r:embed="rId5"/>
          <a:srcRect l="-1686" t="2317" r="2707" b="6177"/>
          <a:stretch/>
        </p:blipFill>
        <p:spPr>
          <a:xfrm>
            <a:off x="4075252" y="740228"/>
            <a:ext cx="4041495" cy="5159831"/>
          </a:xfrm>
          <a:prstGeom prst="rect">
            <a:avLst/>
          </a:prstGeom>
        </p:spPr>
      </p:pic>
      <p:sp>
        <p:nvSpPr>
          <p:cNvPr id="2" name="ZoneTexte 1">
            <a:extLst>
              <a:ext uri="{FF2B5EF4-FFF2-40B4-BE49-F238E27FC236}">
                <a16:creationId xmlns:a16="http://schemas.microsoft.com/office/drawing/2014/main" id="{77443528-52C1-6447-894F-0D744AE9518C}"/>
              </a:ext>
            </a:extLst>
          </p:cNvPr>
          <p:cNvSpPr txBox="1"/>
          <p:nvPr/>
        </p:nvSpPr>
        <p:spPr>
          <a:xfrm>
            <a:off x="8690952" y="5081665"/>
            <a:ext cx="2878112" cy="369332"/>
          </a:xfrm>
          <a:prstGeom prst="rect">
            <a:avLst/>
          </a:prstGeom>
          <a:solidFill>
            <a:schemeClr val="bg1"/>
          </a:solidFill>
        </p:spPr>
        <p:txBody>
          <a:bodyPr wrap="square" rtlCol="0">
            <a:spAutoFit/>
          </a:bodyPr>
          <a:lstStyle/>
          <a:p>
            <a:r>
              <a:rPr lang="fr-FR" dirty="0"/>
              <a:t>Sigmund Freud (1856-1939)</a:t>
            </a:r>
          </a:p>
        </p:txBody>
      </p:sp>
    </p:spTree>
    <p:extLst>
      <p:ext uri="{BB962C8B-B14F-4D97-AF65-F5344CB8AC3E}">
        <p14:creationId xmlns:p14="http://schemas.microsoft.com/office/powerpoint/2010/main" val="2762539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homme, mur, intérieur&#10;&#10;Description générée automatiquement">
            <a:extLst>
              <a:ext uri="{FF2B5EF4-FFF2-40B4-BE49-F238E27FC236}">
                <a16:creationId xmlns:a16="http://schemas.microsoft.com/office/drawing/2014/main" id="{D52C2E8E-27A4-1746-B599-A4983C5C9F2F}"/>
              </a:ext>
            </a:extLst>
          </p:cNvPr>
          <p:cNvPicPr>
            <a:picLocks noChangeAspect="1"/>
          </p:cNvPicPr>
          <p:nvPr/>
        </p:nvPicPr>
        <p:blipFill>
          <a:blip r:embed="rId2"/>
          <a:stretch>
            <a:fillRect/>
          </a:stretch>
        </p:blipFill>
        <p:spPr>
          <a:xfrm>
            <a:off x="1340532" y="217825"/>
            <a:ext cx="9745779" cy="5253584"/>
          </a:xfrm>
          <a:prstGeom prst="rect">
            <a:avLst/>
          </a:prstGeom>
        </p:spPr>
      </p:pic>
      <p:sp>
        <p:nvSpPr>
          <p:cNvPr id="4" name="ZoneTexte 3">
            <a:extLst>
              <a:ext uri="{FF2B5EF4-FFF2-40B4-BE49-F238E27FC236}">
                <a16:creationId xmlns:a16="http://schemas.microsoft.com/office/drawing/2014/main" id="{F7FAE3C7-A9E3-A44A-88F5-17112948D402}"/>
              </a:ext>
            </a:extLst>
          </p:cNvPr>
          <p:cNvSpPr txBox="1"/>
          <p:nvPr/>
        </p:nvSpPr>
        <p:spPr>
          <a:xfrm>
            <a:off x="4557010" y="5846165"/>
            <a:ext cx="3312825" cy="400110"/>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Michel Foucault (1926-1984</a:t>
            </a:r>
            <a:r>
              <a:rPr lang="fr-FR" dirty="0"/>
              <a:t>)</a:t>
            </a:r>
          </a:p>
        </p:txBody>
      </p:sp>
    </p:spTree>
    <p:extLst>
      <p:ext uri="{BB962C8B-B14F-4D97-AF65-F5344CB8AC3E}">
        <p14:creationId xmlns:p14="http://schemas.microsoft.com/office/powerpoint/2010/main" val="700297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homme, complet, intérieur&#10;&#10;Description générée automatiquement">
            <a:extLst>
              <a:ext uri="{FF2B5EF4-FFF2-40B4-BE49-F238E27FC236}">
                <a16:creationId xmlns:a16="http://schemas.microsoft.com/office/drawing/2014/main" id="{5132CD74-5479-0C4B-8CAE-9D73D6CA0B17}"/>
              </a:ext>
            </a:extLst>
          </p:cNvPr>
          <p:cNvPicPr>
            <a:picLocks noChangeAspect="1"/>
          </p:cNvPicPr>
          <p:nvPr/>
        </p:nvPicPr>
        <p:blipFill>
          <a:blip r:embed="rId2"/>
          <a:stretch>
            <a:fillRect/>
          </a:stretch>
        </p:blipFill>
        <p:spPr>
          <a:xfrm>
            <a:off x="4602787" y="1053059"/>
            <a:ext cx="7243723" cy="4751882"/>
          </a:xfrm>
          <a:prstGeom prst="rect">
            <a:avLst/>
          </a:prstGeom>
        </p:spPr>
      </p:pic>
      <p:pic>
        <p:nvPicPr>
          <p:cNvPr id="5" name="Image 4">
            <a:extLst>
              <a:ext uri="{FF2B5EF4-FFF2-40B4-BE49-F238E27FC236}">
                <a16:creationId xmlns:a16="http://schemas.microsoft.com/office/drawing/2014/main" id="{94249FE8-691E-BC41-8163-88B660604910}"/>
              </a:ext>
            </a:extLst>
          </p:cNvPr>
          <p:cNvPicPr>
            <a:picLocks noChangeAspect="1"/>
          </p:cNvPicPr>
          <p:nvPr/>
        </p:nvPicPr>
        <p:blipFill rotWithShape="1">
          <a:blip r:embed="rId3"/>
          <a:srcRect l="18981" r="21127" b="1630"/>
          <a:stretch/>
        </p:blipFill>
        <p:spPr>
          <a:xfrm>
            <a:off x="345490" y="376628"/>
            <a:ext cx="3716844" cy="6104744"/>
          </a:xfrm>
          <a:prstGeom prst="rect">
            <a:avLst/>
          </a:prstGeom>
        </p:spPr>
      </p:pic>
    </p:spTree>
    <p:extLst>
      <p:ext uri="{BB962C8B-B14F-4D97-AF65-F5344CB8AC3E}">
        <p14:creationId xmlns:p14="http://schemas.microsoft.com/office/powerpoint/2010/main" val="2755112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lancher&#10;&#10;Description générée automatiquement">
            <a:extLst>
              <a:ext uri="{FF2B5EF4-FFF2-40B4-BE49-F238E27FC236}">
                <a16:creationId xmlns:a16="http://schemas.microsoft.com/office/drawing/2014/main" id="{AD592ABE-8D02-FA49-8930-922094BC5313}"/>
              </a:ext>
            </a:extLst>
          </p:cNvPr>
          <p:cNvPicPr>
            <a:picLocks noChangeAspect="1"/>
          </p:cNvPicPr>
          <p:nvPr/>
        </p:nvPicPr>
        <p:blipFill>
          <a:blip r:embed="rId2"/>
          <a:stretch>
            <a:fillRect/>
          </a:stretch>
        </p:blipFill>
        <p:spPr>
          <a:xfrm>
            <a:off x="0" y="685800"/>
            <a:ext cx="12192000" cy="5486400"/>
          </a:xfrm>
          <a:prstGeom prst="rect">
            <a:avLst/>
          </a:prstGeom>
        </p:spPr>
      </p:pic>
    </p:spTree>
    <p:extLst>
      <p:ext uri="{BB962C8B-B14F-4D97-AF65-F5344CB8AC3E}">
        <p14:creationId xmlns:p14="http://schemas.microsoft.com/office/powerpoint/2010/main" val="178575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202871" y="612844"/>
            <a:ext cx="9786258" cy="5632311"/>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L’ANTHROPOLOGIE : LA SCIENCE DE L’HOMME</a:t>
            </a:r>
          </a:p>
          <a:p>
            <a:pPr lvl="1"/>
            <a:r>
              <a:rPr lang="fr-FR" sz="2400" dirty="0">
                <a:latin typeface="Times New Roman" panose="02020603050405020304" pitchFamily="18" charset="0"/>
                <a:cs typeface="Times New Roman" panose="02020603050405020304" pitchFamily="18" charset="0"/>
              </a:rPr>
              <a:t>1.1. Une invention récente</a:t>
            </a:r>
          </a:p>
          <a:p>
            <a:pPr lvl="1"/>
            <a:r>
              <a:rPr lang="fr-FR" sz="2400" dirty="0">
                <a:latin typeface="Times New Roman" panose="02020603050405020304" pitchFamily="18" charset="0"/>
                <a:cs typeface="Times New Roman" panose="02020603050405020304" pitchFamily="18" charset="0"/>
              </a:rPr>
              <a:t>1.2. Des problématiques nouvelles</a:t>
            </a:r>
          </a:p>
          <a:p>
            <a:pPr lvl="1"/>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solidFill>
                  <a:srgbClr val="FF0000"/>
                </a:solidFill>
                <a:latin typeface="Times New Roman" panose="02020603050405020304" pitchFamily="18" charset="0"/>
                <a:cs typeface="Times New Roman" panose="02020603050405020304" pitchFamily="18" charset="0"/>
              </a:rPr>
              <a:t>LE REGARD PROPRE DE LA FOI</a:t>
            </a:r>
          </a:p>
          <a:p>
            <a:pPr lvl="1"/>
            <a:r>
              <a:rPr lang="fr-FR" sz="2400" dirty="0">
                <a:latin typeface="Times New Roman" panose="02020603050405020304" pitchFamily="18" charset="0"/>
                <a:cs typeface="Times New Roman" panose="02020603050405020304" pitchFamily="18" charset="0"/>
              </a:rPr>
              <a:t>2.1. Dieu pour penser</a:t>
            </a:r>
          </a:p>
          <a:p>
            <a:pPr lvl="1"/>
            <a:r>
              <a:rPr lang="fr-FR" sz="2400" dirty="0">
                <a:latin typeface="Times New Roman" panose="02020603050405020304" pitchFamily="18" charset="0"/>
                <a:cs typeface="Times New Roman" panose="02020603050405020304" pitchFamily="18" charset="0"/>
              </a:rPr>
              <a:t>2.2. L’homme saisi dans sa relation à Dieu</a:t>
            </a:r>
          </a:p>
          <a:p>
            <a:pPr lvl="1"/>
            <a:r>
              <a:rPr lang="fr-FR" sz="2400" dirty="0">
                <a:latin typeface="Times New Roman" panose="02020603050405020304" pitchFamily="18" charset="0"/>
                <a:cs typeface="Times New Roman" panose="02020603050405020304" pitchFamily="18" charset="0"/>
              </a:rPr>
              <a:t>2.3. Une portée universelle</a:t>
            </a:r>
          </a:p>
          <a:p>
            <a:pPr lvl="1"/>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COUP DE PROJECTEUR SUR </a:t>
            </a:r>
            <a:r>
              <a:rPr lang="fr-FR" sz="2400" b="1" i="1" dirty="0">
                <a:latin typeface="Times New Roman" panose="02020603050405020304" pitchFamily="18" charset="0"/>
                <a:cs typeface="Times New Roman" panose="02020603050405020304" pitchFamily="18" charset="0"/>
              </a:rPr>
              <a:t>GAUDIUM ET SPES </a:t>
            </a:r>
          </a:p>
          <a:p>
            <a:pPr lvl="1"/>
            <a:r>
              <a:rPr lang="fr-FR" sz="2400" dirty="0">
                <a:latin typeface="Times New Roman" panose="02020603050405020304" pitchFamily="18" charset="0"/>
                <a:cs typeface="Times New Roman" panose="02020603050405020304" pitchFamily="18" charset="0"/>
              </a:rPr>
              <a:t>3.1. Vatican II et la constitution </a:t>
            </a:r>
            <a:r>
              <a:rPr lang="fr-FR" sz="2400" i="1" dirty="0" err="1">
                <a:latin typeface="Times New Roman" panose="02020603050405020304" pitchFamily="18" charset="0"/>
                <a:cs typeface="Times New Roman" panose="02020603050405020304" pitchFamily="18" charset="0"/>
              </a:rPr>
              <a:t>Gaudium</a:t>
            </a:r>
            <a:r>
              <a:rPr lang="fr-FR" sz="2400" i="1" dirty="0">
                <a:latin typeface="Times New Roman" panose="02020603050405020304" pitchFamily="18" charset="0"/>
                <a:cs typeface="Times New Roman" panose="02020603050405020304" pitchFamily="18" charset="0"/>
              </a:rPr>
              <a:t> et </a:t>
            </a:r>
            <a:r>
              <a:rPr lang="fr-FR" sz="2400" i="1" dirty="0" err="1">
                <a:latin typeface="Times New Roman" panose="02020603050405020304" pitchFamily="18" charset="0"/>
                <a:cs typeface="Times New Roman" panose="02020603050405020304" pitchFamily="18" charset="0"/>
              </a:rPr>
              <a:t>spes</a:t>
            </a:r>
            <a:endParaRPr lang="fr-FR" sz="2400" i="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3.2. Deux mots : mystère et vocation</a:t>
            </a:r>
          </a:p>
          <a:p>
            <a:pPr lvl="1"/>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CONCLUSION : trois tableaux</a:t>
            </a:r>
          </a:p>
        </p:txBody>
      </p:sp>
    </p:spTree>
    <p:extLst>
      <p:ext uri="{BB962C8B-B14F-4D97-AF65-F5344CB8AC3E}">
        <p14:creationId xmlns:p14="http://schemas.microsoft.com/office/powerpoint/2010/main" val="1996129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D1F3AA-CAAF-3447-9099-F4902E88FDBD}"/>
              </a:ext>
            </a:extLst>
          </p:cNvPr>
          <p:cNvSpPr txBox="1"/>
          <p:nvPr/>
        </p:nvSpPr>
        <p:spPr>
          <a:xfrm>
            <a:off x="1480457" y="1404257"/>
            <a:ext cx="9492343" cy="2677656"/>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par son incarnation, le Fils de Dieu s’est en quelque sorte uni lui-même à tout homme. Il a travaillé avec des mains d’homme, il a pensé avec une intelligence d’homme, il a agi avec une volonté d’homme, il a aimé avec un cœur d’homme. Né de la Vierge Marie, il est vraiment devenu l’un de nous, en tout semblable à nous, hormis le péché. » (GS22) </a:t>
            </a:r>
          </a:p>
        </p:txBody>
      </p:sp>
    </p:spTree>
    <p:extLst>
      <p:ext uri="{BB962C8B-B14F-4D97-AF65-F5344CB8AC3E}">
        <p14:creationId xmlns:p14="http://schemas.microsoft.com/office/powerpoint/2010/main" val="87768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70C8107-0764-E940-BCAB-6AAE025F5770}"/>
              </a:ext>
            </a:extLst>
          </p:cNvPr>
          <p:cNvSpPr txBox="1"/>
          <p:nvPr/>
        </p:nvSpPr>
        <p:spPr>
          <a:xfrm>
            <a:off x="2841171" y="3941030"/>
            <a:ext cx="6509656" cy="1569660"/>
          </a:xfrm>
          <a:prstGeom prst="rect">
            <a:avLst/>
          </a:prstGeom>
          <a:noFill/>
        </p:spPr>
        <p:txBody>
          <a:bodyPr wrap="square" rtlCol="0">
            <a:spAutoFit/>
          </a:bodyPr>
          <a:lstStyle/>
          <a:p>
            <a:pPr algn="ctr"/>
            <a:r>
              <a:rPr lang="fr-FR" sz="9600" dirty="0">
                <a:latin typeface="Times New Roman" panose="02020603050405020304" pitchFamily="18" charset="0"/>
                <a:cs typeface="Times New Roman" panose="02020603050405020304" pitchFamily="18" charset="0"/>
              </a:rPr>
              <a:t>In TE </a:t>
            </a:r>
            <a:r>
              <a:rPr lang="fr-FR" sz="9600" dirty="0" err="1">
                <a:latin typeface="Times New Roman" panose="02020603050405020304" pitchFamily="18" charset="0"/>
                <a:cs typeface="Times New Roman" panose="02020603050405020304" pitchFamily="18" charset="0"/>
              </a:rPr>
              <a:t>legere</a:t>
            </a:r>
            <a:endParaRPr lang="fr-FR" sz="9600" dirty="0">
              <a:latin typeface="Times New Roman" panose="02020603050405020304" pitchFamily="18" charset="0"/>
              <a:cs typeface="Times New Roman" panose="02020603050405020304" pitchFamily="18" charset="0"/>
            </a:endParaRPr>
          </a:p>
        </p:txBody>
      </p:sp>
      <p:pic>
        <p:nvPicPr>
          <p:cNvPr id="4" name="Image 3" descr="Une image contenant homme, personne, complet&#10;&#10;Description générée automatiquement">
            <a:extLst>
              <a:ext uri="{FF2B5EF4-FFF2-40B4-BE49-F238E27FC236}">
                <a16:creationId xmlns:a16="http://schemas.microsoft.com/office/drawing/2014/main" id="{9AD5CF19-E985-B94D-9D53-01F0A863EC9A}"/>
              </a:ext>
            </a:extLst>
          </p:cNvPr>
          <p:cNvPicPr>
            <a:picLocks noChangeAspect="1"/>
          </p:cNvPicPr>
          <p:nvPr/>
        </p:nvPicPr>
        <p:blipFill>
          <a:blip r:embed="rId2"/>
          <a:stretch>
            <a:fillRect/>
          </a:stretch>
        </p:blipFill>
        <p:spPr>
          <a:xfrm>
            <a:off x="4647141" y="572559"/>
            <a:ext cx="2897717" cy="2181679"/>
          </a:xfrm>
          <a:prstGeom prst="rect">
            <a:avLst/>
          </a:prstGeom>
        </p:spPr>
      </p:pic>
      <p:sp>
        <p:nvSpPr>
          <p:cNvPr id="5" name="ZoneTexte 4">
            <a:extLst>
              <a:ext uri="{FF2B5EF4-FFF2-40B4-BE49-F238E27FC236}">
                <a16:creationId xmlns:a16="http://schemas.microsoft.com/office/drawing/2014/main" id="{B7F3BC67-8A8E-034C-BD91-A7A876F44A01}"/>
              </a:ext>
            </a:extLst>
          </p:cNvPr>
          <p:cNvSpPr txBox="1"/>
          <p:nvPr/>
        </p:nvSpPr>
        <p:spPr>
          <a:xfrm>
            <a:off x="4647141" y="3059289"/>
            <a:ext cx="2897716" cy="369332"/>
          </a:xfrm>
          <a:prstGeom prst="rect">
            <a:avLst/>
          </a:prstGeom>
          <a:noFill/>
        </p:spPr>
        <p:txBody>
          <a:bodyPr wrap="square" rtlCol="0">
            <a:spAutoFit/>
          </a:bodyPr>
          <a:lstStyle/>
          <a:p>
            <a:r>
              <a:rPr lang="fr-FR" dirty="0"/>
              <a:t>Adolphe </a:t>
            </a:r>
            <a:r>
              <a:rPr lang="fr-FR" dirty="0" err="1"/>
              <a:t>Gesché</a:t>
            </a:r>
            <a:r>
              <a:rPr lang="fr-FR" dirty="0"/>
              <a:t> (1928-2003)</a:t>
            </a:r>
          </a:p>
        </p:txBody>
      </p:sp>
    </p:spTree>
    <p:extLst>
      <p:ext uri="{BB962C8B-B14F-4D97-AF65-F5344CB8AC3E}">
        <p14:creationId xmlns:p14="http://schemas.microsoft.com/office/powerpoint/2010/main" val="1070727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homme, personne, posant, fixant&#10;&#10;Description générée automatiquement">
            <a:extLst>
              <a:ext uri="{FF2B5EF4-FFF2-40B4-BE49-F238E27FC236}">
                <a16:creationId xmlns:a16="http://schemas.microsoft.com/office/drawing/2014/main" id="{C65E9294-E781-6A44-B178-9934014D0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664" y="3017520"/>
            <a:ext cx="3557735" cy="3819382"/>
          </a:xfrm>
          <a:prstGeom prst="rect">
            <a:avLst/>
          </a:prstGeom>
        </p:spPr>
      </p:pic>
      <p:pic>
        <p:nvPicPr>
          <p:cNvPr id="20" name="Image 19" descr="Une image contenant personne, homme, intérieur&#10;&#10;Description générée automatiquement">
            <a:extLst>
              <a:ext uri="{FF2B5EF4-FFF2-40B4-BE49-F238E27FC236}">
                <a16:creationId xmlns:a16="http://schemas.microsoft.com/office/drawing/2014/main" id="{2B15601B-91DA-A143-8F6C-6C851AE50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4754" y="36667"/>
            <a:ext cx="2495422" cy="3727188"/>
          </a:xfrm>
          <a:prstGeom prst="rect">
            <a:avLst/>
          </a:prstGeom>
        </p:spPr>
      </p:pic>
      <p:pic>
        <p:nvPicPr>
          <p:cNvPr id="24" name="Image 23">
            <a:extLst>
              <a:ext uri="{FF2B5EF4-FFF2-40B4-BE49-F238E27FC236}">
                <a16:creationId xmlns:a16="http://schemas.microsoft.com/office/drawing/2014/main" id="{C8EC5AE9-2F47-6542-9E8F-7359944F6D69}"/>
              </a:ext>
            </a:extLst>
          </p:cNvPr>
          <p:cNvPicPr>
            <a:picLocks noChangeAspect="1"/>
          </p:cNvPicPr>
          <p:nvPr/>
        </p:nvPicPr>
        <p:blipFill rotWithShape="1">
          <a:blip r:embed="rId5">
            <a:extLst>
              <a:ext uri="{28A0092B-C50C-407E-A947-70E740481C1C}">
                <a14:useLocalDpi xmlns:a14="http://schemas.microsoft.com/office/drawing/2010/main" val="0"/>
              </a:ext>
            </a:extLst>
          </a:blip>
          <a:srcRect l="15116" t="-5077"/>
          <a:stretch/>
        </p:blipFill>
        <p:spPr>
          <a:xfrm>
            <a:off x="8448399" y="2493396"/>
            <a:ext cx="4278798" cy="4276352"/>
          </a:xfrm>
          <a:prstGeom prst="rect">
            <a:avLst/>
          </a:prstGeom>
        </p:spPr>
      </p:pic>
      <p:pic>
        <p:nvPicPr>
          <p:cNvPr id="28" name="Image 27" descr="Une image contenant personne, fermer&#10;&#10;Description générée automatiquement">
            <a:extLst>
              <a:ext uri="{FF2B5EF4-FFF2-40B4-BE49-F238E27FC236}">
                <a16:creationId xmlns:a16="http://schemas.microsoft.com/office/drawing/2014/main" id="{70BA73D0-910B-9648-9F49-96F1530217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9019" y="-8953"/>
            <a:ext cx="2978118" cy="3026473"/>
          </a:xfrm>
          <a:prstGeom prst="rect">
            <a:avLst/>
          </a:prstGeom>
        </p:spPr>
      </p:pic>
      <p:pic>
        <p:nvPicPr>
          <p:cNvPr id="3" name="Image 2" descr="Une image contenant personne, intérieur, mur, jeune&#10;&#10;Description générée automatiquement">
            <a:extLst>
              <a:ext uri="{FF2B5EF4-FFF2-40B4-BE49-F238E27FC236}">
                <a16:creationId xmlns:a16="http://schemas.microsoft.com/office/drawing/2014/main" id="{78DB0687-CD33-5A4B-B4FF-FAC14AE61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699"/>
            <a:ext cx="2494265" cy="3741398"/>
          </a:xfrm>
          <a:prstGeom prst="rect">
            <a:avLst/>
          </a:prstGeom>
        </p:spPr>
      </p:pic>
      <p:pic>
        <p:nvPicPr>
          <p:cNvPr id="4" name="Image 3" descr="Une image contenant homme, verres, personne&#10;&#10;Description générée automatiquement">
            <a:extLst>
              <a:ext uri="{FF2B5EF4-FFF2-40B4-BE49-F238E27FC236}">
                <a16:creationId xmlns:a16="http://schemas.microsoft.com/office/drawing/2014/main" id="{D1E85C47-3D03-2445-898C-3D80AFE0E832}"/>
              </a:ext>
            </a:extLst>
          </p:cNvPr>
          <p:cNvPicPr>
            <a:picLocks noChangeAspect="1"/>
          </p:cNvPicPr>
          <p:nvPr/>
        </p:nvPicPr>
        <p:blipFill>
          <a:blip r:embed="rId8"/>
          <a:stretch>
            <a:fillRect/>
          </a:stretch>
        </p:blipFill>
        <p:spPr>
          <a:xfrm>
            <a:off x="7913202" y="-8953"/>
            <a:ext cx="4278798" cy="2847346"/>
          </a:xfrm>
          <a:prstGeom prst="rect">
            <a:avLst/>
          </a:prstGeom>
        </p:spPr>
      </p:pic>
      <p:pic>
        <p:nvPicPr>
          <p:cNvPr id="6" name="Image 5" descr="Une image contenant personne&#10;&#10;Description générée automatiquement">
            <a:extLst>
              <a:ext uri="{FF2B5EF4-FFF2-40B4-BE49-F238E27FC236}">
                <a16:creationId xmlns:a16="http://schemas.microsoft.com/office/drawing/2014/main" id="{133D46C8-283D-6146-9C5A-2B06160365BD}"/>
              </a:ext>
            </a:extLst>
          </p:cNvPr>
          <p:cNvPicPr>
            <a:picLocks noChangeAspect="1"/>
          </p:cNvPicPr>
          <p:nvPr/>
        </p:nvPicPr>
        <p:blipFill>
          <a:blip r:embed="rId9"/>
          <a:stretch>
            <a:fillRect/>
          </a:stretch>
        </p:blipFill>
        <p:spPr>
          <a:xfrm>
            <a:off x="-1966" y="3739700"/>
            <a:ext cx="4892630" cy="3100450"/>
          </a:xfrm>
          <a:prstGeom prst="rect">
            <a:avLst/>
          </a:prstGeom>
        </p:spPr>
      </p:pic>
      <p:pic>
        <p:nvPicPr>
          <p:cNvPr id="8" name="Image 7" descr="Une image contenant personne, femme&#10;&#10;Description générée automatiquement">
            <a:extLst>
              <a:ext uri="{FF2B5EF4-FFF2-40B4-BE49-F238E27FC236}">
                <a16:creationId xmlns:a16="http://schemas.microsoft.com/office/drawing/2014/main" id="{FD857601-0B2F-0345-B306-207AEFF38826}"/>
              </a:ext>
            </a:extLst>
          </p:cNvPr>
          <p:cNvPicPr>
            <a:picLocks noChangeAspect="1"/>
          </p:cNvPicPr>
          <p:nvPr/>
        </p:nvPicPr>
        <p:blipFill>
          <a:blip r:embed="rId10"/>
          <a:stretch>
            <a:fillRect/>
          </a:stretch>
        </p:blipFill>
        <p:spPr>
          <a:xfrm>
            <a:off x="6850889" y="1940105"/>
            <a:ext cx="2495422" cy="1975704"/>
          </a:xfrm>
          <a:prstGeom prst="rect">
            <a:avLst/>
          </a:prstGeom>
        </p:spPr>
      </p:pic>
    </p:spTree>
    <p:extLst>
      <p:ext uri="{BB962C8B-B14F-4D97-AF65-F5344CB8AC3E}">
        <p14:creationId xmlns:p14="http://schemas.microsoft.com/office/powerpoint/2010/main" val="2446092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descr="Une image contenant texte, personne, posant&#10;&#10;Description générée automatiquement">
            <a:extLst>
              <a:ext uri="{FF2B5EF4-FFF2-40B4-BE49-F238E27FC236}">
                <a16:creationId xmlns:a16="http://schemas.microsoft.com/office/drawing/2014/main" id="{616111C7-63CB-C543-96E4-5B73648F105A}"/>
              </a:ext>
            </a:extLst>
          </p:cNvPr>
          <p:cNvPicPr>
            <a:picLocks noChangeAspect="1"/>
          </p:cNvPicPr>
          <p:nvPr/>
        </p:nvPicPr>
        <p:blipFill rotWithShape="1">
          <a:blip r:embed="rId2"/>
          <a:srcRect l="6143" t="5469" r="5201" b="3868"/>
          <a:stretch/>
        </p:blipFill>
        <p:spPr>
          <a:xfrm>
            <a:off x="224852" y="243589"/>
            <a:ext cx="4976735" cy="6370821"/>
          </a:xfrm>
          <a:prstGeom prst="rect">
            <a:avLst/>
          </a:prstGeom>
        </p:spPr>
      </p:pic>
      <p:sp>
        <p:nvSpPr>
          <p:cNvPr id="6" name="ZoneTexte 5">
            <a:extLst>
              <a:ext uri="{FF2B5EF4-FFF2-40B4-BE49-F238E27FC236}">
                <a16:creationId xmlns:a16="http://schemas.microsoft.com/office/drawing/2014/main" id="{A0055EBE-5F05-644C-A8A5-D264D6ADB641}"/>
              </a:ext>
            </a:extLst>
          </p:cNvPr>
          <p:cNvSpPr txBox="1"/>
          <p:nvPr/>
        </p:nvSpPr>
        <p:spPr>
          <a:xfrm>
            <a:off x="5370270" y="2263113"/>
            <a:ext cx="6325849" cy="1815882"/>
          </a:xfrm>
          <a:prstGeom prst="rect">
            <a:avLst/>
          </a:prstGeom>
          <a:solidFill>
            <a:schemeClr val="bg1"/>
          </a:solidFill>
        </p:spPr>
        <p:txBody>
          <a:bodyPr wrap="square" rtlCol="0">
            <a:spAutoFit/>
          </a:bodyPr>
          <a:lstStyle/>
          <a:p>
            <a:r>
              <a:rPr lang="fr-FR" sz="2800" dirty="0"/>
              <a:t>« Car enfin qu’est-ce que l’homme dans la nature ? Un néant à l’égard de l’infini, un tout à l’égard du néant, un milieu entre rien et tout. » (Pascal, </a:t>
            </a:r>
            <a:r>
              <a:rPr lang="fr-FR" sz="2800" i="1" dirty="0"/>
              <a:t>Pensées, 230</a:t>
            </a:r>
            <a:r>
              <a:rPr lang="fr-FR" sz="2800" dirty="0"/>
              <a:t>)</a:t>
            </a:r>
          </a:p>
        </p:txBody>
      </p:sp>
    </p:spTree>
    <p:extLst>
      <p:ext uri="{BB962C8B-B14F-4D97-AF65-F5344CB8AC3E}">
        <p14:creationId xmlns:p14="http://schemas.microsoft.com/office/powerpoint/2010/main" val="1071433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306285" y="428178"/>
            <a:ext cx="9579429" cy="6001643"/>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L’ANTHROPOLOGIE : LA SCIENCE DE L’HOMME</a:t>
            </a:r>
          </a:p>
          <a:p>
            <a:pPr lvl="1"/>
            <a:r>
              <a:rPr lang="fr-FR" sz="2400" dirty="0">
                <a:latin typeface="Times New Roman" panose="02020603050405020304" pitchFamily="18" charset="0"/>
                <a:cs typeface="Times New Roman" panose="02020603050405020304" pitchFamily="18" charset="0"/>
              </a:rPr>
              <a:t>1.1. Une invention récente</a:t>
            </a:r>
          </a:p>
          <a:p>
            <a:pPr lvl="1"/>
            <a:r>
              <a:rPr lang="fr-FR" sz="2400" dirty="0">
                <a:latin typeface="Times New Roman" panose="02020603050405020304" pitchFamily="18" charset="0"/>
                <a:cs typeface="Times New Roman" panose="02020603050405020304" pitchFamily="18" charset="0"/>
              </a:rPr>
              <a:t>1.2. Des problématiques nouvelles</a:t>
            </a:r>
          </a:p>
          <a:p>
            <a:pPr lvl="1"/>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LE REGARD PROPRE DE LA FOI</a:t>
            </a:r>
          </a:p>
          <a:p>
            <a:pPr lvl="1"/>
            <a:r>
              <a:rPr lang="fr-FR" sz="2400" dirty="0">
                <a:latin typeface="Times New Roman" panose="02020603050405020304" pitchFamily="18" charset="0"/>
                <a:cs typeface="Times New Roman" panose="02020603050405020304" pitchFamily="18" charset="0"/>
              </a:rPr>
              <a:t>2.1. Dieu pour penser</a:t>
            </a:r>
          </a:p>
          <a:p>
            <a:pPr lvl="1"/>
            <a:r>
              <a:rPr lang="fr-FR" sz="2400" dirty="0">
                <a:latin typeface="Times New Roman" panose="02020603050405020304" pitchFamily="18" charset="0"/>
                <a:cs typeface="Times New Roman" panose="02020603050405020304" pitchFamily="18" charset="0"/>
              </a:rPr>
              <a:t>2.2. L’homme saisi dans sa relation à Dieu</a:t>
            </a:r>
          </a:p>
          <a:p>
            <a:pPr lvl="1"/>
            <a:r>
              <a:rPr lang="fr-FR" sz="2400" dirty="0">
                <a:latin typeface="Times New Roman" panose="02020603050405020304" pitchFamily="18" charset="0"/>
                <a:cs typeface="Times New Roman" panose="02020603050405020304" pitchFamily="18" charset="0"/>
              </a:rPr>
              <a:t>2.3. Une portée universelle</a:t>
            </a:r>
          </a:p>
          <a:p>
            <a:pPr lvl="1"/>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solidFill>
                  <a:srgbClr val="FF0000"/>
                </a:solidFill>
                <a:latin typeface="Times New Roman" panose="02020603050405020304" pitchFamily="18" charset="0"/>
                <a:cs typeface="Times New Roman" panose="02020603050405020304" pitchFamily="18" charset="0"/>
              </a:rPr>
              <a:t>COUP DE PROJECTEUR SUR </a:t>
            </a:r>
            <a:r>
              <a:rPr lang="fr-FR" sz="2400" b="1" i="1" dirty="0">
                <a:solidFill>
                  <a:srgbClr val="FF0000"/>
                </a:solidFill>
                <a:latin typeface="Times New Roman" panose="02020603050405020304" pitchFamily="18" charset="0"/>
                <a:cs typeface="Times New Roman" panose="02020603050405020304" pitchFamily="18" charset="0"/>
              </a:rPr>
              <a:t>GAUDIUM ET SPES </a:t>
            </a:r>
          </a:p>
          <a:p>
            <a:pPr lvl="1"/>
            <a:r>
              <a:rPr lang="fr-FR" sz="2400" dirty="0">
                <a:latin typeface="Times New Roman" panose="02020603050405020304" pitchFamily="18" charset="0"/>
                <a:cs typeface="Times New Roman" panose="02020603050405020304" pitchFamily="18" charset="0"/>
              </a:rPr>
              <a:t>3.1. Vatican II et la constitution </a:t>
            </a:r>
            <a:r>
              <a:rPr lang="fr-FR" sz="2400" i="1" dirty="0" err="1">
                <a:latin typeface="Times New Roman" panose="02020603050405020304" pitchFamily="18" charset="0"/>
                <a:cs typeface="Times New Roman" panose="02020603050405020304" pitchFamily="18" charset="0"/>
              </a:rPr>
              <a:t>Gaudium</a:t>
            </a:r>
            <a:r>
              <a:rPr lang="fr-FR" sz="2400" i="1" dirty="0">
                <a:latin typeface="Times New Roman" panose="02020603050405020304" pitchFamily="18" charset="0"/>
                <a:cs typeface="Times New Roman" panose="02020603050405020304" pitchFamily="18" charset="0"/>
              </a:rPr>
              <a:t> et </a:t>
            </a:r>
            <a:r>
              <a:rPr lang="fr-FR" sz="2400" i="1" dirty="0" err="1">
                <a:latin typeface="Times New Roman" panose="02020603050405020304" pitchFamily="18" charset="0"/>
                <a:cs typeface="Times New Roman" panose="02020603050405020304" pitchFamily="18" charset="0"/>
              </a:rPr>
              <a:t>spes</a:t>
            </a:r>
            <a:endParaRPr lang="fr-FR" sz="2400" i="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3.2. Deux mots : mystère et vocation</a:t>
            </a:r>
          </a:p>
          <a:p>
            <a:pPr lvl="1"/>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CONCLUSION : trois tableaux</a:t>
            </a:r>
          </a:p>
          <a:p>
            <a:endParaRPr lang="fr-FR" sz="2400" dirty="0"/>
          </a:p>
        </p:txBody>
      </p:sp>
    </p:spTree>
    <p:extLst>
      <p:ext uri="{BB962C8B-B14F-4D97-AF65-F5344CB8AC3E}">
        <p14:creationId xmlns:p14="http://schemas.microsoft.com/office/powerpoint/2010/main" val="2718117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homme, complet&#10;&#10;Description générée automatiquement">
            <a:extLst>
              <a:ext uri="{FF2B5EF4-FFF2-40B4-BE49-F238E27FC236}">
                <a16:creationId xmlns:a16="http://schemas.microsoft.com/office/drawing/2014/main" id="{4EAD5E87-C5A1-AB43-9DCF-4DA2A3B673B0}"/>
              </a:ext>
            </a:extLst>
          </p:cNvPr>
          <p:cNvPicPr>
            <a:picLocks noChangeAspect="1"/>
          </p:cNvPicPr>
          <p:nvPr/>
        </p:nvPicPr>
        <p:blipFill>
          <a:blip r:embed="rId2"/>
          <a:stretch>
            <a:fillRect/>
          </a:stretch>
        </p:blipFill>
        <p:spPr>
          <a:xfrm>
            <a:off x="304800" y="569625"/>
            <a:ext cx="4327161" cy="5656972"/>
          </a:xfrm>
          <a:prstGeom prst="rect">
            <a:avLst/>
          </a:prstGeom>
        </p:spPr>
      </p:pic>
      <p:sp>
        <p:nvSpPr>
          <p:cNvPr id="4" name="ZoneTexte 3">
            <a:extLst>
              <a:ext uri="{FF2B5EF4-FFF2-40B4-BE49-F238E27FC236}">
                <a16:creationId xmlns:a16="http://schemas.microsoft.com/office/drawing/2014/main" id="{87EFAD95-E3B5-DC48-8DC3-5C9E09E16AB8}"/>
              </a:ext>
            </a:extLst>
          </p:cNvPr>
          <p:cNvSpPr txBox="1"/>
          <p:nvPr/>
        </p:nvSpPr>
        <p:spPr>
          <a:xfrm>
            <a:off x="4931764" y="1659285"/>
            <a:ext cx="6955436" cy="3970318"/>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La révélation de Dieu s’adresse à l’homme et il faut que l’homme puisse être atteint par elle au plus profond de son être. Comment un chrétien peut-il parler correctement de Dieu s’il ne parle pas aussitôt de l’homme ? (…) Si on veut parler adéquatement de Dieu on doit parler de l’homme » </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(Karl Rahner, </a:t>
            </a:r>
            <a:r>
              <a:rPr lang="fr-FR" sz="2800" i="1" dirty="0">
                <a:latin typeface="Times New Roman" panose="02020603050405020304" pitchFamily="18" charset="0"/>
                <a:cs typeface="Times New Roman" panose="02020603050405020304" pitchFamily="18" charset="0"/>
              </a:rPr>
              <a:t>Le courage du théologien</a:t>
            </a:r>
            <a:r>
              <a:rPr lang="fr-FR" sz="2800" dirty="0">
                <a:latin typeface="Times New Roman" panose="02020603050405020304" pitchFamily="18" charset="0"/>
                <a:cs typeface="Times New Roman" panose="02020603050405020304" pitchFamily="18" charset="0"/>
              </a:rPr>
              <a:t>)</a:t>
            </a:r>
            <a:endParaRPr lang="fr-FR"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433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bâtiment, ligné, ligne, hall&#10;&#10;Description générée automatiquement">
            <a:extLst>
              <a:ext uri="{FF2B5EF4-FFF2-40B4-BE49-F238E27FC236}">
                <a16:creationId xmlns:a16="http://schemas.microsoft.com/office/drawing/2014/main" id="{FD47783C-85B3-F342-B14E-B13F2E625444}"/>
              </a:ext>
            </a:extLst>
          </p:cNvPr>
          <p:cNvPicPr>
            <a:picLocks noChangeAspect="1"/>
          </p:cNvPicPr>
          <p:nvPr/>
        </p:nvPicPr>
        <p:blipFill>
          <a:blip r:embed="rId2"/>
          <a:stretch>
            <a:fillRect/>
          </a:stretch>
        </p:blipFill>
        <p:spPr>
          <a:xfrm>
            <a:off x="1614112" y="390280"/>
            <a:ext cx="8963775" cy="6077439"/>
          </a:xfrm>
          <a:prstGeom prst="rect">
            <a:avLst/>
          </a:prstGeom>
        </p:spPr>
      </p:pic>
    </p:spTree>
    <p:extLst>
      <p:ext uri="{BB962C8B-B14F-4D97-AF65-F5344CB8AC3E}">
        <p14:creationId xmlns:p14="http://schemas.microsoft.com/office/powerpoint/2010/main" val="951925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F1BE482-866B-CD40-82AB-D47971DAC54B}"/>
              </a:ext>
            </a:extLst>
          </p:cNvPr>
          <p:cNvPicPr>
            <a:picLocks noChangeAspect="1"/>
          </p:cNvPicPr>
          <p:nvPr/>
        </p:nvPicPr>
        <p:blipFill>
          <a:blip r:embed="rId2"/>
          <a:stretch>
            <a:fillRect/>
          </a:stretch>
        </p:blipFill>
        <p:spPr>
          <a:xfrm>
            <a:off x="9200298" y="1444419"/>
            <a:ext cx="2886517" cy="4433435"/>
          </a:xfrm>
          <a:prstGeom prst="rect">
            <a:avLst/>
          </a:prstGeom>
        </p:spPr>
      </p:pic>
      <p:pic>
        <p:nvPicPr>
          <p:cNvPr id="5" name="Image 4">
            <a:extLst>
              <a:ext uri="{FF2B5EF4-FFF2-40B4-BE49-F238E27FC236}">
                <a16:creationId xmlns:a16="http://schemas.microsoft.com/office/drawing/2014/main" id="{FA171F9E-ABB9-D441-A465-E551CEE5F515}"/>
              </a:ext>
            </a:extLst>
          </p:cNvPr>
          <p:cNvPicPr>
            <a:picLocks noChangeAspect="1"/>
          </p:cNvPicPr>
          <p:nvPr/>
        </p:nvPicPr>
        <p:blipFill>
          <a:blip r:embed="rId3"/>
          <a:stretch>
            <a:fillRect/>
          </a:stretch>
        </p:blipFill>
        <p:spPr>
          <a:xfrm>
            <a:off x="6197526" y="1444419"/>
            <a:ext cx="2886517" cy="4427173"/>
          </a:xfrm>
          <a:prstGeom prst="rect">
            <a:avLst/>
          </a:prstGeom>
        </p:spPr>
      </p:pic>
      <p:pic>
        <p:nvPicPr>
          <p:cNvPr id="7" name="Image 6">
            <a:extLst>
              <a:ext uri="{FF2B5EF4-FFF2-40B4-BE49-F238E27FC236}">
                <a16:creationId xmlns:a16="http://schemas.microsoft.com/office/drawing/2014/main" id="{5FC72F77-8C66-8C43-8BF7-85A0D7F3FFB5}"/>
              </a:ext>
            </a:extLst>
          </p:cNvPr>
          <p:cNvPicPr>
            <a:picLocks noChangeAspect="1"/>
          </p:cNvPicPr>
          <p:nvPr/>
        </p:nvPicPr>
        <p:blipFill>
          <a:blip r:embed="rId4"/>
          <a:stretch>
            <a:fillRect/>
          </a:stretch>
        </p:blipFill>
        <p:spPr>
          <a:xfrm>
            <a:off x="107310" y="1437739"/>
            <a:ext cx="2884392" cy="4422734"/>
          </a:xfrm>
          <a:prstGeom prst="rect">
            <a:avLst/>
          </a:prstGeom>
        </p:spPr>
      </p:pic>
      <p:pic>
        <p:nvPicPr>
          <p:cNvPr id="9" name="Image 8">
            <a:extLst>
              <a:ext uri="{FF2B5EF4-FFF2-40B4-BE49-F238E27FC236}">
                <a16:creationId xmlns:a16="http://schemas.microsoft.com/office/drawing/2014/main" id="{B396B58E-C4F3-0040-98D6-EC22A0D4642A}"/>
              </a:ext>
            </a:extLst>
          </p:cNvPr>
          <p:cNvPicPr>
            <a:picLocks noChangeAspect="1"/>
          </p:cNvPicPr>
          <p:nvPr/>
        </p:nvPicPr>
        <p:blipFill>
          <a:blip r:embed="rId5"/>
          <a:stretch>
            <a:fillRect/>
          </a:stretch>
        </p:blipFill>
        <p:spPr>
          <a:xfrm>
            <a:off x="3151707" y="1448857"/>
            <a:ext cx="2885814" cy="4422735"/>
          </a:xfrm>
          <a:prstGeom prst="rect">
            <a:avLst/>
          </a:prstGeom>
        </p:spPr>
      </p:pic>
      <p:sp>
        <p:nvSpPr>
          <p:cNvPr id="11" name="Rectangle 10">
            <a:extLst>
              <a:ext uri="{FF2B5EF4-FFF2-40B4-BE49-F238E27FC236}">
                <a16:creationId xmlns:a16="http://schemas.microsoft.com/office/drawing/2014/main" id="{FF381988-ACBA-A645-8918-30310A4AAB20}"/>
              </a:ext>
            </a:extLst>
          </p:cNvPr>
          <p:cNvSpPr/>
          <p:nvPr/>
        </p:nvSpPr>
        <p:spPr>
          <a:xfrm>
            <a:off x="3921847" y="3199995"/>
            <a:ext cx="4348306" cy="458011"/>
          </a:xfrm>
          <a:prstGeom prst="rect">
            <a:avLst/>
          </a:prstGeom>
        </p:spPr>
        <p:txBody>
          <a:bodyPr wrap="none">
            <a:spAutoFit/>
          </a:bodyPr>
          <a:lstStyle/>
          <a:p>
            <a:pPr algn="just">
              <a:lnSpc>
                <a:spcPct val="150000"/>
              </a:lnSpc>
            </a:pPr>
            <a:r>
              <a:rPr lang="fr-FR" b="1" dirty="0">
                <a:solidFill>
                  <a:srgbClr val="000000"/>
                </a:solidFill>
                <a:latin typeface="Times New Roman" panose="02020603050405020304" pitchFamily="18" charset="0"/>
                <a:ea typeface="Yu Mincho" panose="02020400000000000000" pitchFamily="18" charset="-128"/>
              </a:rPr>
              <a:t>Mais nous sommes conduits par le Christ. </a:t>
            </a:r>
            <a:endParaRPr lang="fr-FR" dirty="0">
              <a:solidFill>
                <a:srgbClr val="000000"/>
              </a:solidFill>
              <a:latin typeface="Times New Roman" panose="02020603050405020304" pitchFamily="18" charset="0"/>
              <a:ea typeface="Yu Mincho" panose="02020400000000000000" pitchFamily="18" charset="-128"/>
            </a:endParaRPr>
          </a:p>
        </p:txBody>
      </p:sp>
      <p:sp>
        <p:nvSpPr>
          <p:cNvPr id="12" name="ZoneTexte 11">
            <a:extLst>
              <a:ext uri="{FF2B5EF4-FFF2-40B4-BE49-F238E27FC236}">
                <a16:creationId xmlns:a16="http://schemas.microsoft.com/office/drawing/2014/main" id="{B371EBE0-CB7B-634E-B588-E97ED511EB87}"/>
              </a:ext>
            </a:extLst>
          </p:cNvPr>
          <p:cNvSpPr txBox="1"/>
          <p:nvPr/>
        </p:nvSpPr>
        <p:spPr>
          <a:xfrm>
            <a:off x="1149396" y="743405"/>
            <a:ext cx="800219" cy="461665"/>
          </a:xfrm>
          <a:prstGeom prst="rect">
            <a:avLst/>
          </a:prstGeom>
          <a:solidFill>
            <a:schemeClr val="bg1"/>
          </a:solidFill>
        </p:spPr>
        <p:txBody>
          <a:bodyPr wrap="none" rtlCol="0">
            <a:spAutoFit/>
          </a:bodyPr>
          <a:lstStyle/>
          <a:p>
            <a:r>
              <a:rPr lang="fr-FR" sz="2400" dirty="0">
                <a:latin typeface="Times New Roman" panose="02020603050405020304" pitchFamily="18" charset="0"/>
                <a:cs typeface="Times New Roman" panose="02020603050405020304" pitchFamily="18" charset="0"/>
              </a:rPr>
              <a:t>1963</a:t>
            </a:r>
          </a:p>
        </p:txBody>
      </p:sp>
      <p:sp>
        <p:nvSpPr>
          <p:cNvPr id="13" name="Rectangle 12">
            <a:extLst>
              <a:ext uri="{FF2B5EF4-FFF2-40B4-BE49-F238E27FC236}">
                <a16:creationId xmlns:a16="http://schemas.microsoft.com/office/drawing/2014/main" id="{ABBE8696-7B65-1145-9094-273F00C806A0}"/>
              </a:ext>
            </a:extLst>
          </p:cNvPr>
          <p:cNvSpPr/>
          <p:nvPr/>
        </p:nvSpPr>
        <p:spPr>
          <a:xfrm>
            <a:off x="3210186" y="374073"/>
            <a:ext cx="3208980" cy="369332"/>
          </a:xfrm>
          <a:prstGeom prst="rect">
            <a:avLst/>
          </a:prstGeom>
        </p:spPr>
        <p:txBody>
          <a:bodyPr wrap="square">
            <a:spAutoFit/>
          </a:bodyPr>
          <a:lstStyle/>
          <a:p>
            <a:r>
              <a:rPr lang="fr-FR" dirty="0">
                <a:latin typeface="Times New Roman" panose="02020603050405020304" pitchFamily="18" charset="0"/>
                <a:cs typeface="Times New Roman" panose="02020603050405020304" pitchFamily="18" charset="0"/>
              </a:rPr>
              <a:t>1963</a:t>
            </a:r>
            <a:endParaRPr lang="fr-FR" dirty="0"/>
          </a:p>
        </p:txBody>
      </p:sp>
      <p:sp>
        <p:nvSpPr>
          <p:cNvPr id="14" name="ZoneTexte 13">
            <a:extLst>
              <a:ext uri="{FF2B5EF4-FFF2-40B4-BE49-F238E27FC236}">
                <a16:creationId xmlns:a16="http://schemas.microsoft.com/office/drawing/2014/main" id="{4E202082-4D06-F34E-A182-5527803CED88}"/>
              </a:ext>
            </a:extLst>
          </p:cNvPr>
          <p:cNvSpPr txBox="1"/>
          <p:nvPr/>
        </p:nvSpPr>
        <p:spPr>
          <a:xfrm>
            <a:off x="4124348" y="764186"/>
            <a:ext cx="1018309" cy="461665"/>
          </a:xfrm>
          <a:prstGeom prst="rect">
            <a:avLst/>
          </a:prstGeom>
          <a:solidFill>
            <a:schemeClr val="bg1"/>
          </a:solidFill>
        </p:spPr>
        <p:txBody>
          <a:bodyPr wrap="square" rtlCol="0">
            <a:spAutoFit/>
          </a:bodyPr>
          <a:lstStyle/>
          <a:p>
            <a:r>
              <a:rPr lang="fr-FR" sz="2400" dirty="0">
                <a:latin typeface="Times New Roman" panose="02020603050405020304" pitchFamily="18" charset="0"/>
                <a:cs typeface="Times New Roman" panose="02020603050405020304" pitchFamily="18" charset="0"/>
              </a:rPr>
              <a:t>1964</a:t>
            </a:r>
          </a:p>
        </p:txBody>
      </p:sp>
      <p:sp>
        <p:nvSpPr>
          <p:cNvPr id="15" name="ZoneTexte 14">
            <a:extLst>
              <a:ext uri="{FF2B5EF4-FFF2-40B4-BE49-F238E27FC236}">
                <a16:creationId xmlns:a16="http://schemas.microsoft.com/office/drawing/2014/main" id="{45A41A3A-0293-934A-B81A-6171E7C50B41}"/>
              </a:ext>
            </a:extLst>
          </p:cNvPr>
          <p:cNvSpPr txBox="1"/>
          <p:nvPr/>
        </p:nvSpPr>
        <p:spPr>
          <a:xfrm>
            <a:off x="7171763" y="764186"/>
            <a:ext cx="933532" cy="461665"/>
          </a:xfrm>
          <a:prstGeom prst="rect">
            <a:avLst/>
          </a:prstGeom>
          <a:solidFill>
            <a:schemeClr val="bg1"/>
          </a:solidFill>
        </p:spPr>
        <p:txBody>
          <a:bodyPr wrap="square" rtlCol="0">
            <a:spAutoFit/>
          </a:bodyPr>
          <a:lstStyle/>
          <a:p>
            <a:r>
              <a:rPr lang="fr-FR" sz="2400" dirty="0">
                <a:latin typeface="Times New Roman" panose="02020603050405020304" pitchFamily="18" charset="0"/>
                <a:cs typeface="Times New Roman" panose="02020603050405020304" pitchFamily="18" charset="0"/>
              </a:rPr>
              <a:t>1965</a:t>
            </a:r>
          </a:p>
        </p:txBody>
      </p:sp>
      <p:sp>
        <p:nvSpPr>
          <p:cNvPr id="16" name="ZoneTexte 15">
            <a:extLst>
              <a:ext uri="{FF2B5EF4-FFF2-40B4-BE49-F238E27FC236}">
                <a16:creationId xmlns:a16="http://schemas.microsoft.com/office/drawing/2014/main" id="{9D575A9C-4F9B-6C42-8214-53B498191D90}"/>
              </a:ext>
            </a:extLst>
          </p:cNvPr>
          <p:cNvSpPr txBox="1"/>
          <p:nvPr/>
        </p:nvSpPr>
        <p:spPr>
          <a:xfrm>
            <a:off x="10134401" y="722622"/>
            <a:ext cx="1018310" cy="461665"/>
          </a:xfrm>
          <a:prstGeom prst="rect">
            <a:avLst/>
          </a:prstGeom>
          <a:solidFill>
            <a:schemeClr val="bg1"/>
          </a:solidFill>
        </p:spPr>
        <p:txBody>
          <a:bodyPr wrap="square" rtlCol="0">
            <a:spAutoFit/>
          </a:bodyPr>
          <a:lstStyle/>
          <a:p>
            <a:r>
              <a:rPr lang="fr-FR" sz="2400" dirty="0">
                <a:latin typeface="Times New Roman" panose="02020603050405020304" pitchFamily="18" charset="0"/>
                <a:cs typeface="Times New Roman" panose="02020603050405020304" pitchFamily="18" charset="0"/>
              </a:rPr>
              <a:t>1965</a:t>
            </a:r>
          </a:p>
        </p:txBody>
      </p:sp>
    </p:spTree>
    <p:extLst>
      <p:ext uri="{BB962C8B-B14F-4D97-AF65-F5344CB8AC3E}">
        <p14:creationId xmlns:p14="http://schemas.microsoft.com/office/powerpoint/2010/main" val="3908867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2F4D6E-7F59-5441-BA1C-9B4C2957C188}"/>
              </a:ext>
            </a:extLst>
          </p:cNvPr>
          <p:cNvSpPr/>
          <p:nvPr/>
        </p:nvSpPr>
        <p:spPr>
          <a:xfrm>
            <a:off x="1023257" y="664029"/>
            <a:ext cx="10145486" cy="4832092"/>
          </a:xfrm>
          <a:prstGeom prst="rect">
            <a:avLst/>
          </a:prstGeom>
        </p:spPr>
        <p:txBody>
          <a:bodyPr wrap="square">
            <a:spAutoFit/>
          </a:bodyPr>
          <a:lstStyle/>
          <a:p>
            <a:pPr marL="540385" marR="535305" indent="215900" algn="just"/>
            <a:r>
              <a:rPr lang="fr-FR" sz="28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Les joies et les espoirs, les tristesses et les angoisses des hommes de ce temps, des pauvres surtout et de tous ceux qui souffrent, sont aussi les joies et les espoirs, les tristesses et les angoisses des disciples du Christ, et il n’est rien de vraiment humain qui ne trouve écho dans leur cœur. Leur communauté, en effet, s’édifie avec des hommes, rassemblés dans le Christ, conduits par l’Esprit Saint dans leur marche vers le Royaume du Père, et porteurs d’un message de salut qu’il leur faut proposer à tous. La communauté des chrétiens se reconnaît donc réellement et intimement solidaire du genre humain et de son histoire. » (GS 1)</a:t>
            </a:r>
          </a:p>
        </p:txBody>
      </p:sp>
    </p:spTree>
    <p:extLst>
      <p:ext uri="{BB962C8B-B14F-4D97-AF65-F5344CB8AC3E}">
        <p14:creationId xmlns:p14="http://schemas.microsoft.com/office/powerpoint/2010/main" val="1824141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CEFD7FF-52C0-9046-BCE8-71A1B525FFA1}"/>
              </a:ext>
            </a:extLst>
          </p:cNvPr>
          <p:cNvSpPr txBox="1"/>
          <p:nvPr/>
        </p:nvSpPr>
        <p:spPr>
          <a:xfrm>
            <a:off x="4384964" y="278294"/>
            <a:ext cx="3224645" cy="584775"/>
          </a:xfrm>
          <a:prstGeom prst="rect">
            <a:avLst/>
          </a:prstGeom>
          <a:noFill/>
        </p:spPr>
        <p:txBody>
          <a:bodyPr wrap="square" rtlCol="0">
            <a:spAutoFit/>
          </a:bodyPr>
          <a:lstStyle/>
          <a:p>
            <a:r>
              <a:rPr lang="fr-FR" sz="3200" b="1" i="1" dirty="0" err="1">
                <a:latin typeface="Times New Roman" panose="02020603050405020304" pitchFamily="18" charset="0"/>
                <a:cs typeface="Times New Roman" panose="02020603050405020304" pitchFamily="18" charset="0"/>
              </a:rPr>
              <a:t>Gaudium</a:t>
            </a:r>
            <a:r>
              <a:rPr lang="fr-FR" sz="3200" b="1" i="1" dirty="0">
                <a:latin typeface="Times New Roman" panose="02020603050405020304" pitchFamily="18" charset="0"/>
                <a:cs typeface="Times New Roman" panose="02020603050405020304" pitchFamily="18" charset="0"/>
              </a:rPr>
              <a:t> et </a:t>
            </a:r>
            <a:r>
              <a:rPr lang="fr-FR" sz="3200" b="1" i="1" dirty="0" err="1">
                <a:latin typeface="Times New Roman" panose="02020603050405020304" pitchFamily="18" charset="0"/>
                <a:cs typeface="Times New Roman" panose="02020603050405020304" pitchFamily="18" charset="0"/>
              </a:rPr>
              <a:t>Spes</a:t>
            </a:r>
            <a:endParaRPr lang="fr-FR" sz="3200" b="1" i="1" dirty="0">
              <a:latin typeface="Times New Roman" panose="02020603050405020304" pitchFamily="18" charset="0"/>
              <a:cs typeface="Times New Roman" panose="02020603050405020304" pitchFamily="18" charset="0"/>
            </a:endParaRPr>
          </a:p>
        </p:txBody>
      </p:sp>
      <p:sp>
        <p:nvSpPr>
          <p:cNvPr id="3" name="ZoneTexte 2">
            <a:extLst>
              <a:ext uri="{FF2B5EF4-FFF2-40B4-BE49-F238E27FC236}">
                <a16:creationId xmlns:a16="http://schemas.microsoft.com/office/drawing/2014/main" id="{2A809BC0-B2D2-D944-B042-2098D8771144}"/>
              </a:ext>
            </a:extLst>
          </p:cNvPr>
          <p:cNvSpPr txBox="1"/>
          <p:nvPr/>
        </p:nvSpPr>
        <p:spPr>
          <a:xfrm>
            <a:off x="3811622" y="2040753"/>
            <a:ext cx="4568755" cy="830997"/>
          </a:xfrm>
          <a:prstGeom prst="rect">
            <a:avLst/>
          </a:prstGeom>
          <a:noFill/>
        </p:spPr>
        <p:txBody>
          <a:bodyPr wrap="square" rtlCol="0">
            <a:spAutoFit/>
          </a:bodyPr>
          <a:lstStyle/>
          <a:p>
            <a:pPr algn="ctr"/>
            <a:r>
              <a:rPr lang="fr-FR" sz="2400" b="1" dirty="0">
                <a:solidFill>
                  <a:srgbClr val="0070C0"/>
                </a:solidFill>
                <a:latin typeface="Times New Roman" panose="02020603050405020304" pitchFamily="18" charset="0"/>
                <a:cs typeface="Times New Roman" panose="02020603050405020304" pitchFamily="18" charset="0"/>
              </a:rPr>
              <a:t>Partie I</a:t>
            </a:r>
          </a:p>
          <a:p>
            <a:pPr algn="ctr"/>
            <a:r>
              <a:rPr lang="fr-FR" sz="2400" b="1" dirty="0">
                <a:solidFill>
                  <a:srgbClr val="0070C0"/>
                </a:solidFill>
                <a:latin typeface="Times New Roman" panose="02020603050405020304" pitchFamily="18" charset="0"/>
                <a:cs typeface="Times New Roman" panose="02020603050405020304" pitchFamily="18" charset="0"/>
              </a:rPr>
              <a:t>L’Eglise et la vocation humaine</a:t>
            </a:r>
          </a:p>
        </p:txBody>
      </p:sp>
      <p:sp>
        <p:nvSpPr>
          <p:cNvPr id="4" name="ZoneTexte 3">
            <a:extLst>
              <a:ext uri="{FF2B5EF4-FFF2-40B4-BE49-F238E27FC236}">
                <a16:creationId xmlns:a16="http://schemas.microsoft.com/office/drawing/2014/main" id="{51C03C58-4FC3-4E47-95CF-A028A246D02A}"/>
              </a:ext>
            </a:extLst>
          </p:cNvPr>
          <p:cNvSpPr txBox="1"/>
          <p:nvPr/>
        </p:nvSpPr>
        <p:spPr>
          <a:xfrm>
            <a:off x="2876104" y="6102562"/>
            <a:ext cx="6439792" cy="461665"/>
          </a:xfrm>
          <a:prstGeom prst="rect">
            <a:avLst/>
          </a:prstGeom>
          <a:noFill/>
        </p:spPr>
        <p:txBody>
          <a:bodyPr wrap="square" rtlCol="0">
            <a:spAutoFit/>
          </a:bodyPr>
          <a:lstStyle/>
          <a:p>
            <a:r>
              <a:rPr lang="fr-FR" sz="2400" b="1" dirty="0">
                <a:solidFill>
                  <a:srgbClr val="00B050"/>
                </a:solidFill>
                <a:latin typeface="Times New Roman" panose="02020603050405020304" pitchFamily="18" charset="0"/>
                <a:cs typeface="Times New Roman" panose="02020603050405020304" pitchFamily="18" charset="0"/>
              </a:rPr>
              <a:t>Partie II. De quelques problèmes plus urgents</a:t>
            </a:r>
          </a:p>
        </p:txBody>
      </p:sp>
      <p:sp>
        <p:nvSpPr>
          <p:cNvPr id="6" name="ZoneTexte 5">
            <a:extLst>
              <a:ext uri="{FF2B5EF4-FFF2-40B4-BE49-F238E27FC236}">
                <a16:creationId xmlns:a16="http://schemas.microsoft.com/office/drawing/2014/main" id="{77636492-39E4-B84A-878C-3C679F0BEB67}"/>
              </a:ext>
            </a:extLst>
          </p:cNvPr>
          <p:cNvSpPr txBox="1"/>
          <p:nvPr/>
        </p:nvSpPr>
        <p:spPr>
          <a:xfrm>
            <a:off x="8021782" y="3006436"/>
            <a:ext cx="1925782" cy="944296"/>
          </a:xfrm>
          <a:prstGeom prst="rect">
            <a:avLst/>
          </a:prstGeom>
          <a:noFill/>
        </p:spPr>
        <p:txBody>
          <a:bodyPr wrap="square" rtlCol="0">
            <a:spAutoFit/>
          </a:bodyPr>
          <a:lstStyle/>
          <a:p>
            <a:endParaRPr lang="fr-FR" dirty="0"/>
          </a:p>
        </p:txBody>
      </p:sp>
      <p:sp>
        <p:nvSpPr>
          <p:cNvPr id="7" name="ZoneTexte 6">
            <a:extLst>
              <a:ext uri="{FF2B5EF4-FFF2-40B4-BE49-F238E27FC236}">
                <a16:creationId xmlns:a16="http://schemas.microsoft.com/office/drawing/2014/main" id="{ECDE4139-8DF2-764D-B1A0-4CD4266A23B1}"/>
              </a:ext>
            </a:extLst>
          </p:cNvPr>
          <p:cNvSpPr txBox="1"/>
          <p:nvPr/>
        </p:nvSpPr>
        <p:spPr>
          <a:xfrm>
            <a:off x="1115290" y="3925853"/>
            <a:ext cx="1925782" cy="944296"/>
          </a:xfrm>
          <a:prstGeom prst="rect">
            <a:avLst/>
          </a:prstGeom>
          <a:noFill/>
        </p:spPr>
        <p:txBody>
          <a:bodyPr wrap="square" rtlCol="0">
            <a:spAutoFit/>
          </a:bodyPr>
          <a:lstStyle/>
          <a:p>
            <a:endParaRPr lang="fr-FR" dirty="0"/>
          </a:p>
        </p:txBody>
      </p:sp>
      <p:sp>
        <p:nvSpPr>
          <p:cNvPr id="8" name="ZoneTexte 7">
            <a:extLst>
              <a:ext uri="{FF2B5EF4-FFF2-40B4-BE49-F238E27FC236}">
                <a16:creationId xmlns:a16="http://schemas.microsoft.com/office/drawing/2014/main" id="{BA9E9AEE-4A9C-AE44-A0FE-30AD20A0E2ED}"/>
              </a:ext>
            </a:extLst>
          </p:cNvPr>
          <p:cNvSpPr txBox="1"/>
          <p:nvPr/>
        </p:nvSpPr>
        <p:spPr>
          <a:xfrm>
            <a:off x="1267690" y="4078253"/>
            <a:ext cx="1925782" cy="944296"/>
          </a:xfrm>
          <a:prstGeom prst="rect">
            <a:avLst/>
          </a:prstGeom>
          <a:noFill/>
        </p:spPr>
        <p:txBody>
          <a:bodyPr wrap="square" rtlCol="0">
            <a:spAutoFit/>
          </a:bodyPr>
          <a:lstStyle/>
          <a:p>
            <a:endParaRPr lang="fr-FR" dirty="0"/>
          </a:p>
        </p:txBody>
      </p:sp>
      <p:sp>
        <p:nvSpPr>
          <p:cNvPr id="9" name="ZoneTexte 8">
            <a:extLst>
              <a:ext uri="{FF2B5EF4-FFF2-40B4-BE49-F238E27FC236}">
                <a16:creationId xmlns:a16="http://schemas.microsoft.com/office/drawing/2014/main" id="{64F7588D-4ED3-6342-B1BC-4E24FFE1B035}"/>
              </a:ext>
            </a:extLst>
          </p:cNvPr>
          <p:cNvSpPr txBox="1"/>
          <p:nvPr/>
        </p:nvSpPr>
        <p:spPr>
          <a:xfrm>
            <a:off x="1420090" y="4230653"/>
            <a:ext cx="1925782" cy="944296"/>
          </a:xfrm>
          <a:prstGeom prst="rect">
            <a:avLst/>
          </a:prstGeom>
          <a:noFill/>
        </p:spPr>
        <p:txBody>
          <a:bodyPr wrap="square" rtlCol="0">
            <a:spAutoFit/>
          </a:bodyPr>
          <a:lstStyle/>
          <a:p>
            <a:endParaRPr lang="fr-FR" dirty="0"/>
          </a:p>
        </p:txBody>
      </p:sp>
      <p:sp>
        <p:nvSpPr>
          <p:cNvPr id="10" name="ZoneTexte 9">
            <a:extLst>
              <a:ext uri="{FF2B5EF4-FFF2-40B4-BE49-F238E27FC236}">
                <a16:creationId xmlns:a16="http://schemas.microsoft.com/office/drawing/2014/main" id="{D525382B-003D-4C41-BE17-8CF342F4D7D1}"/>
              </a:ext>
            </a:extLst>
          </p:cNvPr>
          <p:cNvSpPr txBox="1"/>
          <p:nvPr/>
        </p:nvSpPr>
        <p:spPr>
          <a:xfrm>
            <a:off x="500771" y="3487303"/>
            <a:ext cx="2047295" cy="1938992"/>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Ch. 1</a:t>
            </a:r>
          </a:p>
          <a:p>
            <a:pPr algn="ctr"/>
            <a:r>
              <a:rPr lang="fr-FR" sz="2400" dirty="0">
                <a:latin typeface="Times New Roman" panose="02020603050405020304" pitchFamily="18" charset="0"/>
                <a:cs typeface="Times New Roman" panose="02020603050405020304" pitchFamily="18" charset="0"/>
              </a:rPr>
              <a:t>La dignité de la personne humaine</a:t>
            </a:r>
          </a:p>
          <a:p>
            <a:pPr algn="ctr"/>
            <a:r>
              <a:rPr lang="fr-FR" sz="2400" b="1" dirty="0">
                <a:solidFill>
                  <a:srgbClr val="FF0000"/>
                </a:solidFill>
                <a:latin typeface="Times New Roman" panose="02020603050405020304" pitchFamily="18" charset="0"/>
                <a:cs typeface="Times New Roman" panose="02020603050405020304" pitchFamily="18" charset="0"/>
              </a:rPr>
              <a:t>GS 22</a:t>
            </a:r>
          </a:p>
        </p:txBody>
      </p:sp>
      <p:sp>
        <p:nvSpPr>
          <p:cNvPr id="12" name="ZoneTexte 11">
            <a:extLst>
              <a:ext uri="{FF2B5EF4-FFF2-40B4-BE49-F238E27FC236}">
                <a16:creationId xmlns:a16="http://schemas.microsoft.com/office/drawing/2014/main" id="{16C2D73E-D928-574F-BB09-6A0A8DDFA43B}"/>
              </a:ext>
            </a:extLst>
          </p:cNvPr>
          <p:cNvSpPr txBox="1"/>
          <p:nvPr/>
        </p:nvSpPr>
        <p:spPr>
          <a:xfrm>
            <a:off x="3644860" y="3497968"/>
            <a:ext cx="2007776" cy="1846659"/>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Ch. 2</a:t>
            </a:r>
          </a:p>
          <a:p>
            <a:pPr algn="ctr"/>
            <a:r>
              <a:rPr lang="fr-FR" sz="2400" dirty="0">
                <a:latin typeface="Times New Roman" panose="02020603050405020304" pitchFamily="18" charset="0"/>
                <a:cs typeface="Times New Roman" panose="02020603050405020304" pitchFamily="18" charset="0"/>
              </a:rPr>
              <a:t>La communauté humaine</a:t>
            </a:r>
          </a:p>
          <a:p>
            <a:endParaRPr lang="fr-FR" dirty="0"/>
          </a:p>
        </p:txBody>
      </p:sp>
      <p:sp>
        <p:nvSpPr>
          <p:cNvPr id="13" name="ZoneTexte 12">
            <a:extLst>
              <a:ext uri="{FF2B5EF4-FFF2-40B4-BE49-F238E27FC236}">
                <a16:creationId xmlns:a16="http://schemas.microsoft.com/office/drawing/2014/main" id="{82E871F8-3588-734F-8F50-B6D4A149A31B}"/>
              </a:ext>
            </a:extLst>
          </p:cNvPr>
          <p:cNvSpPr txBox="1"/>
          <p:nvPr/>
        </p:nvSpPr>
        <p:spPr>
          <a:xfrm>
            <a:off x="6577968" y="3515273"/>
            <a:ext cx="2059296" cy="1569660"/>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Ch. 3</a:t>
            </a:r>
          </a:p>
          <a:p>
            <a:pPr algn="ctr"/>
            <a:r>
              <a:rPr lang="fr-FR" sz="2400" dirty="0">
                <a:latin typeface="Times New Roman" panose="02020603050405020304" pitchFamily="18" charset="0"/>
                <a:cs typeface="Times New Roman" panose="02020603050405020304" pitchFamily="18" charset="0"/>
              </a:rPr>
              <a:t>L’activité humaine dans l’univers</a:t>
            </a:r>
            <a:endParaRPr lang="fr-FR" sz="2400" dirty="0"/>
          </a:p>
        </p:txBody>
      </p:sp>
      <p:sp>
        <p:nvSpPr>
          <p:cNvPr id="14" name="ZoneTexte 13">
            <a:extLst>
              <a:ext uri="{FF2B5EF4-FFF2-40B4-BE49-F238E27FC236}">
                <a16:creationId xmlns:a16="http://schemas.microsoft.com/office/drawing/2014/main" id="{A34310A3-2863-C040-A12C-777D39BBCDCB}"/>
              </a:ext>
            </a:extLst>
          </p:cNvPr>
          <p:cNvSpPr txBox="1"/>
          <p:nvPr/>
        </p:nvSpPr>
        <p:spPr>
          <a:xfrm>
            <a:off x="9407652" y="3470263"/>
            <a:ext cx="2384211" cy="1938992"/>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Ch. 4</a:t>
            </a:r>
          </a:p>
          <a:p>
            <a:pPr algn="ctr"/>
            <a:r>
              <a:rPr lang="fr-FR" sz="2400" dirty="0">
                <a:latin typeface="Times New Roman" panose="02020603050405020304" pitchFamily="18" charset="0"/>
                <a:cs typeface="Times New Roman" panose="02020603050405020304" pitchFamily="18" charset="0"/>
              </a:rPr>
              <a:t>Le rôle de l’Eglise dans le monde de ce temps</a:t>
            </a:r>
          </a:p>
        </p:txBody>
      </p:sp>
      <p:sp>
        <p:nvSpPr>
          <p:cNvPr id="15" name="ZoneTexte 14">
            <a:extLst>
              <a:ext uri="{FF2B5EF4-FFF2-40B4-BE49-F238E27FC236}">
                <a16:creationId xmlns:a16="http://schemas.microsoft.com/office/drawing/2014/main" id="{4DCA71D4-B059-0541-AE50-634E5EFB730F}"/>
              </a:ext>
            </a:extLst>
          </p:cNvPr>
          <p:cNvSpPr txBox="1"/>
          <p:nvPr/>
        </p:nvSpPr>
        <p:spPr>
          <a:xfrm>
            <a:off x="2345704" y="1001555"/>
            <a:ext cx="7251424" cy="830997"/>
          </a:xfrm>
          <a:prstGeom prst="rect">
            <a:avLst/>
          </a:prstGeom>
          <a:noFill/>
        </p:spPr>
        <p:txBody>
          <a:bodyPr wrap="square" rtlCol="0">
            <a:spAutoFit/>
          </a:bodyPr>
          <a:lstStyle/>
          <a:p>
            <a:pPr algn="ctr"/>
            <a:r>
              <a:rPr lang="fr-FR" sz="2400" b="1" dirty="0">
                <a:solidFill>
                  <a:srgbClr val="FF0000"/>
                </a:solidFill>
                <a:latin typeface="Times New Roman" panose="02020603050405020304" pitchFamily="18" charset="0"/>
                <a:cs typeface="Times New Roman" panose="02020603050405020304" pitchFamily="18" charset="0"/>
              </a:rPr>
              <a:t>Exposé préliminaire </a:t>
            </a:r>
          </a:p>
          <a:p>
            <a:pPr algn="ctr"/>
            <a:r>
              <a:rPr lang="fr-FR" sz="2400" b="1" dirty="0">
                <a:solidFill>
                  <a:srgbClr val="FF0000"/>
                </a:solidFill>
                <a:latin typeface="Times New Roman" panose="02020603050405020304" pitchFamily="18" charset="0"/>
                <a:cs typeface="Times New Roman" panose="02020603050405020304" pitchFamily="18" charset="0"/>
              </a:rPr>
              <a:t>La condition humaine dans le monde d’aujourd’hui</a:t>
            </a:r>
          </a:p>
        </p:txBody>
      </p:sp>
      <p:sp>
        <p:nvSpPr>
          <p:cNvPr id="17" name="Cadre 16">
            <a:extLst>
              <a:ext uri="{FF2B5EF4-FFF2-40B4-BE49-F238E27FC236}">
                <a16:creationId xmlns:a16="http://schemas.microsoft.com/office/drawing/2014/main" id="{F8BEA72A-4B7D-F043-A33D-BC69E7743867}"/>
              </a:ext>
            </a:extLst>
          </p:cNvPr>
          <p:cNvSpPr/>
          <p:nvPr/>
        </p:nvSpPr>
        <p:spPr>
          <a:xfrm>
            <a:off x="141268" y="3127372"/>
            <a:ext cx="2863320" cy="258785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8" name="Cadre 17">
            <a:extLst>
              <a:ext uri="{FF2B5EF4-FFF2-40B4-BE49-F238E27FC236}">
                <a16:creationId xmlns:a16="http://schemas.microsoft.com/office/drawing/2014/main" id="{EE6E2CD2-5D1F-E643-A62E-D7903C0430D3}"/>
              </a:ext>
            </a:extLst>
          </p:cNvPr>
          <p:cNvSpPr/>
          <p:nvPr/>
        </p:nvSpPr>
        <p:spPr>
          <a:xfrm>
            <a:off x="3340060" y="3150640"/>
            <a:ext cx="2631356" cy="258785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Cadre 18">
            <a:extLst>
              <a:ext uri="{FF2B5EF4-FFF2-40B4-BE49-F238E27FC236}">
                <a16:creationId xmlns:a16="http://schemas.microsoft.com/office/drawing/2014/main" id="{E4EE437D-53DC-2C4B-A427-3A63DAFB850D}"/>
              </a:ext>
            </a:extLst>
          </p:cNvPr>
          <p:cNvSpPr/>
          <p:nvPr/>
        </p:nvSpPr>
        <p:spPr>
          <a:xfrm>
            <a:off x="6286936" y="3127372"/>
            <a:ext cx="2526377" cy="262868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0" name="Cadre 19">
            <a:extLst>
              <a:ext uri="{FF2B5EF4-FFF2-40B4-BE49-F238E27FC236}">
                <a16:creationId xmlns:a16="http://schemas.microsoft.com/office/drawing/2014/main" id="{37491AD9-E2AE-E64D-AFAA-8916EFFA85AA}"/>
              </a:ext>
            </a:extLst>
          </p:cNvPr>
          <p:cNvSpPr/>
          <p:nvPr/>
        </p:nvSpPr>
        <p:spPr>
          <a:xfrm>
            <a:off x="9148784" y="3150640"/>
            <a:ext cx="2901948" cy="254704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611235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A0FA2E6-F589-C44D-ACAC-256E455545DA}"/>
              </a:ext>
            </a:extLst>
          </p:cNvPr>
          <p:cNvSpPr txBox="1"/>
          <p:nvPr/>
        </p:nvSpPr>
        <p:spPr>
          <a:xfrm>
            <a:off x="712519" y="1104405"/>
            <a:ext cx="10616541" cy="3970318"/>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Qu’est-ce que l’homme ? Sur lui-même il a posé et pose encore des opinions multiples, diverses et même souvent opposées, suivant lesquelles, souvent, ou bien il s’exalte lui-même comme une norme absolue, ou bien il se rabaisse jusqu’au désespoir : d’où ses doutes et ses angoisses. Ces difficultés, l’Eglise les ressent à fond. Instruite par la révélation divine, elle peut y apporter une réponse, où se trouve dessinée la condition véritable de l’homme, où sont mises au clair ses faiblesses, mais ou peuvent en même temps être justement reconnues sa dignité et sa vocation. » (GS 12, 2)</a:t>
            </a:r>
          </a:p>
        </p:txBody>
      </p:sp>
    </p:spTree>
    <p:extLst>
      <p:ext uri="{BB962C8B-B14F-4D97-AF65-F5344CB8AC3E}">
        <p14:creationId xmlns:p14="http://schemas.microsoft.com/office/powerpoint/2010/main" val="2261969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A0FA2E6-F589-C44D-ACAC-256E455545DA}"/>
              </a:ext>
            </a:extLst>
          </p:cNvPr>
          <p:cNvSpPr txBox="1"/>
          <p:nvPr/>
        </p:nvSpPr>
        <p:spPr>
          <a:xfrm>
            <a:off x="890649" y="2315687"/>
            <a:ext cx="10616541" cy="2677656"/>
          </a:xfrm>
          <a:prstGeom prst="rect">
            <a:avLst/>
          </a:prstGeom>
          <a:noFill/>
        </p:spPr>
        <p:txBody>
          <a:bodyPr wrap="square" rtlCol="0">
            <a:spAutoFit/>
          </a:bodyPr>
          <a:lstStyle/>
          <a:p>
            <a:pPr algn="just"/>
            <a:r>
              <a:rPr lang="fr-FR" sz="2800" dirty="0">
                <a:latin typeface="Times New Roman" panose="02020603050405020304" pitchFamily="18" charset="0"/>
                <a:cs typeface="Times New Roman" panose="02020603050405020304" pitchFamily="18" charset="0"/>
              </a:rPr>
              <a:t>« En réalité, le mystère de l’homme ne s’éclaire vraiment que dans le mystère du Verbe incarné. Adam, en effet, le premier homme, était la figure de Celui qui devait venir, le Christ Seigneur. Nouvel Adam, le Christ, dans la révélation même du mystère du Père et de son amour, manifeste pleinement l’homme à lui-même et lui découvre la sublimité de sa vocation.  »</a:t>
            </a:r>
            <a:r>
              <a:rPr lang="fr-FR" sz="2800" baseline="30000"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(GS 22)</a:t>
            </a:r>
          </a:p>
        </p:txBody>
      </p:sp>
    </p:spTree>
    <p:extLst>
      <p:ext uri="{BB962C8B-B14F-4D97-AF65-F5344CB8AC3E}">
        <p14:creationId xmlns:p14="http://schemas.microsoft.com/office/powerpoint/2010/main" val="2321130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vieux, autel, blanc&#10;&#10;Description générée automatiquement">
            <a:extLst>
              <a:ext uri="{FF2B5EF4-FFF2-40B4-BE49-F238E27FC236}">
                <a16:creationId xmlns:a16="http://schemas.microsoft.com/office/drawing/2014/main" id="{546B5864-3B30-814A-A343-BC5A43C9ABF3}"/>
              </a:ext>
            </a:extLst>
          </p:cNvPr>
          <p:cNvPicPr>
            <a:picLocks noChangeAspect="1"/>
          </p:cNvPicPr>
          <p:nvPr/>
        </p:nvPicPr>
        <p:blipFill rotWithShape="1">
          <a:blip r:embed="rId2"/>
          <a:srcRect l="2296" t="2807" r="2342" b="2457"/>
          <a:stretch/>
        </p:blipFill>
        <p:spPr>
          <a:xfrm>
            <a:off x="1828800" y="192504"/>
            <a:ext cx="8530390" cy="6497053"/>
          </a:xfrm>
          <a:prstGeom prst="rect">
            <a:avLst/>
          </a:prstGeom>
        </p:spPr>
      </p:pic>
      <p:sp>
        <p:nvSpPr>
          <p:cNvPr id="4" name="ZoneTexte 3">
            <a:extLst>
              <a:ext uri="{FF2B5EF4-FFF2-40B4-BE49-F238E27FC236}">
                <a16:creationId xmlns:a16="http://schemas.microsoft.com/office/drawing/2014/main" id="{B03B0C3A-5876-6343-88A6-B838F270A038}"/>
              </a:ext>
            </a:extLst>
          </p:cNvPr>
          <p:cNvSpPr txBox="1"/>
          <p:nvPr/>
        </p:nvSpPr>
        <p:spPr>
          <a:xfrm>
            <a:off x="156410" y="340258"/>
            <a:ext cx="3669633" cy="646331"/>
          </a:xfrm>
          <a:prstGeom prst="rect">
            <a:avLst/>
          </a:prstGeom>
          <a:solidFill>
            <a:schemeClr val="bg1"/>
          </a:solidFill>
        </p:spPr>
        <p:txBody>
          <a:bodyPr wrap="square" rtlCol="0">
            <a:spAutoFit/>
          </a:bodyPr>
          <a:lstStyle/>
          <a:p>
            <a:r>
              <a:rPr lang="fr-FR" dirty="0">
                <a:latin typeface="Times New Roman" panose="02020603050405020304" pitchFamily="18" charset="0"/>
                <a:cs typeface="Times New Roman" panose="02020603050405020304" pitchFamily="18" charset="0"/>
              </a:rPr>
              <a:t>Rembrandt, </a:t>
            </a:r>
            <a:r>
              <a:rPr lang="fr-FR" i="1" dirty="0">
                <a:latin typeface="Times New Roman" panose="02020603050405020304" pitchFamily="18" charset="0"/>
                <a:cs typeface="Times New Roman" panose="02020603050405020304" pitchFamily="18" charset="0"/>
              </a:rPr>
              <a:t>Ecce homo</a:t>
            </a:r>
          </a:p>
          <a:p>
            <a:r>
              <a:rPr lang="fr-FR" dirty="0">
                <a:latin typeface="Times New Roman" panose="02020603050405020304" pitchFamily="18" charset="0"/>
                <a:cs typeface="Times New Roman" panose="02020603050405020304" pitchFamily="18" charset="0"/>
              </a:rPr>
              <a:t>1655, </a:t>
            </a:r>
            <a:r>
              <a:rPr lang="fr-FR" dirty="0" err="1">
                <a:latin typeface="Times New Roman" panose="02020603050405020304" pitchFamily="18" charset="0"/>
                <a:cs typeface="Times New Roman" panose="02020603050405020304" pitchFamily="18" charset="0"/>
              </a:rPr>
              <a:t>Rijksmuseum</a:t>
            </a:r>
            <a:r>
              <a:rPr lang="fr-FR" dirty="0">
                <a:latin typeface="Times New Roman" panose="02020603050405020304" pitchFamily="18" charset="0"/>
                <a:cs typeface="Times New Roman" panose="02020603050405020304" pitchFamily="18" charset="0"/>
              </a:rPr>
              <a:t> d’Amsterdam</a:t>
            </a:r>
          </a:p>
        </p:txBody>
      </p:sp>
    </p:spTree>
    <p:extLst>
      <p:ext uri="{BB962C8B-B14F-4D97-AF65-F5344CB8AC3E}">
        <p14:creationId xmlns:p14="http://schemas.microsoft.com/office/powerpoint/2010/main" val="507797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624DFC6-4DCC-EF4A-AD7E-A5E8A05C5974}"/>
              </a:ext>
            </a:extLst>
          </p:cNvPr>
          <p:cNvSpPr txBox="1"/>
          <p:nvPr/>
        </p:nvSpPr>
        <p:spPr>
          <a:xfrm>
            <a:off x="6569241" y="6032268"/>
            <a:ext cx="5402180" cy="646331"/>
          </a:xfrm>
          <a:prstGeom prst="rect">
            <a:avLst/>
          </a:prstGeom>
          <a:solidFill>
            <a:schemeClr val="bg1"/>
          </a:solidFill>
        </p:spPr>
        <p:txBody>
          <a:bodyPr wrap="square" rtlCol="0">
            <a:spAutoFit/>
          </a:bodyPr>
          <a:lstStyle/>
          <a:p>
            <a:r>
              <a:rPr lang="fr-FR" dirty="0">
                <a:latin typeface="Times New Roman" panose="02020603050405020304" pitchFamily="18" charset="0"/>
                <a:cs typeface="Times New Roman" panose="02020603050405020304" pitchFamily="18" charset="0"/>
              </a:rPr>
              <a:t>Le Caravage, </a:t>
            </a:r>
            <a:r>
              <a:rPr lang="fr-FR" i="1" dirty="0">
                <a:latin typeface="Times New Roman" panose="02020603050405020304" pitchFamily="18" charset="0"/>
                <a:cs typeface="Times New Roman" panose="02020603050405020304" pitchFamily="18" charset="0"/>
              </a:rPr>
              <a:t>La Vocation de saint Matthieu</a:t>
            </a:r>
            <a:r>
              <a:rPr lang="fr-FR" dirty="0">
                <a:latin typeface="Times New Roman" panose="02020603050405020304" pitchFamily="18" charset="0"/>
                <a:cs typeface="Times New Roman" panose="02020603050405020304" pitchFamily="18" charset="0"/>
              </a:rPr>
              <a:t>, 1598-1601,  Rome, Eglise Saint-Louis-des-Français</a:t>
            </a:r>
          </a:p>
        </p:txBody>
      </p:sp>
      <p:pic>
        <p:nvPicPr>
          <p:cNvPr id="5" name="Image 4" descr="Une image contenant personne&#10;&#10;Description générée automatiquement">
            <a:extLst>
              <a:ext uri="{FF2B5EF4-FFF2-40B4-BE49-F238E27FC236}">
                <a16:creationId xmlns:a16="http://schemas.microsoft.com/office/drawing/2014/main" id="{1D8B154A-6F65-574A-8F94-C6D354028CCE}"/>
              </a:ext>
            </a:extLst>
          </p:cNvPr>
          <p:cNvPicPr>
            <a:picLocks noChangeAspect="1"/>
          </p:cNvPicPr>
          <p:nvPr/>
        </p:nvPicPr>
        <p:blipFill>
          <a:blip r:embed="rId2"/>
          <a:stretch>
            <a:fillRect/>
          </a:stretch>
        </p:blipFill>
        <p:spPr>
          <a:xfrm>
            <a:off x="1348317" y="935803"/>
            <a:ext cx="9495366" cy="4986393"/>
          </a:xfrm>
          <a:prstGeom prst="rect">
            <a:avLst/>
          </a:prstGeom>
        </p:spPr>
      </p:pic>
    </p:spTree>
    <p:extLst>
      <p:ext uri="{BB962C8B-B14F-4D97-AF65-F5344CB8AC3E}">
        <p14:creationId xmlns:p14="http://schemas.microsoft.com/office/powerpoint/2010/main" val="2121788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vieux, plafond, plaque d’égout, peinture&#10;&#10;Description générée automatiquement">
            <a:extLst>
              <a:ext uri="{FF2B5EF4-FFF2-40B4-BE49-F238E27FC236}">
                <a16:creationId xmlns:a16="http://schemas.microsoft.com/office/drawing/2014/main" id="{11EDA998-1159-7840-B057-8C39C58CB020}"/>
              </a:ext>
            </a:extLst>
          </p:cNvPr>
          <p:cNvPicPr>
            <a:picLocks noChangeAspect="1"/>
          </p:cNvPicPr>
          <p:nvPr/>
        </p:nvPicPr>
        <p:blipFill>
          <a:blip r:embed="rId2"/>
          <a:stretch>
            <a:fillRect/>
          </a:stretch>
        </p:blipFill>
        <p:spPr>
          <a:xfrm>
            <a:off x="2667000" y="0"/>
            <a:ext cx="6858000" cy="6858000"/>
          </a:xfrm>
          <a:prstGeom prst="rect">
            <a:avLst/>
          </a:prstGeom>
        </p:spPr>
      </p:pic>
      <p:sp>
        <p:nvSpPr>
          <p:cNvPr id="5" name="ZoneTexte 4">
            <a:extLst>
              <a:ext uri="{FF2B5EF4-FFF2-40B4-BE49-F238E27FC236}">
                <a16:creationId xmlns:a16="http://schemas.microsoft.com/office/drawing/2014/main" id="{DF14AD8D-6D74-1444-9DE3-C2006E0C8FF8}"/>
              </a:ext>
            </a:extLst>
          </p:cNvPr>
          <p:cNvSpPr txBox="1"/>
          <p:nvPr/>
        </p:nvSpPr>
        <p:spPr>
          <a:xfrm>
            <a:off x="183806" y="270934"/>
            <a:ext cx="10969103" cy="465365"/>
          </a:xfrm>
          <a:prstGeom prst="rect">
            <a:avLst/>
          </a:prstGeom>
          <a:solidFill>
            <a:schemeClr val="bg1"/>
          </a:solidFill>
        </p:spPr>
        <p:txBody>
          <a:bodyPr vert="horz" lIns="91440" tIns="45720" rIns="91440" bIns="45720" rtlCol="0" anchor="b">
            <a:noAutofit/>
          </a:bodyPr>
          <a:lstStyle/>
          <a:p>
            <a:pPr>
              <a:lnSpc>
                <a:spcPct val="90000"/>
              </a:lnSpc>
              <a:spcBef>
                <a:spcPct val="0"/>
              </a:spcBef>
              <a:spcAft>
                <a:spcPts val="600"/>
              </a:spcAft>
            </a:pPr>
            <a:r>
              <a:rPr lang="en-US" sz="2800" dirty="0">
                <a:latin typeface="Times New Roman" panose="02020603050405020304" pitchFamily="18" charset="0"/>
                <a:ea typeface="+mj-ea"/>
                <a:cs typeface="Times New Roman" panose="02020603050405020304" pitchFamily="18" charset="0"/>
              </a:rPr>
              <a:t>CH. 1 – PREMIERS JALONS EN ANTHROPOLOGIE 	CHRETIENNE ?</a:t>
            </a:r>
          </a:p>
        </p:txBody>
      </p:sp>
    </p:spTree>
    <p:extLst>
      <p:ext uri="{BB962C8B-B14F-4D97-AF65-F5344CB8AC3E}">
        <p14:creationId xmlns:p14="http://schemas.microsoft.com/office/powerpoint/2010/main" val="3120687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CBBFA18-38B7-BC4F-BADC-3E347F9341B6}"/>
              </a:ext>
            </a:extLst>
          </p:cNvPr>
          <p:cNvSpPr txBox="1"/>
          <p:nvPr/>
        </p:nvSpPr>
        <p:spPr>
          <a:xfrm>
            <a:off x="805542" y="1443841"/>
            <a:ext cx="10580915" cy="3970318"/>
          </a:xfrm>
          <a:prstGeom prst="rect">
            <a:avLst/>
          </a:prstGeom>
          <a:noFill/>
        </p:spPr>
        <p:txBody>
          <a:bodyPr wrap="square" rtlCol="0">
            <a:spAutoFit/>
          </a:bodyPr>
          <a:lstStyle/>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 « L’aspect le plus sublime de la dignité humaine se trouve dans cette vocation de l’homme à </a:t>
            </a:r>
            <a:r>
              <a:rPr lang="fr-FR" sz="2800" b="1" dirty="0">
                <a:latin typeface="Times New Roman" panose="02020603050405020304" pitchFamily="18" charset="0"/>
                <a:cs typeface="Times New Roman" panose="02020603050405020304" pitchFamily="18" charset="0"/>
              </a:rPr>
              <a:t>communier</a:t>
            </a:r>
            <a:r>
              <a:rPr lang="fr-FR" sz="2800" dirty="0">
                <a:latin typeface="Times New Roman" panose="02020603050405020304" pitchFamily="18" charset="0"/>
                <a:cs typeface="Times New Roman" panose="02020603050405020304" pitchFamily="18" charset="0"/>
              </a:rPr>
              <a:t> avec Dieu. Cette invitation que Dieu adresse à l’homme de dialoguer avec Lui commence avec l’existence humaine. Car si l’homme existe, c’est que Dieu l’a créé par amour et, par amour, ne cesse de lui donner l’être ; et l’homme ne vit pleinement selon la vérité que s’il reconnaît librement cet amour et s’abandonne à son Créateur. » (GS 19,1)</a:t>
            </a:r>
          </a:p>
          <a:p>
            <a:r>
              <a:rPr lang="fr-FR"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89953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44C6C6E-EE72-8F48-8964-004200350E37}"/>
              </a:ext>
            </a:extLst>
          </p:cNvPr>
          <p:cNvSpPr txBox="1"/>
          <p:nvPr/>
        </p:nvSpPr>
        <p:spPr>
          <a:xfrm>
            <a:off x="760021" y="2277094"/>
            <a:ext cx="11067802" cy="2062103"/>
          </a:xfrm>
          <a:prstGeom prst="rect">
            <a:avLst/>
          </a:prstGeom>
          <a:noFill/>
        </p:spPr>
        <p:txBody>
          <a:bodyPr wrap="square" rtlCol="0">
            <a:spAutoFit/>
          </a:bodyPr>
          <a:lstStyle/>
          <a:p>
            <a:pPr algn="ctr"/>
            <a:r>
              <a:rPr lang="fr-FR" sz="3200" dirty="0">
                <a:latin typeface="Times New Roman" panose="02020603050405020304" pitchFamily="18" charset="0"/>
                <a:cs typeface="Times New Roman" panose="02020603050405020304" pitchFamily="18" charset="0"/>
              </a:rPr>
              <a:t>« Tu nous as fait pour toi et notre cœur est sans repos </a:t>
            </a:r>
          </a:p>
          <a:p>
            <a:pPr algn="ctr"/>
            <a:r>
              <a:rPr lang="fr-FR" sz="3200" dirty="0">
                <a:latin typeface="Times New Roman" panose="02020603050405020304" pitchFamily="18" charset="0"/>
                <a:cs typeface="Times New Roman" panose="02020603050405020304" pitchFamily="18" charset="0"/>
              </a:rPr>
              <a:t>tant qu’il ne repose en toi ». </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				(Saint Augustin, </a:t>
            </a:r>
            <a:r>
              <a:rPr lang="fr-FR" sz="3200" i="1" dirty="0">
                <a:latin typeface="Times New Roman" panose="02020603050405020304" pitchFamily="18" charset="0"/>
                <a:cs typeface="Times New Roman" panose="02020603050405020304" pitchFamily="18" charset="0"/>
              </a:rPr>
              <a:t>Confessions</a:t>
            </a:r>
            <a:r>
              <a:rPr lang="fr-FR" sz="3200" dirty="0">
                <a:latin typeface="Times New Roman" panose="02020603050405020304" pitchFamily="18" charset="0"/>
                <a:cs typeface="Times New Roman" panose="02020603050405020304" pitchFamily="18" charset="0"/>
              </a:rPr>
              <a:t>, livre I,1) </a:t>
            </a:r>
          </a:p>
        </p:txBody>
      </p:sp>
    </p:spTree>
    <p:extLst>
      <p:ext uri="{BB962C8B-B14F-4D97-AF65-F5344CB8AC3E}">
        <p14:creationId xmlns:p14="http://schemas.microsoft.com/office/powerpoint/2010/main" val="2368278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intérieur, vieux, assis, homme&#10;&#10;Description générée automatiquement">
            <a:extLst>
              <a:ext uri="{FF2B5EF4-FFF2-40B4-BE49-F238E27FC236}">
                <a16:creationId xmlns:a16="http://schemas.microsoft.com/office/drawing/2014/main" id="{BC7FBB89-9A0E-B84D-A15A-A29F0D09A72B}"/>
              </a:ext>
            </a:extLst>
          </p:cNvPr>
          <p:cNvPicPr>
            <a:picLocks noChangeAspect="1"/>
          </p:cNvPicPr>
          <p:nvPr/>
        </p:nvPicPr>
        <p:blipFill rotWithShape="1">
          <a:blip r:embed="rId3"/>
          <a:srcRect r="204"/>
          <a:stretch/>
        </p:blipFill>
        <p:spPr>
          <a:xfrm>
            <a:off x="6809530" y="437734"/>
            <a:ext cx="4243284" cy="5462388"/>
          </a:xfrm>
          <a:prstGeom prst="rect">
            <a:avLst/>
          </a:prstGeom>
        </p:spPr>
      </p:pic>
      <p:sp>
        <p:nvSpPr>
          <p:cNvPr id="4" name="ZoneTexte 3">
            <a:extLst>
              <a:ext uri="{FF2B5EF4-FFF2-40B4-BE49-F238E27FC236}">
                <a16:creationId xmlns:a16="http://schemas.microsoft.com/office/drawing/2014/main" id="{1D112B0C-D1B0-2A49-A2FF-1D5B94A17D63}"/>
              </a:ext>
            </a:extLst>
          </p:cNvPr>
          <p:cNvSpPr txBox="1"/>
          <p:nvPr/>
        </p:nvSpPr>
        <p:spPr>
          <a:xfrm>
            <a:off x="10060203" y="6036217"/>
            <a:ext cx="1985223" cy="646331"/>
          </a:xfrm>
          <a:prstGeom prst="rect">
            <a:avLst/>
          </a:prstGeom>
          <a:solidFill>
            <a:schemeClr val="bg1"/>
          </a:solidFill>
        </p:spPr>
        <p:txBody>
          <a:bodyPr wrap="none" rtlCol="0">
            <a:spAutoFit/>
          </a:bodyPr>
          <a:lstStyle/>
          <a:p>
            <a:r>
              <a:rPr lang="fr-FR" i="1" dirty="0"/>
              <a:t>Autoportrait</a:t>
            </a:r>
            <a:r>
              <a:rPr lang="fr-FR" dirty="0"/>
              <a:t>, 1669,</a:t>
            </a:r>
          </a:p>
          <a:p>
            <a:r>
              <a:rPr lang="fr-FR" dirty="0"/>
              <a:t> National </a:t>
            </a:r>
            <a:r>
              <a:rPr lang="fr-FR" dirty="0" err="1"/>
              <a:t>Gallery</a:t>
            </a:r>
            <a:endParaRPr lang="fr-FR" dirty="0"/>
          </a:p>
        </p:txBody>
      </p:sp>
      <p:pic>
        <p:nvPicPr>
          <p:cNvPr id="5" name="Image 4">
            <a:extLst>
              <a:ext uri="{FF2B5EF4-FFF2-40B4-BE49-F238E27FC236}">
                <a16:creationId xmlns:a16="http://schemas.microsoft.com/office/drawing/2014/main" id="{F2B33C55-E46E-DF4D-8788-B0A1B742B5E2}"/>
              </a:ext>
            </a:extLst>
          </p:cNvPr>
          <p:cNvPicPr>
            <a:picLocks noChangeAspect="1"/>
          </p:cNvPicPr>
          <p:nvPr/>
        </p:nvPicPr>
        <p:blipFill>
          <a:blip r:embed="rId4"/>
          <a:srcRect/>
          <a:stretch/>
        </p:blipFill>
        <p:spPr>
          <a:xfrm>
            <a:off x="1326096" y="437734"/>
            <a:ext cx="4243284" cy="5487555"/>
          </a:xfrm>
          <a:prstGeom prst="rect">
            <a:avLst/>
          </a:prstGeom>
        </p:spPr>
      </p:pic>
      <p:sp>
        <p:nvSpPr>
          <p:cNvPr id="6" name="ZoneTexte 5">
            <a:extLst>
              <a:ext uri="{FF2B5EF4-FFF2-40B4-BE49-F238E27FC236}">
                <a16:creationId xmlns:a16="http://schemas.microsoft.com/office/drawing/2014/main" id="{806525E7-8116-0A4C-98A8-07BB5638983E}"/>
              </a:ext>
            </a:extLst>
          </p:cNvPr>
          <p:cNvSpPr txBox="1"/>
          <p:nvPr/>
        </p:nvSpPr>
        <p:spPr>
          <a:xfrm>
            <a:off x="550389" y="6036217"/>
            <a:ext cx="2897349" cy="646331"/>
          </a:xfrm>
          <a:prstGeom prst="rect">
            <a:avLst/>
          </a:prstGeom>
          <a:solidFill>
            <a:schemeClr val="bg2"/>
          </a:solidFill>
        </p:spPr>
        <p:txBody>
          <a:bodyPr wrap="square" rtlCol="0">
            <a:spAutoFit/>
          </a:bodyPr>
          <a:lstStyle/>
          <a:p>
            <a:r>
              <a:rPr lang="fr-FR" i="1" dirty="0">
                <a:latin typeface="Times New Roman" panose="02020603050405020304" pitchFamily="18" charset="0"/>
                <a:cs typeface="Times New Roman" panose="02020603050405020304" pitchFamily="18" charset="0"/>
              </a:rPr>
              <a:t>Autoportrait à la chaîne d’or, </a:t>
            </a:r>
            <a:r>
              <a:rPr lang="fr-FR" dirty="0">
                <a:latin typeface="Times New Roman" panose="02020603050405020304" pitchFamily="18" charset="0"/>
                <a:cs typeface="Times New Roman" panose="02020603050405020304" pitchFamily="18" charset="0"/>
              </a:rPr>
              <a:t>1633, Louvre</a:t>
            </a:r>
          </a:p>
        </p:txBody>
      </p:sp>
    </p:spTree>
    <p:extLst>
      <p:ext uri="{BB962C8B-B14F-4D97-AF65-F5344CB8AC3E}">
        <p14:creationId xmlns:p14="http://schemas.microsoft.com/office/powerpoint/2010/main" val="2594251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vieux&#10;&#10;Description générée automatiquement">
            <a:extLst>
              <a:ext uri="{FF2B5EF4-FFF2-40B4-BE49-F238E27FC236}">
                <a16:creationId xmlns:a16="http://schemas.microsoft.com/office/drawing/2014/main" id="{ED276973-99B1-E243-BDC8-E6E0871E5D14}"/>
              </a:ext>
            </a:extLst>
          </p:cNvPr>
          <p:cNvPicPr>
            <a:picLocks noChangeAspect="1"/>
          </p:cNvPicPr>
          <p:nvPr/>
        </p:nvPicPr>
        <p:blipFill>
          <a:blip r:embed="rId2"/>
          <a:stretch>
            <a:fillRect/>
          </a:stretch>
        </p:blipFill>
        <p:spPr>
          <a:xfrm>
            <a:off x="3608286" y="0"/>
            <a:ext cx="4809173" cy="6858000"/>
          </a:xfrm>
          <a:prstGeom prst="rect">
            <a:avLst/>
          </a:prstGeom>
        </p:spPr>
      </p:pic>
      <p:sp>
        <p:nvSpPr>
          <p:cNvPr id="2" name="ZoneTexte 1">
            <a:extLst>
              <a:ext uri="{FF2B5EF4-FFF2-40B4-BE49-F238E27FC236}">
                <a16:creationId xmlns:a16="http://schemas.microsoft.com/office/drawing/2014/main" id="{9689CDBA-DD7F-DE43-B08B-D67B353726C1}"/>
              </a:ext>
            </a:extLst>
          </p:cNvPr>
          <p:cNvSpPr txBox="1"/>
          <p:nvPr/>
        </p:nvSpPr>
        <p:spPr>
          <a:xfrm>
            <a:off x="3135086" y="3696020"/>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960733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vieux, pierre&#10;&#10;Description générée automatiquement">
            <a:extLst>
              <a:ext uri="{FF2B5EF4-FFF2-40B4-BE49-F238E27FC236}">
                <a16:creationId xmlns:a16="http://schemas.microsoft.com/office/drawing/2014/main" id="{F2FE08D1-B833-8B4D-B651-29DB0F14844E}"/>
              </a:ext>
            </a:extLst>
          </p:cNvPr>
          <p:cNvPicPr>
            <a:picLocks noChangeAspect="1"/>
          </p:cNvPicPr>
          <p:nvPr/>
        </p:nvPicPr>
        <p:blipFill>
          <a:blip r:embed="rId2"/>
          <a:stretch>
            <a:fillRect/>
          </a:stretch>
        </p:blipFill>
        <p:spPr>
          <a:xfrm>
            <a:off x="3541810" y="0"/>
            <a:ext cx="5108380" cy="6858000"/>
          </a:xfrm>
          <a:prstGeom prst="rect">
            <a:avLst/>
          </a:prstGeom>
        </p:spPr>
      </p:pic>
      <p:sp>
        <p:nvSpPr>
          <p:cNvPr id="6" name="ZoneTexte 5">
            <a:extLst>
              <a:ext uri="{FF2B5EF4-FFF2-40B4-BE49-F238E27FC236}">
                <a16:creationId xmlns:a16="http://schemas.microsoft.com/office/drawing/2014/main" id="{9B0059EA-0358-B345-B015-52F4F3E07A15}"/>
              </a:ext>
            </a:extLst>
          </p:cNvPr>
          <p:cNvSpPr txBox="1"/>
          <p:nvPr/>
        </p:nvSpPr>
        <p:spPr>
          <a:xfrm>
            <a:off x="304800" y="312387"/>
            <a:ext cx="3792512" cy="523220"/>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CH. 2 - LA CREATION</a:t>
            </a:r>
          </a:p>
        </p:txBody>
      </p:sp>
    </p:spTree>
    <p:extLst>
      <p:ext uri="{BB962C8B-B14F-4D97-AF65-F5344CB8AC3E}">
        <p14:creationId xmlns:p14="http://schemas.microsoft.com/office/powerpoint/2010/main" val="46946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Image 6" descr="Une image contenant texte, personne&#10;&#10;Description générée automatiquement">
            <a:extLst>
              <a:ext uri="{FF2B5EF4-FFF2-40B4-BE49-F238E27FC236}">
                <a16:creationId xmlns:a16="http://schemas.microsoft.com/office/drawing/2014/main" id="{66D3C111-7C9F-4E4C-A1CA-AB00A7071CDE}"/>
              </a:ext>
            </a:extLst>
          </p:cNvPr>
          <p:cNvPicPr>
            <a:picLocks noChangeAspect="1"/>
          </p:cNvPicPr>
          <p:nvPr/>
        </p:nvPicPr>
        <p:blipFill>
          <a:blip r:embed="rId2"/>
          <a:stretch>
            <a:fillRect/>
          </a:stretch>
        </p:blipFill>
        <p:spPr>
          <a:xfrm>
            <a:off x="3773878" y="0"/>
            <a:ext cx="4644244" cy="6858000"/>
          </a:xfrm>
          <a:prstGeom prst="rect">
            <a:avLst/>
          </a:prstGeom>
        </p:spPr>
      </p:pic>
      <p:sp>
        <p:nvSpPr>
          <p:cNvPr id="5" name="ZoneTexte 4">
            <a:extLst>
              <a:ext uri="{FF2B5EF4-FFF2-40B4-BE49-F238E27FC236}">
                <a16:creationId xmlns:a16="http://schemas.microsoft.com/office/drawing/2014/main" id="{DF14AD8D-6D74-1444-9DE3-C2006E0C8FF8}"/>
              </a:ext>
            </a:extLst>
          </p:cNvPr>
          <p:cNvSpPr txBox="1"/>
          <p:nvPr/>
        </p:nvSpPr>
        <p:spPr>
          <a:xfrm>
            <a:off x="252305" y="263319"/>
            <a:ext cx="2728632" cy="523220"/>
          </a:xfrm>
          <a:prstGeom prst="rect">
            <a:avLst/>
          </a:prstGeom>
          <a:solidFill>
            <a:schemeClr val="bg1"/>
          </a:solidFill>
        </p:spPr>
        <p:txBody>
          <a:bodyPr wrap="none" rtlCol="0">
            <a:spAutoFit/>
          </a:bodyPr>
          <a:lstStyle/>
          <a:p>
            <a:r>
              <a:rPr lang="fr-FR" sz="2800" dirty="0">
                <a:latin typeface="Times New Roman" panose="02020603050405020304" pitchFamily="18" charset="0"/>
                <a:cs typeface="Times New Roman" panose="02020603050405020304" pitchFamily="18" charset="0"/>
              </a:rPr>
              <a:t>CH. 3 – LE MAL</a:t>
            </a:r>
          </a:p>
        </p:txBody>
      </p:sp>
    </p:spTree>
    <p:extLst>
      <p:ext uri="{BB962C8B-B14F-4D97-AF65-F5344CB8AC3E}">
        <p14:creationId xmlns:p14="http://schemas.microsoft.com/office/powerpoint/2010/main" val="4260390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Image 6" descr="Une image contenant personne, groupe, gens, foule&#10;&#10;Description générée automatiquement">
            <a:extLst>
              <a:ext uri="{FF2B5EF4-FFF2-40B4-BE49-F238E27FC236}">
                <a16:creationId xmlns:a16="http://schemas.microsoft.com/office/drawing/2014/main" id="{5820C24F-1C92-9944-AE1F-C69B5D440144}"/>
              </a:ext>
            </a:extLst>
          </p:cNvPr>
          <p:cNvPicPr>
            <a:picLocks noChangeAspect="1"/>
          </p:cNvPicPr>
          <p:nvPr/>
        </p:nvPicPr>
        <p:blipFill>
          <a:blip r:embed="rId2"/>
          <a:stretch>
            <a:fillRect/>
          </a:stretch>
        </p:blipFill>
        <p:spPr>
          <a:xfrm>
            <a:off x="2368737" y="0"/>
            <a:ext cx="7481455" cy="6858000"/>
          </a:xfrm>
          <a:prstGeom prst="rect">
            <a:avLst/>
          </a:prstGeom>
        </p:spPr>
      </p:pic>
      <p:sp>
        <p:nvSpPr>
          <p:cNvPr id="5" name="ZoneTexte 4">
            <a:extLst>
              <a:ext uri="{FF2B5EF4-FFF2-40B4-BE49-F238E27FC236}">
                <a16:creationId xmlns:a16="http://schemas.microsoft.com/office/drawing/2014/main" id="{DF14AD8D-6D74-1444-9DE3-C2006E0C8FF8}"/>
              </a:ext>
            </a:extLst>
          </p:cNvPr>
          <p:cNvSpPr txBox="1"/>
          <p:nvPr/>
        </p:nvSpPr>
        <p:spPr>
          <a:xfrm>
            <a:off x="224057" y="285857"/>
            <a:ext cx="5179816" cy="523220"/>
          </a:xfrm>
          <a:prstGeom prst="rect">
            <a:avLst/>
          </a:prstGeom>
          <a:solidFill>
            <a:schemeClr val="bg1"/>
          </a:solidFill>
        </p:spPr>
        <p:txBody>
          <a:bodyPr wrap="none" rtlCol="0">
            <a:spAutoFit/>
          </a:bodyPr>
          <a:lstStyle/>
          <a:p>
            <a:r>
              <a:rPr lang="fr-FR" sz="2800" dirty="0">
                <a:latin typeface="Times New Roman" panose="02020603050405020304" pitchFamily="18" charset="0"/>
                <a:cs typeface="Times New Roman" panose="02020603050405020304" pitchFamily="18" charset="0"/>
              </a:rPr>
              <a:t>CH. 4 - LA MORT ET LE PECHE</a:t>
            </a:r>
          </a:p>
        </p:txBody>
      </p:sp>
    </p:spTree>
    <p:extLst>
      <p:ext uri="{BB962C8B-B14F-4D97-AF65-F5344CB8AC3E}">
        <p14:creationId xmlns:p14="http://schemas.microsoft.com/office/powerpoint/2010/main" val="1516917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a:extLst>
              <a:ext uri="{FF2B5EF4-FFF2-40B4-BE49-F238E27FC236}">
                <a16:creationId xmlns:a16="http://schemas.microsoft.com/office/drawing/2014/main" id="{B22707B1-5CCA-CD42-A01A-C7094380DDB4}"/>
              </a:ext>
            </a:extLst>
          </p:cNvPr>
          <p:cNvPicPr>
            <a:picLocks noChangeAspect="1"/>
          </p:cNvPicPr>
          <p:nvPr/>
        </p:nvPicPr>
        <p:blipFill>
          <a:blip r:embed="rId2"/>
          <a:srcRect t="13461" b="13461"/>
          <a:stretch/>
        </p:blipFill>
        <p:spPr>
          <a:xfrm>
            <a:off x="0" y="0"/>
            <a:ext cx="12218932" cy="6874868"/>
          </a:xfrm>
          <a:prstGeom prst="rect">
            <a:avLst/>
          </a:prstGeom>
        </p:spPr>
      </p:pic>
      <p:sp>
        <p:nvSpPr>
          <p:cNvPr id="5" name="ZoneTexte 4">
            <a:extLst>
              <a:ext uri="{FF2B5EF4-FFF2-40B4-BE49-F238E27FC236}">
                <a16:creationId xmlns:a16="http://schemas.microsoft.com/office/drawing/2014/main" id="{DF14AD8D-6D74-1444-9DE3-C2006E0C8FF8}"/>
              </a:ext>
            </a:extLst>
          </p:cNvPr>
          <p:cNvSpPr txBox="1"/>
          <p:nvPr/>
        </p:nvSpPr>
        <p:spPr>
          <a:xfrm>
            <a:off x="170568" y="173376"/>
            <a:ext cx="3029997" cy="523220"/>
          </a:xfrm>
          <a:prstGeom prst="rect">
            <a:avLst/>
          </a:prstGeom>
          <a:solidFill>
            <a:schemeClr val="bg1"/>
          </a:solidFill>
        </p:spPr>
        <p:txBody>
          <a:bodyPr wrap="none" rtlCol="0">
            <a:spAutoFit/>
          </a:bodyPr>
          <a:lstStyle/>
          <a:p>
            <a:r>
              <a:rPr lang="fr-FR" sz="2800" dirty="0">
                <a:latin typeface="Times New Roman" panose="02020603050405020304" pitchFamily="18" charset="0"/>
                <a:cs typeface="Times New Roman" panose="02020603050405020304" pitchFamily="18" charset="0"/>
              </a:rPr>
              <a:t>CH. 5 - LE SALUT</a:t>
            </a:r>
          </a:p>
        </p:txBody>
      </p:sp>
    </p:spTree>
    <p:extLst>
      <p:ext uri="{BB962C8B-B14F-4D97-AF65-F5344CB8AC3E}">
        <p14:creationId xmlns:p14="http://schemas.microsoft.com/office/powerpoint/2010/main" val="4289937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inture&#10;&#10;Description générée automatiquement">
            <a:extLst>
              <a:ext uri="{FF2B5EF4-FFF2-40B4-BE49-F238E27FC236}">
                <a16:creationId xmlns:a16="http://schemas.microsoft.com/office/drawing/2014/main" id="{C82CE00A-C2E5-B744-9825-4ACCDA91D37F}"/>
              </a:ext>
            </a:extLst>
          </p:cNvPr>
          <p:cNvPicPr>
            <a:picLocks noChangeAspect="1"/>
          </p:cNvPicPr>
          <p:nvPr/>
        </p:nvPicPr>
        <p:blipFill>
          <a:blip r:embed="rId2"/>
          <a:stretch>
            <a:fillRect/>
          </a:stretch>
        </p:blipFill>
        <p:spPr>
          <a:xfrm>
            <a:off x="1199388" y="0"/>
            <a:ext cx="9793224" cy="6858000"/>
          </a:xfrm>
          <a:prstGeom prst="rect">
            <a:avLst/>
          </a:prstGeom>
        </p:spPr>
      </p:pic>
      <p:sp>
        <p:nvSpPr>
          <p:cNvPr id="5" name="Rectangle 4">
            <a:extLst>
              <a:ext uri="{FF2B5EF4-FFF2-40B4-BE49-F238E27FC236}">
                <a16:creationId xmlns:a16="http://schemas.microsoft.com/office/drawing/2014/main" id="{C253B345-DCB9-8846-A070-256297F80EB9}"/>
              </a:ext>
            </a:extLst>
          </p:cNvPr>
          <p:cNvSpPr/>
          <p:nvPr/>
        </p:nvSpPr>
        <p:spPr>
          <a:xfrm>
            <a:off x="236871" y="272951"/>
            <a:ext cx="6110071" cy="523220"/>
          </a:xfrm>
          <a:prstGeom prst="rect">
            <a:avLst/>
          </a:prstGeom>
          <a:solidFill>
            <a:schemeClr val="bg1"/>
          </a:solidFill>
        </p:spPr>
        <p:txBody>
          <a:bodyPr wrap="none">
            <a:spAutoFit/>
          </a:bodyPr>
          <a:lstStyle/>
          <a:p>
            <a:r>
              <a:rPr lang="fr-FR" sz="2800" dirty="0">
                <a:latin typeface="Times New Roman" panose="02020603050405020304" pitchFamily="18" charset="0"/>
                <a:cs typeface="Times New Roman" panose="02020603050405020304" pitchFamily="18" charset="0"/>
              </a:rPr>
              <a:t>CH. 6 - L’ESPERANCE CHRETIENNE</a:t>
            </a:r>
          </a:p>
        </p:txBody>
      </p:sp>
    </p:spTree>
    <p:extLst>
      <p:ext uri="{BB962C8B-B14F-4D97-AF65-F5344CB8AC3E}">
        <p14:creationId xmlns:p14="http://schemas.microsoft.com/office/powerpoint/2010/main" val="276044266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3273</TotalTime>
  <Words>1350</Words>
  <Application>Microsoft Macintosh PowerPoint</Application>
  <PresentationFormat>Grand écran</PresentationFormat>
  <Paragraphs>146</Paragraphs>
  <Slides>43</Slides>
  <Notes>7</Notes>
  <HiddenSlides>1</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43</vt:i4>
      </vt:variant>
    </vt:vector>
  </HeadingPairs>
  <TitlesOfParts>
    <vt:vector size="48"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Ragozin</dc:creator>
  <cp:lastModifiedBy>Aude Ragozin</cp:lastModifiedBy>
  <cp:revision>85</cp:revision>
  <dcterms:created xsi:type="dcterms:W3CDTF">2021-01-11T21:38:17Z</dcterms:created>
  <dcterms:modified xsi:type="dcterms:W3CDTF">2022-04-04T15:18:16Z</dcterms:modified>
</cp:coreProperties>
</file>