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p:restoredTop sz="96281"/>
  </p:normalViewPr>
  <p:slideViewPr>
    <p:cSldViewPr snapToGrid="0" snapToObjects="1">
      <p:cViewPr varScale="1">
        <p:scale>
          <a:sx n="115" d="100"/>
          <a:sy n="115" d="100"/>
        </p:scale>
        <p:origin x="232"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3/26/22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3/26/22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3/26/22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3/26/22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936C70-B78C-7040-836F-EFE4D3AB78BA}"/>
              </a:ext>
            </a:extLst>
          </p:cNvPr>
          <p:cNvSpPr>
            <a:spLocks noGrp="1"/>
          </p:cNvSpPr>
          <p:nvPr>
            <p:ph type="ctrTitle"/>
          </p:nvPr>
        </p:nvSpPr>
        <p:spPr/>
        <p:txBody>
          <a:bodyPr>
            <a:normAutofit fontScale="90000"/>
          </a:bodyPr>
          <a:lstStyle/>
          <a:p>
            <a:r>
              <a:rPr lang="fr-FR" b="1" dirty="0"/>
              <a:t>nouvelles religiosités et nouvelles spiritualités</a:t>
            </a:r>
            <a:endParaRPr lang="fr-FR" dirty="0"/>
          </a:p>
        </p:txBody>
      </p:sp>
      <p:sp>
        <p:nvSpPr>
          <p:cNvPr id="3" name="Sous-titre 2">
            <a:extLst>
              <a:ext uri="{FF2B5EF4-FFF2-40B4-BE49-F238E27FC236}">
                <a16:creationId xmlns:a16="http://schemas.microsoft.com/office/drawing/2014/main" id="{0CFA2503-EC1B-5A42-86A3-5FAB589C66C2}"/>
              </a:ext>
            </a:extLst>
          </p:cNvPr>
          <p:cNvSpPr>
            <a:spLocks noGrp="1"/>
          </p:cNvSpPr>
          <p:nvPr>
            <p:ph type="subTitle" idx="1"/>
          </p:nvPr>
        </p:nvSpPr>
        <p:spPr>
          <a:xfrm>
            <a:off x="2417779" y="3618887"/>
            <a:ext cx="8637072" cy="977621"/>
          </a:xfrm>
        </p:spPr>
        <p:txBody>
          <a:bodyPr/>
          <a:lstStyle/>
          <a:p>
            <a:pPr algn="ctr"/>
            <a:r>
              <a:rPr lang="fr-FR" dirty="0"/>
              <a:t>En quoi viennent-elles interroger les chrétiens ou les conforter dans leur chemin à la suite de Jésus-Christ ?</a:t>
            </a:r>
          </a:p>
        </p:txBody>
      </p:sp>
      <p:sp>
        <p:nvSpPr>
          <p:cNvPr id="4" name="ZoneTexte 3">
            <a:extLst>
              <a:ext uri="{FF2B5EF4-FFF2-40B4-BE49-F238E27FC236}">
                <a16:creationId xmlns:a16="http://schemas.microsoft.com/office/drawing/2014/main" id="{FBF479CC-7819-3640-A470-163CCA065C0A}"/>
              </a:ext>
            </a:extLst>
          </p:cNvPr>
          <p:cNvSpPr txBox="1"/>
          <p:nvPr/>
        </p:nvSpPr>
        <p:spPr>
          <a:xfrm>
            <a:off x="8304756" y="4696300"/>
            <a:ext cx="2967415" cy="923330"/>
          </a:xfrm>
          <a:prstGeom prst="rect">
            <a:avLst/>
          </a:prstGeom>
          <a:noFill/>
        </p:spPr>
        <p:txBody>
          <a:bodyPr wrap="none" rtlCol="0">
            <a:spAutoFit/>
          </a:bodyPr>
          <a:lstStyle/>
          <a:p>
            <a:r>
              <a:rPr lang="fr-FR" dirty="0"/>
              <a:t>Fr. Jean-Marie Gueullette, o.p.</a:t>
            </a:r>
          </a:p>
          <a:p>
            <a:r>
              <a:rPr lang="fr-FR" dirty="0"/>
              <a:t>Faculté de théologie</a:t>
            </a:r>
          </a:p>
          <a:p>
            <a:r>
              <a:rPr lang="fr-FR" dirty="0"/>
              <a:t>Université catholique de Lyon</a:t>
            </a:r>
          </a:p>
        </p:txBody>
      </p:sp>
    </p:spTree>
    <p:extLst>
      <p:ext uri="{BB962C8B-B14F-4D97-AF65-F5344CB8AC3E}">
        <p14:creationId xmlns:p14="http://schemas.microsoft.com/office/powerpoint/2010/main" val="1169831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6C251-9F7A-2F48-BBA3-44473194E36E}"/>
              </a:ext>
            </a:extLst>
          </p:cNvPr>
          <p:cNvSpPr>
            <a:spLocks noGrp="1"/>
          </p:cNvSpPr>
          <p:nvPr>
            <p:ph type="title"/>
          </p:nvPr>
        </p:nvSpPr>
        <p:spPr/>
        <p:txBody>
          <a:bodyPr/>
          <a:lstStyle/>
          <a:p>
            <a:r>
              <a:rPr lang="fr-FR" i="1" dirty="0"/>
              <a:t>Quelle chance, quel défi cela constitue pour la foi chrétienne ? </a:t>
            </a:r>
          </a:p>
        </p:txBody>
      </p:sp>
      <p:sp>
        <p:nvSpPr>
          <p:cNvPr id="3" name="Espace réservé du contenu 2">
            <a:extLst>
              <a:ext uri="{FF2B5EF4-FFF2-40B4-BE49-F238E27FC236}">
                <a16:creationId xmlns:a16="http://schemas.microsoft.com/office/drawing/2014/main" id="{6BC135F8-A47B-5E4A-B6DC-502178CDD9C7}"/>
              </a:ext>
            </a:extLst>
          </p:cNvPr>
          <p:cNvSpPr>
            <a:spLocks noGrp="1"/>
          </p:cNvSpPr>
          <p:nvPr>
            <p:ph idx="1"/>
          </p:nvPr>
        </p:nvSpPr>
        <p:spPr/>
        <p:txBody>
          <a:bodyPr/>
          <a:lstStyle/>
          <a:p>
            <a:r>
              <a:rPr lang="fr-FR" dirty="0"/>
              <a:t>L’expérience à sa juste place</a:t>
            </a:r>
          </a:p>
          <a:p>
            <a:r>
              <a:rPr lang="fr-FR" dirty="0"/>
              <a:t>L’efficacité à sa juste place</a:t>
            </a:r>
          </a:p>
          <a:p>
            <a:r>
              <a:rPr lang="fr-FR" dirty="0"/>
              <a:t>Le monde est plus grand que ce qui est mesurable</a:t>
            </a:r>
          </a:p>
          <a:p>
            <a:r>
              <a:rPr lang="fr-FR" dirty="0"/>
              <a:t>Demeurer ou chercher</a:t>
            </a:r>
          </a:p>
        </p:txBody>
      </p:sp>
    </p:spTree>
    <p:extLst>
      <p:ext uri="{BB962C8B-B14F-4D97-AF65-F5344CB8AC3E}">
        <p14:creationId xmlns:p14="http://schemas.microsoft.com/office/powerpoint/2010/main" val="3885641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36C251-9F7A-2F48-BBA3-44473194E36E}"/>
              </a:ext>
            </a:extLst>
          </p:cNvPr>
          <p:cNvSpPr>
            <a:spLocks noGrp="1"/>
          </p:cNvSpPr>
          <p:nvPr>
            <p:ph type="title"/>
          </p:nvPr>
        </p:nvSpPr>
        <p:spPr/>
        <p:txBody>
          <a:bodyPr>
            <a:normAutofit/>
          </a:bodyPr>
          <a:lstStyle/>
          <a:p>
            <a:r>
              <a:rPr lang="fr-FR" i="1" dirty="0"/>
              <a:t>Quelques pistes pour approfondir (en français) certains points évoqués durant la conférence</a:t>
            </a:r>
          </a:p>
        </p:txBody>
      </p:sp>
      <p:sp>
        <p:nvSpPr>
          <p:cNvPr id="3" name="Espace réservé du contenu 2">
            <a:extLst>
              <a:ext uri="{FF2B5EF4-FFF2-40B4-BE49-F238E27FC236}">
                <a16:creationId xmlns:a16="http://schemas.microsoft.com/office/drawing/2014/main" id="{6BC135F8-A47B-5E4A-B6DC-502178CDD9C7}"/>
              </a:ext>
            </a:extLst>
          </p:cNvPr>
          <p:cNvSpPr>
            <a:spLocks noGrp="1"/>
          </p:cNvSpPr>
          <p:nvPr>
            <p:ph idx="1"/>
          </p:nvPr>
        </p:nvSpPr>
        <p:spPr/>
        <p:txBody>
          <a:bodyPr/>
          <a:lstStyle/>
          <a:p>
            <a:r>
              <a:rPr lang="fr-FR" dirty="0"/>
              <a:t>P. </a:t>
            </a:r>
            <a:r>
              <a:rPr lang="fr-FR" dirty="0" err="1"/>
              <a:t>Gourier</a:t>
            </a:r>
            <a:r>
              <a:rPr lang="fr-FR" dirty="0"/>
              <a:t>, </a:t>
            </a:r>
            <a:r>
              <a:rPr lang="fr-FR" i="1" dirty="0" err="1"/>
              <a:t>Thalita</a:t>
            </a:r>
            <a:r>
              <a:rPr lang="fr-FR" i="1" dirty="0"/>
              <a:t> </a:t>
            </a:r>
            <a:r>
              <a:rPr lang="fr-FR" i="1" dirty="0" err="1"/>
              <a:t>koum</a:t>
            </a:r>
            <a:r>
              <a:rPr lang="fr-FR" i="1" dirty="0"/>
              <a:t> ! </a:t>
            </a:r>
            <a:r>
              <a:rPr lang="fr-FR" i="1"/>
              <a:t>Éveille </a:t>
            </a:r>
            <a:r>
              <a:rPr lang="fr-FR" i="1" dirty="0"/>
              <a:t>la source en toi, </a:t>
            </a:r>
            <a:r>
              <a:rPr lang="fr-FR" dirty="0"/>
              <a:t>D.D.B., 2001.</a:t>
            </a:r>
          </a:p>
          <a:p>
            <a:r>
              <a:rPr lang="fr-FR" dirty="0"/>
              <a:t>J.M. Gueullette, </a:t>
            </a:r>
            <a:r>
              <a:rPr lang="fr-FR" i="1" dirty="0"/>
              <a:t>La spiritualité est américaine</a:t>
            </a:r>
            <a:r>
              <a:rPr lang="fr-FR" dirty="0"/>
              <a:t>, Cerf, 2021.</a:t>
            </a:r>
          </a:p>
          <a:p>
            <a:r>
              <a:rPr lang="fr-FR" dirty="0"/>
              <a:t>J.M. Gueullette, </a:t>
            </a:r>
            <a:r>
              <a:rPr lang="fr-FR" i="1" dirty="0"/>
              <a:t>Petit traité de la prière silencieuse</a:t>
            </a:r>
            <a:r>
              <a:rPr lang="fr-FR" dirty="0"/>
              <a:t>, Albin Michel, 2011.</a:t>
            </a:r>
          </a:p>
          <a:p>
            <a:r>
              <a:rPr lang="fr-FR" dirty="0"/>
              <a:t>J.M. Gueullette, </a:t>
            </a:r>
            <a:r>
              <a:rPr lang="fr-FR" i="1" dirty="0"/>
              <a:t>L’assise et la présence</a:t>
            </a:r>
            <a:r>
              <a:rPr lang="fr-FR" dirty="0"/>
              <a:t>, Albin Michel, 2017.</a:t>
            </a:r>
          </a:p>
          <a:p>
            <a:r>
              <a:rPr lang="fr-FR" dirty="0" err="1"/>
              <a:t>T</a:t>
            </a:r>
            <a:r>
              <a:rPr lang="fr-FR" dirty="0"/>
              <a:t>. Keating, </a:t>
            </a:r>
            <a:r>
              <a:rPr lang="fr-FR" i="1" dirty="0"/>
              <a:t>Prier dans le secret</a:t>
            </a:r>
            <a:r>
              <a:rPr lang="fr-FR" dirty="0"/>
              <a:t>, La Table ronde, 2001.</a:t>
            </a:r>
          </a:p>
          <a:p>
            <a:endParaRPr lang="fr-FR" dirty="0"/>
          </a:p>
        </p:txBody>
      </p:sp>
    </p:spTree>
    <p:extLst>
      <p:ext uri="{BB962C8B-B14F-4D97-AF65-F5344CB8AC3E}">
        <p14:creationId xmlns:p14="http://schemas.microsoft.com/office/powerpoint/2010/main" val="3722390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p:txBody>
          <a:bodyPr>
            <a:normAutofit fontScale="90000"/>
          </a:bodyPr>
          <a:lstStyle/>
          <a:p>
            <a:r>
              <a:rPr lang="fr-FR" b="1" i="1" dirty="0"/>
              <a:t>Ce que l’on désigne par individualisme est, pour une part, chrétien</a:t>
            </a:r>
            <a:br>
              <a:rPr lang="fr-FR" b="1" i="1" dirty="0"/>
            </a:br>
            <a:endParaRPr lang="fr-FR" dirty="0"/>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p:txBody>
          <a:bodyPr/>
          <a:lstStyle/>
          <a:p>
            <a:pPr algn="just"/>
            <a:r>
              <a:rPr lang="fr-FR" dirty="0"/>
              <a:t>Cette Tradition qui vient des Apôtres se développe dans l’Église sous l’assistance du Saint-Esprit : la perception des choses et des paroles transmises grandit en effet, par la contemplation et l’étude qu’en font les croyants qui les gardent dans leur cœur, par la pénétration profonde des réalités spirituelles qu’ils expérimentent, par la proclamation qu’en font ceux qui, avec la succession épiscopale, ont reçu un charisme assuré de la vérité. </a:t>
            </a:r>
          </a:p>
          <a:p>
            <a:pPr marL="0" indent="0" algn="r">
              <a:buNone/>
            </a:pPr>
            <a:r>
              <a:rPr lang="fr-FR" dirty="0"/>
              <a:t>Concile Vatican II, </a:t>
            </a:r>
            <a:r>
              <a:rPr lang="fr-FR" i="1" dirty="0"/>
              <a:t>Dei </a:t>
            </a:r>
            <a:r>
              <a:rPr lang="fr-FR" i="1" dirty="0" err="1"/>
              <a:t>Verbum</a:t>
            </a:r>
            <a:r>
              <a:rPr lang="fr-FR" dirty="0"/>
              <a:t> 8. </a:t>
            </a:r>
          </a:p>
        </p:txBody>
      </p:sp>
    </p:spTree>
    <p:extLst>
      <p:ext uri="{BB962C8B-B14F-4D97-AF65-F5344CB8AC3E}">
        <p14:creationId xmlns:p14="http://schemas.microsoft.com/office/powerpoint/2010/main" val="64154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p:txBody>
          <a:bodyPr>
            <a:normAutofit fontScale="90000"/>
          </a:bodyPr>
          <a:lstStyle/>
          <a:p>
            <a:r>
              <a:rPr lang="fr-FR" b="1" i="1"/>
              <a:t>Ce que l’on désigne par individualisme est, pour une part, chrétien</a:t>
            </a:r>
            <a:br>
              <a:rPr lang="fr-FR" b="1" i="1"/>
            </a:br>
            <a:endParaRPr lang="fr-FR"/>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p:txBody>
          <a:bodyPr/>
          <a:lstStyle/>
          <a:p>
            <a:pPr algn="just"/>
            <a:r>
              <a:rPr lang="fr-FR" dirty="0"/>
              <a:t>La tradition de la prière chrétienne est l’une des formes de croissance de la Tradition de la foi, en particulier par la contemplation et l’étude des croyants qui gardent en leur cœur les événements et les paroles de l’Économie du salut, et par la pénétration profonde des réalités spirituelles dont ils font l’expérience.</a:t>
            </a:r>
          </a:p>
          <a:p>
            <a:pPr marL="0" indent="0" algn="r">
              <a:buNone/>
            </a:pPr>
            <a:r>
              <a:rPr lang="fr-FR" i="1" dirty="0"/>
              <a:t>Catéchisme de l’Église catholique</a:t>
            </a:r>
            <a:r>
              <a:rPr lang="fr-FR" dirty="0"/>
              <a:t> 2651</a:t>
            </a:r>
            <a:endParaRPr lang="fr-FR" i="1" dirty="0"/>
          </a:p>
        </p:txBody>
      </p:sp>
    </p:spTree>
    <p:extLst>
      <p:ext uri="{BB962C8B-B14F-4D97-AF65-F5344CB8AC3E}">
        <p14:creationId xmlns:p14="http://schemas.microsoft.com/office/powerpoint/2010/main" val="3317531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p:txBody>
          <a:bodyPr>
            <a:normAutofit fontScale="90000"/>
          </a:bodyPr>
          <a:lstStyle/>
          <a:p>
            <a:r>
              <a:rPr lang="fr-FR" b="1" i="1"/>
              <a:t>Ce que l’on désigne par individualisme est, pour une part, chrétien</a:t>
            </a:r>
            <a:br>
              <a:rPr lang="fr-FR" b="1" i="1"/>
            </a:br>
            <a:endParaRPr lang="fr-FR"/>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p:txBody>
          <a:bodyPr/>
          <a:lstStyle/>
          <a:p>
            <a:pPr algn="just"/>
            <a:r>
              <a:rPr lang="fr-FR" dirty="0"/>
              <a:t>La spiritualité est l’une des formes de religion qui semble prospérer dans les sociétés occidentales sécularisées. Elle est devenue un terme générique désignant une variété de pratiques religieuses orientées vers l’expérience dans les sociétés occidentales.</a:t>
            </a:r>
          </a:p>
          <a:p>
            <a:pPr marL="0" indent="0" algn="r">
              <a:buNone/>
            </a:pPr>
            <a:r>
              <a:rPr lang="en-US" dirty="0"/>
              <a:t>P.A. </a:t>
            </a:r>
            <a:r>
              <a:rPr lang="en-US" cap="small" dirty="0"/>
              <a:t>Versteeg</a:t>
            </a:r>
            <a:r>
              <a:rPr lang="en-US" dirty="0"/>
              <a:t>, “Marginal Christian Spirituality: An Example from a Dutch Meditation Group”, </a:t>
            </a:r>
            <a:r>
              <a:rPr lang="en-US" i="1" dirty="0"/>
              <a:t>Journal of Contemporary Religion</a:t>
            </a:r>
            <a:r>
              <a:rPr lang="en-US" dirty="0"/>
              <a:t>, Vol. 21, No. 1, 2006, pp. 83–97</a:t>
            </a:r>
            <a:r>
              <a:rPr lang="fr-FR" dirty="0"/>
              <a:t>.</a:t>
            </a:r>
            <a:endParaRPr lang="fr-FR" i="1" dirty="0"/>
          </a:p>
        </p:txBody>
      </p:sp>
    </p:spTree>
    <p:extLst>
      <p:ext uri="{BB962C8B-B14F-4D97-AF65-F5344CB8AC3E}">
        <p14:creationId xmlns:p14="http://schemas.microsoft.com/office/powerpoint/2010/main" val="1008084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a:xfrm>
            <a:off x="1384670" y="755015"/>
            <a:ext cx="9603275" cy="1049235"/>
          </a:xfrm>
        </p:spPr>
        <p:txBody>
          <a:bodyPr>
            <a:normAutofit fontScale="90000"/>
          </a:bodyPr>
          <a:lstStyle/>
          <a:p>
            <a:r>
              <a:rPr lang="fr-FR" b="1" i="1" dirty="0"/>
              <a:t>Ce que l’on désigne par individualisme est, pour une part, chrétien</a:t>
            </a:r>
            <a:br>
              <a:rPr lang="fr-FR" b="1" i="1" dirty="0"/>
            </a:br>
            <a:endParaRPr lang="fr-FR" dirty="0"/>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a:xfrm>
            <a:off x="256479" y="2015732"/>
            <a:ext cx="11697628" cy="3916717"/>
          </a:xfrm>
        </p:spPr>
        <p:txBody>
          <a:bodyPr>
            <a:normAutofit fontScale="92500" lnSpcReduction="10000"/>
          </a:bodyPr>
          <a:lstStyle/>
          <a:p>
            <a:pPr algn="just"/>
            <a:r>
              <a:rPr lang="fr-FR" sz="2600" dirty="0"/>
              <a:t>Sheila </a:t>
            </a:r>
            <a:r>
              <a:rPr lang="fr-FR" sz="2600" dirty="0" err="1"/>
              <a:t>Larson</a:t>
            </a:r>
            <a:r>
              <a:rPr lang="fr-FR" sz="2600" dirty="0"/>
              <a:t> est une jeune infirmière qui a reçu une bonne dose de thérapie et qui décrit sa foi comme le </a:t>
            </a:r>
            <a:r>
              <a:rPr lang="fr-FR" sz="2600" i="1" dirty="0" err="1"/>
              <a:t>Sheilaïsme</a:t>
            </a:r>
            <a:r>
              <a:rPr lang="fr-FR" sz="2600" dirty="0"/>
              <a:t> : « Je crois en Dieu. Je ne suis pas une fanatique religieuse. Je ne peux me rappeler quand je suis allé pour la dernière fois à l’église. Ma foi m’a conduit sur un long chemin. C’est le </a:t>
            </a:r>
            <a:r>
              <a:rPr lang="fr-FR" sz="2600" i="1" dirty="0" err="1"/>
              <a:t>Sheilaïsme</a:t>
            </a:r>
            <a:r>
              <a:rPr lang="fr-FR" sz="2600" dirty="0"/>
              <a:t>. Juste ma petite voix personnelle. La foi de Sheila a quelques dogmes au-delà de la croyance en Dieu, mais pas beaucoup. En définissant son propre </a:t>
            </a:r>
            <a:r>
              <a:rPr lang="fr-FR" sz="2600" i="1" dirty="0" err="1"/>
              <a:t>Sheilaïsme</a:t>
            </a:r>
            <a:r>
              <a:rPr lang="fr-FR" sz="2600" dirty="0"/>
              <a:t>, elle dit : « C’est juste essayer de s’aimer soi-même et d’être bon avec soi. Et prendre soin les uns des autres. Je pense qu’Il voudrait que nous prenions soin les uns des autres. »</a:t>
            </a:r>
            <a:endParaRPr lang="en-US" sz="2600" dirty="0"/>
          </a:p>
          <a:p>
            <a:pPr marL="0" indent="0" algn="r">
              <a:buNone/>
            </a:pPr>
            <a:r>
              <a:rPr lang="en-US" dirty="0"/>
              <a:t>R. </a:t>
            </a:r>
            <a:r>
              <a:rPr lang="en-US" cap="small" dirty="0" err="1"/>
              <a:t>Bellah</a:t>
            </a:r>
            <a:r>
              <a:rPr lang="en-US" dirty="0"/>
              <a:t> et alii, </a:t>
            </a:r>
            <a:r>
              <a:rPr lang="en-US" i="1" dirty="0"/>
              <a:t>Habits of the Heart</a:t>
            </a:r>
            <a:r>
              <a:rPr lang="en-US" dirty="0"/>
              <a:t>, Berkeley, University of California Press, 2008</a:t>
            </a:r>
            <a:r>
              <a:rPr lang="en-US" baseline="30000" dirty="0"/>
              <a:t>3</a:t>
            </a:r>
            <a:r>
              <a:rPr lang="en-US" dirty="0"/>
              <a:t>, 221. </a:t>
            </a:r>
            <a:endParaRPr lang="fr-FR" i="1" dirty="0"/>
          </a:p>
        </p:txBody>
      </p:sp>
    </p:spTree>
    <p:extLst>
      <p:ext uri="{BB962C8B-B14F-4D97-AF65-F5344CB8AC3E}">
        <p14:creationId xmlns:p14="http://schemas.microsoft.com/office/powerpoint/2010/main" val="2700930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a:xfrm>
            <a:off x="1384670" y="755015"/>
            <a:ext cx="9603275" cy="1049235"/>
          </a:xfrm>
        </p:spPr>
        <p:txBody>
          <a:bodyPr>
            <a:normAutofit fontScale="90000"/>
          </a:bodyPr>
          <a:lstStyle/>
          <a:p>
            <a:r>
              <a:rPr lang="fr-FR" b="1" i="1" dirty="0"/>
              <a:t>Le christianisme parle lui aussi d’une présence de Dieu en nous</a:t>
            </a:r>
            <a:br>
              <a:rPr lang="fr-FR" b="1" i="1" dirty="0"/>
            </a:br>
            <a:br>
              <a:rPr lang="fr-FR" b="1" i="1" dirty="0"/>
            </a:br>
            <a:endParaRPr lang="fr-FR" dirty="0"/>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a:xfrm>
            <a:off x="256479" y="2015732"/>
            <a:ext cx="11697628" cy="3916717"/>
          </a:xfrm>
        </p:spPr>
        <p:txBody>
          <a:bodyPr>
            <a:normAutofit/>
          </a:bodyPr>
          <a:lstStyle/>
          <a:p>
            <a:pPr algn="just"/>
            <a:r>
              <a:rPr lang="fr-FR" dirty="0"/>
              <a:t>Ne savez-vous pas que votre corps est un temple du Saint Esprit, </a:t>
            </a:r>
          </a:p>
          <a:p>
            <a:pPr marL="0" indent="0" algn="just">
              <a:buNone/>
            </a:pPr>
            <a:r>
              <a:rPr lang="fr-FR" dirty="0"/>
              <a:t>qui est en vous et que vous tenez de Dieu</a:t>
            </a:r>
            <a:r>
              <a:rPr lang="fr-FR" sz="2800" dirty="0"/>
              <a:t> ?</a:t>
            </a:r>
          </a:p>
          <a:p>
            <a:pPr marL="0" indent="0" algn="just">
              <a:buNone/>
            </a:pPr>
            <a:r>
              <a:rPr lang="fr-FR" dirty="0"/>
              <a:t>S. Paul, 1 Corinthiens 6, 19. </a:t>
            </a:r>
            <a:endParaRPr lang="fr-FR" i="1" dirty="0"/>
          </a:p>
        </p:txBody>
      </p:sp>
    </p:spTree>
    <p:extLst>
      <p:ext uri="{BB962C8B-B14F-4D97-AF65-F5344CB8AC3E}">
        <p14:creationId xmlns:p14="http://schemas.microsoft.com/office/powerpoint/2010/main" val="1237705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897C3-C729-C347-B218-AEAA50186E1B}"/>
              </a:ext>
            </a:extLst>
          </p:cNvPr>
          <p:cNvSpPr>
            <a:spLocks noGrp="1"/>
          </p:cNvSpPr>
          <p:nvPr>
            <p:ph type="title"/>
          </p:nvPr>
        </p:nvSpPr>
        <p:spPr>
          <a:xfrm>
            <a:off x="1384670" y="755015"/>
            <a:ext cx="9603275" cy="1049235"/>
          </a:xfrm>
        </p:spPr>
        <p:txBody>
          <a:bodyPr>
            <a:normAutofit fontScale="90000"/>
          </a:bodyPr>
          <a:lstStyle/>
          <a:p>
            <a:r>
              <a:rPr lang="fr-FR" b="1" i="1" dirty="0"/>
              <a:t>Le christianisme parle lui aussi d’une présence de Dieu en nous</a:t>
            </a:r>
            <a:br>
              <a:rPr lang="fr-FR" b="1" i="1" dirty="0"/>
            </a:br>
            <a:br>
              <a:rPr lang="fr-FR" b="1" i="1" dirty="0"/>
            </a:br>
            <a:endParaRPr lang="fr-FR" dirty="0"/>
          </a:p>
        </p:txBody>
      </p:sp>
      <p:sp>
        <p:nvSpPr>
          <p:cNvPr id="3" name="Espace réservé du contenu 2">
            <a:extLst>
              <a:ext uri="{FF2B5EF4-FFF2-40B4-BE49-F238E27FC236}">
                <a16:creationId xmlns:a16="http://schemas.microsoft.com/office/drawing/2014/main" id="{DDBD1EF8-A6D7-E849-9D14-AAD953E00E1C}"/>
              </a:ext>
            </a:extLst>
          </p:cNvPr>
          <p:cNvSpPr>
            <a:spLocks noGrp="1"/>
          </p:cNvSpPr>
          <p:nvPr>
            <p:ph idx="1"/>
          </p:nvPr>
        </p:nvSpPr>
        <p:spPr>
          <a:xfrm>
            <a:off x="256479" y="2015732"/>
            <a:ext cx="11697628" cy="3916717"/>
          </a:xfrm>
        </p:spPr>
        <p:txBody>
          <a:bodyPr>
            <a:normAutofit/>
          </a:bodyPr>
          <a:lstStyle/>
          <a:p>
            <a:pPr algn="just"/>
            <a:r>
              <a:rPr lang="fr-FR" dirty="0"/>
              <a:t>Il a créé l’âme de l’homme si semblable à lui-même que ni au ciel ni sur la terre, parmi toutes les créatures magnifiques que Dieu a si merveilleusement créées, il n’en est aucune qui lui soit aussi semblable que l’âme humaine seule. C’est pourquoi Dieu veut que ce temple soit vide, afin qu’il n’y ait à l’intérieur rien d’autre que lui seul. C’est parce que ce temple lui plaît tant du fait qu’il lui est si semblable et qu’il se plaît si bien dans ce temple quand il s’y trouve seul.</a:t>
            </a:r>
          </a:p>
          <a:p>
            <a:pPr marL="0" indent="0" algn="r">
              <a:buNone/>
            </a:pPr>
            <a:r>
              <a:rPr lang="fr-FR" dirty="0"/>
              <a:t>Maître </a:t>
            </a:r>
            <a:r>
              <a:rPr lang="fr-FR" cap="small" dirty="0"/>
              <a:t>Eckhart</a:t>
            </a:r>
            <a:r>
              <a:rPr lang="fr-FR" dirty="0"/>
              <a:t>, Sermon allemand 1, </a:t>
            </a:r>
            <a:r>
              <a:rPr lang="fr-FR" i="1" dirty="0" err="1"/>
              <a:t>Intravit</a:t>
            </a:r>
            <a:r>
              <a:rPr lang="fr-FR" i="1" dirty="0"/>
              <a:t> </a:t>
            </a:r>
            <a:r>
              <a:rPr lang="fr-FR" i="1" dirty="0" err="1"/>
              <a:t>Jesu</a:t>
            </a:r>
            <a:r>
              <a:rPr lang="fr-FR" i="1" dirty="0"/>
              <a:t> in </a:t>
            </a:r>
            <a:r>
              <a:rPr lang="fr-FR" i="1" dirty="0" err="1"/>
              <a:t>Templum</a:t>
            </a:r>
            <a:r>
              <a:rPr lang="fr-FR" dirty="0"/>
              <a:t> </a:t>
            </a:r>
            <a:endParaRPr lang="fr-FR" i="1" dirty="0"/>
          </a:p>
        </p:txBody>
      </p:sp>
    </p:spTree>
    <p:extLst>
      <p:ext uri="{BB962C8B-B14F-4D97-AF65-F5344CB8AC3E}">
        <p14:creationId xmlns:p14="http://schemas.microsoft.com/office/powerpoint/2010/main" val="2940864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D10F86-C306-394E-844D-C3F4E81F1EE8}"/>
              </a:ext>
            </a:extLst>
          </p:cNvPr>
          <p:cNvSpPr>
            <a:spLocks noGrp="1"/>
          </p:cNvSpPr>
          <p:nvPr>
            <p:ph type="title"/>
          </p:nvPr>
        </p:nvSpPr>
        <p:spPr/>
        <p:txBody>
          <a:bodyPr/>
          <a:lstStyle/>
          <a:p>
            <a:r>
              <a:rPr lang="fr-FR" i="1" dirty="0"/>
              <a:t>La question du sujet</a:t>
            </a:r>
          </a:p>
        </p:txBody>
      </p:sp>
      <p:sp>
        <p:nvSpPr>
          <p:cNvPr id="3" name="Espace réservé du contenu 2">
            <a:extLst>
              <a:ext uri="{FF2B5EF4-FFF2-40B4-BE49-F238E27FC236}">
                <a16:creationId xmlns:a16="http://schemas.microsoft.com/office/drawing/2014/main" id="{03AE8B1C-2A79-6146-B3A8-2EFD7D2EDA83}"/>
              </a:ext>
            </a:extLst>
          </p:cNvPr>
          <p:cNvSpPr>
            <a:spLocks noGrp="1"/>
          </p:cNvSpPr>
          <p:nvPr>
            <p:ph idx="1"/>
          </p:nvPr>
        </p:nvSpPr>
        <p:spPr>
          <a:xfrm>
            <a:off x="463463" y="2015732"/>
            <a:ext cx="11248373" cy="4037749"/>
          </a:xfrm>
        </p:spPr>
        <p:txBody>
          <a:bodyPr>
            <a:normAutofit/>
          </a:bodyPr>
          <a:lstStyle/>
          <a:p>
            <a:pPr algn="just"/>
            <a:r>
              <a:rPr lang="fr-FR" dirty="0"/>
              <a:t>Le grand fait central de l’univers, c’est l’esprit, principe infini de vie et de puissance, qui est au fond de tout et se manifeste en toute chose : je l’appelle Dieu. </a:t>
            </a:r>
            <a:r>
              <a:rPr lang="fr-FR" dirty="0">
                <a:solidFill>
                  <a:srgbClr val="FF0000"/>
                </a:solidFill>
              </a:rPr>
              <a:t>Désignez-le comme il vous plaira, Lumière Bienfaisante, Providence, Âme Suprême, Omnipotence, choisissez le terme qui vous paraîtra le meilleur </a:t>
            </a:r>
            <a:r>
              <a:rPr lang="fr-FR" dirty="0"/>
              <a:t>: il suffit que nous soyons d’accord sur ce grand fait central pris en lui-même : Dieu remplit à lui seul tout l’univers, tout existe en lui et par lui, rien n’est en dehors de lui. Il est notre vie même. Nous participons à la vie divine. La différence qui nous sépare, c’est que nous sommes des esprits individuels, tandis qu’il est l’Esprit Infini, qui contient tout en lui et nous et le reste. </a:t>
            </a:r>
            <a:r>
              <a:rPr lang="fr-FR" dirty="0">
                <a:solidFill>
                  <a:srgbClr val="FF0000"/>
                </a:solidFill>
              </a:rPr>
              <a:t>Mais la vie humaine et la vie divine sont identiques dans leur essence. C’est simplement une différence de degré.</a:t>
            </a:r>
          </a:p>
          <a:p>
            <a:pPr marL="0" indent="0" algn="r">
              <a:buNone/>
            </a:pPr>
            <a:r>
              <a:rPr lang="fr-FR" dirty="0"/>
              <a:t>R. W. </a:t>
            </a:r>
            <a:r>
              <a:rPr lang="fr-FR" cap="small" dirty="0"/>
              <a:t>Trine</a:t>
            </a:r>
            <a:r>
              <a:rPr lang="fr-FR" dirty="0"/>
              <a:t>, </a:t>
            </a:r>
            <a:r>
              <a:rPr lang="fr-FR" i="1" dirty="0"/>
              <a:t>In Tune </a:t>
            </a:r>
            <a:r>
              <a:rPr lang="fr-FR" i="1" dirty="0" err="1"/>
              <a:t>with</a:t>
            </a:r>
            <a:r>
              <a:rPr lang="fr-FR" i="1" dirty="0"/>
              <a:t> the </a:t>
            </a:r>
            <a:r>
              <a:rPr lang="fr-FR" i="1" dirty="0" err="1"/>
              <a:t>Infinite</a:t>
            </a:r>
            <a:r>
              <a:rPr lang="fr-FR" dirty="0"/>
              <a:t>, New-York, 1899.</a:t>
            </a:r>
            <a:endParaRPr lang="fr-FR" dirty="0">
              <a:solidFill>
                <a:srgbClr val="FF0000"/>
              </a:solidFill>
            </a:endParaRPr>
          </a:p>
        </p:txBody>
      </p:sp>
    </p:spTree>
    <p:extLst>
      <p:ext uri="{BB962C8B-B14F-4D97-AF65-F5344CB8AC3E}">
        <p14:creationId xmlns:p14="http://schemas.microsoft.com/office/powerpoint/2010/main" val="1405038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D10F86-C306-394E-844D-C3F4E81F1EE8}"/>
              </a:ext>
            </a:extLst>
          </p:cNvPr>
          <p:cNvSpPr>
            <a:spLocks noGrp="1"/>
          </p:cNvSpPr>
          <p:nvPr>
            <p:ph type="title"/>
          </p:nvPr>
        </p:nvSpPr>
        <p:spPr/>
        <p:txBody>
          <a:bodyPr/>
          <a:lstStyle/>
          <a:p>
            <a:r>
              <a:rPr lang="fr-FR" i="1" dirty="0"/>
              <a:t>La question du sujet</a:t>
            </a:r>
          </a:p>
        </p:txBody>
      </p:sp>
      <p:sp>
        <p:nvSpPr>
          <p:cNvPr id="3" name="Espace réservé du contenu 2">
            <a:extLst>
              <a:ext uri="{FF2B5EF4-FFF2-40B4-BE49-F238E27FC236}">
                <a16:creationId xmlns:a16="http://schemas.microsoft.com/office/drawing/2014/main" id="{03AE8B1C-2A79-6146-B3A8-2EFD7D2EDA83}"/>
              </a:ext>
            </a:extLst>
          </p:cNvPr>
          <p:cNvSpPr>
            <a:spLocks noGrp="1"/>
          </p:cNvSpPr>
          <p:nvPr>
            <p:ph idx="1"/>
          </p:nvPr>
        </p:nvSpPr>
        <p:spPr>
          <a:xfrm>
            <a:off x="463463" y="2015732"/>
            <a:ext cx="11248373" cy="4037749"/>
          </a:xfrm>
        </p:spPr>
        <p:txBody>
          <a:bodyPr>
            <a:normAutofit/>
          </a:bodyPr>
          <a:lstStyle/>
          <a:p>
            <a:pPr algn="just"/>
            <a:r>
              <a:rPr lang="fr-FR" sz="2400" dirty="0"/>
              <a:t>Nous habitons un univers spirituel invisible d’où vient l’aide, notre âme ne faisant mystérieusement qu’un avec une âme plus grande dont nous sommes les instruments.</a:t>
            </a:r>
          </a:p>
          <a:p>
            <a:pPr marL="0" indent="0" algn="r">
              <a:buNone/>
            </a:pPr>
            <a:r>
              <a:rPr lang="en-US" dirty="0"/>
              <a:t>W. </a:t>
            </a:r>
            <a:r>
              <a:rPr lang="en-US" cap="small" dirty="0"/>
              <a:t>James</a:t>
            </a:r>
            <a:r>
              <a:rPr lang="en-US" dirty="0"/>
              <a:t>, </a:t>
            </a:r>
            <a:r>
              <a:rPr lang="en-US" i="1" dirty="0"/>
              <a:t>A Pluralistic Universe</a:t>
            </a:r>
            <a:r>
              <a:rPr lang="en-US" dirty="0"/>
              <a:t>, New York, </a:t>
            </a:r>
            <a:r>
              <a:rPr lang="en-US" dirty="0" err="1"/>
              <a:t>Longmann</a:t>
            </a:r>
            <a:r>
              <a:rPr lang="en-US" dirty="0"/>
              <a:t>, Green and Co, 1909, 308.</a:t>
            </a:r>
            <a:r>
              <a:rPr lang="fr-FR" dirty="0"/>
              <a:t> </a:t>
            </a:r>
          </a:p>
        </p:txBody>
      </p:sp>
    </p:spTree>
    <p:extLst>
      <p:ext uri="{BB962C8B-B14F-4D97-AF65-F5344CB8AC3E}">
        <p14:creationId xmlns:p14="http://schemas.microsoft.com/office/powerpoint/2010/main" val="3044208284"/>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Galerie</Template>
  <TotalTime>33</TotalTime>
  <Words>1007</Words>
  <Application>Microsoft Macintosh PowerPoint</Application>
  <PresentationFormat>Grand écran</PresentationFormat>
  <Paragraphs>41</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Arial</vt:lpstr>
      <vt:lpstr>Gill Sans MT</vt:lpstr>
      <vt:lpstr>Galerie</vt:lpstr>
      <vt:lpstr>nouvelles religiosités et nouvelles spiritualités</vt:lpstr>
      <vt:lpstr>Ce que l’on désigne par individualisme est, pour une part, chrétien </vt:lpstr>
      <vt:lpstr>Ce que l’on désigne par individualisme est, pour une part, chrétien </vt:lpstr>
      <vt:lpstr>Ce que l’on désigne par individualisme est, pour une part, chrétien </vt:lpstr>
      <vt:lpstr>Ce que l’on désigne par individualisme est, pour une part, chrétien </vt:lpstr>
      <vt:lpstr>Le christianisme parle lui aussi d’une présence de Dieu en nous  </vt:lpstr>
      <vt:lpstr>Le christianisme parle lui aussi d’une présence de Dieu en nous  </vt:lpstr>
      <vt:lpstr>La question du sujet</vt:lpstr>
      <vt:lpstr>La question du sujet</vt:lpstr>
      <vt:lpstr>Quelle chance, quel défi cela constitue pour la foi chrétienne ? </vt:lpstr>
      <vt:lpstr>Quelques pistes pour approfondir (en français) certains points évoqués durant la conférence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nouvelles religiosités et nouvelles spiritualités</dc:title>
  <dc:creator>Jean-Marie Gueullette</dc:creator>
  <cp:lastModifiedBy>Jean-Marie Gueullette</cp:lastModifiedBy>
  <cp:revision>7</cp:revision>
  <dcterms:created xsi:type="dcterms:W3CDTF">2022-03-25T10:33:21Z</dcterms:created>
  <dcterms:modified xsi:type="dcterms:W3CDTF">2022-03-26T15:09:57Z</dcterms:modified>
</cp:coreProperties>
</file>