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88" r:id="rId2"/>
    <p:sldId id="295" r:id="rId3"/>
    <p:sldId id="316" r:id="rId4"/>
    <p:sldId id="370" r:id="rId5"/>
    <p:sldId id="329" r:id="rId6"/>
    <p:sldId id="330" r:id="rId7"/>
    <p:sldId id="364" r:id="rId8"/>
    <p:sldId id="368" r:id="rId9"/>
    <p:sldId id="380" r:id="rId10"/>
    <p:sldId id="382" r:id="rId11"/>
    <p:sldId id="331" r:id="rId12"/>
    <p:sldId id="302" r:id="rId13"/>
    <p:sldId id="342" r:id="rId14"/>
    <p:sldId id="343" r:id="rId15"/>
    <p:sldId id="345" r:id="rId16"/>
    <p:sldId id="344" r:id="rId17"/>
    <p:sldId id="369" r:id="rId18"/>
    <p:sldId id="332" r:id="rId19"/>
    <p:sldId id="346" r:id="rId20"/>
    <p:sldId id="307" r:id="rId21"/>
    <p:sldId id="308" r:id="rId22"/>
    <p:sldId id="347" r:id="rId23"/>
    <p:sldId id="338" r:id="rId24"/>
    <p:sldId id="337" r:id="rId25"/>
    <p:sldId id="373" r:id="rId26"/>
    <p:sldId id="371" r:id="rId27"/>
    <p:sldId id="333" r:id="rId28"/>
    <p:sldId id="335" r:id="rId29"/>
    <p:sldId id="305" r:id="rId30"/>
    <p:sldId id="359" r:id="rId31"/>
    <p:sldId id="374" r:id="rId32"/>
    <p:sldId id="376" r:id="rId33"/>
    <p:sldId id="377" r:id="rId34"/>
    <p:sldId id="360" r:id="rId35"/>
    <p:sldId id="378" r:id="rId36"/>
    <p:sldId id="361" r:id="rId37"/>
    <p:sldId id="379" r:id="rId38"/>
    <p:sldId id="317" r:id="rId39"/>
    <p:sldId id="294" r:id="rId40"/>
    <p:sldId id="319" r:id="rId41"/>
    <p:sldId id="318" r:id="rId42"/>
    <p:sldId id="321" r:id="rId43"/>
    <p:sldId id="306" r:id="rId44"/>
    <p:sldId id="301" r:id="rId45"/>
    <p:sldId id="350" r:id="rId46"/>
    <p:sldId id="372" r:id="rId47"/>
    <p:sldId id="327" r:id="rId48"/>
    <p:sldId id="351" r:id="rId49"/>
    <p:sldId id="339"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589"/>
    <p:restoredTop sz="94590"/>
  </p:normalViewPr>
  <p:slideViewPr>
    <p:cSldViewPr snapToGrid="0" snapToObjects="1">
      <p:cViewPr varScale="1">
        <p:scale>
          <a:sx n="70" d="100"/>
          <a:sy n="70" d="100"/>
        </p:scale>
        <p:origin x="184" y="808"/>
      </p:cViewPr>
      <p:guideLst/>
    </p:cSldViewPr>
  </p:slideViewPr>
  <p:outlineViewPr>
    <p:cViewPr>
      <p:scale>
        <a:sx n="33" d="100"/>
        <a:sy n="33" d="100"/>
      </p:scale>
      <p:origin x="0" y="-32"/>
    </p:cViewPr>
  </p:outlineViewPr>
  <p:notesTextViewPr>
    <p:cViewPr>
      <p:scale>
        <a:sx n="1" d="1"/>
        <a:sy n="1" d="1"/>
      </p:scale>
      <p:origin x="0" y="0"/>
    </p:cViewPr>
  </p:notesTextViewPr>
  <p:sorterViewPr>
    <p:cViewPr>
      <p:scale>
        <a:sx n="143" d="100"/>
        <a:sy n="14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02701-98A0-204D-AD9E-2F0642E6DE76}" type="datetimeFigureOut">
              <a:rPr lang="fr-FR" smtClean="0"/>
              <a:t>17/05/2022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74D3-F5D4-164E-824C-B8429562E0B9}" type="slidenum">
              <a:rPr lang="fr-FR" smtClean="0"/>
              <a:t>‹N°›</a:t>
            </a:fld>
            <a:endParaRPr lang="fr-FR"/>
          </a:p>
        </p:txBody>
      </p:sp>
    </p:spTree>
    <p:extLst>
      <p:ext uri="{BB962C8B-B14F-4D97-AF65-F5344CB8AC3E}">
        <p14:creationId xmlns:p14="http://schemas.microsoft.com/office/powerpoint/2010/main" val="25796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5</a:t>
            </a:fld>
            <a:endParaRPr lang="fr-FR"/>
          </a:p>
        </p:txBody>
      </p:sp>
    </p:spTree>
    <p:extLst>
      <p:ext uri="{BB962C8B-B14F-4D97-AF65-F5344CB8AC3E}">
        <p14:creationId xmlns:p14="http://schemas.microsoft.com/office/powerpoint/2010/main" val="341114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11</a:t>
            </a:fld>
            <a:endParaRPr lang="fr-FR"/>
          </a:p>
        </p:txBody>
      </p:sp>
    </p:spTree>
    <p:extLst>
      <p:ext uri="{BB962C8B-B14F-4D97-AF65-F5344CB8AC3E}">
        <p14:creationId xmlns:p14="http://schemas.microsoft.com/office/powerpoint/2010/main" val="387229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14</a:t>
            </a:fld>
            <a:endParaRPr lang="fr-FR"/>
          </a:p>
        </p:txBody>
      </p:sp>
    </p:spTree>
    <p:extLst>
      <p:ext uri="{BB962C8B-B14F-4D97-AF65-F5344CB8AC3E}">
        <p14:creationId xmlns:p14="http://schemas.microsoft.com/office/powerpoint/2010/main" val="70158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90092D-9321-614F-A9B6-2C1C8E01F976}" type="slidenum">
              <a:rPr lang="fr-FR" smtClean="0"/>
              <a:t>34</a:t>
            </a:fld>
            <a:endParaRPr lang="fr-FR"/>
          </a:p>
        </p:txBody>
      </p:sp>
    </p:spTree>
    <p:extLst>
      <p:ext uri="{BB962C8B-B14F-4D97-AF65-F5344CB8AC3E}">
        <p14:creationId xmlns:p14="http://schemas.microsoft.com/office/powerpoint/2010/main" val="388005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790092D-9321-614F-A9B6-2C1C8E01F976}" type="slidenum">
              <a:rPr lang="fr-FR" smtClean="0"/>
              <a:t>36</a:t>
            </a:fld>
            <a:endParaRPr lang="fr-FR"/>
          </a:p>
        </p:txBody>
      </p:sp>
    </p:spTree>
    <p:extLst>
      <p:ext uri="{BB962C8B-B14F-4D97-AF65-F5344CB8AC3E}">
        <p14:creationId xmlns:p14="http://schemas.microsoft.com/office/powerpoint/2010/main" val="255741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1AE4E-D615-DD40-8525-E6537D5B80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888526-4614-474A-8B73-D0EDFC13E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44BBBA-747B-1747-A812-75888EA1633C}"/>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5" name="Espace réservé du pied de page 4">
            <a:extLst>
              <a:ext uri="{FF2B5EF4-FFF2-40B4-BE49-F238E27FC236}">
                <a16:creationId xmlns:a16="http://schemas.microsoft.com/office/drawing/2014/main" id="{BC8A618D-A1D9-C04A-9899-6067D85043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E43E2-EB86-4344-8EC3-2C4C3C485A57}"/>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9292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24040-CC75-EC48-8C27-755FFD54DF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0058D8-04BB-9745-A1E2-504B7262B4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EC790B-5643-DE46-8C9B-B53F744CED14}"/>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5" name="Espace réservé du pied de page 4">
            <a:extLst>
              <a:ext uri="{FF2B5EF4-FFF2-40B4-BE49-F238E27FC236}">
                <a16:creationId xmlns:a16="http://schemas.microsoft.com/office/drawing/2014/main" id="{6CDF1EE5-697E-704D-AEF7-8239C93D70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87D771-EDE4-B24F-BD46-A3D02AAC7321}"/>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36908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D9381-8FDE-204A-86C7-7116D68A76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8BAD75-5FE8-EA46-8CFC-CB2C53D998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2D5CC-2267-934B-ACBF-1D1C81DFC66F}"/>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5" name="Espace réservé du pied de page 4">
            <a:extLst>
              <a:ext uri="{FF2B5EF4-FFF2-40B4-BE49-F238E27FC236}">
                <a16:creationId xmlns:a16="http://schemas.microsoft.com/office/drawing/2014/main" id="{3A327FA8-B304-3E4D-9DF4-6AA02428A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7568A0-CB0A-3F42-9646-69CB7158EB50}"/>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23281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55AF4-7D8D-8545-8EF9-86837F8062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CFF595-C5B8-AB42-BB37-0BC33CDEFCC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6FD9DE-D04C-5E46-B5D1-847D11E7933D}"/>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5" name="Espace réservé du pied de page 4">
            <a:extLst>
              <a:ext uri="{FF2B5EF4-FFF2-40B4-BE49-F238E27FC236}">
                <a16:creationId xmlns:a16="http://schemas.microsoft.com/office/drawing/2014/main" id="{74968AF7-495F-544A-A503-157937C3A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11A76A-7801-7E4E-8398-C9C1470A682B}"/>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325480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EE23D-76C1-6147-9C65-7C113B9D03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A140B1-372A-1448-AE71-F17D46A39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47FF65-1AFF-FA46-993C-2F142E1BC198}"/>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5" name="Espace réservé du pied de page 4">
            <a:extLst>
              <a:ext uri="{FF2B5EF4-FFF2-40B4-BE49-F238E27FC236}">
                <a16:creationId xmlns:a16="http://schemas.microsoft.com/office/drawing/2014/main" id="{D0887514-DA19-154F-833B-F1C21E3704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73F09-460A-8347-990C-649408A82BC2}"/>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870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C6EC1-DBEF-CC4A-9662-0E6F79D5D5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460AE5-050B-384B-B62D-FBBD0E19F3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24210E-8DF0-7642-B813-7709E89772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797E1F-F471-AE40-86A1-3CC2EDB21065}"/>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6" name="Espace réservé du pied de page 5">
            <a:extLst>
              <a:ext uri="{FF2B5EF4-FFF2-40B4-BE49-F238E27FC236}">
                <a16:creationId xmlns:a16="http://schemas.microsoft.com/office/drawing/2014/main" id="{869A2932-C30B-2F4C-BF90-D3F1C04825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85B549-0C1C-4D45-9152-72AEB92DFEC8}"/>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18988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8210-EFF0-EC4F-AE4E-FBA7D41EB7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7EC53D-366D-3348-ABFA-57F88D1F1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2C834C-6529-BB4D-9A3F-143CD85219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69142A-F82D-FD43-BC54-C4C4CC275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94F762-7D90-754E-BDDA-20395AF851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06D382-B540-354B-A673-09EEB8174898}"/>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8" name="Espace réservé du pied de page 7">
            <a:extLst>
              <a:ext uri="{FF2B5EF4-FFF2-40B4-BE49-F238E27FC236}">
                <a16:creationId xmlns:a16="http://schemas.microsoft.com/office/drawing/2014/main" id="{1F605BF1-86AA-E742-9918-FA88DBF4C82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C99CD-CF9B-4941-AFCD-11E51BE4A3B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9716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798DF-039D-674C-AEE7-2724F379C8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D807B3-52EF-D04B-8A4F-7F948DC041DA}"/>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4" name="Espace réservé du pied de page 3">
            <a:extLst>
              <a:ext uri="{FF2B5EF4-FFF2-40B4-BE49-F238E27FC236}">
                <a16:creationId xmlns:a16="http://schemas.microsoft.com/office/drawing/2014/main" id="{8D3A65CF-D9A4-2648-B99D-29FB0E3FD5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5C607BF-C809-6D47-BDAD-2FCB6F350DE3}"/>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27444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7E3EAE-C0B8-094E-B7FC-0F7F76AD06A2}"/>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3" name="Espace réservé du pied de page 2">
            <a:extLst>
              <a:ext uri="{FF2B5EF4-FFF2-40B4-BE49-F238E27FC236}">
                <a16:creationId xmlns:a16="http://schemas.microsoft.com/office/drawing/2014/main" id="{E1A977E1-00A3-AD41-9A36-115E16CBD2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8BFC5A-B9F9-1B49-BFA1-0A384AFFC33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7790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9A08A-9F14-7A40-BEA9-CB46AFB21C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196F6A-982E-0C4A-BAE6-B2B7E36CF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4BD82D-C915-D948-82E9-09A7EC388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55F67-1338-1949-A556-890907C93074}"/>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6" name="Espace réservé du pied de page 5">
            <a:extLst>
              <a:ext uri="{FF2B5EF4-FFF2-40B4-BE49-F238E27FC236}">
                <a16:creationId xmlns:a16="http://schemas.microsoft.com/office/drawing/2014/main" id="{D0F5D907-83BB-0545-86C6-D7B5A739D8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9DA810-6DE6-A644-82C8-E0D83A15C50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8850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C3632-86B4-E240-A172-F84E2D5330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D03744-137E-3F41-9E99-385936ECA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19E6D8-2E5F-7243-B86C-FE71B52F5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01BFD4-E2D9-7E45-85A0-38EC58AC34F9}"/>
              </a:ext>
            </a:extLst>
          </p:cNvPr>
          <p:cNvSpPr>
            <a:spLocks noGrp="1"/>
          </p:cNvSpPr>
          <p:nvPr>
            <p:ph type="dt" sz="half" idx="10"/>
          </p:nvPr>
        </p:nvSpPr>
        <p:spPr/>
        <p:txBody>
          <a:bodyPr/>
          <a:lstStyle/>
          <a:p>
            <a:fld id="{15C43295-CBC3-C244-B47E-B82E1DE94D92}" type="datetimeFigureOut">
              <a:rPr lang="fr-FR" smtClean="0"/>
              <a:t>17/05/2022</a:t>
            </a:fld>
            <a:endParaRPr lang="fr-FR"/>
          </a:p>
        </p:txBody>
      </p:sp>
      <p:sp>
        <p:nvSpPr>
          <p:cNvPr id="6" name="Espace réservé du pied de page 5">
            <a:extLst>
              <a:ext uri="{FF2B5EF4-FFF2-40B4-BE49-F238E27FC236}">
                <a16:creationId xmlns:a16="http://schemas.microsoft.com/office/drawing/2014/main" id="{36A0AD84-E47D-5B40-8D1B-D2EA123F2D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1A0E72-4536-9842-9738-F29E14E44A4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13548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9448D7-3925-A64C-8DB5-EACEB6DCE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288E36-EB16-BA43-BBB7-1AC004D6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B0CEEF-C68C-F94E-8B1F-35907E271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43295-CBC3-C244-B47E-B82E1DE94D92}" type="datetimeFigureOut">
              <a:rPr lang="fr-FR" smtClean="0"/>
              <a:t>17/05/2022</a:t>
            </a:fld>
            <a:endParaRPr lang="fr-FR"/>
          </a:p>
        </p:txBody>
      </p:sp>
      <p:sp>
        <p:nvSpPr>
          <p:cNvPr id="5" name="Espace réservé du pied de page 4">
            <a:extLst>
              <a:ext uri="{FF2B5EF4-FFF2-40B4-BE49-F238E27FC236}">
                <a16:creationId xmlns:a16="http://schemas.microsoft.com/office/drawing/2014/main" id="{8A86B5BD-C7EF-764F-B1B3-8B312AB04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D7FD26-9B07-C342-98C5-B1E2CDE09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937E-C8C2-6340-B40E-5AF416C29CAA}" type="slidenum">
              <a:rPr lang="fr-FR" smtClean="0"/>
              <a:t>‹N°›</a:t>
            </a:fld>
            <a:endParaRPr lang="fr-FR"/>
          </a:p>
        </p:txBody>
      </p:sp>
    </p:spTree>
    <p:extLst>
      <p:ext uri="{BB962C8B-B14F-4D97-AF65-F5344CB8AC3E}">
        <p14:creationId xmlns:p14="http://schemas.microsoft.com/office/powerpoint/2010/main" val="121841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8F1BC3-119A-F643-BF19-B04763B080F3}"/>
              </a:ext>
            </a:extLst>
          </p:cNvPr>
          <p:cNvSpPr txBox="1"/>
          <p:nvPr/>
        </p:nvSpPr>
        <p:spPr>
          <a:xfrm>
            <a:off x="1089285" y="1166842"/>
            <a:ext cx="10013429" cy="4524315"/>
          </a:xfrm>
          <a:prstGeom prst="rect">
            <a:avLst/>
          </a:prstGeom>
          <a:noFill/>
        </p:spPr>
        <p:txBody>
          <a:bodyPr wrap="square" rtlCol="0">
            <a:spAutoFit/>
          </a:bodyPr>
          <a:lstStyle/>
          <a:p>
            <a:pPr algn="ctr"/>
            <a:r>
              <a:rPr lang="fr-FR" sz="3600" dirty="0">
                <a:latin typeface="Times New Roman" panose="02020603050405020304" pitchFamily="18" charset="0"/>
                <a:cs typeface="Times New Roman" panose="02020603050405020304" pitchFamily="18" charset="0"/>
              </a:rPr>
              <a:t>PLAN GENERAL</a:t>
            </a:r>
          </a:p>
          <a:p>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CH. 1 - UNE </a:t>
            </a:r>
            <a:r>
              <a:rPr lang="fr-FR" sz="3600">
                <a:latin typeface="Times New Roman" panose="02020603050405020304" pitchFamily="18" charset="0"/>
                <a:cs typeface="Times New Roman" panose="02020603050405020304" pitchFamily="18" charset="0"/>
              </a:rPr>
              <a:t>ANTHROPOLOGIE CHRETIENNE</a:t>
            </a:r>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CH. 2 - LA CREATION</a:t>
            </a:r>
          </a:p>
          <a:p>
            <a:r>
              <a:rPr lang="fr-FR" sz="3600" dirty="0">
                <a:latin typeface="Times New Roman" panose="02020603050405020304" pitchFamily="18" charset="0"/>
                <a:cs typeface="Times New Roman" panose="02020603050405020304" pitchFamily="18" charset="0"/>
              </a:rPr>
              <a:t>CH. 3 - LE MAL</a:t>
            </a:r>
          </a:p>
          <a:p>
            <a:r>
              <a:rPr lang="fr-FR" sz="3600" dirty="0">
                <a:latin typeface="Times New Roman" panose="02020603050405020304" pitchFamily="18" charset="0"/>
                <a:cs typeface="Times New Roman" panose="02020603050405020304" pitchFamily="18" charset="0"/>
              </a:rPr>
              <a:t>CH. 4 - LA MORT ET LE PECHE</a:t>
            </a:r>
          </a:p>
          <a:p>
            <a:r>
              <a:rPr lang="fr-FR" sz="3600" dirty="0">
                <a:latin typeface="Times New Roman" panose="02020603050405020304" pitchFamily="18" charset="0"/>
                <a:cs typeface="Times New Roman" panose="02020603050405020304" pitchFamily="18" charset="0"/>
              </a:rPr>
              <a:t>CH. 5 - LE SALUT</a:t>
            </a:r>
          </a:p>
          <a:p>
            <a:r>
              <a:rPr lang="fr-FR" sz="3600" dirty="0">
                <a:latin typeface="Times New Roman" panose="02020603050405020304" pitchFamily="18" charset="0"/>
                <a:cs typeface="Times New Roman" panose="02020603050405020304" pitchFamily="18" charset="0"/>
              </a:rPr>
              <a:t>CH. 6 - L’ESPERANCE CHRETIENNE</a:t>
            </a:r>
          </a:p>
        </p:txBody>
      </p:sp>
      <p:sp>
        <p:nvSpPr>
          <p:cNvPr id="2" name="ZoneTexte 1">
            <a:extLst>
              <a:ext uri="{FF2B5EF4-FFF2-40B4-BE49-F238E27FC236}">
                <a16:creationId xmlns:a16="http://schemas.microsoft.com/office/drawing/2014/main" id="{8798A636-19F2-AF40-8571-E9291AD0376E}"/>
              </a:ext>
            </a:extLst>
          </p:cNvPr>
          <p:cNvSpPr txBox="1"/>
          <p:nvPr/>
        </p:nvSpPr>
        <p:spPr>
          <a:xfrm>
            <a:off x="9197788" y="8068235"/>
            <a:ext cx="184731" cy="369332"/>
          </a:xfrm>
          <a:prstGeom prst="rect">
            <a:avLst/>
          </a:prstGeom>
          <a:blipFill dpi="0" rotWithShape="1">
            <a:blip r:embed="rId2">
              <a:alphaModFix amt="26000"/>
            </a:blip>
            <a:srcRect/>
            <a:tile tx="0" ty="0" sx="100000" sy="100000" flip="none" algn="tl"/>
          </a:blipFill>
        </p:spPr>
        <p:txBody>
          <a:bodyPr wrap="none" rtlCol="0">
            <a:spAutoFit/>
          </a:bodyPr>
          <a:lstStyle/>
          <a:p>
            <a:endParaRPr lang="fr-FR" dirty="0"/>
          </a:p>
        </p:txBody>
      </p:sp>
    </p:spTree>
    <p:extLst>
      <p:ext uri="{BB962C8B-B14F-4D97-AF65-F5344CB8AC3E}">
        <p14:creationId xmlns:p14="http://schemas.microsoft.com/office/powerpoint/2010/main" val="53815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53E1FD-B52B-4F9A-B1A9-9324412AE7E2}"/>
              </a:ext>
            </a:extLst>
          </p:cNvPr>
          <p:cNvSpPr txBox="1"/>
          <p:nvPr/>
        </p:nvSpPr>
        <p:spPr>
          <a:xfrm>
            <a:off x="626225" y="674400"/>
            <a:ext cx="10939549" cy="5509200"/>
          </a:xfrm>
          <a:prstGeom prst="rect">
            <a:avLst/>
          </a:prstGeom>
          <a:noFill/>
        </p:spPr>
        <p:txBody>
          <a:bodyPr wrap="square" rtlCol="0">
            <a:spAutoFit/>
          </a:bodyPr>
          <a:lstStyle/>
          <a:p>
            <a:r>
              <a:rPr lang="fr-FR" sz="3200" dirty="0"/>
              <a:t>Ps 68/69, 17-18 : « </a:t>
            </a:r>
            <a:r>
              <a:rPr lang="fr-FR" sz="3200" b="1" dirty="0"/>
              <a:t>Réponds-moi,</a:t>
            </a:r>
            <a:r>
              <a:rPr lang="fr-FR" sz="3200" dirty="0"/>
              <a:t> Seigneur, car il est bon, ton amour ; dans ta grande tendresse, regarde-moi. Ne cache pas ton visage à ton serviteur ; je suffoque, vite, </a:t>
            </a:r>
            <a:r>
              <a:rPr lang="fr-FR" sz="3200" b="1" dirty="0"/>
              <a:t>réponds-moi.</a:t>
            </a:r>
            <a:r>
              <a:rPr lang="fr-FR" sz="3200" dirty="0"/>
              <a:t> »</a:t>
            </a:r>
          </a:p>
          <a:p>
            <a:r>
              <a:rPr lang="fr-FR" sz="3200" dirty="0"/>
              <a:t> </a:t>
            </a:r>
          </a:p>
          <a:p>
            <a:r>
              <a:rPr lang="fr-FR" sz="3200" dirty="0"/>
              <a:t>Ps 69/70, 6 : « Je suis pauvre et malheureux, mon Dieu, </a:t>
            </a:r>
            <a:r>
              <a:rPr lang="fr-FR" sz="3200" b="1" dirty="0"/>
              <a:t>viens vite !</a:t>
            </a:r>
            <a:r>
              <a:rPr lang="fr-FR" sz="3200" dirty="0"/>
              <a:t> Tu es mon secours, mon libérateur : Seigneur, ne tarde pas ! » </a:t>
            </a:r>
          </a:p>
          <a:p>
            <a:endParaRPr lang="fr-FR" sz="3200" dirty="0"/>
          </a:p>
          <a:p>
            <a:r>
              <a:rPr lang="fr-FR" sz="3200" dirty="0"/>
              <a:t>Ps 70/71, 1-2 : « En toi, Seigneur, j’ai mon refuge : garde-moi d’être humilié pour toujours. Dans ta justice, défends-moi, libère-moi, </a:t>
            </a:r>
            <a:r>
              <a:rPr lang="fr-FR" sz="3200" b="1" dirty="0"/>
              <a:t>tends l’oreille</a:t>
            </a:r>
            <a:r>
              <a:rPr lang="fr-FR" sz="3200" dirty="0"/>
              <a:t> vers moi, et sauve-moi. » </a:t>
            </a:r>
          </a:p>
        </p:txBody>
      </p:sp>
    </p:spTree>
    <p:extLst>
      <p:ext uri="{BB962C8B-B14F-4D97-AF65-F5344CB8AC3E}">
        <p14:creationId xmlns:p14="http://schemas.microsoft.com/office/powerpoint/2010/main" val="380966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lante, peint&#10;&#10;Description générée automatiquement">
            <a:extLst>
              <a:ext uri="{FF2B5EF4-FFF2-40B4-BE49-F238E27FC236}">
                <a16:creationId xmlns:a16="http://schemas.microsoft.com/office/drawing/2014/main" id="{095A4E0A-875B-2D4A-919A-8EE8692DFD19}"/>
              </a:ext>
            </a:extLst>
          </p:cNvPr>
          <p:cNvPicPr>
            <a:picLocks noChangeAspect="1"/>
          </p:cNvPicPr>
          <p:nvPr/>
        </p:nvPicPr>
        <p:blipFill>
          <a:blip r:embed="rId3"/>
          <a:stretch>
            <a:fillRect/>
          </a:stretch>
        </p:blipFill>
        <p:spPr>
          <a:xfrm>
            <a:off x="3590687" y="0"/>
            <a:ext cx="5010626" cy="6858000"/>
          </a:xfrm>
          <a:prstGeom prst="rect">
            <a:avLst/>
          </a:prstGeom>
        </p:spPr>
      </p:pic>
      <p:sp>
        <p:nvSpPr>
          <p:cNvPr id="4" name="ZoneTexte 3">
            <a:extLst>
              <a:ext uri="{FF2B5EF4-FFF2-40B4-BE49-F238E27FC236}">
                <a16:creationId xmlns:a16="http://schemas.microsoft.com/office/drawing/2014/main" id="{7B53C565-0979-AF4E-AC54-A696BFD56A64}"/>
              </a:ext>
            </a:extLst>
          </p:cNvPr>
          <p:cNvSpPr txBox="1"/>
          <p:nvPr/>
        </p:nvSpPr>
        <p:spPr>
          <a:xfrm>
            <a:off x="8785412" y="5780315"/>
            <a:ext cx="3150774" cy="707886"/>
          </a:xfrm>
          <a:prstGeom prst="rect">
            <a:avLst/>
          </a:prstGeom>
          <a:solidFill>
            <a:schemeClr val="bg1"/>
          </a:solidFill>
        </p:spPr>
        <p:txBody>
          <a:bodyPr wrap="square" rtlCol="0">
            <a:spAutoFit/>
          </a:bodyPr>
          <a:lstStyle/>
          <a:p>
            <a:r>
              <a:rPr lang="fr-FR" sz="2000" dirty="0">
                <a:latin typeface="Times New Roman" panose="02020603050405020304" pitchFamily="18" charset="0"/>
                <a:cs typeface="Times New Roman" panose="02020603050405020304" pitchFamily="18" charset="0"/>
              </a:rPr>
              <a:t>Marc Chagall, </a:t>
            </a:r>
            <a:r>
              <a:rPr lang="fr-FR" sz="2000" i="1" dirty="0">
                <a:latin typeface="Times New Roman" panose="02020603050405020304" pitchFamily="18" charset="0"/>
                <a:cs typeface="Times New Roman" panose="02020603050405020304" pitchFamily="18" charset="0"/>
              </a:rPr>
              <a:t>Job en prière</a:t>
            </a:r>
            <a:r>
              <a:rPr lang="fr-FR" sz="2000" dirty="0">
                <a:latin typeface="Times New Roman" panose="02020603050405020304" pitchFamily="18" charset="0"/>
                <a:cs typeface="Times New Roman" panose="02020603050405020304" pitchFamily="18" charset="0"/>
              </a:rPr>
              <a:t>, 1960, lithographie</a:t>
            </a:r>
          </a:p>
        </p:txBody>
      </p:sp>
    </p:spTree>
    <p:extLst>
      <p:ext uri="{BB962C8B-B14F-4D97-AF65-F5344CB8AC3E}">
        <p14:creationId xmlns:p14="http://schemas.microsoft.com/office/powerpoint/2010/main" val="196297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personne, intérieur&#10;&#10;Description générée automatiquement">
            <a:extLst>
              <a:ext uri="{FF2B5EF4-FFF2-40B4-BE49-F238E27FC236}">
                <a16:creationId xmlns:a16="http://schemas.microsoft.com/office/drawing/2014/main" id="{09FEAD72-2084-7943-80F0-10768AB462E4}"/>
              </a:ext>
            </a:extLst>
          </p:cNvPr>
          <p:cNvPicPr>
            <a:picLocks noChangeAspect="1"/>
          </p:cNvPicPr>
          <p:nvPr/>
        </p:nvPicPr>
        <p:blipFill rotWithShape="1">
          <a:blip r:embed="rId2"/>
          <a:srcRect l="1874" r="1433" b="34"/>
          <a:stretch/>
        </p:blipFill>
        <p:spPr>
          <a:xfrm>
            <a:off x="3149492" y="0"/>
            <a:ext cx="4408715" cy="6858000"/>
          </a:xfrm>
          <a:prstGeom prst="rect">
            <a:avLst/>
          </a:prstGeom>
        </p:spPr>
      </p:pic>
      <p:sp>
        <p:nvSpPr>
          <p:cNvPr id="2" name="ZoneTexte 1">
            <a:extLst>
              <a:ext uri="{FF2B5EF4-FFF2-40B4-BE49-F238E27FC236}">
                <a16:creationId xmlns:a16="http://schemas.microsoft.com/office/drawing/2014/main" id="{59B55C1B-0D10-1C46-8549-B0918393CC10}"/>
              </a:ext>
            </a:extLst>
          </p:cNvPr>
          <p:cNvSpPr txBox="1"/>
          <p:nvPr/>
        </p:nvSpPr>
        <p:spPr>
          <a:xfrm>
            <a:off x="7939288" y="5780314"/>
            <a:ext cx="4408715" cy="707886"/>
          </a:xfrm>
          <a:prstGeom prst="rect">
            <a:avLst/>
          </a:prstGeom>
          <a:solidFill>
            <a:schemeClr val="bg1"/>
          </a:solidFill>
        </p:spPr>
        <p:txBody>
          <a:bodyPr wrap="square" rtlCol="0">
            <a:spAutoFit/>
          </a:bodyPr>
          <a:lstStyle/>
          <a:p>
            <a:r>
              <a:rPr lang="fr-FR" sz="2000" dirty="0">
                <a:latin typeface="Times New Roman" panose="02020603050405020304" pitchFamily="18" charset="0"/>
                <a:cs typeface="Times New Roman" panose="02020603050405020304" pitchFamily="18" charset="0"/>
              </a:rPr>
              <a:t>Georges de la Tour, </a:t>
            </a:r>
            <a:r>
              <a:rPr lang="fr-FR" sz="2000" i="1" dirty="0">
                <a:latin typeface="Times New Roman" panose="02020603050405020304" pitchFamily="18" charset="0"/>
                <a:cs typeface="Times New Roman" panose="02020603050405020304" pitchFamily="18" charset="0"/>
              </a:rPr>
              <a:t>Job raillé par sa femme</a:t>
            </a:r>
            <a:r>
              <a:rPr lang="fr-FR" sz="2000" dirty="0">
                <a:latin typeface="Times New Roman" panose="02020603050405020304" pitchFamily="18" charset="0"/>
                <a:cs typeface="Times New Roman" panose="02020603050405020304" pitchFamily="18" charset="0"/>
              </a:rPr>
              <a:t>, 1625-1650, Epinal</a:t>
            </a:r>
            <a:endParaRPr lang="fr-FR"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49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1520785"/>
            <a:ext cx="9826171" cy="3816429"/>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Cesseras-tu enfin de me regarder, le temps que j’avale ma salive ? Si j’ai péché, que t’ai-je fait, à toi, l’observateur attentif de l’homme ? Pourquoi m’as-tu pris pour cible ? (…) ne peux-tu tolérer mon offense, passer sur ma faute ? car bientôt je serai couché en terre : tu me chercheras et je ne serai plus. » </a:t>
            </a:r>
          </a:p>
          <a:p>
            <a:pPr algn="just"/>
            <a:r>
              <a:rPr lang="fr-FR" sz="3200" dirty="0">
                <a:latin typeface="Times New Roman" panose="02020603050405020304" pitchFamily="18" charset="0"/>
                <a:cs typeface="Times New Roman" panose="02020603050405020304" pitchFamily="18" charset="0"/>
              </a:rPr>
              <a:t>(Job, 7, 19-21)</a:t>
            </a:r>
          </a:p>
          <a:p>
            <a:endParaRPr lang="fr-FR" dirty="0"/>
          </a:p>
        </p:txBody>
      </p:sp>
    </p:spTree>
    <p:extLst>
      <p:ext uri="{BB962C8B-B14F-4D97-AF65-F5344CB8AC3E}">
        <p14:creationId xmlns:p14="http://schemas.microsoft.com/office/powerpoint/2010/main" val="200839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2505670"/>
            <a:ext cx="9826171" cy="1846659"/>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Celui qui dispute avec le Puissant </a:t>
            </a:r>
            <a:r>
              <a:rPr lang="fr-FR" sz="3200" dirty="0" err="1">
                <a:latin typeface="Times New Roman" panose="02020603050405020304" pitchFamily="18" charset="0"/>
                <a:cs typeface="Times New Roman" panose="02020603050405020304" pitchFamily="18" charset="0"/>
              </a:rPr>
              <a:t>a-t-il</a:t>
            </a:r>
            <a:r>
              <a:rPr lang="fr-FR" sz="3200" dirty="0">
                <a:latin typeface="Times New Roman" panose="02020603050405020304" pitchFamily="18" charset="0"/>
                <a:cs typeface="Times New Roman" panose="02020603050405020304" pitchFamily="18" charset="0"/>
              </a:rPr>
              <a:t> à critiquer ? Celui qui ergote avec Dieu voudrait-il répondre ? » </a:t>
            </a:r>
          </a:p>
          <a:p>
            <a:r>
              <a:rPr lang="fr-FR" sz="3200" dirty="0">
                <a:latin typeface="Times New Roman" panose="02020603050405020304" pitchFamily="18" charset="0"/>
                <a:cs typeface="Times New Roman" panose="02020603050405020304" pitchFamily="18" charset="0"/>
              </a:rPr>
              <a:t>(</a:t>
            </a:r>
            <a:r>
              <a:rPr lang="fr-FR" sz="3200" dirty="0" err="1">
                <a:latin typeface="Times New Roman" panose="02020603050405020304" pitchFamily="18" charset="0"/>
                <a:cs typeface="Times New Roman" panose="02020603050405020304" pitchFamily="18" charset="0"/>
              </a:rPr>
              <a:t>Jb</a:t>
            </a:r>
            <a:r>
              <a:rPr lang="fr-FR" sz="3200" dirty="0">
                <a:latin typeface="Times New Roman" panose="02020603050405020304" pitchFamily="18" charset="0"/>
                <a:cs typeface="Times New Roman" panose="02020603050405020304" pitchFamily="18" charset="0"/>
              </a:rPr>
              <a:t> 40, 1-2)</a:t>
            </a:r>
          </a:p>
          <a:p>
            <a:endParaRPr lang="fr-FR" dirty="0"/>
          </a:p>
        </p:txBody>
      </p:sp>
    </p:spTree>
    <p:extLst>
      <p:ext uri="{BB962C8B-B14F-4D97-AF65-F5344CB8AC3E}">
        <p14:creationId xmlns:p14="http://schemas.microsoft.com/office/powerpoint/2010/main" val="110953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2397948"/>
            <a:ext cx="9826171" cy="2062103"/>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Je ne fais pas le poids, que te répliquerai-je ? Je mets, la main sur ma bouche. J’ai parlé une fois, je ne répondrai plus, deux fois, je n’ajouterai rien. » </a:t>
            </a:r>
          </a:p>
          <a:p>
            <a:r>
              <a:rPr lang="fr-FR" sz="3200" dirty="0">
                <a:latin typeface="Times New Roman" panose="02020603050405020304" pitchFamily="18" charset="0"/>
                <a:cs typeface="Times New Roman" panose="02020603050405020304" pitchFamily="18" charset="0"/>
              </a:rPr>
              <a:t>(</a:t>
            </a:r>
            <a:r>
              <a:rPr lang="fr-FR" sz="3200" dirty="0" err="1">
                <a:latin typeface="Times New Roman" panose="02020603050405020304" pitchFamily="18" charset="0"/>
                <a:cs typeface="Times New Roman" panose="02020603050405020304" pitchFamily="18" charset="0"/>
              </a:rPr>
              <a:t>Jb</a:t>
            </a:r>
            <a:r>
              <a:rPr lang="fr-FR" sz="3200" dirty="0">
                <a:latin typeface="Times New Roman" panose="02020603050405020304" pitchFamily="18" charset="0"/>
                <a:cs typeface="Times New Roman" panose="02020603050405020304" pitchFamily="18" charset="0"/>
              </a:rPr>
              <a:t> 40, 4-5 )</a:t>
            </a:r>
          </a:p>
        </p:txBody>
      </p:sp>
    </p:spTree>
    <p:extLst>
      <p:ext uri="{BB962C8B-B14F-4D97-AF65-F5344CB8AC3E}">
        <p14:creationId xmlns:p14="http://schemas.microsoft.com/office/powerpoint/2010/main" val="384027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2598003"/>
            <a:ext cx="9826171" cy="2339102"/>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Ma colère flambe contre toi et tes deux amis, parce que vous n’avez pas parlé de moi avec droiture comme l’a fait mon serviteur Job. » </a:t>
            </a:r>
          </a:p>
          <a:p>
            <a:r>
              <a:rPr lang="fr-FR" sz="3200" dirty="0">
                <a:latin typeface="Times New Roman" panose="02020603050405020304" pitchFamily="18" charset="0"/>
                <a:cs typeface="Times New Roman" panose="02020603050405020304" pitchFamily="18" charset="0"/>
              </a:rPr>
              <a:t>(</a:t>
            </a:r>
            <a:r>
              <a:rPr lang="fr-FR" sz="3200" dirty="0" err="1">
                <a:latin typeface="Times New Roman" panose="02020603050405020304" pitchFamily="18" charset="0"/>
                <a:cs typeface="Times New Roman" panose="02020603050405020304" pitchFamily="18" charset="0"/>
              </a:rPr>
              <a:t>Jb</a:t>
            </a:r>
            <a:r>
              <a:rPr lang="fr-FR" sz="3200" dirty="0">
                <a:latin typeface="Times New Roman" panose="02020603050405020304" pitchFamily="18" charset="0"/>
                <a:cs typeface="Times New Roman" panose="02020603050405020304" pitchFamily="18" charset="0"/>
              </a:rPr>
              <a:t> 42, 7)</a:t>
            </a:r>
          </a:p>
          <a:p>
            <a:endParaRPr lang="fr-FR" dirty="0"/>
          </a:p>
        </p:txBody>
      </p:sp>
    </p:spTree>
    <p:extLst>
      <p:ext uri="{BB962C8B-B14F-4D97-AF65-F5344CB8AC3E}">
        <p14:creationId xmlns:p14="http://schemas.microsoft.com/office/powerpoint/2010/main" val="220883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920621"/>
            <a:ext cx="9826171" cy="5016758"/>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Job répondit alors au Seigneur et dit : Je sais que tu peux tout et qu’aucun projet n’échappe à tes prises. « Qui est celui qui dénigre la providence sans rien y connaître ? ». Eh oui ! J’ai abordé, sans le savoir, des mystères qui me confondent. « Ecoute-moi », disais-je, « à moi la parole, je vais t’interroger et tu m’instruiras. » Je ne te connaissais que par ouï-dire, maintenant, mes yeux t’ont vu. Aussi, j’ai horreur de moi et je me désavoue sur la poussière et sur la cendre. » </a:t>
            </a:r>
          </a:p>
          <a:p>
            <a:pPr algn="just"/>
            <a:r>
              <a:rPr lang="fr-FR" sz="3200" dirty="0">
                <a:latin typeface="Times New Roman" panose="02020603050405020304" pitchFamily="18" charset="0"/>
                <a:cs typeface="Times New Roman" panose="02020603050405020304" pitchFamily="18" charset="0"/>
              </a:rPr>
              <a:t>(</a:t>
            </a:r>
            <a:r>
              <a:rPr lang="fr-FR" sz="3200" dirty="0" err="1">
                <a:latin typeface="Times New Roman" panose="02020603050405020304" pitchFamily="18" charset="0"/>
                <a:cs typeface="Times New Roman" panose="02020603050405020304" pitchFamily="18" charset="0"/>
              </a:rPr>
              <a:t>Jb</a:t>
            </a:r>
            <a:r>
              <a:rPr lang="fr-FR" sz="3200" dirty="0">
                <a:latin typeface="Times New Roman" panose="02020603050405020304" pitchFamily="18" charset="0"/>
                <a:cs typeface="Times New Roman" panose="02020603050405020304" pitchFamily="18" charset="0"/>
              </a:rPr>
              <a:t> 42, 1-6)</a:t>
            </a:r>
          </a:p>
        </p:txBody>
      </p:sp>
    </p:spTree>
    <p:extLst>
      <p:ext uri="{BB962C8B-B14F-4D97-AF65-F5344CB8AC3E}">
        <p14:creationId xmlns:p14="http://schemas.microsoft.com/office/powerpoint/2010/main" val="16079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texte, vache&#10;&#10;Description générée automatiquement">
            <a:extLst>
              <a:ext uri="{FF2B5EF4-FFF2-40B4-BE49-F238E27FC236}">
                <a16:creationId xmlns:a16="http://schemas.microsoft.com/office/drawing/2014/main" id="{CAC61891-1737-1B47-BE91-F9BADA24347C}"/>
              </a:ext>
            </a:extLst>
          </p:cNvPr>
          <p:cNvPicPr>
            <a:picLocks noChangeAspect="1"/>
          </p:cNvPicPr>
          <p:nvPr/>
        </p:nvPicPr>
        <p:blipFill>
          <a:blip r:embed="rId2"/>
          <a:stretch>
            <a:fillRect/>
          </a:stretch>
        </p:blipFill>
        <p:spPr>
          <a:xfrm>
            <a:off x="8219793" y="0"/>
            <a:ext cx="3972207" cy="6858000"/>
          </a:xfrm>
          <a:prstGeom prst="rect">
            <a:avLst/>
          </a:prstGeom>
        </p:spPr>
      </p:pic>
      <p:sp>
        <p:nvSpPr>
          <p:cNvPr id="6" name="ZoneTexte 5">
            <a:extLst>
              <a:ext uri="{FF2B5EF4-FFF2-40B4-BE49-F238E27FC236}">
                <a16:creationId xmlns:a16="http://schemas.microsoft.com/office/drawing/2014/main" id="{7D85CFF9-9FC9-1344-B741-CE0AB64523ED}"/>
              </a:ext>
            </a:extLst>
          </p:cNvPr>
          <p:cNvSpPr txBox="1"/>
          <p:nvPr/>
        </p:nvSpPr>
        <p:spPr>
          <a:xfrm>
            <a:off x="4435449" y="5903360"/>
            <a:ext cx="3321102" cy="707886"/>
          </a:xfrm>
          <a:prstGeom prst="rect">
            <a:avLst/>
          </a:prstGeom>
          <a:solidFill>
            <a:schemeClr val="bg1"/>
          </a:solidFill>
        </p:spPr>
        <p:txBody>
          <a:bodyPr wrap="none" rtlCol="0">
            <a:spAutoFit/>
          </a:bodyPr>
          <a:lstStyle/>
          <a:p>
            <a:r>
              <a:rPr lang="fr-FR" sz="2000" dirty="0">
                <a:latin typeface="Times New Roman" panose="02020603050405020304" pitchFamily="18" charset="0"/>
                <a:cs typeface="Times New Roman" panose="02020603050405020304" pitchFamily="18" charset="0"/>
              </a:rPr>
              <a:t>Le Greco, </a:t>
            </a:r>
            <a:r>
              <a:rPr lang="fr-FR" sz="2000" i="1" dirty="0">
                <a:latin typeface="Times New Roman" panose="02020603050405020304" pitchFamily="18" charset="0"/>
                <a:cs typeface="Times New Roman" panose="02020603050405020304" pitchFamily="18" charset="0"/>
              </a:rPr>
              <a:t>Crucifixion</a:t>
            </a:r>
            <a:r>
              <a:rPr lang="fr-FR" sz="2000" dirty="0">
                <a:latin typeface="Times New Roman" panose="02020603050405020304" pitchFamily="18" charset="0"/>
                <a:cs typeface="Times New Roman" panose="02020603050405020304" pitchFamily="18" charset="0"/>
              </a:rPr>
              <a:t>, v. 1600</a:t>
            </a:r>
          </a:p>
          <a:p>
            <a:r>
              <a:rPr lang="fr-FR" sz="2000" dirty="0">
                <a:latin typeface="Times New Roman" panose="02020603050405020304" pitchFamily="18" charset="0"/>
                <a:cs typeface="Times New Roman" panose="02020603050405020304" pitchFamily="18" charset="0"/>
              </a:rPr>
              <a:t>Cleveland Museum of art</a:t>
            </a:r>
          </a:p>
        </p:txBody>
      </p:sp>
      <p:sp>
        <p:nvSpPr>
          <p:cNvPr id="2" name="ZoneTexte 1">
            <a:extLst>
              <a:ext uri="{FF2B5EF4-FFF2-40B4-BE49-F238E27FC236}">
                <a16:creationId xmlns:a16="http://schemas.microsoft.com/office/drawing/2014/main" id="{B62184C5-D362-7141-9807-1CBEB7B59BE5}"/>
              </a:ext>
            </a:extLst>
          </p:cNvPr>
          <p:cNvSpPr txBox="1"/>
          <p:nvPr/>
        </p:nvSpPr>
        <p:spPr>
          <a:xfrm>
            <a:off x="474602" y="878522"/>
            <a:ext cx="7281949" cy="3539430"/>
          </a:xfrm>
          <a:prstGeom prst="rect">
            <a:avLst/>
          </a:prstGeom>
          <a:solidFill>
            <a:schemeClr val="bg1"/>
          </a:solid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Je suis comme l’eau qui se répand, tous mes membres se disloquent. Mon cœur est comme la cire, il fond au milieu de mes entrailles, ma vigueur a séché comme l’argile, ma langue colle à mon palais. Tu me mènes à la poussière de la mort. » </a:t>
            </a:r>
          </a:p>
          <a:p>
            <a:pPr algn="just"/>
            <a:r>
              <a:rPr lang="fr-FR" sz="3200" dirty="0">
                <a:latin typeface="Times New Roman" panose="02020603050405020304" pitchFamily="18" charset="0"/>
                <a:cs typeface="Times New Roman" panose="02020603050405020304" pitchFamily="18" charset="0"/>
              </a:rPr>
              <a:t>(Ps 21/22, 15-16)</a:t>
            </a:r>
          </a:p>
        </p:txBody>
      </p:sp>
    </p:spTree>
    <p:extLst>
      <p:ext uri="{BB962C8B-B14F-4D97-AF65-F5344CB8AC3E}">
        <p14:creationId xmlns:p14="http://schemas.microsoft.com/office/powerpoint/2010/main" val="38911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texte, vache&#10;&#10;Description générée automatiquement">
            <a:extLst>
              <a:ext uri="{FF2B5EF4-FFF2-40B4-BE49-F238E27FC236}">
                <a16:creationId xmlns:a16="http://schemas.microsoft.com/office/drawing/2014/main" id="{CAC61891-1737-1B47-BE91-F9BADA24347C}"/>
              </a:ext>
            </a:extLst>
          </p:cNvPr>
          <p:cNvPicPr>
            <a:picLocks noChangeAspect="1"/>
          </p:cNvPicPr>
          <p:nvPr/>
        </p:nvPicPr>
        <p:blipFill>
          <a:blip r:embed="rId2"/>
          <a:stretch>
            <a:fillRect/>
          </a:stretch>
        </p:blipFill>
        <p:spPr>
          <a:xfrm>
            <a:off x="8193637" y="0"/>
            <a:ext cx="3972207" cy="6858000"/>
          </a:xfrm>
          <a:prstGeom prst="rect">
            <a:avLst/>
          </a:prstGeom>
        </p:spPr>
      </p:pic>
      <p:sp>
        <p:nvSpPr>
          <p:cNvPr id="6" name="ZoneTexte 5">
            <a:extLst>
              <a:ext uri="{FF2B5EF4-FFF2-40B4-BE49-F238E27FC236}">
                <a16:creationId xmlns:a16="http://schemas.microsoft.com/office/drawing/2014/main" id="{7D85CFF9-9FC9-1344-B741-CE0AB64523ED}"/>
              </a:ext>
            </a:extLst>
          </p:cNvPr>
          <p:cNvSpPr txBox="1"/>
          <p:nvPr/>
        </p:nvSpPr>
        <p:spPr>
          <a:xfrm>
            <a:off x="4435449" y="5953238"/>
            <a:ext cx="3321102" cy="707886"/>
          </a:xfrm>
          <a:prstGeom prst="rect">
            <a:avLst/>
          </a:prstGeom>
          <a:solidFill>
            <a:schemeClr val="bg1"/>
          </a:solidFill>
        </p:spPr>
        <p:txBody>
          <a:bodyPr wrap="none" rtlCol="0">
            <a:spAutoFit/>
          </a:bodyPr>
          <a:lstStyle/>
          <a:p>
            <a:r>
              <a:rPr lang="fr-FR" sz="2000" dirty="0">
                <a:latin typeface="Times New Roman" panose="02020603050405020304" pitchFamily="18" charset="0"/>
                <a:cs typeface="Times New Roman" panose="02020603050405020304" pitchFamily="18" charset="0"/>
              </a:rPr>
              <a:t>Le Greco, </a:t>
            </a:r>
            <a:r>
              <a:rPr lang="fr-FR" sz="2000" i="1" dirty="0">
                <a:latin typeface="Times New Roman" panose="02020603050405020304" pitchFamily="18" charset="0"/>
                <a:cs typeface="Times New Roman" panose="02020603050405020304" pitchFamily="18" charset="0"/>
              </a:rPr>
              <a:t>Crucifixion</a:t>
            </a:r>
            <a:r>
              <a:rPr lang="fr-FR" sz="2000" dirty="0">
                <a:latin typeface="Times New Roman" panose="02020603050405020304" pitchFamily="18" charset="0"/>
                <a:cs typeface="Times New Roman" panose="02020603050405020304" pitchFamily="18" charset="0"/>
              </a:rPr>
              <a:t>, v. 1600</a:t>
            </a:r>
          </a:p>
          <a:p>
            <a:r>
              <a:rPr lang="fr-FR" sz="2000" dirty="0">
                <a:latin typeface="Times New Roman" panose="02020603050405020304" pitchFamily="18" charset="0"/>
                <a:cs typeface="Times New Roman" panose="02020603050405020304" pitchFamily="18" charset="0"/>
              </a:rPr>
              <a:t>Cleveland Museum of art</a:t>
            </a:r>
          </a:p>
        </p:txBody>
      </p:sp>
      <p:sp>
        <p:nvSpPr>
          <p:cNvPr id="2" name="ZoneTexte 1">
            <a:extLst>
              <a:ext uri="{FF2B5EF4-FFF2-40B4-BE49-F238E27FC236}">
                <a16:creationId xmlns:a16="http://schemas.microsoft.com/office/drawing/2014/main" id="{B62184C5-D362-7141-9807-1CBEB7B59BE5}"/>
              </a:ext>
            </a:extLst>
          </p:cNvPr>
          <p:cNvSpPr txBox="1"/>
          <p:nvPr/>
        </p:nvSpPr>
        <p:spPr>
          <a:xfrm>
            <a:off x="615142" y="1443785"/>
            <a:ext cx="7015942" cy="1077218"/>
          </a:xfrm>
          <a:prstGeom prst="rect">
            <a:avLst/>
          </a:prstGeom>
          <a:solidFill>
            <a:schemeClr val="bg1"/>
          </a:solidFill>
        </p:spPr>
        <p:txBody>
          <a:bodyPr wrap="square" rtlCol="0">
            <a:spAutoFit/>
          </a:bodyPr>
          <a:lstStyle/>
          <a:p>
            <a:r>
              <a:rPr lang="fr-FR" sz="3200" dirty="0">
                <a:latin typeface="Times New Roman" panose="02020603050405020304" pitchFamily="18" charset="0"/>
                <a:cs typeface="Times New Roman" panose="02020603050405020304" pitchFamily="18" charset="0"/>
              </a:rPr>
              <a:t>Mon Dieu, mon Dieu, pourquoi m’as-tu abandonné ? (Ps 21, 1)</a:t>
            </a:r>
          </a:p>
        </p:txBody>
      </p:sp>
    </p:spTree>
    <p:extLst>
      <p:ext uri="{BB962C8B-B14F-4D97-AF65-F5344CB8AC3E}">
        <p14:creationId xmlns:p14="http://schemas.microsoft.com/office/powerpoint/2010/main" val="326708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descr="Une image contenant texte, personne&#10;&#10;Description générée automatiquement">
            <a:extLst>
              <a:ext uri="{FF2B5EF4-FFF2-40B4-BE49-F238E27FC236}">
                <a16:creationId xmlns:a16="http://schemas.microsoft.com/office/drawing/2014/main" id="{1440D2D8-986B-F148-800D-D231854C46DD}"/>
              </a:ext>
            </a:extLst>
          </p:cNvPr>
          <p:cNvPicPr>
            <a:picLocks noChangeAspect="1"/>
          </p:cNvPicPr>
          <p:nvPr/>
        </p:nvPicPr>
        <p:blipFill>
          <a:blip r:embed="rId2"/>
          <a:stretch>
            <a:fillRect/>
          </a:stretch>
        </p:blipFill>
        <p:spPr>
          <a:xfrm>
            <a:off x="3773878" y="0"/>
            <a:ext cx="4644244" cy="6858000"/>
          </a:xfrm>
          <a:prstGeom prst="rect">
            <a:avLst/>
          </a:prstGeom>
        </p:spPr>
      </p:pic>
      <p:sp>
        <p:nvSpPr>
          <p:cNvPr id="5" name="ZoneTexte 4">
            <a:extLst>
              <a:ext uri="{FF2B5EF4-FFF2-40B4-BE49-F238E27FC236}">
                <a16:creationId xmlns:a16="http://schemas.microsoft.com/office/drawing/2014/main" id="{DF14AD8D-6D74-1444-9DE3-C2006E0C8FF8}"/>
              </a:ext>
            </a:extLst>
          </p:cNvPr>
          <p:cNvSpPr txBox="1"/>
          <p:nvPr/>
        </p:nvSpPr>
        <p:spPr>
          <a:xfrm>
            <a:off x="4564010" y="817955"/>
            <a:ext cx="3090911" cy="584775"/>
          </a:xfrm>
          <a:prstGeom prst="rect">
            <a:avLst/>
          </a:prstGeom>
          <a:solidFill>
            <a:schemeClr val="bg1"/>
          </a:solidFill>
        </p:spPr>
        <p:txBody>
          <a:bodyPr wrap="none" rtlCol="0">
            <a:spAutoFit/>
          </a:bodyPr>
          <a:lstStyle/>
          <a:p>
            <a:r>
              <a:rPr lang="fr-FR" sz="3200" dirty="0">
                <a:latin typeface="Times New Roman" panose="02020603050405020304" pitchFamily="18" charset="0"/>
                <a:cs typeface="Times New Roman" panose="02020603050405020304" pitchFamily="18" charset="0"/>
              </a:rPr>
              <a:t>CH. 3 – LE MAL</a:t>
            </a:r>
          </a:p>
        </p:txBody>
      </p:sp>
    </p:spTree>
    <p:extLst>
      <p:ext uri="{BB962C8B-B14F-4D97-AF65-F5344CB8AC3E}">
        <p14:creationId xmlns:p14="http://schemas.microsoft.com/office/powerpoint/2010/main" val="426039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1FB96EF-B39E-1C46-B525-86D428E5F34F}"/>
              </a:ext>
            </a:extLst>
          </p:cNvPr>
          <p:cNvPicPr>
            <a:picLocks noChangeAspect="1"/>
          </p:cNvPicPr>
          <p:nvPr/>
        </p:nvPicPr>
        <p:blipFill rotWithShape="1">
          <a:blip r:embed="rId2"/>
          <a:srcRect t="1996" r="4025" b="3335"/>
          <a:stretch/>
        </p:blipFill>
        <p:spPr>
          <a:xfrm>
            <a:off x="7743323" y="127061"/>
            <a:ext cx="3874944" cy="6591993"/>
          </a:xfrm>
          <a:prstGeom prst="rect">
            <a:avLst/>
          </a:prstGeom>
        </p:spPr>
      </p:pic>
      <p:pic>
        <p:nvPicPr>
          <p:cNvPr id="7" name="Image 6" descr="Une image contenant texte, personne&#10;&#10;Description générée automatiquement">
            <a:extLst>
              <a:ext uri="{FF2B5EF4-FFF2-40B4-BE49-F238E27FC236}">
                <a16:creationId xmlns:a16="http://schemas.microsoft.com/office/drawing/2014/main" id="{4A91723F-802C-D04B-A627-8EBEFD548DF3}"/>
              </a:ext>
            </a:extLst>
          </p:cNvPr>
          <p:cNvPicPr>
            <a:picLocks noChangeAspect="1"/>
          </p:cNvPicPr>
          <p:nvPr/>
        </p:nvPicPr>
        <p:blipFill>
          <a:blip r:embed="rId3"/>
          <a:stretch>
            <a:fillRect/>
          </a:stretch>
        </p:blipFill>
        <p:spPr>
          <a:xfrm>
            <a:off x="1274164" y="127061"/>
            <a:ext cx="4601980" cy="5823275"/>
          </a:xfrm>
          <a:prstGeom prst="rect">
            <a:avLst/>
          </a:prstGeom>
        </p:spPr>
      </p:pic>
      <p:sp>
        <p:nvSpPr>
          <p:cNvPr id="8" name="ZoneTexte 7">
            <a:extLst>
              <a:ext uri="{FF2B5EF4-FFF2-40B4-BE49-F238E27FC236}">
                <a16:creationId xmlns:a16="http://schemas.microsoft.com/office/drawing/2014/main" id="{D29A69DC-7AB3-F04F-BD82-CDED244A3563}"/>
              </a:ext>
            </a:extLst>
          </p:cNvPr>
          <p:cNvSpPr txBox="1"/>
          <p:nvPr/>
        </p:nvSpPr>
        <p:spPr>
          <a:xfrm>
            <a:off x="2511205" y="6196360"/>
            <a:ext cx="2383436" cy="369332"/>
          </a:xfrm>
          <a:prstGeom prst="rect">
            <a:avLst/>
          </a:prstGeom>
          <a:solidFill>
            <a:schemeClr val="bg1"/>
          </a:solidFill>
        </p:spPr>
        <p:txBody>
          <a:bodyPr wrap="square" rtlCol="0">
            <a:spAutoFit/>
          </a:bodyPr>
          <a:lstStyle/>
          <a:p>
            <a:pPr algn="ctr"/>
            <a:r>
              <a:rPr lang="fr-FR"/>
              <a:t>Leibniz </a:t>
            </a:r>
            <a:r>
              <a:rPr lang="fr-FR" dirty="0"/>
              <a:t>(1646 – 1716)</a:t>
            </a:r>
          </a:p>
        </p:txBody>
      </p:sp>
    </p:spTree>
    <p:extLst>
      <p:ext uri="{BB962C8B-B14F-4D97-AF65-F5344CB8AC3E}">
        <p14:creationId xmlns:p14="http://schemas.microsoft.com/office/powerpoint/2010/main" val="263246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2CB3F9-D7BA-F245-8DF4-294F84C8E7F8}"/>
              </a:ext>
            </a:extLst>
          </p:cNvPr>
          <p:cNvPicPr>
            <a:picLocks noChangeAspect="1"/>
          </p:cNvPicPr>
          <p:nvPr/>
        </p:nvPicPr>
        <p:blipFill>
          <a:blip r:embed="rId2"/>
          <a:srcRect/>
          <a:stretch/>
        </p:blipFill>
        <p:spPr>
          <a:xfrm>
            <a:off x="1249486" y="613519"/>
            <a:ext cx="4498171" cy="556648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CAB3650A-6465-FC47-BBF0-ED816FB2D755}"/>
              </a:ext>
            </a:extLst>
          </p:cNvPr>
          <p:cNvPicPr>
            <a:picLocks noChangeAspect="1"/>
          </p:cNvPicPr>
          <p:nvPr/>
        </p:nvPicPr>
        <p:blipFill>
          <a:blip r:embed="rId3"/>
          <a:stretch>
            <a:fillRect/>
          </a:stretch>
        </p:blipFill>
        <p:spPr>
          <a:xfrm>
            <a:off x="7576457" y="613518"/>
            <a:ext cx="3745399" cy="5630963"/>
          </a:xfrm>
          <a:prstGeom prst="rect">
            <a:avLst/>
          </a:prstGeom>
        </p:spPr>
      </p:pic>
    </p:spTree>
    <p:extLst>
      <p:ext uri="{BB962C8B-B14F-4D97-AF65-F5344CB8AC3E}">
        <p14:creationId xmlns:p14="http://schemas.microsoft.com/office/powerpoint/2010/main" val="125733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665A2A4-173B-1D43-A5DA-BC8163171161}"/>
              </a:ext>
            </a:extLst>
          </p:cNvPr>
          <p:cNvSpPr txBox="1"/>
          <p:nvPr/>
        </p:nvSpPr>
        <p:spPr>
          <a:xfrm>
            <a:off x="631767" y="441505"/>
            <a:ext cx="11039301" cy="6278642"/>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 - Qu’importe, dit le derviche, qu’il y ait du mal ou du bien ? Quand sa Hautesse envoie un vaisseau en Egypte, s’embarrasse-t-elle si les souris qui sont dans le vaisseau sont à leur aise ou non ? »</a:t>
            </a:r>
          </a:p>
          <a:p>
            <a:pPr marL="457200" indent="-457200">
              <a:buFontTx/>
              <a:buChar char="-"/>
            </a:pPr>
            <a:r>
              <a:rPr lang="fr-FR" sz="3200" dirty="0">
                <a:latin typeface="Times New Roman" panose="02020603050405020304" pitchFamily="18" charset="0"/>
                <a:cs typeface="Times New Roman" panose="02020603050405020304" pitchFamily="18" charset="0"/>
              </a:rPr>
              <a:t>Que faut-il donc faire ? dit Pangloss. </a:t>
            </a:r>
          </a:p>
          <a:p>
            <a:pPr marL="457200" indent="-457200">
              <a:buFontTx/>
              <a:buChar char="-"/>
            </a:pPr>
            <a:r>
              <a:rPr lang="fr-FR" sz="3200" b="1" dirty="0">
                <a:latin typeface="Times New Roman" panose="02020603050405020304" pitchFamily="18" charset="0"/>
                <a:cs typeface="Times New Roman" panose="02020603050405020304" pitchFamily="18" charset="0"/>
              </a:rPr>
              <a:t>Te taire</a:t>
            </a:r>
            <a:r>
              <a:rPr lang="fr-FR" sz="3200" dirty="0">
                <a:latin typeface="Times New Roman" panose="02020603050405020304" pitchFamily="18" charset="0"/>
                <a:cs typeface="Times New Roman" panose="02020603050405020304" pitchFamily="18" charset="0"/>
              </a:rPr>
              <a:t>, dit le derviche. </a:t>
            </a:r>
          </a:p>
          <a:p>
            <a:pPr marL="457200" indent="-457200">
              <a:buFontTx/>
              <a:buChar char="-"/>
            </a:pPr>
            <a:r>
              <a:rPr lang="fr-FR" sz="3200" dirty="0">
                <a:latin typeface="Times New Roman" panose="02020603050405020304" pitchFamily="18" charset="0"/>
                <a:cs typeface="Times New Roman" panose="02020603050405020304" pitchFamily="18" charset="0"/>
              </a:rPr>
              <a:t>Je me flattais, dit Pangloss, de raisonner un peu avec vous des effets et des causes, du meilleur des mondes possibles, de l’origine du mal, de la nature de l’âme et de l’harmonie préétablie. " </a:t>
            </a:r>
          </a:p>
          <a:p>
            <a:r>
              <a:rPr lang="fr-FR" sz="3200" dirty="0">
                <a:latin typeface="Times New Roman" panose="02020603050405020304" pitchFamily="18" charset="0"/>
                <a:cs typeface="Times New Roman" panose="02020603050405020304" pitchFamily="18" charset="0"/>
              </a:rPr>
              <a:t>Le derviche, à ces mots, leur ferma la porte au nez. » </a:t>
            </a:r>
          </a:p>
          <a:p>
            <a:r>
              <a:rPr lang="fr-FR" sz="3200" dirty="0">
                <a:latin typeface="Times New Roman" panose="02020603050405020304" pitchFamily="18" charset="0"/>
                <a:cs typeface="Times New Roman" panose="02020603050405020304" pitchFamily="18" charset="0"/>
              </a:rPr>
              <a:t>(</a:t>
            </a:r>
            <a:r>
              <a:rPr lang="fr-FR" sz="3200" i="1" dirty="0">
                <a:latin typeface="Times New Roman" panose="02020603050405020304" pitchFamily="18" charset="0"/>
                <a:cs typeface="Times New Roman" panose="02020603050405020304" pitchFamily="18" charset="0"/>
              </a:rPr>
              <a:t>Candide</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a:t>
            </a:r>
            <a:r>
              <a:rPr lang="fr-FR" sz="3200" dirty="0">
                <a:latin typeface="Times New Roman" panose="02020603050405020304" pitchFamily="18" charset="0"/>
                <a:cs typeface="Times New Roman" panose="02020603050405020304" pitchFamily="18" charset="0"/>
              </a:rPr>
              <a:t> XXX « Conclusion »)</a:t>
            </a:r>
          </a:p>
          <a:p>
            <a:endParaRPr lang="fr-FR" dirty="0"/>
          </a:p>
        </p:txBody>
      </p:sp>
    </p:spTree>
    <p:extLst>
      <p:ext uri="{BB962C8B-B14F-4D97-AF65-F5344CB8AC3E}">
        <p14:creationId xmlns:p14="http://schemas.microsoft.com/office/powerpoint/2010/main" val="204552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homme, mur, regardant&#10;&#10;Description générée automatiquement">
            <a:extLst>
              <a:ext uri="{FF2B5EF4-FFF2-40B4-BE49-F238E27FC236}">
                <a16:creationId xmlns:a16="http://schemas.microsoft.com/office/drawing/2014/main" id="{6540B20D-B19A-914F-A113-ADFB1056AC60}"/>
              </a:ext>
            </a:extLst>
          </p:cNvPr>
          <p:cNvPicPr>
            <a:picLocks noChangeAspect="1"/>
          </p:cNvPicPr>
          <p:nvPr/>
        </p:nvPicPr>
        <p:blipFill>
          <a:blip r:embed="rId2"/>
          <a:stretch>
            <a:fillRect/>
          </a:stretch>
        </p:blipFill>
        <p:spPr>
          <a:xfrm>
            <a:off x="3642112" y="0"/>
            <a:ext cx="4907775" cy="6858000"/>
          </a:xfrm>
          <a:prstGeom prst="rect">
            <a:avLst/>
          </a:prstGeom>
        </p:spPr>
      </p:pic>
      <p:sp>
        <p:nvSpPr>
          <p:cNvPr id="4" name="ZoneTexte 3">
            <a:extLst>
              <a:ext uri="{FF2B5EF4-FFF2-40B4-BE49-F238E27FC236}">
                <a16:creationId xmlns:a16="http://schemas.microsoft.com/office/drawing/2014/main" id="{1DFB48AC-3309-5A4D-A26E-C896D5F8D685}"/>
              </a:ext>
            </a:extLst>
          </p:cNvPr>
          <p:cNvSpPr txBox="1"/>
          <p:nvPr/>
        </p:nvSpPr>
        <p:spPr>
          <a:xfrm>
            <a:off x="8803758" y="6039292"/>
            <a:ext cx="3147237" cy="400110"/>
          </a:xfrm>
          <a:prstGeom prst="rect">
            <a:avLst/>
          </a:prstGeom>
          <a:solidFill>
            <a:schemeClr val="bg1"/>
          </a:solidFill>
        </p:spPr>
        <p:txBody>
          <a:bodyPr wrap="square" rtlCol="0">
            <a:spAutoFit/>
          </a:bodyPr>
          <a:lstStyle/>
          <a:p>
            <a:r>
              <a:rPr lang="fr-FR" sz="2000" dirty="0">
                <a:latin typeface="Times New Roman" panose="02020603050405020304" pitchFamily="18" charset="0"/>
                <a:cs typeface="Times New Roman" panose="02020603050405020304" pitchFamily="18" charset="0"/>
              </a:rPr>
              <a:t>Hannah Arendt (1906-1975)</a:t>
            </a:r>
          </a:p>
        </p:txBody>
      </p:sp>
    </p:spTree>
    <p:extLst>
      <p:ext uri="{BB962C8B-B14F-4D97-AF65-F5344CB8AC3E}">
        <p14:creationId xmlns:p14="http://schemas.microsoft.com/office/powerpoint/2010/main" val="258207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homme, personne, vieux&#10;&#10;Description générée automatiquement">
            <a:extLst>
              <a:ext uri="{FF2B5EF4-FFF2-40B4-BE49-F238E27FC236}">
                <a16:creationId xmlns:a16="http://schemas.microsoft.com/office/drawing/2014/main" id="{AD204CEE-0291-924A-90C0-10B0770C3DE4}"/>
              </a:ext>
            </a:extLst>
          </p:cNvPr>
          <p:cNvPicPr>
            <a:picLocks noChangeAspect="1"/>
          </p:cNvPicPr>
          <p:nvPr/>
        </p:nvPicPr>
        <p:blipFill>
          <a:blip r:embed="rId2"/>
          <a:stretch>
            <a:fillRect/>
          </a:stretch>
        </p:blipFill>
        <p:spPr>
          <a:xfrm>
            <a:off x="0" y="475511"/>
            <a:ext cx="12192000" cy="5906977"/>
          </a:xfrm>
          <a:prstGeom prst="rect">
            <a:avLst/>
          </a:prstGeom>
        </p:spPr>
      </p:pic>
    </p:spTree>
    <p:extLst>
      <p:ext uri="{BB962C8B-B14F-4D97-AF65-F5344CB8AC3E}">
        <p14:creationId xmlns:p14="http://schemas.microsoft.com/office/powerpoint/2010/main" val="3930163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BA6E0A6-0507-58D5-CC46-8921A4E99AA9}"/>
              </a:ext>
            </a:extLst>
          </p:cNvPr>
          <p:cNvSpPr txBox="1"/>
          <p:nvPr/>
        </p:nvSpPr>
        <p:spPr>
          <a:xfrm>
            <a:off x="651163" y="920621"/>
            <a:ext cx="10889673" cy="5016758"/>
          </a:xfrm>
          <a:prstGeom prst="rect">
            <a:avLst/>
          </a:prstGeom>
          <a:noFill/>
        </p:spPr>
        <p:txBody>
          <a:bodyPr wrap="square" rtlCol="0">
            <a:spAutoFit/>
          </a:bodyPr>
          <a:lstStyle/>
          <a:p>
            <a:pPr algn="just"/>
            <a:r>
              <a:rPr lang="fr-FR" sz="3200" dirty="0"/>
              <a:t>« J'ai changé d'avis et je ne parle plus de "mal radical"... A l'heure actuelle, mon avis est que le mal n'est jamais "radical", qu'il est seulement extrême, et qu'il ne possède ni profondeur ni dimension démoniaque. Il peut tout envahir et ravager le monde entier précisément parce qu'il se propage comme un champignon. Il "défie la pensée", comme je l'ai dit, parce que la pensée essaie d'atteindre à la profondeur, de toucher aux racines, et du moment qu'elle s'occupe du mal, elle est frustrée parce qu'elle ne trouve rien. C'est là sa "banalité". Seul le bien a de la profondeur et peut être radical. » </a:t>
            </a:r>
          </a:p>
        </p:txBody>
      </p:sp>
    </p:spTree>
    <p:extLst>
      <p:ext uri="{BB962C8B-B14F-4D97-AF65-F5344CB8AC3E}">
        <p14:creationId xmlns:p14="http://schemas.microsoft.com/office/powerpoint/2010/main" val="176572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302029" y="181957"/>
            <a:ext cx="11587941" cy="6494085"/>
          </a:xfrm>
          <a:prstGeom prst="rect">
            <a:avLst/>
          </a:prstGeom>
          <a:noFill/>
        </p:spPr>
        <p:txBody>
          <a:bodyPr wrap="square" rtlCol="0">
            <a:spAutoFit/>
          </a:bodyPr>
          <a:lstStyle/>
          <a:p>
            <a:r>
              <a:rPr lang="fr-FR" sz="3200" b="1" dirty="0">
                <a:latin typeface="Times New Roman" panose="02020603050405020304" pitchFamily="18" charset="0"/>
                <a:cs typeface="Times New Roman" panose="02020603050405020304" pitchFamily="18" charset="0"/>
              </a:rPr>
              <a:t>1. LE MAL N’EST PAS CE QU’IL Y A DE PLUS ORIGINAIRE</a:t>
            </a:r>
          </a:p>
          <a:p>
            <a:r>
              <a:rPr lang="fr-FR" sz="3200" dirty="0">
                <a:latin typeface="Times New Roman" panose="02020603050405020304" pitchFamily="18" charset="0"/>
                <a:cs typeface="Times New Roman" panose="02020603050405020304" pitchFamily="18" charset="0"/>
              </a:rPr>
              <a:t> </a:t>
            </a:r>
          </a:p>
          <a:p>
            <a:r>
              <a:rPr lang="fr-FR" sz="3200" b="1" dirty="0">
                <a:latin typeface="Times New Roman" panose="02020603050405020304" pitchFamily="18" charset="0"/>
                <a:cs typeface="Times New Roman" panose="02020603050405020304" pitchFamily="18" charset="0"/>
              </a:rPr>
              <a:t>2. LE MAL EST UN SCANDALE INCOMPREHENSIBLE</a:t>
            </a:r>
          </a:p>
          <a:p>
            <a:pPr lvl="1"/>
            <a:r>
              <a:rPr lang="fr-FR" sz="3200" dirty="0">
                <a:latin typeface="Times New Roman" panose="02020603050405020304" pitchFamily="18" charset="0"/>
                <a:cs typeface="Times New Roman" panose="02020603050405020304" pitchFamily="18" charset="0"/>
              </a:rPr>
              <a:t>2.1. L’Ancien Testament : mise en lumière du scandale</a:t>
            </a:r>
          </a:p>
          <a:p>
            <a:pPr lvl="1"/>
            <a:r>
              <a:rPr lang="fr-FR" sz="3200" dirty="0">
                <a:latin typeface="Times New Roman" panose="02020603050405020304" pitchFamily="18" charset="0"/>
                <a:cs typeface="Times New Roman" panose="02020603050405020304" pitchFamily="18" charset="0"/>
              </a:rPr>
              <a:t>2.2. Jésus : une question sans réponse</a:t>
            </a:r>
          </a:p>
          <a:p>
            <a:pPr lvl="1"/>
            <a:r>
              <a:rPr lang="fr-FR" sz="3200" dirty="0">
                <a:latin typeface="Times New Roman" panose="02020603050405020304" pitchFamily="18" charset="0"/>
                <a:cs typeface="Times New Roman" panose="02020603050405020304" pitchFamily="18" charset="0"/>
              </a:rPr>
              <a:t>2.3. Des explications irrecevables</a:t>
            </a:r>
          </a:p>
          <a:p>
            <a:r>
              <a:rPr lang="fr-FR" sz="3200" dirty="0">
                <a:latin typeface="Times New Roman" panose="02020603050405020304" pitchFamily="18" charset="0"/>
                <a:cs typeface="Times New Roman" panose="02020603050405020304" pitchFamily="18" charset="0"/>
              </a:rPr>
              <a:t> </a:t>
            </a:r>
          </a:p>
          <a:p>
            <a:pPr lvl="0"/>
            <a:r>
              <a:rPr lang="fr-FR" sz="3200" b="1" dirty="0">
                <a:solidFill>
                  <a:srgbClr val="FF0000"/>
                </a:solidFill>
                <a:latin typeface="Times New Roman" panose="02020603050405020304" pitchFamily="18" charset="0"/>
                <a:cs typeface="Times New Roman" panose="02020603050405020304" pitchFamily="18" charset="0"/>
              </a:rPr>
              <a:t>3. DIEU ET LE MAL</a:t>
            </a:r>
          </a:p>
          <a:p>
            <a:pPr lvl="1"/>
            <a:r>
              <a:rPr lang="fr-FR" sz="3200" dirty="0">
                <a:latin typeface="Times New Roman" panose="02020603050405020304" pitchFamily="18" charset="0"/>
                <a:cs typeface="Times New Roman" panose="02020603050405020304" pitchFamily="18" charset="0"/>
              </a:rPr>
              <a:t>3.1. La situation propre du judéo-christianisme</a:t>
            </a:r>
          </a:p>
          <a:p>
            <a:pPr lvl="1"/>
            <a:r>
              <a:rPr lang="fr-FR" sz="3200" dirty="0">
                <a:latin typeface="Times New Roman" panose="02020603050405020304" pitchFamily="18" charset="0"/>
                <a:cs typeface="Times New Roman" panose="02020603050405020304" pitchFamily="18" charset="0"/>
              </a:rPr>
              <a:t>3.2. Les impasses à éviter </a:t>
            </a:r>
          </a:p>
          <a:p>
            <a:pPr lvl="1"/>
            <a:r>
              <a:rPr lang="fr-FR" sz="3200" dirty="0">
                <a:latin typeface="Times New Roman" panose="02020603050405020304" pitchFamily="18" charset="0"/>
                <a:cs typeface="Times New Roman" panose="02020603050405020304" pitchFamily="18" charset="0"/>
              </a:rPr>
              <a:t>3.3. Le renversement du problème en Jésus-Christ </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4. NOTRE REPONSE AU MAL</a:t>
            </a:r>
          </a:p>
        </p:txBody>
      </p:sp>
    </p:spTree>
    <p:extLst>
      <p:ext uri="{BB962C8B-B14F-4D97-AF65-F5344CB8AC3E}">
        <p14:creationId xmlns:p14="http://schemas.microsoft.com/office/powerpoint/2010/main" val="237500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bâtiment, sculpture, pierre&#10;&#10;Description générée automatiquement">
            <a:extLst>
              <a:ext uri="{FF2B5EF4-FFF2-40B4-BE49-F238E27FC236}">
                <a16:creationId xmlns:a16="http://schemas.microsoft.com/office/drawing/2014/main" id="{66619C74-0F47-BC42-9DD5-D4F3F38902EA}"/>
              </a:ext>
            </a:extLst>
          </p:cNvPr>
          <p:cNvPicPr>
            <a:picLocks noChangeAspect="1"/>
          </p:cNvPicPr>
          <p:nvPr/>
        </p:nvPicPr>
        <p:blipFill>
          <a:blip r:embed="rId2"/>
          <a:stretch>
            <a:fillRect/>
          </a:stretch>
        </p:blipFill>
        <p:spPr>
          <a:xfrm>
            <a:off x="4438276" y="-44158"/>
            <a:ext cx="3315447" cy="6902158"/>
          </a:xfrm>
          <a:prstGeom prst="rect">
            <a:avLst/>
          </a:prstGeom>
        </p:spPr>
      </p:pic>
    </p:spTree>
    <p:extLst>
      <p:ext uri="{BB962C8B-B14F-4D97-AF65-F5344CB8AC3E}">
        <p14:creationId xmlns:p14="http://schemas.microsoft.com/office/powerpoint/2010/main" val="89760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Une image contenant bâtiment, sculpture&#10;&#10;Description générée automatiquement">
            <a:extLst>
              <a:ext uri="{FF2B5EF4-FFF2-40B4-BE49-F238E27FC236}">
                <a16:creationId xmlns:a16="http://schemas.microsoft.com/office/drawing/2014/main" id="{80AB916E-F668-4A49-BFE6-E3AE429EC7DA}"/>
              </a:ext>
            </a:extLst>
          </p:cNvPr>
          <p:cNvPicPr>
            <a:picLocks noChangeAspect="1"/>
          </p:cNvPicPr>
          <p:nvPr/>
        </p:nvPicPr>
        <p:blipFill>
          <a:blip r:embed="rId2"/>
          <a:stretch>
            <a:fillRect/>
          </a:stretch>
        </p:blipFill>
        <p:spPr>
          <a:xfrm>
            <a:off x="4347064" y="0"/>
            <a:ext cx="3497872" cy="6858000"/>
          </a:xfrm>
          <a:prstGeom prst="rect">
            <a:avLst/>
          </a:prstGeom>
        </p:spPr>
      </p:pic>
    </p:spTree>
    <p:extLst>
      <p:ext uri="{BB962C8B-B14F-4D97-AF65-F5344CB8AC3E}">
        <p14:creationId xmlns:p14="http://schemas.microsoft.com/office/powerpoint/2010/main" val="3989666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3789B456-A852-104C-B2FF-25EC5F27DFA5}"/>
              </a:ext>
            </a:extLst>
          </p:cNvPr>
          <p:cNvPicPr>
            <a:picLocks noChangeAspect="1"/>
          </p:cNvPicPr>
          <p:nvPr/>
        </p:nvPicPr>
        <p:blipFill>
          <a:blip r:embed="rId2"/>
          <a:stretch>
            <a:fillRect/>
          </a:stretch>
        </p:blipFill>
        <p:spPr>
          <a:xfrm>
            <a:off x="7641771" y="958736"/>
            <a:ext cx="3222082" cy="4940527"/>
          </a:xfrm>
          <a:prstGeom prst="rect">
            <a:avLst/>
          </a:prstGeom>
        </p:spPr>
      </p:pic>
      <p:pic>
        <p:nvPicPr>
          <p:cNvPr id="5" name="Image 4" descr="Une image contenant personne, homme, intérieur, aîné&#10;&#10;Description générée automatiquement">
            <a:extLst>
              <a:ext uri="{FF2B5EF4-FFF2-40B4-BE49-F238E27FC236}">
                <a16:creationId xmlns:a16="http://schemas.microsoft.com/office/drawing/2014/main" id="{AF6F0407-CC25-6641-B187-AD37015AA41C}"/>
              </a:ext>
            </a:extLst>
          </p:cNvPr>
          <p:cNvPicPr>
            <a:picLocks noChangeAspect="1"/>
          </p:cNvPicPr>
          <p:nvPr/>
        </p:nvPicPr>
        <p:blipFill>
          <a:blip r:embed="rId3"/>
          <a:stretch>
            <a:fillRect/>
          </a:stretch>
        </p:blipFill>
        <p:spPr>
          <a:xfrm>
            <a:off x="944380" y="23462"/>
            <a:ext cx="4691433" cy="6782179"/>
          </a:xfrm>
          <a:prstGeom prst="rect">
            <a:avLst/>
          </a:prstGeom>
        </p:spPr>
      </p:pic>
    </p:spTree>
    <p:extLst>
      <p:ext uri="{BB962C8B-B14F-4D97-AF65-F5344CB8AC3E}">
        <p14:creationId xmlns:p14="http://schemas.microsoft.com/office/powerpoint/2010/main" val="396116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intérieur, chien&#10;&#10;Description générée automatiquement">
            <a:extLst>
              <a:ext uri="{FF2B5EF4-FFF2-40B4-BE49-F238E27FC236}">
                <a16:creationId xmlns:a16="http://schemas.microsoft.com/office/drawing/2014/main" id="{6B4941C8-F8D0-AD47-9355-555E47145CEA}"/>
              </a:ext>
            </a:extLst>
          </p:cNvPr>
          <p:cNvPicPr>
            <a:picLocks noChangeAspect="1"/>
          </p:cNvPicPr>
          <p:nvPr/>
        </p:nvPicPr>
        <p:blipFill>
          <a:blip r:embed="rId2"/>
          <a:stretch>
            <a:fillRect/>
          </a:stretch>
        </p:blipFill>
        <p:spPr>
          <a:xfrm>
            <a:off x="0" y="-1"/>
            <a:ext cx="12192000" cy="6265333"/>
          </a:xfrm>
          <a:prstGeom prst="rect">
            <a:avLst/>
          </a:prstGeom>
        </p:spPr>
      </p:pic>
      <p:sp>
        <p:nvSpPr>
          <p:cNvPr id="4" name="ZoneTexte 3">
            <a:extLst>
              <a:ext uri="{FF2B5EF4-FFF2-40B4-BE49-F238E27FC236}">
                <a16:creationId xmlns:a16="http://schemas.microsoft.com/office/drawing/2014/main" id="{62B472BA-8A6B-764A-B736-E4642C4EB39B}"/>
              </a:ext>
            </a:extLst>
          </p:cNvPr>
          <p:cNvSpPr txBox="1"/>
          <p:nvPr/>
        </p:nvSpPr>
        <p:spPr>
          <a:xfrm>
            <a:off x="2472123" y="6346975"/>
            <a:ext cx="7283019" cy="369332"/>
          </a:xfrm>
          <a:prstGeom prst="rect">
            <a:avLst/>
          </a:prstGeom>
          <a:solidFill>
            <a:schemeClr val="bg1"/>
          </a:solidFill>
        </p:spPr>
        <p:txBody>
          <a:bodyPr wrap="none" rtlCol="0">
            <a:spAutoFit/>
          </a:bodyPr>
          <a:lstStyle/>
          <a:p>
            <a:r>
              <a:rPr lang="fr-FR" dirty="0"/>
              <a:t>Michel-Ange, </a:t>
            </a:r>
            <a:r>
              <a:rPr lang="fr-FR" i="1" dirty="0"/>
              <a:t>Adam et Eve chassés du paradis, </a:t>
            </a:r>
            <a:r>
              <a:rPr lang="fr-FR" dirty="0"/>
              <a:t>1509-1510, Chapelle Sixtine </a:t>
            </a:r>
          </a:p>
        </p:txBody>
      </p:sp>
    </p:spTree>
    <p:extLst>
      <p:ext uri="{BB962C8B-B14F-4D97-AF65-F5344CB8AC3E}">
        <p14:creationId xmlns:p14="http://schemas.microsoft.com/office/powerpoint/2010/main" val="262062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3789B456-A852-104C-B2FF-25EC5F27DFA5}"/>
              </a:ext>
            </a:extLst>
          </p:cNvPr>
          <p:cNvPicPr>
            <a:picLocks noChangeAspect="1"/>
          </p:cNvPicPr>
          <p:nvPr/>
        </p:nvPicPr>
        <p:blipFill>
          <a:blip r:embed="rId2"/>
          <a:stretch>
            <a:fillRect/>
          </a:stretch>
        </p:blipFill>
        <p:spPr>
          <a:xfrm>
            <a:off x="7149611" y="981105"/>
            <a:ext cx="3192905" cy="4895788"/>
          </a:xfrm>
          <a:prstGeom prst="rect">
            <a:avLst/>
          </a:prstGeom>
        </p:spPr>
      </p:pic>
      <p:pic>
        <p:nvPicPr>
          <p:cNvPr id="5" name="Image 4" descr="Une image contenant personne, homme, intérieur, aîné&#10;&#10;Description générée automatiquement">
            <a:extLst>
              <a:ext uri="{FF2B5EF4-FFF2-40B4-BE49-F238E27FC236}">
                <a16:creationId xmlns:a16="http://schemas.microsoft.com/office/drawing/2014/main" id="{AF6F0407-CC25-6641-B187-AD37015AA41C}"/>
              </a:ext>
            </a:extLst>
          </p:cNvPr>
          <p:cNvPicPr>
            <a:picLocks noChangeAspect="1"/>
          </p:cNvPicPr>
          <p:nvPr/>
        </p:nvPicPr>
        <p:blipFill>
          <a:blip r:embed="rId3"/>
          <a:stretch>
            <a:fillRect/>
          </a:stretch>
        </p:blipFill>
        <p:spPr>
          <a:xfrm>
            <a:off x="1849484" y="312176"/>
            <a:ext cx="3634262" cy="5253878"/>
          </a:xfrm>
          <a:prstGeom prst="rect">
            <a:avLst/>
          </a:prstGeom>
        </p:spPr>
      </p:pic>
      <p:sp>
        <p:nvSpPr>
          <p:cNvPr id="2" name="ZoneTexte 1">
            <a:extLst>
              <a:ext uri="{FF2B5EF4-FFF2-40B4-BE49-F238E27FC236}">
                <a16:creationId xmlns:a16="http://schemas.microsoft.com/office/drawing/2014/main" id="{4751F313-C3FE-0C48-A927-4CB1FC479D48}"/>
              </a:ext>
            </a:extLst>
          </p:cNvPr>
          <p:cNvSpPr txBox="1"/>
          <p:nvPr/>
        </p:nvSpPr>
        <p:spPr>
          <a:xfrm>
            <a:off x="2070162" y="5884614"/>
            <a:ext cx="3192905" cy="460112"/>
          </a:xfrm>
          <a:prstGeom prst="rect">
            <a:avLst/>
          </a:prstGeom>
          <a:solidFill>
            <a:schemeClr val="bg1"/>
          </a:solidFill>
        </p:spPr>
        <p:txBody>
          <a:bodyPr wrap="square" rtlCol="0">
            <a:spAutoFit/>
          </a:bodyPr>
          <a:lstStyle/>
          <a:p>
            <a:r>
              <a:rPr lang="fr-FR" sz="2400" dirty="0"/>
              <a:t>Hans Jonas (1903-1993)</a:t>
            </a:r>
            <a:endParaRPr lang="fr-FR" dirty="0"/>
          </a:p>
        </p:txBody>
      </p:sp>
    </p:spTree>
    <p:extLst>
      <p:ext uri="{BB962C8B-B14F-4D97-AF65-F5344CB8AC3E}">
        <p14:creationId xmlns:p14="http://schemas.microsoft.com/office/powerpoint/2010/main" val="3735197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BA064CB-FBF9-2AA7-D4FA-DF33E0A0417C}"/>
              </a:ext>
            </a:extLst>
          </p:cNvPr>
          <p:cNvSpPr txBox="1"/>
          <p:nvPr/>
        </p:nvSpPr>
        <p:spPr>
          <a:xfrm>
            <a:off x="493221" y="1166842"/>
            <a:ext cx="11205557" cy="4524315"/>
          </a:xfrm>
          <a:prstGeom prst="rect">
            <a:avLst/>
          </a:prstGeom>
          <a:noFill/>
        </p:spPr>
        <p:txBody>
          <a:bodyPr wrap="square" rtlCol="0">
            <a:spAutoFit/>
          </a:bodyPr>
          <a:lstStyle/>
          <a:p>
            <a:pPr algn="just"/>
            <a:r>
              <a:rPr lang="fr-FR" sz="3200" dirty="0"/>
              <a:t>« Renonçant à sa propre invulnérabilité, le fondement éternel a permis au monde d’être. Toute créature doit son existence à cette négation et a reçu avec cette existence ce qu’il y avait à recevoir de l’au-delà. Dieu après s’être entièrement donné dans le monde en devenir, n’a plus rien à lui offrir : c’est maintenant à l’homme de lui donner. Et il peut le faire en veillant à ce que, dans les cheminements de sa vie, n’arrive pas, ou n’arrive pas trop souvent, et pas à cause de lui, l’homme, que Dieu puisse regretter d’avoir laissé devenir le monde » (p. 38-39)</a:t>
            </a:r>
          </a:p>
        </p:txBody>
      </p:sp>
    </p:spTree>
    <p:extLst>
      <p:ext uri="{BB962C8B-B14F-4D97-AF65-F5344CB8AC3E}">
        <p14:creationId xmlns:p14="http://schemas.microsoft.com/office/powerpoint/2010/main" val="63851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BA064CB-FBF9-2AA7-D4FA-DF33E0A0417C}"/>
              </a:ext>
            </a:extLst>
          </p:cNvPr>
          <p:cNvSpPr txBox="1"/>
          <p:nvPr/>
        </p:nvSpPr>
        <p:spPr>
          <a:xfrm>
            <a:off x="493221" y="2280748"/>
            <a:ext cx="11205557" cy="2554545"/>
          </a:xfrm>
          <a:prstGeom prst="rect">
            <a:avLst/>
          </a:prstGeom>
          <a:noFill/>
        </p:spPr>
        <p:txBody>
          <a:bodyPr wrap="square" rtlCol="0">
            <a:spAutoFit/>
          </a:bodyPr>
          <a:lstStyle/>
          <a:p>
            <a:pPr algn="just"/>
            <a:r>
              <a:rPr lang="fr-FR" sz="3200" dirty="0"/>
              <a:t>« Après Auschwitz nous pouvons affirmer, plus résolument que jamais auparavant, qu’une divinité </a:t>
            </a:r>
            <a:r>
              <a:rPr lang="fr-FR" sz="3200" b="1" dirty="0"/>
              <a:t>toute-puissante</a:t>
            </a:r>
            <a:r>
              <a:rPr lang="fr-FR" sz="3200" dirty="0"/>
              <a:t> ou bien ne serait pas toute-</a:t>
            </a:r>
            <a:r>
              <a:rPr lang="fr-FR" sz="3200" b="1" dirty="0"/>
              <a:t>bonne</a:t>
            </a:r>
            <a:r>
              <a:rPr lang="fr-FR" sz="3200" dirty="0"/>
              <a:t>, ou bien resterait entièrement </a:t>
            </a:r>
            <a:r>
              <a:rPr lang="fr-FR" sz="3200" b="1" dirty="0"/>
              <a:t>incompréhensible</a:t>
            </a:r>
            <a:r>
              <a:rPr lang="fr-FR" sz="3200" dirty="0"/>
              <a:t> (dans son gouvernement du monde, qui seul nous permet de la saisir). </a:t>
            </a:r>
          </a:p>
        </p:txBody>
      </p:sp>
    </p:spTree>
    <p:extLst>
      <p:ext uri="{BB962C8B-B14F-4D97-AF65-F5344CB8AC3E}">
        <p14:creationId xmlns:p14="http://schemas.microsoft.com/office/powerpoint/2010/main" val="1997104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BA064CB-FBF9-2AA7-D4FA-DF33E0A0417C}"/>
              </a:ext>
            </a:extLst>
          </p:cNvPr>
          <p:cNvSpPr txBox="1"/>
          <p:nvPr/>
        </p:nvSpPr>
        <p:spPr>
          <a:xfrm>
            <a:off x="493221" y="1413063"/>
            <a:ext cx="11205557" cy="4031873"/>
          </a:xfrm>
          <a:prstGeom prst="rect">
            <a:avLst/>
          </a:prstGeom>
          <a:noFill/>
        </p:spPr>
        <p:txBody>
          <a:bodyPr wrap="square" rtlCol="0">
            <a:spAutoFit/>
          </a:bodyPr>
          <a:lstStyle/>
          <a:p>
            <a:r>
              <a:rPr lang="fr-FR" sz="3200" dirty="0"/>
              <a:t>« Mais si Dieu, d’une certaine manière et à un certain degré, doit être intelligible (et nous sommes obligés de nous y tenir), alors il faut que sa bonté soit compatible avec l’existence du mal et il n’en va de la sorte que s’il n’est pas tout-puissant. C’est alors seulement que nous pouvons maintenir qu’il est compréhensible et bon, malgré le mal qu’il y a dans le monde. Et comme de toute façon nous trouvions douteux en soi le concept de toute-puissance, c’est bien cet attribut-là qui doit céder la place » (p. 30-31).</a:t>
            </a:r>
          </a:p>
        </p:txBody>
      </p:sp>
    </p:spTree>
    <p:extLst>
      <p:ext uri="{BB962C8B-B14F-4D97-AF65-F5344CB8AC3E}">
        <p14:creationId xmlns:p14="http://schemas.microsoft.com/office/powerpoint/2010/main" val="1232930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intérieur, posant&#10;&#10;Description générée automatiquement">
            <a:extLst>
              <a:ext uri="{FF2B5EF4-FFF2-40B4-BE49-F238E27FC236}">
                <a16:creationId xmlns:a16="http://schemas.microsoft.com/office/drawing/2014/main" id="{C70A356D-D8B9-F44D-9327-599393C10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015" y="531767"/>
            <a:ext cx="3506485" cy="5794466"/>
          </a:xfrm>
          <a:prstGeom prst="rect">
            <a:avLst/>
          </a:prstGeom>
        </p:spPr>
      </p:pic>
      <p:pic>
        <p:nvPicPr>
          <p:cNvPr id="5" name="Image 4" descr="Une image contenant personne, cheveux&#10;&#10;Description générée automatiquement">
            <a:extLst>
              <a:ext uri="{FF2B5EF4-FFF2-40B4-BE49-F238E27FC236}">
                <a16:creationId xmlns:a16="http://schemas.microsoft.com/office/drawing/2014/main" id="{2945501D-A785-F94A-9EED-E5D7EFBB4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166987" cy="6858000"/>
          </a:xfrm>
          <a:prstGeom prst="rect">
            <a:avLst/>
          </a:prstGeom>
        </p:spPr>
      </p:pic>
    </p:spTree>
    <p:extLst>
      <p:ext uri="{BB962C8B-B14F-4D97-AF65-F5344CB8AC3E}">
        <p14:creationId xmlns:p14="http://schemas.microsoft.com/office/powerpoint/2010/main" val="3338032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C2A92C6-8E92-D9ED-BD47-A4AD1A3BFF0A}"/>
              </a:ext>
            </a:extLst>
          </p:cNvPr>
          <p:cNvSpPr txBox="1"/>
          <p:nvPr/>
        </p:nvSpPr>
        <p:spPr>
          <a:xfrm>
            <a:off x="1080655" y="980902"/>
            <a:ext cx="10124901" cy="5016758"/>
          </a:xfrm>
          <a:prstGeom prst="rect">
            <a:avLst/>
          </a:prstGeom>
          <a:noFill/>
        </p:spPr>
        <p:txBody>
          <a:bodyPr wrap="square" rtlCol="0">
            <a:spAutoFit/>
          </a:bodyPr>
          <a:lstStyle/>
          <a:p>
            <a:pPr algn="just"/>
            <a:r>
              <a:rPr lang="fr-FR" sz="3200" dirty="0"/>
              <a:t>« Je vais t’aider mon Dieu à ne pas t’éteindre en moi, mais je ne puis rien garantir d’avance. Une chose cependant m’apparaît de plus en plus claire : ce n’est pas toi </a:t>
            </a:r>
            <a:r>
              <a:rPr lang="fr-FR" sz="3200"/>
              <a:t>qui peux </a:t>
            </a:r>
            <a:r>
              <a:rPr lang="fr-FR" sz="3200" dirty="0"/>
              <a:t>nous aider, mais nous qui pouvons t’aider, mon Dieu – et ce faisant nous nous aidons nous-mêmes. C’est tout ce qu’il nous est possible de sauver en cette époque, et c’est aussi la seule chose qui compte : un peu de toi en nous, mon Dieu. Et peut-être pourrons-nous aussi contribuer à te mettre au jour dans le cœur martyrisé des autres. » </a:t>
            </a:r>
          </a:p>
          <a:p>
            <a:pPr algn="just"/>
            <a:r>
              <a:rPr lang="fr-FR" sz="3200" dirty="0"/>
              <a:t>(</a:t>
            </a:r>
            <a:r>
              <a:rPr lang="fr-FR" sz="3200" dirty="0" err="1"/>
              <a:t>Etty</a:t>
            </a:r>
            <a:r>
              <a:rPr lang="fr-FR" sz="3200" dirty="0"/>
              <a:t> </a:t>
            </a:r>
            <a:r>
              <a:rPr lang="fr-FR" sz="3200" dirty="0" err="1"/>
              <a:t>Hillesum</a:t>
            </a:r>
            <a:r>
              <a:rPr lang="fr-FR" sz="3200" dirty="0"/>
              <a:t>, </a:t>
            </a:r>
            <a:r>
              <a:rPr lang="fr-FR" sz="3200" i="1" dirty="0"/>
              <a:t>Une vie bouleversée, </a:t>
            </a:r>
            <a:r>
              <a:rPr lang="fr-FR" sz="3200" dirty="0"/>
              <a:t>p. 166)</a:t>
            </a:r>
          </a:p>
        </p:txBody>
      </p:sp>
    </p:spTree>
    <p:extLst>
      <p:ext uri="{BB962C8B-B14F-4D97-AF65-F5344CB8AC3E}">
        <p14:creationId xmlns:p14="http://schemas.microsoft.com/office/powerpoint/2010/main" val="929990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homme, uniforme militaire, cravate&#10;&#10;Description générée automatiquement">
            <a:extLst>
              <a:ext uri="{FF2B5EF4-FFF2-40B4-BE49-F238E27FC236}">
                <a16:creationId xmlns:a16="http://schemas.microsoft.com/office/drawing/2014/main" id="{D88B8A6C-3941-4142-A29A-8F12F62EC90E}"/>
              </a:ext>
            </a:extLst>
          </p:cNvPr>
          <p:cNvPicPr>
            <a:picLocks noChangeAspect="1"/>
          </p:cNvPicPr>
          <p:nvPr/>
        </p:nvPicPr>
        <p:blipFill>
          <a:blip r:embed="rId3"/>
          <a:stretch>
            <a:fillRect/>
          </a:stretch>
        </p:blipFill>
        <p:spPr>
          <a:xfrm>
            <a:off x="1396538" y="298614"/>
            <a:ext cx="4440058" cy="5513071"/>
          </a:xfrm>
          <a:prstGeom prst="rect">
            <a:avLst/>
          </a:prstGeom>
        </p:spPr>
      </p:pic>
      <p:sp>
        <p:nvSpPr>
          <p:cNvPr id="2" name="ZoneTexte 1">
            <a:extLst>
              <a:ext uri="{FF2B5EF4-FFF2-40B4-BE49-F238E27FC236}">
                <a16:creationId xmlns:a16="http://schemas.microsoft.com/office/drawing/2014/main" id="{6DBB7616-DD24-A447-83CE-1BDC9592A9EE}"/>
              </a:ext>
            </a:extLst>
          </p:cNvPr>
          <p:cNvSpPr txBox="1"/>
          <p:nvPr/>
        </p:nvSpPr>
        <p:spPr>
          <a:xfrm>
            <a:off x="1498359" y="6097721"/>
            <a:ext cx="4236416" cy="461665"/>
          </a:xfrm>
          <a:prstGeom prst="rect">
            <a:avLst/>
          </a:prstGeom>
          <a:solidFill>
            <a:schemeClr val="bg1"/>
          </a:solidFill>
        </p:spPr>
        <p:txBody>
          <a:bodyPr wrap="none" rtlCol="0">
            <a:spAutoFit/>
          </a:bodyPr>
          <a:lstStyle/>
          <a:p>
            <a:r>
              <a:rPr lang="fr-FR" sz="2400" dirty="0"/>
              <a:t>Dietrich Bonhoeffer (1906-1945)</a:t>
            </a:r>
          </a:p>
        </p:txBody>
      </p:sp>
      <p:pic>
        <p:nvPicPr>
          <p:cNvPr id="5" name="Image 4" descr="Une image contenant texte&#10;&#10;Description générée automatiquement">
            <a:extLst>
              <a:ext uri="{FF2B5EF4-FFF2-40B4-BE49-F238E27FC236}">
                <a16:creationId xmlns:a16="http://schemas.microsoft.com/office/drawing/2014/main" id="{5C3D1A1F-7500-DA47-A7E8-187CFA12D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934" y="1046314"/>
            <a:ext cx="3131038" cy="4765371"/>
          </a:xfrm>
          <a:prstGeom prst="rect">
            <a:avLst/>
          </a:prstGeom>
        </p:spPr>
      </p:pic>
    </p:spTree>
    <p:extLst>
      <p:ext uri="{BB962C8B-B14F-4D97-AF65-F5344CB8AC3E}">
        <p14:creationId xmlns:p14="http://schemas.microsoft.com/office/powerpoint/2010/main" val="3625716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52AF75-CEDE-37BC-0CAB-84D0906754D4}"/>
              </a:ext>
            </a:extLst>
          </p:cNvPr>
          <p:cNvSpPr txBox="1"/>
          <p:nvPr/>
        </p:nvSpPr>
        <p:spPr>
          <a:xfrm>
            <a:off x="825731" y="1767006"/>
            <a:ext cx="10540538" cy="3323987"/>
          </a:xfrm>
          <a:prstGeom prst="rect">
            <a:avLst/>
          </a:prstGeom>
          <a:noFill/>
        </p:spPr>
        <p:txBody>
          <a:bodyPr wrap="square" rtlCol="0">
            <a:spAutoFit/>
          </a:bodyPr>
          <a:lstStyle/>
          <a:p>
            <a:pPr algn="just"/>
            <a:r>
              <a:rPr lang="fr-FR" sz="3200" dirty="0"/>
              <a:t>« Dieu sur la croix se laisse chasser du monde. Dieu est impuissant et faible dans le monde, et ainsi seulement il est avec nous et il nous aide (…).</a:t>
            </a:r>
          </a:p>
          <a:p>
            <a:pPr algn="just"/>
            <a:r>
              <a:rPr lang="fr-FR" sz="3200" dirty="0"/>
              <a:t>Nous ne pouvons être honnête sans reconnaître qu’il nous faut vivre dans le monde « </a:t>
            </a:r>
            <a:r>
              <a:rPr lang="fr-FR" sz="3200" i="1" dirty="0" err="1"/>
              <a:t>etsi</a:t>
            </a:r>
            <a:r>
              <a:rPr lang="fr-FR" sz="3200" i="1" dirty="0"/>
              <a:t> deus non </a:t>
            </a:r>
            <a:r>
              <a:rPr lang="fr-FR" sz="3200" i="1" dirty="0" err="1"/>
              <a:t>daretur</a:t>
            </a:r>
            <a:r>
              <a:rPr lang="fr-FR" sz="3200" i="1" dirty="0"/>
              <a:t>. </a:t>
            </a:r>
            <a:r>
              <a:rPr lang="fr-FR" sz="3200" dirty="0"/>
              <a:t>» </a:t>
            </a:r>
          </a:p>
          <a:p>
            <a:pPr algn="just"/>
            <a:r>
              <a:rPr lang="fr-FR" sz="3200" dirty="0"/>
              <a:t>(Dietrich </a:t>
            </a:r>
            <a:r>
              <a:rPr lang="fr-FR" sz="3200" dirty="0" err="1"/>
              <a:t>Bonhoegger</a:t>
            </a:r>
            <a:r>
              <a:rPr lang="fr-FR" sz="3200" dirty="0"/>
              <a:t>, </a:t>
            </a:r>
            <a:r>
              <a:rPr lang="fr-FR" sz="3200" i="1" dirty="0"/>
              <a:t>Résistance et soumission, </a:t>
            </a:r>
            <a:r>
              <a:rPr lang="fr-FR" sz="3200" dirty="0"/>
              <a:t>2006, p. 431) </a:t>
            </a:r>
          </a:p>
          <a:p>
            <a:endParaRPr lang="fr-FR" dirty="0"/>
          </a:p>
        </p:txBody>
      </p:sp>
    </p:spTree>
    <p:extLst>
      <p:ext uri="{BB962C8B-B14F-4D97-AF65-F5344CB8AC3E}">
        <p14:creationId xmlns:p14="http://schemas.microsoft.com/office/powerpoint/2010/main" val="4121210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3D1F939-0522-504E-8DCD-BBC705DD3AE6}"/>
              </a:ext>
            </a:extLst>
          </p:cNvPr>
          <p:cNvSpPr txBox="1"/>
          <p:nvPr/>
        </p:nvSpPr>
        <p:spPr>
          <a:xfrm>
            <a:off x="2978726" y="2013228"/>
            <a:ext cx="8393085" cy="2831544"/>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Ce n’est plus le mal qui est une objection contre Dieu, mais bien plutôt Dieu qui devient l’objection (l’objecteur, l’adversaire) du mal. » </a:t>
            </a:r>
          </a:p>
          <a:p>
            <a:pPr algn="just"/>
            <a:r>
              <a:rPr lang="fr-FR" sz="3200" dirty="0">
                <a:latin typeface="Times New Roman" panose="02020603050405020304" pitchFamily="18" charset="0"/>
                <a:cs typeface="Times New Roman" panose="02020603050405020304" pitchFamily="18" charset="0"/>
              </a:rPr>
              <a:t>(Adolphe GESCHE, « L’affrontement du mal : un combat "avec" Dieu »)</a:t>
            </a:r>
          </a:p>
          <a:p>
            <a:endParaRPr lang="fr-FR" dirty="0"/>
          </a:p>
        </p:txBody>
      </p:sp>
      <p:pic>
        <p:nvPicPr>
          <p:cNvPr id="4" name="Image 3">
            <a:extLst>
              <a:ext uri="{FF2B5EF4-FFF2-40B4-BE49-F238E27FC236}">
                <a16:creationId xmlns:a16="http://schemas.microsoft.com/office/drawing/2014/main" id="{BEFE3936-04E5-CF44-B52F-6E43099E7DFA}"/>
              </a:ext>
            </a:extLst>
          </p:cNvPr>
          <p:cNvPicPr>
            <a:picLocks noChangeAspect="1"/>
          </p:cNvPicPr>
          <p:nvPr/>
        </p:nvPicPr>
        <p:blipFill>
          <a:blip r:embed="rId2"/>
          <a:stretch>
            <a:fillRect/>
          </a:stretch>
        </p:blipFill>
        <p:spPr>
          <a:xfrm>
            <a:off x="446232" y="538018"/>
            <a:ext cx="1922895" cy="2827175"/>
          </a:xfrm>
          <a:prstGeom prst="rect">
            <a:avLst/>
          </a:prstGeom>
        </p:spPr>
      </p:pic>
    </p:spTree>
    <p:extLst>
      <p:ext uri="{BB962C8B-B14F-4D97-AF65-F5344CB8AC3E}">
        <p14:creationId xmlns:p14="http://schemas.microsoft.com/office/powerpoint/2010/main" val="921520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Une image contenant texte, personne, groupe, gens&#10;&#10;Description générée automatiquement">
            <a:extLst>
              <a:ext uri="{FF2B5EF4-FFF2-40B4-BE49-F238E27FC236}">
                <a16:creationId xmlns:a16="http://schemas.microsoft.com/office/drawing/2014/main" id="{99B44D58-0180-D149-86DD-4B912D201EE5}"/>
              </a:ext>
            </a:extLst>
          </p:cNvPr>
          <p:cNvPicPr>
            <a:picLocks noChangeAspect="1"/>
          </p:cNvPicPr>
          <p:nvPr/>
        </p:nvPicPr>
        <p:blipFill>
          <a:blip r:embed="rId2"/>
          <a:stretch>
            <a:fillRect/>
          </a:stretch>
        </p:blipFill>
        <p:spPr>
          <a:xfrm>
            <a:off x="2337724" y="27666"/>
            <a:ext cx="7452360" cy="6802668"/>
          </a:xfrm>
          <a:prstGeom prst="rect">
            <a:avLst/>
          </a:prstGeom>
        </p:spPr>
      </p:pic>
      <p:sp>
        <p:nvSpPr>
          <p:cNvPr id="2" name="Rectangle 1">
            <a:extLst>
              <a:ext uri="{FF2B5EF4-FFF2-40B4-BE49-F238E27FC236}">
                <a16:creationId xmlns:a16="http://schemas.microsoft.com/office/drawing/2014/main" id="{2671E58F-3608-734D-B851-DDC30B0A186F}"/>
              </a:ext>
            </a:extLst>
          </p:cNvPr>
          <p:cNvSpPr/>
          <p:nvPr/>
        </p:nvSpPr>
        <p:spPr>
          <a:xfrm>
            <a:off x="7647250" y="5933387"/>
            <a:ext cx="4285669" cy="707886"/>
          </a:xfrm>
          <a:prstGeom prst="rect">
            <a:avLst/>
          </a:prstGeom>
          <a:solidFill>
            <a:schemeClr val="bg1"/>
          </a:solidFill>
        </p:spPr>
        <p:txBody>
          <a:bodyPr wrap="square">
            <a:spAutoFit/>
          </a:bodyPr>
          <a:lstStyle/>
          <a:p>
            <a:r>
              <a:rPr lang="fr-FR" sz="2000" dirty="0">
                <a:latin typeface="Times New Roman" panose="02020603050405020304" pitchFamily="18" charset="0"/>
                <a:cs typeface="Times New Roman" panose="02020603050405020304" pitchFamily="18" charset="0"/>
              </a:rPr>
              <a:t>J. Bosch</a:t>
            </a:r>
            <a:r>
              <a:rPr lang="fr-FR" sz="2000" i="1" dirty="0">
                <a:latin typeface="Times New Roman" panose="02020603050405020304" pitchFamily="18" charset="0"/>
                <a:cs typeface="Times New Roman" panose="02020603050405020304" pitchFamily="18" charset="0"/>
              </a:rPr>
              <a:t>, Le portement de croix, </a:t>
            </a:r>
          </a:p>
          <a:p>
            <a:r>
              <a:rPr lang="fr-FR" sz="2000" i="1" dirty="0">
                <a:latin typeface="Times New Roman" panose="02020603050405020304" pitchFamily="18" charset="0"/>
                <a:cs typeface="Times New Roman" panose="02020603050405020304" pitchFamily="18" charset="0"/>
              </a:rPr>
              <a:t>v</a:t>
            </a:r>
            <a:r>
              <a:rPr lang="fr-FR" sz="2000" dirty="0">
                <a:latin typeface="Times New Roman" panose="02020603050405020304" pitchFamily="18" charset="0"/>
                <a:cs typeface="Times New Roman" panose="02020603050405020304" pitchFamily="18" charset="0"/>
              </a:rPr>
              <a:t>. 1515, Musée des Beaux Arts de Gand</a:t>
            </a:r>
          </a:p>
        </p:txBody>
      </p:sp>
    </p:spTree>
    <p:extLst>
      <p:ext uri="{BB962C8B-B14F-4D97-AF65-F5344CB8AC3E}">
        <p14:creationId xmlns:p14="http://schemas.microsoft.com/office/powerpoint/2010/main" val="219000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302029" y="181957"/>
            <a:ext cx="11587941" cy="6494085"/>
          </a:xfrm>
          <a:prstGeom prst="rect">
            <a:avLst/>
          </a:prstGeom>
          <a:noFill/>
        </p:spPr>
        <p:txBody>
          <a:bodyPr wrap="square" rtlCol="0">
            <a:spAutoFit/>
          </a:bodyPr>
          <a:lstStyle/>
          <a:p>
            <a:r>
              <a:rPr lang="fr-FR" sz="3200" b="1" dirty="0">
                <a:solidFill>
                  <a:srgbClr val="FF0000"/>
                </a:solidFill>
                <a:latin typeface="Times New Roman" panose="02020603050405020304" pitchFamily="18" charset="0"/>
                <a:cs typeface="Times New Roman" panose="02020603050405020304" pitchFamily="18" charset="0"/>
              </a:rPr>
              <a:t>1. LE MAL N’EST PAS CE QU’IL Y A DE PLUS ORIGINAIRE</a:t>
            </a:r>
          </a:p>
          <a:p>
            <a:r>
              <a:rPr lang="fr-FR" sz="3200" dirty="0">
                <a:latin typeface="Times New Roman" panose="02020603050405020304" pitchFamily="18" charset="0"/>
                <a:cs typeface="Times New Roman" panose="02020603050405020304" pitchFamily="18" charset="0"/>
              </a:rPr>
              <a:t> </a:t>
            </a:r>
          </a:p>
          <a:p>
            <a:r>
              <a:rPr lang="fr-FR" sz="3200" b="1" dirty="0">
                <a:latin typeface="Times New Roman" panose="02020603050405020304" pitchFamily="18" charset="0"/>
                <a:cs typeface="Times New Roman" panose="02020603050405020304" pitchFamily="18" charset="0"/>
              </a:rPr>
              <a:t>2. LE MAL EST UN SCANDALE INCOMPREHENSIBLE</a:t>
            </a:r>
          </a:p>
          <a:p>
            <a:pPr lvl="1"/>
            <a:r>
              <a:rPr lang="fr-FR" sz="3200" dirty="0">
                <a:latin typeface="Times New Roman" panose="02020603050405020304" pitchFamily="18" charset="0"/>
                <a:cs typeface="Times New Roman" panose="02020603050405020304" pitchFamily="18" charset="0"/>
              </a:rPr>
              <a:t>2.1. L’Ancien Testament : mise en lumière du scandale</a:t>
            </a:r>
          </a:p>
          <a:p>
            <a:pPr lvl="1"/>
            <a:r>
              <a:rPr lang="fr-FR" sz="3200" dirty="0">
                <a:latin typeface="Times New Roman" panose="02020603050405020304" pitchFamily="18" charset="0"/>
                <a:cs typeface="Times New Roman" panose="02020603050405020304" pitchFamily="18" charset="0"/>
              </a:rPr>
              <a:t>2.2. Jésus : une question sans réponse</a:t>
            </a:r>
          </a:p>
          <a:p>
            <a:pPr lvl="1"/>
            <a:r>
              <a:rPr lang="fr-FR" sz="3200" dirty="0">
                <a:latin typeface="Times New Roman" panose="02020603050405020304" pitchFamily="18" charset="0"/>
                <a:cs typeface="Times New Roman" panose="02020603050405020304" pitchFamily="18" charset="0"/>
              </a:rPr>
              <a:t>2.3. Des explications irrecevables</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DIEU ET LE MAL</a:t>
            </a:r>
          </a:p>
          <a:p>
            <a:pPr lvl="1"/>
            <a:r>
              <a:rPr lang="fr-FR" sz="3200" dirty="0">
                <a:latin typeface="Times New Roman" panose="02020603050405020304" pitchFamily="18" charset="0"/>
                <a:cs typeface="Times New Roman" panose="02020603050405020304" pitchFamily="18" charset="0"/>
              </a:rPr>
              <a:t>3.1. La situation propre du judéo-christianisme</a:t>
            </a:r>
          </a:p>
          <a:p>
            <a:pPr lvl="1"/>
            <a:r>
              <a:rPr lang="fr-FR" sz="3200" dirty="0">
                <a:latin typeface="Times New Roman" panose="02020603050405020304" pitchFamily="18" charset="0"/>
                <a:cs typeface="Times New Roman" panose="02020603050405020304" pitchFamily="18" charset="0"/>
              </a:rPr>
              <a:t>3.2. Les impasses à éviter </a:t>
            </a:r>
          </a:p>
          <a:p>
            <a:pPr lvl="1"/>
            <a:r>
              <a:rPr lang="fr-FR" sz="3200" dirty="0">
                <a:latin typeface="Times New Roman" panose="02020603050405020304" pitchFamily="18" charset="0"/>
                <a:cs typeface="Times New Roman" panose="02020603050405020304" pitchFamily="18" charset="0"/>
              </a:rPr>
              <a:t>3.3. Le renversement du problème en Jésus-Christ </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4. NOTRE REPONSE AU MAL</a:t>
            </a:r>
          </a:p>
        </p:txBody>
      </p:sp>
    </p:spTree>
    <p:extLst>
      <p:ext uri="{BB962C8B-B14F-4D97-AF65-F5344CB8AC3E}">
        <p14:creationId xmlns:p14="http://schemas.microsoft.com/office/powerpoint/2010/main" val="3689219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ciel, extérieur, crépuscule, soleil&#10;&#10;Description générée automatiquement">
            <a:extLst>
              <a:ext uri="{FF2B5EF4-FFF2-40B4-BE49-F238E27FC236}">
                <a16:creationId xmlns:a16="http://schemas.microsoft.com/office/drawing/2014/main" id="{02E24BA6-6CB4-B749-8B98-1E493614E80C}"/>
              </a:ext>
            </a:extLst>
          </p:cNvPr>
          <p:cNvPicPr>
            <a:picLocks noChangeAspect="1"/>
          </p:cNvPicPr>
          <p:nvPr/>
        </p:nvPicPr>
        <p:blipFill>
          <a:blip r:embed="rId2"/>
          <a:stretch>
            <a:fillRect/>
          </a:stretch>
        </p:blipFill>
        <p:spPr>
          <a:xfrm>
            <a:off x="0" y="0"/>
            <a:ext cx="10289490" cy="6858000"/>
          </a:xfrm>
          <a:prstGeom prst="rect">
            <a:avLst/>
          </a:prstGeom>
        </p:spPr>
      </p:pic>
      <p:sp>
        <p:nvSpPr>
          <p:cNvPr id="2" name="ZoneTexte 1">
            <a:extLst>
              <a:ext uri="{FF2B5EF4-FFF2-40B4-BE49-F238E27FC236}">
                <a16:creationId xmlns:a16="http://schemas.microsoft.com/office/drawing/2014/main" id="{FBD0FD00-600E-4040-8D5E-1F9B1F8AD1D7}"/>
              </a:ext>
            </a:extLst>
          </p:cNvPr>
          <p:cNvSpPr txBox="1"/>
          <p:nvPr/>
        </p:nvSpPr>
        <p:spPr>
          <a:xfrm>
            <a:off x="7506586" y="554182"/>
            <a:ext cx="4486940" cy="1938992"/>
          </a:xfrm>
          <a:prstGeom prst="rect">
            <a:avLst/>
          </a:prstGeom>
          <a:solidFill>
            <a:schemeClr val="bg1"/>
          </a:solidFill>
        </p:spPr>
        <p:txBody>
          <a:bodyPr wrap="square" rtlCol="0">
            <a:spAutoFit/>
          </a:bodyPr>
          <a:lstStyle/>
          <a:p>
            <a:r>
              <a:rPr lang="fr-FR" sz="2400" dirty="0">
                <a:latin typeface="Times New Roman" panose="02020603050405020304" pitchFamily="18" charset="0"/>
                <a:cs typeface="Times New Roman" panose="02020603050405020304" pitchFamily="18" charset="0"/>
              </a:rPr>
              <a:t>« Sachant que l'heure était venue pour lui de passer de ce monde à son Père, Jésus, ayant aimé les siens qui étaient dans le monde, les aima jusqu'au bout. » (</a:t>
            </a:r>
            <a:r>
              <a:rPr lang="fr-FR" sz="2400" dirty="0" err="1">
                <a:latin typeface="Times New Roman" panose="02020603050405020304" pitchFamily="18" charset="0"/>
                <a:cs typeface="Times New Roman" panose="02020603050405020304" pitchFamily="18" charset="0"/>
              </a:rPr>
              <a:t>Jn</a:t>
            </a:r>
            <a:r>
              <a:rPr lang="fr-FR" sz="2400" dirty="0">
                <a:latin typeface="Times New Roman" panose="02020603050405020304" pitchFamily="18" charset="0"/>
                <a:cs typeface="Times New Roman" panose="02020603050405020304" pitchFamily="18" charset="0"/>
              </a:rPr>
              <a:t> 13, 1)</a:t>
            </a:r>
          </a:p>
        </p:txBody>
      </p:sp>
    </p:spTree>
    <p:extLst>
      <p:ext uri="{BB962C8B-B14F-4D97-AF65-F5344CB8AC3E}">
        <p14:creationId xmlns:p14="http://schemas.microsoft.com/office/powerpoint/2010/main" val="2089945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C17D61-E73A-614D-8D02-0E5A6F0AB92C}"/>
              </a:ext>
            </a:extLst>
          </p:cNvPr>
          <p:cNvSpPr txBox="1"/>
          <p:nvPr/>
        </p:nvSpPr>
        <p:spPr>
          <a:xfrm>
            <a:off x="834571" y="920621"/>
            <a:ext cx="10522857" cy="5016758"/>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 Le langage de la croix, en effet, est folie pour ceux qui se perdent, mais pour ceux qui sont en train d’être sauvés, pour nous, il est puissance de Dieu (…). Les Juifs demandent des signes et les Grecs recherchent la sagesse ; mais nous, nous prêchons un Messie crucifié, scandale pour les Juifs, folie pour les païens, mais pour ceux qui sont appelés, tant Juifs que grecs, il est Christ, puissance de Dieu et sagesse de Dieu. Car ce qui est folie de Dieu est plus sage que les hommes, et ce qui est faiblesse de Dieu est plus fort que les hommes. » </a:t>
            </a:r>
          </a:p>
          <a:p>
            <a:r>
              <a:rPr lang="fr-FR" sz="3200" dirty="0">
                <a:latin typeface="Times New Roman" panose="02020603050405020304" pitchFamily="18" charset="0"/>
                <a:cs typeface="Times New Roman" panose="02020603050405020304" pitchFamily="18" charset="0"/>
              </a:rPr>
              <a:t>(1 Co 17-25)</a:t>
            </a:r>
          </a:p>
        </p:txBody>
      </p:sp>
    </p:spTree>
    <p:extLst>
      <p:ext uri="{BB962C8B-B14F-4D97-AF65-F5344CB8AC3E}">
        <p14:creationId xmlns:p14="http://schemas.microsoft.com/office/powerpoint/2010/main" val="251902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Une image contenant personne, homme, cravate, mur&#10;&#10;Description générée automatiquement">
            <a:extLst>
              <a:ext uri="{FF2B5EF4-FFF2-40B4-BE49-F238E27FC236}">
                <a16:creationId xmlns:a16="http://schemas.microsoft.com/office/drawing/2014/main" id="{A6BE123A-161A-0245-BA09-5E691975F339}"/>
              </a:ext>
            </a:extLst>
          </p:cNvPr>
          <p:cNvPicPr>
            <a:picLocks noChangeAspect="1"/>
          </p:cNvPicPr>
          <p:nvPr/>
        </p:nvPicPr>
        <p:blipFill>
          <a:blip r:embed="rId2"/>
          <a:stretch>
            <a:fillRect/>
          </a:stretch>
        </p:blipFill>
        <p:spPr>
          <a:xfrm>
            <a:off x="0" y="-1"/>
            <a:ext cx="5291528" cy="6880855"/>
          </a:xfrm>
          <a:prstGeom prst="rect">
            <a:avLst/>
          </a:prstGeom>
        </p:spPr>
      </p:pic>
      <p:pic>
        <p:nvPicPr>
          <p:cNvPr id="6" name="Image 5">
            <a:extLst>
              <a:ext uri="{FF2B5EF4-FFF2-40B4-BE49-F238E27FC236}">
                <a16:creationId xmlns:a16="http://schemas.microsoft.com/office/drawing/2014/main" id="{080FCFF2-99AB-C247-A3DB-0E358DE7EE49}"/>
              </a:ext>
            </a:extLst>
          </p:cNvPr>
          <p:cNvPicPr>
            <a:picLocks noChangeAspect="1"/>
          </p:cNvPicPr>
          <p:nvPr/>
        </p:nvPicPr>
        <p:blipFill>
          <a:blip r:embed="rId3"/>
          <a:stretch>
            <a:fillRect/>
          </a:stretch>
        </p:blipFill>
        <p:spPr>
          <a:xfrm>
            <a:off x="7511142" y="1136181"/>
            <a:ext cx="2698051" cy="4196968"/>
          </a:xfrm>
          <a:prstGeom prst="rect">
            <a:avLst/>
          </a:prstGeom>
        </p:spPr>
      </p:pic>
    </p:spTree>
    <p:extLst>
      <p:ext uri="{BB962C8B-B14F-4D97-AF65-F5344CB8AC3E}">
        <p14:creationId xmlns:p14="http://schemas.microsoft.com/office/powerpoint/2010/main" val="68627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DFE6B7-CF0B-5046-A3A5-72BF003ED6F9}"/>
              </a:ext>
            </a:extLst>
          </p:cNvPr>
          <p:cNvPicPr>
            <a:picLocks noChangeAspect="1"/>
          </p:cNvPicPr>
          <p:nvPr/>
        </p:nvPicPr>
        <p:blipFill>
          <a:blip r:embed="rId2"/>
          <a:srcRect/>
          <a:stretch/>
        </p:blipFill>
        <p:spPr>
          <a:xfrm>
            <a:off x="3426903" y="759903"/>
            <a:ext cx="5338194" cy="5338194"/>
          </a:xfrm>
          <a:prstGeom prst="rect">
            <a:avLst/>
          </a:prstGeom>
        </p:spPr>
      </p:pic>
    </p:spTree>
    <p:extLst>
      <p:ext uri="{BB962C8B-B14F-4D97-AF65-F5344CB8AC3E}">
        <p14:creationId xmlns:p14="http://schemas.microsoft.com/office/powerpoint/2010/main" val="1204081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ACFCF0-677F-DA4F-A89C-8A0BAB4D24E9}"/>
              </a:ext>
            </a:extLst>
          </p:cNvPr>
          <p:cNvPicPr>
            <a:picLocks noChangeAspect="1"/>
          </p:cNvPicPr>
          <p:nvPr/>
        </p:nvPicPr>
        <p:blipFill rotWithShape="1">
          <a:blip r:embed="rId2"/>
          <a:srcRect l="5982" t="11949" r="5648" b="14322"/>
          <a:stretch/>
        </p:blipFill>
        <p:spPr>
          <a:xfrm>
            <a:off x="2202659" y="0"/>
            <a:ext cx="6158490" cy="6858000"/>
          </a:xfrm>
          <a:prstGeom prst="rect">
            <a:avLst/>
          </a:prstGeom>
        </p:spPr>
      </p:pic>
      <p:sp>
        <p:nvSpPr>
          <p:cNvPr id="4" name="ZoneTexte 3">
            <a:extLst>
              <a:ext uri="{FF2B5EF4-FFF2-40B4-BE49-F238E27FC236}">
                <a16:creationId xmlns:a16="http://schemas.microsoft.com/office/drawing/2014/main" id="{B0E77F63-862B-9C4C-867D-22DACFFFD949}"/>
              </a:ext>
            </a:extLst>
          </p:cNvPr>
          <p:cNvSpPr txBox="1"/>
          <p:nvPr/>
        </p:nvSpPr>
        <p:spPr>
          <a:xfrm>
            <a:off x="8634335" y="5620515"/>
            <a:ext cx="3252865" cy="923330"/>
          </a:xfrm>
          <a:prstGeom prst="rect">
            <a:avLst/>
          </a:prstGeom>
          <a:solidFill>
            <a:schemeClr val="bg1"/>
          </a:solidFill>
        </p:spPr>
        <p:txBody>
          <a:bodyPr wrap="square" rtlCol="0">
            <a:spAutoFit/>
          </a:bodyPr>
          <a:lstStyle/>
          <a:p>
            <a:r>
              <a:rPr lang="fr-FR" dirty="0"/>
              <a:t>Marc Chagall </a:t>
            </a:r>
          </a:p>
          <a:p>
            <a:r>
              <a:rPr lang="fr-FR" i="1" dirty="0"/>
              <a:t>La crucifixion blanche, </a:t>
            </a:r>
            <a:r>
              <a:rPr lang="fr-FR" dirty="0"/>
              <a:t>1938</a:t>
            </a:r>
          </a:p>
          <a:p>
            <a:r>
              <a:rPr lang="fr-FR" dirty="0"/>
              <a:t>Art </a:t>
            </a:r>
            <a:r>
              <a:rPr lang="fr-FR" dirty="0" err="1"/>
              <a:t>institute</a:t>
            </a:r>
            <a:r>
              <a:rPr lang="fr-FR" dirty="0"/>
              <a:t> of Chicago</a:t>
            </a:r>
          </a:p>
        </p:txBody>
      </p:sp>
    </p:spTree>
    <p:extLst>
      <p:ext uri="{BB962C8B-B14F-4D97-AF65-F5344CB8AC3E}">
        <p14:creationId xmlns:p14="http://schemas.microsoft.com/office/powerpoint/2010/main" val="3846231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77316CA-06E6-8146-A61A-AFAB2BD7F71D}"/>
              </a:ext>
            </a:extLst>
          </p:cNvPr>
          <p:cNvSpPr txBox="1"/>
          <p:nvPr/>
        </p:nvSpPr>
        <p:spPr>
          <a:xfrm>
            <a:off x="5061099" y="1488559"/>
            <a:ext cx="6953692" cy="1815882"/>
          </a:xfrm>
          <a:prstGeom prst="rect">
            <a:avLst/>
          </a:prstGeom>
          <a:solidFill>
            <a:schemeClr val="bg1"/>
          </a:solidFill>
        </p:spPr>
        <p:txBody>
          <a:bodyPr wrap="square" rtlCol="0">
            <a:spAutoFit/>
          </a:bodyPr>
          <a:lstStyle/>
          <a:p>
            <a:r>
              <a:rPr lang="fr-FR" sz="2800" dirty="0">
                <a:latin typeface="Times New Roman" panose="02020603050405020304" pitchFamily="18" charset="0"/>
                <a:cs typeface="Times New Roman" panose="02020603050405020304" pitchFamily="18" charset="0"/>
              </a:rPr>
              <a:t>« Dieu n’est pas venu supprimer la souffrance. Il n’est même pas venu l’expliquer, mais il est venu la remplir de sa présence. » </a:t>
            </a:r>
          </a:p>
          <a:p>
            <a:r>
              <a:rPr lang="fr-FR" sz="2800" dirty="0">
                <a:latin typeface="Times New Roman" panose="02020603050405020304" pitchFamily="18" charset="0"/>
                <a:cs typeface="Times New Roman" panose="02020603050405020304" pitchFamily="18" charset="0"/>
              </a:rPr>
              <a:t>(Paul Claudel)</a:t>
            </a:r>
          </a:p>
        </p:txBody>
      </p:sp>
      <p:pic>
        <p:nvPicPr>
          <p:cNvPr id="4" name="Image 3" descr="Une image contenant homme, personne, vieux, aîné&#10;&#10;Description générée automatiquement">
            <a:extLst>
              <a:ext uri="{FF2B5EF4-FFF2-40B4-BE49-F238E27FC236}">
                <a16:creationId xmlns:a16="http://schemas.microsoft.com/office/drawing/2014/main" id="{B5161F1B-3CCC-F241-B886-177008E00B06}"/>
              </a:ext>
            </a:extLst>
          </p:cNvPr>
          <p:cNvPicPr>
            <a:picLocks noChangeAspect="1"/>
          </p:cNvPicPr>
          <p:nvPr/>
        </p:nvPicPr>
        <p:blipFill>
          <a:blip r:embed="rId2"/>
          <a:stretch>
            <a:fillRect/>
          </a:stretch>
        </p:blipFill>
        <p:spPr>
          <a:xfrm>
            <a:off x="0" y="47847"/>
            <a:ext cx="4467076" cy="6858000"/>
          </a:xfrm>
          <a:prstGeom prst="rect">
            <a:avLst/>
          </a:prstGeom>
        </p:spPr>
      </p:pic>
    </p:spTree>
    <p:extLst>
      <p:ext uri="{BB962C8B-B14F-4D97-AF65-F5344CB8AC3E}">
        <p14:creationId xmlns:p14="http://schemas.microsoft.com/office/powerpoint/2010/main" val="1365983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302029" y="181957"/>
            <a:ext cx="11587941" cy="6494085"/>
          </a:xfrm>
          <a:prstGeom prst="rect">
            <a:avLst/>
          </a:prstGeom>
          <a:noFill/>
        </p:spPr>
        <p:txBody>
          <a:bodyPr wrap="square" rtlCol="0">
            <a:spAutoFit/>
          </a:bodyPr>
          <a:lstStyle/>
          <a:p>
            <a:r>
              <a:rPr lang="fr-FR" sz="3200" b="1" dirty="0">
                <a:latin typeface="Times New Roman" panose="02020603050405020304" pitchFamily="18" charset="0"/>
                <a:cs typeface="Times New Roman" panose="02020603050405020304" pitchFamily="18" charset="0"/>
              </a:rPr>
              <a:t>1. LE MAL N’EST PAS CE QU’IL Y A DE PLUS ORIGINAIRE</a:t>
            </a:r>
          </a:p>
          <a:p>
            <a:r>
              <a:rPr lang="fr-FR" sz="3200" dirty="0">
                <a:latin typeface="Times New Roman" panose="02020603050405020304" pitchFamily="18" charset="0"/>
                <a:cs typeface="Times New Roman" panose="02020603050405020304" pitchFamily="18" charset="0"/>
              </a:rPr>
              <a:t> </a:t>
            </a:r>
          </a:p>
          <a:p>
            <a:r>
              <a:rPr lang="fr-FR" sz="3200" b="1" dirty="0">
                <a:latin typeface="Times New Roman" panose="02020603050405020304" pitchFamily="18" charset="0"/>
                <a:cs typeface="Times New Roman" panose="02020603050405020304" pitchFamily="18" charset="0"/>
              </a:rPr>
              <a:t>2. LE MAL EST UN SCANDALE INCOMPREHENSIBLE</a:t>
            </a:r>
          </a:p>
          <a:p>
            <a:pPr lvl="1"/>
            <a:r>
              <a:rPr lang="fr-FR" sz="3200" dirty="0">
                <a:latin typeface="Times New Roman" panose="02020603050405020304" pitchFamily="18" charset="0"/>
                <a:cs typeface="Times New Roman" panose="02020603050405020304" pitchFamily="18" charset="0"/>
              </a:rPr>
              <a:t>2.1. L’Ancien Testament : mise en lumière du scandale</a:t>
            </a:r>
          </a:p>
          <a:p>
            <a:pPr lvl="1"/>
            <a:r>
              <a:rPr lang="fr-FR" sz="3200" dirty="0">
                <a:latin typeface="Times New Roman" panose="02020603050405020304" pitchFamily="18" charset="0"/>
                <a:cs typeface="Times New Roman" panose="02020603050405020304" pitchFamily="18" charset="0"/>
              </a:rPr>
              <a:t>2.2. Jésus : une question sans réponse</a:t>
            </a:r>
          </a:p>
          <a:p>
            <a:pPr lvl="1"/>
            <a:r>
              <a:rPr lang="fr-FR" sz="3200" dirty="0">
                <a:latin typeface="Times New Roman" panose="02020603050405020304" pitchFamily="18" charset="0"/>
                <a:cs typeface="Times New Roman" panose="02020603050405020304" pitchFamily="18" charset="0"/>
              </a:rPr>
              <a:t>2.3. Des explications irrecevables</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DIEU ET LE MAL</a:t>
            </a:r>
          </a:p>
          <a:p>
            <a:pPr lvl="1"/>
            <a:r>
              <a:rPr lang="fr-FR" sz="3200" dirty="0">
                <a:latin typeface="Times New Roman" panose="02020603050405020304" pitchFamily="18" charset="0"/>
                <a:cs typeface="Times New Roman" panose="02020603050405020304" pitchFamily="18" charset="0"/>
              </a:rPr>
              <a:t>3.1. La situation propre du judéo-christianisme</a:t>
            </a:r>
          </a:p>
          <a:p>
            <a:pPr lvl="1"/>
            <a:r>
              <a:rPr lang="fr-FR" sz="3200" dirty="0">
                <a:latin typeface="Times New Roman" panose="02020603050405020304" pitchFamily="18" charset="0"/>
                <a:cs typeface="Times New Roman" panose="02020603050405020304" pitchFamily="18" charset="0"/>
              </a:rPr>
              <a:t>3.2. Les impasses à éviter </a:t>
            </a:r>
          </a:p>
          <a:p>
            <a:pPr lvl="1"/>
            <a:r>
              <a:rPr lang="fr-FR" sz="3200" dirty="0">
                <a:latin typeface="Times New Roman" panose="02020603050405020304" pitchFamily="18" charset="0"/>
                <a:cs typeface="Times New Roman" panose="02020603050405020304" pitchFamily="18" charset="0"/>
              </a:rPr>
              <a:t>3.3. Le renversement du problème en Jésus-Christ </a:t>
            </a:r>
          </a:p>
          <a:p>
            <a:r>
              <a:rPr lang="fr-FR" sz="3200" dirty="0">
                <a:latin typeface="Times New Roman" panose="02020603050405020304" pitchFamily="18" charset="0"/>
                <a:cs typeface="Times New Roman" panose="02020603050405020304" pitchFamily="18" charset="0"/>
              </a:rPr>
              <a:t> </a:t>
            </a:r>
          </a:p>
          <a:p>
            <a:pPr lvl="0"/>
            <a:r>
              <a:rPr lang="fr-FR" sz="3200" b="1" dirty="0">
                <a:solidFill>
                  <a:srgbClr val="FF0000"/>
                </a:solidFill>
                <a:latin typeface="Times New Roman" panose="02020603050405020304" pitchFamily="18" charset="0"/>
                <a:cs typeface="Times New Roman" panose="02020603050405020304" pitchFamily="18" charset="0"/>
              </a:rPr>
              <a:t>4. NOTRE REPONSE AU MAL</a:t>
            </a:r>
          </a:p>
        </p:txBody>
      </p:sp>
    </p:spTree>
    <p:extLst>
      <p:ext uri="{BB962C8B-B14F-4D97-AF65-F5344CB8AC3E}">
        <p14:creationId xmlns:p14="http://schemas.microsoft.com/office/powerpoint/2010/main" val="2307836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homme, complet, aîné&#10;&#10;Description générée automatiquement">
            <a:extLst>
              <a:ext uri="{FF2B5EF4-FFF2-40B4-BE49-F238E27FC236}">
                <a16:creationId xmlns:a16="http://schemas.microsoft.com/office/drawing/2014/main" id="{C2C1303C-CF1C-304A-BE37-5F044D0BF95F}"/>
              </a:ext>
            </a:extLst>
          </p:cNvPr>
          <p:cNvPicPr>
            <a:picLocks noChangeAspect="1"/>
          </p:cNvPicPr>
          <p:nvPr/>
        </p:nvPicPr>
        <p:blipFill>
          <a:blip r:embed="rId2"/>
          <a:stretch>
            <a:fillRect/>
          </a:stretch>
        </p:blipFill>
        <p:spPr>
          <a:xfrm>
            <a:off x="0" y="0"/>
            <a:ext cx="6613353" cy="6858000"/>
          </a:xfrm>
          <a:prstGeom prst="rect">
            <a:avLst/>
          </a:prstGeom>
        </p:spPr>
      </p:pic>
      <p:pic>
        <p:nvPicPr>
          <p:cNvPr id="5" name="Image 4">
            <a:extLst>
              <a:ext uri="{FF2B5EF4-FFF2-40B4-BE49-F238E27FC236}">
                <a16:creationId xmlns:a16="http://schemas.microsoft.com/office/drawing/2014/main" id="{A8C6BB9B-E5E4-D64E-8D29-69F91BA2628C}"/>
              </a:ext>
            </a:extLst>
          </p:cNvPr>
          <p:cNvPicPr>
            <a:picLocks noChangeAspect="1"/>
          </p:cNvPicPr>
          <p:nvPr/>
        </p:nvPicPr>
        <p:blipFill>
          <a:blip r:embed="rId3"/>
          <a:stretch>
            <a:fillRect/>
          </a:stretch>
        </p:blipFill>
        <p:spPr>
          <a:xfrm>
            <a:off x="7317921" y="254000"/>
            <a:ext cx="3924300" cy="6350000"/>
          </a:xfrm>
          <a:prstGeom prst="rect">
            <a:avLst/>
          </a:prstGeom>
        </p:spPr>
      </p:pic>
    </p:spTree>
    <p:extLst>
      <p:ext uri="{BB962C8B-B14F-4D97-AF65-F5344CB8AC3E}">
        <p14:creationId xmlns:p14="http://schemas.microsoft.com/office/powerpoint/2010/main" val="1319178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extérieur&#10;&#10;Description générée automatiquement">
            <a:extLst>
              <a:ext uri="{FF2B5EF4-FFF2-40B4-BE49-F238E27FC236}">
                <a16:creationId xmlns:a16="http://schemas.microsoft.com/office/drawing/2014/main" id="{4CEBEC04-D4E4-1543-B056-7706BAB87E7A}"/>
              </a:ext>
            </a:extLst>
          </p:cNvPr>
          <p:cNvPicPr>
            <a:picLocks noChangeAspect="1"/>
          </p:cNvPicPr>
          <p:nvPr/>
        </p:nvPicPr>
        <p:blipFill>
          <a:blip r:embed="rId2"/>
          <a:stretch>
            <a:fillRect/>
          </a:stretch>
        </p:blipFill>
        <p:spPr>
          <a:xfrm>
            <a:off x="2442052" y="0"/>
            <a:ext cx="5479095" cy="6858000"/>
          </a:xfrm>
          <a:prstGeom prst="rect">
            <a:avLst/>
          </a:prstGeom>
        </p:spPr>
      </p:pic>
      <p:sp>
        <p:nvSpPr>
          <p:cNvPr id="4" name="ZoneTexte 3">
            <a:extLst>
              <a:ext uri="{FF2B5EF4-FFF2-40B4-BE49-F238E27FC236}">
                <a16:creationId xmlns:a16="http://schemas.microsoft.com/office/drawing/2014/main" id="{D277D88A-9EC0-4D4A-90CC-EB2720FD0C32}"/>
              </a:ext>
            </a:extLst>
          </p:cNvPr>
          <p:cNvSpPr txBox="1"/>
          <p:nvPr/>
        </p:nvSpPr>
        <p:spPr>
          <a:xfrm>
            <a:off x="8252460" y="5966460"/>
            <a:ext cx="3680460" cy="677108"/>
          </a:xfrm>
          <a:prstGeom prst="rect">
            <a:avLst/>
          </a:prstGeom>
          <a:solidFill>
            <a:schemeClr val="bg1"/>
          </a:solidFill>
        </p:spPr>
        <p:txBody>
          <a:bodyPr wrap="square" rtlCol="0">
            <a:spAutoFit/>
          </a:bodyPr>
          <a:lstStyle/>
          <a:p>
            <a:r>
              <a:rPr lang="fr-FR" dirty="0"/>
              <a:t>Rembrandt, </a:t>
            </a:r>
            <a:r>
              <a:rPr lang="fr-FR" i="1" dirty="0"/>
              <a:t>Le bon Samaritain</a:t>
            </a:r>
            <a:r>
              <a:rPr lang="fr-FR" sz="2000" dirty="0">
                <a:latin typeface="Times New Roman" panose="02020603050405020304" pitchFamily="18" charset="0"/>
                <a:cs typeface="Times New Roman" panose="02020603050405020304" pitchFamily="18" charset="0"/>
              </a:rPr>
              <a:t>, 1632</a:t>
            </a:r>
          </a:p>
          <a:p>
            <a:r>
              <a:rPr lang="fr-FR" dirty="0"/>
              <a:t>Wallace Collection, Londres</a:t>
            </a:r>
          </a:p>
        </p:txBody>
      </p:sp>
    </p:spTree>
    <p:extLst>
      <p:ext uri="{BB962C8B-B14F-4D97-AF65-F5344CB8AC3E}">
        <p14:creationId xmlns:p14="http://schemas.microsoft.com/office/powerpoint/2010/main" val="2328056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 4" descr="Une image contenant personne&#10;&#10;Description générée automatiquement">
            <a:extLst>
              <a:ext uri="{FF2B5EF4-FFF2-40B4-BE49-F238E27FC236}">
                <a16:creationId xmlns:a16="http://schemas.microsoft.com/office/drawing/2014/main" id="{4752F68C-9910-AE47-BD7D-350B8B01B4FE}"/>
              </a:ext>
            </a:extLst>
          </p:cNvPr>
          <p:cNvPicPr>
            <a:picLocks noChangeAspect="1"/>
          </p:cNvPicPr>
          <p:nvPr/>
        </p:nvPicPr>
        <p:blipFill rotWithShape="1">
          <a:blip r:embed="rId2"/>
          <a:srcRect t="9317" r="2" b="6458"/>
          <a:stretch/>
        </p:blipFill>
        <p:spPr>
          <a:xfrm>
            <a:off x="1" y="10"/>
            <a:ext cx="6099048" cy="3428990"/>
          </a:xfrm>
          <a:prstGeom prst="rect">
            <a:avLst/>
          </a:prstGeom>
        </p:spPr>
      </p:pic>
      <p:pic>
        <p:nvPicPr>
          <p:cNvPr id="3" name="Image 2" descr="Une image contenant personne, extérieur, rue, foule&#10;&#10;Description générée automatiquement">
            <a:extLst>
              <a:ext uri="{FF2B5EF4-FFF2-40B4-BE49-F238E27FC236}">
                <a16:creationId xmlns:a16="http://schemas.microsoft.com/office/drawing/2014/main" id="{B8589923-A4C5-FF4D-A6F3-0BAA61B2C201}"/>
              </a:ext>
            </a:extLst>
          </p:cNvPr>
          <p:cNvPicPr>
            <a:picLocks noChangeAspect="1"/>
          </p:cNvPicPr>
          <p:nvPr/>
        </p:nvPicPr>
        <p:blipFill rotWithShape="1">
          <a:blip r:embed="rId3"/>
          <a:srcRect r="2" b="15775"/>
          <a:stretch/>
        </p:blipFill>
        <p:spPr>
          <a:xfrm>
            <a:off x="6092952" y="10"/>
            <a:ext cx="6099048" cy="3428990"/>
          </a:xfrm>
          <a:prstGeom prst="rect">
            <a:avLst/>
          </a:prstGeom>
        </p:spPr>
      </p:pic>
      <p:pic>
        <p:nvPicPr>
          <p:cNvPr id="9" name="Image 8" descr="Une image contenant personne, extérieur, homme, blanc&#10;&#10;Description générée automatiquement">
            <a:extLst>
              <a:ext uri="{FF2B5EF4-FFF2-40B4-BE49-F238E27FC236}">
                <a16:creationId xmlns:a16="http://schemas.microsoft.com/office/drawing/2014/main" id="{BC2FE3F9-B725-8D4D-A14E-D1ED6AA76F52}"/>
              </a:ext>
            </a:extLst>
          </p:cNvPr>
          <p:cNvPicPr>
            <a:picLocks noChangeAspect="1"/>
          </p:cNvPicPr>
          <p:nvPr/>
        </p:nvPicPr>
        <p:blipFill rotWithShape="1">
          <a:blip r:embed="rId4"/>
          <a:srcRect r="2" b="10047"/>
          <a:stretch/>
        </p:blipFill>
        <p:spPr>
          <a:xfrm>
            <a:off x="1" y="3429000"/>
            <a:ext cx="6099048" cy="3429000"/>
          </a:xfrm>
          <a:prstGeom prst="rect">
            <a:avLst/>
          </a:prstGeom>
        </p:spPr>
      </p:pic>
      <p:pic>
        <p:nvPicPr>
          <p:cNvPr id="7" name="Image 6" descr="Une image contenant caleçon&#10;&#10;Description générée automatiquement">
            <a:extLst>
              <a:ext uri="{FF2B5EF4-FFF2-40B4-BE49-F238E27FC236}">
                <a16:creationId xmlns:a16="http://schemas.microsoft.com/office/drawing/2014/main" id="{37A73B85-5105-F841-BB02-9F24D44B5BB0}"/>
              </a:ext>
            </a:extLst>
          </p:cNvPr>
          <p:cNvPicPr>
            <a:picLocks noChangeAspect="1"/>
          </p:cNvPicPr>
          <p:nvPr/>
        </p:nvPicPr>
        <p:blipFill rotWithShape="1">
          <a:blip r:embed="rId5"/>
          <a:srcRect l="395" r="1" b="1"/>
          <a:stretch/>
        </p:blipFill>
        <p:spPr>
          <a:xfrm>
            <a:off x="6092952" y="3429000"/>
            <a:ext cx="6099048" cy="3429000"/>
          </a:xfrm>
          <a:prstGeom prst="rect">
            <a:avLst/>
          </a:prstGeom>
        </p:spPr>
      </p:pic>
    </p:spTree>
    <p:extLst>
      <p:ext uri="{BB962C8B-B14F-4D97-AF65-F5344CB8AC3E}">
        <p14:creationId xmlns:p14="http://schemas.microsoft.com/office/powerpoint/2010/main" val="233762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intérieur, noir&#10;&#10;Description générée automatiquement">
            <a:extLst>
              <a:ext uri="{FF2B5EF4-FFF2-40B4-BE49-F238E27FC236}">
                <a16:creationId xmlns:a16="http://schemas.microsoft.com/office/drawing/2014/main" id="{8E28FF2D-8E46-444F-BE6B-AD10924E87F1}"/>
              </a:ext>
            </a:extLst>
          </p:cNvPr>
          <p:cNvPicPr>
            <a:picLocks noChangeAspect="1"/>
          </p:cNvPicPr>
          <p:nvPr/>
        </p:nvPicPr>
        <p:blipFill rotWithShape="1">
          <a:blip r:embed="rId3"/>
          <a:srcRect l="13824" t="234" r="24069" b="-1242"/>
          <a:stretch/>
        </p:blipFill>
        <p:spPr>
          <a:xfrm>
            <a:off x="27710" y="0"/>
            <a:ext cx="5906871" cy="6858000"/>
          </a:xfrm>
          <a:prstGeom prst="rect">
            <a:avLst/>
          </a:prstGeom>
        </p:spPr>
      </p:pic>
      <p:pic>
        <p:nvPicPr>
          <p:cNvPr id="5" name="Image 4" descr="Une image contenant texte, tracté, vieux, wagon&#10;&#10;Description générée automatiquement">
            <a:extLst>
              <a:ext uri="{FF2B5EF4-FFF2-40B4-BE49-F238E27FC236}">
                <a16:creationId xmlns:a16="http://schemas.microsoft.com/office/drawing/2014/main" id="{7C817183-DE89-8144-8B91-785E91E9518B}"/>
              </a:ext>
            </a:extLst>
          </p:cNvPr>
          <p:cNvPicPr>
            <a:picLocks noChangeAspect="1"/>
          </p:cNvPicPr>
          <p:nvPr/>
        </p:nvPicPr>
        <p:blipFill rotWithShape="1">
          <a:blip r:embed="rId4"/>
          <a:srcRect l="654" t="1195" r="3082" b="941"/>
          <a:stretch/>
        </p:blipFill>
        <p:spPr>
          <a:xfrm>
            <a:off x="6096000" y="714894"/>
            <a:ext cx="5906871" cy="4937761"/>
          </a:xfrm>
          <a:prstGeom prst="rect">
            <a:avLst/>
          </a:prstGeom>
        </p:spPr>
      </p:pic>
      <p:sp>
        <p:nvSpPr>
          <p:cNvPr id="6" name="ZoneTexte 5">
            <a:extLst>
              <a:ext uri="{FF2B5EF4-FFF2-40B4-BE49-F238E27FC236}">
                <a16:creationId xmlns:a16="http://schemas.microsoft.com/office/drawing/2014/main" id="{665BCB3E-4D08-2A43-A9C0-095655DC5396}"/>
              </a:ext>
            </a:extLst>
          </p:cNvPr>
          <p:cNvSpPr txBox="1"/>
          <p:nvPr/>
        </p:nvSpPr>
        <p:spPr>
          <a:xfrm>
            <a:off x="1570536" y="6156900"/>
            <a:ext cx="2765797" cy="369332"/>
          </a:xfrm>
          <a:prstGeom prst="rect">
            <a:avLst/>
          </a:prstGeom>
          <a:solidFill>
            <a:schemeClr val="bg1"/>
          </a:solidFill>
        </p:spPr>
        <p:txBody>
          <a:bodyPr wrap="square" rtlCol="0">
            <a:spAutoFit/>
          </a:bodyPr>
          <a:lstStyle/>
          <a:p>
            <a:r>
              <a:rPr lang="fr-FR" dirty="0"/>
              <a:t>Martin Luther (1483-1546)</a:t>
            </a:r>
          </a:p>
        </p:txBody>
      </p:sp>
      <p:sp>
        <p:nvSpPr>
          <p:cNvPr id="7" name="ZoneTexte 6">
            <a:extLst>
              <a:ext uri="{FF2B5EF4-FFF2-40B4-BE49-F238E27FC236}">
                <a16:creationId xmlns:a16="http://schemas.microsoft.com/office/drawing/2014/main" id="{3A2AC9D4-616E-374E-B480-DB9587868D7C}"/>
              </a:ext>
            </a:extLst>
          </p:cNvPr>
          <p:cNvSpPr txBox="1"/>
          <p:nvPr/>
        </p:nvSpPr>
        <p:spPr>
          <a:xfrm>
            <a:off x="6979764" y="5905580"/>
            <a:ext cx="4139342" cy="646331"/>
          </a:xfrm>
          <a:prstGeom prst="rect">
            <a:avLst/>
          </a:prstGeom>
          <a:solidFill>
            <a:schemeClr val="bg1"/>
          </a:solidFill>
        </p:spPr>
        <p:txBody>
          <a:bodyPr wrap="square" rtlCol="0">
            <a:spAutoFit/>
          </a:bodyPr>
          <a:lstStyle/>
          <a:p>
            <a:r>
              <a:rPr lang="fr-FR" dirty="0"/>
              <a:t>Présentation de la Confession d’Augsbourg à Charles Quint, 1530</a:t>
            </a:r>
          </a:p>
        </p:txBody>
      </p:sp>
    </p:spTree>
    <p:extLst>
      <p:ext uri="{BB962C8B-B14F-4D97-AF65-F5344CB8AC3E}">
        <p14:creationId xmlns:p14="http://schemas.microsoft.com/office/powerpoint/2010/main" val="301084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678D59B-A641-364B-80A2-F86FDD4229A0}"/>
              </a:ext>
            </a:extLst>
          </p:cNvPr>
          <p:cNvPicPr>
            <a:picLocks noChangeAspect="1"/>
          </p:cNvPicPr>
          <p:nvPr/>
        </p:nvPicPr>
        <p:blipFill rotWithShape="1">
          <a:blip r:embed="rId2"/>
          <a:srcRect t="2619" r="6393" b="4286"/>
          <a:stretch/>
        </p:blipFill>
        <p:spPr>
          <a:xfrm>
            <a:off x="0" y="0"/>
            <a:ext cx="4806773" cy="6858000"/>
          </a:xfrm>
          <a:prstGeom prst="rect">
            <a:avLst/>
          </a:prstGeom>
        </p:spPr>
      </p:pic>
      <p:pic>
        <p:nvPicPr>
          <p:cNvPr id="5" name="Image 4" descr="Une image contenant texte, bâtiment, vieux, autel&#10;&#10;Description générée automatiquement">
            <a:extLst>
              <a:ext uri="{FF2B5EF4-FFF2-40B4-BE49-F238E27FC236}">
                <a16:creationId xmlns:a16="http://schemas.microsoft.com/office/drawing/2014/main" id="{7BC55935-C02E-6445-9A11-2196423E0271}"/>
              </a:ext>
            </a:extLst>
          </p:cNvPr>
          <p:cNvPicPr>
            <a:picLocks noChangeAspect="1"/>
          </p:cNvPicPr>
          <p:nvPr/>
        </p:nvPicPr>
        <p:blipFill rotWithShape="1">
          <a:blip r:embed="rId3"/>
          <a:srcRect l="237" r="-1" b="3755"/>
          <a:stretch/>
        </p:blipFill>
        <p:spPr>
          <a:xfrm>
            <a:off x="5045529" y="779939"/>
            <a:ext cx="6847539" cy="5539218"/>
          </a:xfrm>
          <a:prstGeom prst="rect">
            <a:avLst/>
          </a:prstGeom>
        </p:spPr>
      </p:pic>
    </p:spTree>
    <p:extLst>
      <p:ext uri="{BB962C8B-B14F-4D97-AF65-F5344CB8AC3E}">
        <p14:creationId xmlns:p14="http://schemas.microsoft.com/office/powerpoint/2010/main" val="102371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302029" y="181957"/>
            <a:ext cx="11587941" cy="6494085"/>
          </a:xfrm>
          <a:prstGeom prst="rect">
            <a:avLst/>
          </a:prstGeom>
          <a:noFill/>
        </p:spPr>
        <p:txBody>
          <a:bodyPr wrap="square" rtlCol="0">
            <a:spAutoFit/>
          </a:bodyPr>
          <a:lstStyle/>
          <a:p>
            <a:r>
              <a:rPr lang="fr-FR" sz="3200" b="1" dirty="0">
                <a:latin typeface="Times New Roman" panose="02020603050405020304" pitchFamily="18" charset="0"/>
                <a:cs typeface="Times New Roman" panose="02020603050405020304" pitchFamily="18" charset="0"/>
              </a:rPr>
              <a:t>1. LE MAL N’EST PAS CE QU’IL Y A DE PLUS ORIGINAIRE</a:t>
            </a:r>
          </a:p>
          <a:p>
            <a:r>
              <a:rPr lang="fr-FR" sz="3200" dirty="0">
                <a:latin typeface="Times New Roman" panose="02020603050405020304" pitchFamily="18" charset="0"/>
                <a:cs typeface="Times New Roman" panose="02020603050405020304" pitchFamily="18" charset="0"/>
              </a:rPr>
              <a:t> </a:t>
            </a:r>
          </a:p>
          <a:p>
            <a:r>
              <a:rPr lang="fr-FR" sz="3200" b="1" dirty="0">
                <a:solidFill>
                  <a:srgbClr val="FF0000"/>
                </a:solidFill>
                <a:latin typeface="Times New Roman" panose="02020603050405020304" pitchFamily="18" charset="0"/>
                <a:cs typeface="Times New Roman" panose="02020603050405020304" pitchFamily="18" charset="0"/>
              </a:rPr>
              <a:t>2. LE MAL EST UN SCANDALE INCOMPREHENSIBLE</a:t>
            </a:r>
          </a:p>
          <a:p>
            <a:pPr lvl="1"/>
            <a:r>
              <a:rPr lang="fr-FR" sz="3200" dirty="0">
                <a:latin typeface="Times New Roman" panose="02020603050405020304" pitchFamily="18" charset="0"/>
                <a:cs typeface="Times New Roman" panose="02020603050405020304" pitchFamily="18" charset="0"/>
              </a:rPr>
              <a:t>2.1. L’Ancien Testament : mise en lumière du scandale</a:t>
            </a:r>
          </a:p>
          <a:p>
            <a:pPr lvl="1"/>
            <a:r>
              <a:rPr lang="fr-FR" sz="3200" dirty="0">
                <a:latin typeface="Times New Roman" panose="02020603050405020304" pitchFamily="18" charset="0"/>
                <a:cs typeface="Times New Roman" panose="02020603050405020304" pitchFamily="18" charset="0"/>
              </a:rPr>
              <a:t>2.2. Jésus : une question sans réponse</a:t>
            </a:r>
          </a:p>
          <a:p>
            <a:pPr lvl="1"/>
            <a:r>
              <a:rPr lang="fr-FR" sz="3200" dirty="0">
                <a:latin typeface="Times New Roman" panose="02020603050405020304" pitchFamily="18" charset="0"/>
                <a:cs typeface="Times New Roman" panose="02020603050405020304" pitchFamily="18" charset="0"/>
              </a:rPr>
              <a:t>2.3. Des explications irrecevables</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DIEU ET LE MAL</a:t>
            </a:r>
          </a:p>
          <a:p>
            <a:pPr lvl="1"/>
            <a:r>
              <a:rPr lang="fr-FR" sz="3200" dirty="0">
                <a:latin typeface="Times New Roman" panose="02020603050405020304" pitchFamily="18" charset="0"/>
                <a:cs typeface="Times New Roman" panose="02020603050405020304" pitchFamily="18" charset="0"/>
              </a:rPr>
              <a:t>3.1. La situation propre du judéo-christianisme</a:t>
            </a:r>
          </a:p>
          <a:p>
            <a:pPr lvl="1"/>
            <a:r>
              <a:rPr lang="fr-FR" sz="3200" dirty="0">
                <a:latin typeface="Times New Roman" panose="02020603050405020304" pitchFamily="18" charset="0"/>
                <a:cs typeface="Times New Roman" panose="02020603050405020304" pitchFamily="18" charset="0"/>
              </a:rPr>
              <a:t>3.2. Les impasses à éviter </a:t>
            </a:r>
          </a:p>
          <a:p>
            <a:pPr lvl="1"/>
            <a:r>
              <a:rPr lang="fr-FR" sz="3200" dirty="0">
                <a:latin typeface="Times New Roman" panose="02020603050405020304" pitchFamily="18" charset="0"/>
                <a:cs typeface="Times New Roman" panose="02020603050405020304" pitchFamily="18" charset="0"/>
              </a:rPr>
              <a:t>3.3. Le renversement du problème en Jésus-Christ </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4. NOTRE REPONSE AU MAL</a:t>
            </a:r>
          </a:p>
        </p:txBody>
      </p:sp>
    </p:spTree>
    <p:extLst>
      <p:ext uri="{BB962C8B-B14F-4D97-AF65-F5344CB8AC3E}">
        <p14:creationId xmlns:p14="http://schemas.microsoft.com/office/powerpoint/2010/main" val="128748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homme, intérieur, mur&#10;&#10;Description générée automatiquement">
            <a:extLst>
              <a:ext uri="{FF2B5EF4-FFF2-40B4-BE49-F238E27FC236}">
                <a16:creationId xmlns:a16="http://schemas.microsoft.com/office/drawing/2014/main" id="{4AEE31AC-BEDA-07CA-DB23-F9AC7160AD44}"/>
              </a:ext>
            </a:extLst>
          </p:cNvPr>
          <p:cNvPicPr>
            <a:picLocks noChangeAspect="1"/>
          </p:cNvPicPr>
          <p:nvPr/>
        </p:nvPicPr>
        <p:blipFill>
          <a:blip r:embed="rId2"/>
          <a:stretch>
            <a:fillRect/>
          </a:stretch>
        </p:blipFill>
        <p:spPr>
          <a:xfrm>
            <a:off x="0" y="0"/>
            <a:ext cx="4899050" cy="6858000"/>
          </a:xfrm>
          <a:prstGeom prst="rect">
            <a:avLst/>
          </a:prstGeom>
        </p:spPr>
      </p:pic>
      <p:pic>
        <p:nvPicPr>
          <p:cNvPr id="6" name="Image 5" descr="Une image contenant tableau blanc&#10;&#10;Description générée automatiquement">
            <a:extLst>
              <a:ext uri="{FF2B5EF4-FFF2-40B4-BE49-F238E27FC236}">
                <a16:creationId xmlns:a16="http://schemas.microsoft.com/office/drawing/2014/main" id="{046A6C70-3C3F-07FE-5167-C33FE9DA70D4}"/>
              </a:ext>
            </a:extLst>
          </p:cNvPr>
          <p:cNvPicPr>
            <a:picLocks noChangeAspect="1"/>
          </p:cNvPicPr>
          <p:nvPr/>
        </p:nvPicPr>
        <p:blipFill>
          <a:blip r:embed="rId3"/>
          <a:stretch>
            <a:fillRect/>
          </a:stretch>
        </p:blipFill>
        <p:spPr>
          <a:xfrm>
            <a:off x="6618317" y="647700"/>
            <a:ext cx="3810000" cy="5562600"/>
          </a:xfrm>
          <a:prstGeom prst="rect">
            <a:avLst/>
          </a:prstGeom>
        </p:spPr>
      </p:pic>
    </p:spTree>
    <p:extLst>
      <p:ext uri="{BB962C8B-B14F-4D97-AF65-F5344CB8AC3E}">
        <p14:creationId xmlns:p14="http://schemas.microsoft.com/office/powerpoint/2010/main" val="330318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53E1FD-B52B-4F9A-B1A9-9324412AE7E2}"/>
              </a:ext>
            </a:extLst>
          </p:cNvPr>
          <p:cNvSpPr txBox="1"/>
          <p:nvPr/>
        </p:nvSpPr>
        <p:spPr>
          <a:xfrm>
            <a:off x="626225" y="1905506"/>
            <a:ext cx="10939549" cy="3046988"/>
          </a:xfrm>
          <a:prstGeom prst="rect">
            <a:avLst/>
          </a:prstGeom>
          <a:noFill/>
        </p:spPr>
        <p:txBody>
          <a:bodyPr wrap="square" rtlCol="0">
            <a:spAutoFit/>
          </a:bodyPr>
          <a:lstStyle/>
          <a:p>
            <a:r>
              <a:rPr lang="fr-FR" sz="3200" dirty="0"/>
              <a:t>Ps 9/10, 1-4.12-13 : « </a:t>
            </a:r>
            <a:r>
              <a:rPr lang="fr-FR" sz="3200" b="1" dirty="0"/>
              <a:t>Pourquoi, Seigneur, es-tu si loin ?</a:t>
            </a:r>
            <a:r>
              <a:rPr lang="fr-FR" sz="3200" dirty="0"/>
              <a:t> Pourquoi te cacher aux jours d’angoisse ? L’impie, dans son orgueil poursuit les malheureux : ils se font prendre aux ruses qu’il invente. L’impie se glorifie du désir de son âme, l’arrogant blasphème, il brave le Seigneur (…) </a:t>
            </a:r>
            <a:r>
              <a:rPr lang="fr-FR" sz="3200" b="1" dirty="0"/>
              <a:t>Lève-toi</a:t>
            </a:r>
            <a:r>
              <a:rPr lang="fr-FR" sz="3200" dirty="0"/>
              <a:t>, Seigneur ! Dieu, étends la main ! </a:t>
            </a:r>
            <a:r>
              <a:rPr lang="fr-FR" sz="3200" b="1" dirty="0"/>
              <a:t>N’oublie pas le pauvre !</a:t>
            </a:r>
            <a:r>
              <a:rPr lang="fr-FR" sz="3200" dirty="0"/>
              <a:t>» </a:t>
            </a:r>
          </a:p>
        </p:txBody>
      </p:sp>
    </p:spTree>
    <p:extLst>
      <p:ext uri="{BB962C8B-B14F-4D97-AF65-F5344CB8AC3E}">
        <p14:creationId xmlns:p14="http://schemas.microsoft.com/office/powerpoint/2010/main" val="30214431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6897</TotalTime>
  <Words>2003</Words>
  <Application>Microsoft Macintosh PowerPoint</Application>
  <PresentationFormat>Grand écran</PresentationFormat>
  <Paragraphs>127</Paragraphs>
  <Slides>49</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Ragozin</dc:creator>
  <cp:lastModifiedBy>Aude Ragozin</cp:lastModifiedBy>
  <cp:revision>84</cp:revision>
  <dcterms:created xsi:type="dcterms:W3CDTF">2021-01-11T21:38:17Z</dcterms:created>
  <dcterms:modified xsi:type="dcterms:W3CDTF">2022-05-17T06:24:00Z</dcterms:modified>
</cp:coreProperties>
</file>