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3" r:id="rId20"/>
    <p:sldId id="278" r:id="rId21"/>
    <p:sldId id="274" r:id="rId22"/>
    <p:sldId id="272" r:id="rId23"/>
    <p:sldId id="275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325E77-F312-35DB-8704-44BC3342C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E889F3-BC68-3CE4-7D77-19A739C70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06508C-485C-1080-E863-ED75835C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E47-1024-4F39-AE02-948ACD30D5B7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BA6760-2B58-D106-F5BF-1129CCD5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F1AF56-B9AD-CB7F-5C6F-6F71B81D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B7A3-6EE9-4F56-8AD5-FFC603D26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93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315E8-49D1-9482-C98D-317A13C8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7D5585-36FA-F00B-5C8B-1DAB21F58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E44BB4-17F1-19BB-5EFC-AC988882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E47-1024-4F39-AE02-948ACD30D5B7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2E2C12-B8C9-81F6-04C2-C8A91ACC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5A4A61-86CB-3729-806C-82ACF20B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B7A3-6EE9-4F56-8AD5-FFC603D26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60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5444A0A-3EB8-D312-A725-2C1317CEC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9F3417-E2BE-C721-E01C-171854EBE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5D2B59-B915-CBC7-AC7F-2F66E2CD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E47-1024-4F39-AE02-948ACD30D5B7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F06265-758E-B08C-38AC-FC406706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300FCE-D4DD-BB75-8F2F-63066EA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B7A3-6EE9-4F56-8AD5-FFC603D26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2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DC2E2-35CB-DECB-9D34-6FA8E3A2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A5794E-BEAD-3B99-C844-4D3001951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356708-9314-9135-9DB7-9E86FC08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E47-1024-4F39-AE02-948ACD30D5B7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B35022-B20D-C4E8-BF9C-2FC4D11B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66C297-3250-F4CE-58C0-80B563FC8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B7A3-6EE9-4F56-8AD5-FFC603D26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000B0-DD1D-BFA1-F8E2-474EC65E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A12128-4F38-8A08-C34E-39C5AA2B1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B9F227-7134-36D5-432E-20810991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E47-1024-4F39-AE02-948ACD30D5B7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0FD831-404B-DF02-8419-B1F0362D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C53B30-DFDF-4ACE-D869-B6E5917C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B7A3-6EE9-4F56-8AD5-FFC603D26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45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0CE96-B1B4-F366-CF44-A4FA4D0A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32F1C3-EF23-4119-C743-206123FB7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9C267F-1D1B-4E60-C341-B719E4EDA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41CF2A-53D5-3C51-4BC3-3CBD42C18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E47-1024-4F39-AE02-948ACD30D5B7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22B01B-3B4E-A798-AF24-38D7CF3E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01D9D3-A355-C9F0-AE06-5CB325B7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B7A3-6EE9-4F56-8AD5-FFC603D26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68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E4B04-6BD8-EC60-0B52-892FA9E4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7AAD59-2142-DD3A-352D-6FA6B3A46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2A8159-21E3-DBA2-CDBC-1F95A157C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4BB063-9599-7C99-7E53-AA250CF35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593EEF-0933-F207-05D9-A44A6A153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2A8C0D6-3413-A6F0-9B19-DFA4F9CC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E47-1024-4F39-AE02-948ACD30D5B7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653B5D-A966-E80D-5D27-8F881733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7DC151-D793-0E46-439B-BD6E0BF8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B7A3-6EE9-4F56-8AD5-FFC603D26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19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05BE0-77C5-374D-FF9A-1A77AC5E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E124BE-18F4-0F60-14B7-AA59F2A5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E47-1024-4F39-AE02-948ACD30D5B7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BC8ACF-ACBC-77B7-E0AB-17293E46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F0F4F6-BC2A-1126-FED7-A41965D0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B7A3-6EE9-4F56-8AD5-FFC603D26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0AC044-B677-BDD1-12A4-44C173B0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E47-1024-4F39-AE02-948ACD30D5B7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C687B1-E182-04DC-4ECC-915C1C30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C860AE-E725-6D71-2E72-5B032870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B7A3-6EE9-4F56-8AD5-FFC603D26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05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0F822-D7B1-54E7-B905-0E0DF74BE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F4AD68-E846-F9C0-8A77-EE80A5823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774C88-5B57-09D7-13B2-F97F9E36C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266277-FEC5-A041-BCC3-D71CA2A9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E47-1024-4F39-AE02-948ACD30D5B7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0FBEA8-9D1D-7535-76F3-92E08489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96D712-DEA4-3285-3F06-603176E3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B7A3-6EE9-4F56-8AD5-FFC603D26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17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3AA0D-E0B4-2BAC-2781-7BA76AA3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4035A2-E3B7-7179-3106-44AD34FBA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06FC62-23A0-FAEC-442A-782429D9D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F002F0-762C-8F46-80AC-B0BC83FD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E47-1024-4F39-AE02-948ACD30D5B7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02DDCD-D0B7-259B-37AB-76B5D98E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9F6981-6635-8808-1B25-6E9730CC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5B7A3-6EE9-4F56-8AD5-FFC603D26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66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8CEB094-4837-E49E-9DDD-ED53D8A9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4348B3-7E60-4565-A03F-071137BE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F6C481-FD02-16C7-3460-21FA9BFDC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3FE47-1024-4F39-AE02-948ACD30D5B7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FA2026-83EE-22CD-F91A-9F5CBB6E2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0D3A00-E205-EFB1-65AA-0EA7EF466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5B7A3-6EE9-4F56-8AD5-FFC603D26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31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4CDA625-5307-E350-8E73-C1685E77D879}"/>
              </a:ext>
            </a:extLst>
          </p:cNvPr>
          <p:cNvSpPr txBox="1"/>
          <p:nvPr/>
        </p:nvSpPr>
        <p:spPr>
          <a:xfrm>
            <a:off x="1533525" y="382187"/>
            <a:ext cx="622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anose="030F0702030302020204" pitchFamily="66" charset="0"/>
              </a:rPr>
              <a:t>Artemisia Gentileschi ( vers 1612-1613)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F530D06-FAAD-BD22-8DEA-78B5D0187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09834"/>
            <a:ext cx="9124950" cy="513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3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6130AB-D4F2-5B66-CDBC-148F16EDE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207818"/>
            <a:ext cx="10716491" cy="6650182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III Des femmes qui tuent pour sauver leur peuple</a:t>
            </a:r>
            <a:b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Yaël chantée par Déborah (</a:t>
            </a:r>
            <a:r>
              <a:rPr lang="fr-FR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Juges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4 et 5)</a:t>
            </a:r>
            <a:b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Le récit : chapitre 4</a:t>
            </a:r>
          </a:p>
          <a:p>
            <a:pPr marL="0" indent="0">
              <a:buNone/>
            </a:pPr>
            <a:r>
              <a:rPr lang="fr-FR" b="1" dirty="0">
                <a:latin typeface="Comic Sans MS" panose="030F0702030302020204" pitchFamily="66" charset="0"/>
              </a:rPr>
              <a:t>Le cantique de Déborah (ch. 5) un texte très ancien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qui appelle les tribus d’Israël au combat :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« Je veux célébrer le Seigneur, Dieu d’Israël…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latin typeface="Comic Sans MS" panose="030F0702030302020204" pitchFamily="66" charset="0"/>
              </a:rPr>
              <a:t>Bénie soit parmi les femmes Yaël, femme de </a:t>
            </a:r>
            <a:r>
              <a:rPr lang="fr-FR" b="1" dirty="0" err="1">
                <a:latin typeface="Comic Sans MS" panose="030F0702030302020204" pitchFamily="66" charset="0"/>
              </a:rPr>
              <a:t>Héber</a:t>
            </a:r>
            <a:r>
              <a:rPr lang="fr-FR" b="1" dirty="0">
                <a:latin typeface="Comic Sans MS" panose="030F0702030302020204" pitchFamily="66" charset="0"/>
              </a:rPr>
              <a:t> le </a:t>
            </a:r>
            <a:r>
              <a:rPr lang="fr-FR" b="1" dirty="0" err="1">
                <a:latin typeface="Comic Sans MS" panose="030F0702030302020204" pitchFamily="66" charset="0"/>
              </a:rPr>
              <a:t>Qénite</a:t>
            </a:r>
            <a:r>
              <a:rPr lang="fr-FR" b="1" dirty="0">
                <a:latin typeface="Comic Sans MS" panose="030F0702030302020204" pitchFamily="66" charset="0"/>
              </a:rPr>
              <a:t>..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Elle étendit la main vers le piquet et sa droite vers le marteau des travailleurs ; elle martela </a:t>
            </a:r>
            <a:r>
              <a:rPr lang="fr-FR" b="1" dirty="0" err="1">
                <a:latin typeface="Comic Sans MS" panose="030F0702030302020204" pitchFamily="66" charset="0"/>
              </a:rPr>
              <a:t>Sisera</a:t>
            </a:r>
            <a:r>
              <a:rPr lang="fr-FR" b="1" dirty="0">
                <a:latin typeface="Comic Sans MS" panose="030F0702030302020204" pitchFamily="66" charset="0"/>
              </a:rPr>
              <a:t> et lui broya la tête, elle lui écrasa et transperça la tempe…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Par la fenêtre, elle se penche, la mère de </a:t>
            </a:r>
            <a:r>
              <a:rPr lang="fr-FR" b="1" dirty="0" err="1">
                <a:latin typeface="Comic Sans MS" panose="030F0702030302020204" pitchFamily="66" charset="0"/>
              </a:rPr>
              <a:t>Sisera</a:t>
            </a:r>
            <a:r>
              <a:rPr lang="fr-FR" b="1" dirty="0">
                <a:latin typeface="Comic Sans MS" panose="030F0702030302020204" pitchFamily="66" charset="0"/>
              </a:rPr>
              <a:t> à travers le grillage : pourquoi son char tarde-t-il à venir 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latin typeface="Comic Sans MS" panose="030F0702030302020204" pitchFamily="66" charset="0"/>
              </a:rPr>
              <a:t>Qu’ainsi périssent tous tes ennemis, Seigneur ! »</a:t>
            </a:r>
          </a:p>
        </p:txBody>
      </p:sp>
    </p:spTree>
    <p:extLst>
      <p:ext uri="{BB962C8B-B14F-4D97-AF65-F5344CB8AC3E}">
        <p14:creationId xmlns:p14="http://schemas.microsoft.com/office/powerpoint/2010/main" val="206607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C9511D-E049-E373-1900-60084192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2293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Le Caravage (1571-1610)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DC89FCD0-04E6-3D9F-A405-E083F7496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28" y="817563"/>
            <a:ext cx="7504544" cy="5675312"/>
          </a:xfrm>
        </p:spPr>
      </p:pic>
    </p:spTree>
    <p:extLst>
      <p:ext uri="{BB962C8B-B14F-4D97-AF65-F5344CB8AC3E}">
        <p14:creationId xmlns:p14="http://schemas.microsoft.com/office/powerpoint/2010/main" val="129416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146B1F-DEA6-3442-DBE0-B8FBF84F8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58" y="140676"/>
            <a:ext cx="10515600" cy="67173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Le livre de Judith</a:t>
            </a:r>
            <a:r>
              <a:rPr lang="fr-FR" b="1" dirty="0">
                <a:latin typeface="Comic Sans MS" panose="030F0702030302020204" pitchFamily="66" charset="0"/>
              </a:rPr>
              <a:t> 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latin typeface="Comic Sans MS" panose="030F0702030302020204" pitchFamily="66" charset="0"/>
              </a:rPr>
              <a:t>Fiction historique située en Babylonie (ou Perse), écrite sous les rois grecs.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latin typeface="Comic Sans MS" panose="030F0702030302020204" pitchFamily="66" charset="0"/>
              </a:rPr>
              <a:t>Volonté destructrice de Nabuchodonosor qui se prend pour un dieu et décide de soumettre la terre entière.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Holopherne, son général, prévenu par </a:t>
            </a:r>
            <a:r>
              <a:rPr lang="fr-FR" b="1" dirty="0" err="1">
                <a:latin typeface="Comic Sans MS" panose="030F0702030302020204" pitchFamily="66" charset="0"/>
              </a:rPr>
              <a:t>Akhior</a:t>
            </a:r>
            <a:r>
              <a:rPr lang="fr-FR" b="1" dirty="0">
                <a:latin typeface="Comic Sans MS" panose="030F0702030302020204" pitchFamily="66" charset="0"/>
              </a:rPr>
              <a:t>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Résistance de la ville de </a:t>
            </a:r>
            <a:r>
              <a:rPr lang="fr-FR" b="1" dirty="0" err="1">
                <a:latin typeface="Comic Sans MS" panose="030F0702030302020204" pitchFamily="66" charset="0"/>
              </a:rPr>
              <a:t>Béthulie</a:t>
            </a:r>
            <a:r>
              <a:rPr lang="fr-FR" b="1" dirty="0">
                <a:latin typeface="Comic Sans MS" panose="030F0702030302020204" pitchFamily="66" charset="0"/>
              </a:rPr>
              <a:t>, protégeant la Samarie ; 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Ozias, chef de </a:t>
            </a:r>
            <a:r>
              <a:rPr lang="fr-FR" b="1" dirty="0" err="1">
                <a:latin typeface="Comic Sans MS" panose="030F0702030302020204" pitchFamily="66" charset="0"/>
              </a:rPr>
              <a:t>Béthulie</a:t>
            </a:r>
            <a:r>
              <a:rPr lang="fr-FR" b="1" dirty="0">
                <a:latin typeface="Comic Sans MS" panose="030F0702030302020204" pitchFamily="66" charset="0"/>
              </a:rPr>
              <a:t>, donne cinq jours à Dieu pour intervenir !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Judith, une veuve, dénonce cette façon de « mettre le Seigneur souverain à l’épreuve » ( 8, 13 ; voir </a:t>
            </a:r>
            <a:r>
              <a:rPr lang="fr-FR" b="1" i="1" dirty="0">
                <a:latin typeface="Comic Sans MS" panose="030F0702030302020204" pitchFamily="66" charset="0"/>
              </a:rPr>
              <a:t>Exode 17) 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i="1" dirty="0">
                <a:latin typeface="Comic Sans MS" panose="030F0702030302020204" pitchFamily="66" charset="0"/>
              </a:rPr>
              <a:t>« Comment pouvez vous sonder le Dieu qui a fait toutes choses ? Dieu n’est pas comme un homme pour être menacé … ni pour être soumis à un arbitre ! »</a:t>
            </a:r>
            <a:br>
              <a:rPr lang="fr-FR" b="1" dirty="0">
                <a:latin typeface="Comic Sans MS" panose="030F0702030302020204" pitchFamily="66" charset="0"/>
              </a:rPr>
            </a:br>
            <a:endParaRPr 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23999F-6ECC-118B-E978-1C307654D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49927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b="1" dirty="0">
                <a:latin typeface="Comic Sans MS" panose="030F0702030302020204" pitchFamily="66" charset="0"/>
              </a:rPr>
              <a:t>Mettre Dieu à l’épreuve, c’est refuser la confiance.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Parce qu’elle a foi en son Dieu, Judith ne demande rien et va agir seule</a:t>
            </a:r>
            <a:r>
              <a:rPr lang="fr-FR" b="1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b="1" dirty="0">
                <a:latin typeface="Comic Sans MS" panose="030F0702030302020204" pitchFamily="66" charset="0"/>
              </a:rPr>
              <a:t>Prière de Judith (ch. 9). Rappel de l’histoire d’Israël,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justification des frères de Dina (!) 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« Frappe par mes lettres trompeuses… tu es le Dieu des humbles, le secours des petits… »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Judith et Holopherne : une séduction par la beauté, l’intelligence et l’ambiguïté du discours (ch. 11).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Judith reprend et prolonge (ou tord) l’argument d’</a:t>
            </a:r>
            <a:r>
              <a:rPr lang="fr-FR" b="1" dirty="0" err="1">
                <a:latin typeface="Comic Sans MS" panose="030F0702030302020204" pitchFamily="66" charset="0"/>
              </a:rPr>
              <a:t>Akhior</a:t>
            </a:r>
            <a:r>
              <a:rPr lang="fr-FR" b="1" dirty="0">
                <a:latin typeface="Comic Sans MS" panose="030F0702030302020204" pitchFamily="66" charset="0"/>
              </a:rPr>
              <a:t> : Dieu protège son peuple si celui-ci reste fidèle. 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Mort d’Holopherne. Retour et triomphe de Judith.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Conversion d’</a:t>
            </a:r>
            <a:r>
              <a:rPr lang="fr-FR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Akhior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 le païen au Dieu d’Israël</a:t>
            </a:r>
            <a:r>
              <a:rPr lang="fr-FR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196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42EEC7-2ED4-7F1A-D4BC-34DAC90A0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968"/>
            <a:ext cx="10515600" cy="606663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IV Des femmes osent risquer leur vie et parler</a:t>
            </a:r>
            <a:b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L</a:t>
            </a:r>
            <a:r>
              <a:rPr lang="fr-FR" b="1" dirty="0">
                <a:latin typeface="Comic Sans MS" panose="030F0702030302020204" pitchFamily="66" charset="0"/>
              </a:rPr>
              <a:t>es sages femmes des Hébreux (</a:t>
            </a:r>
            <a:r>
              <a:rPr lang="fr-FR" b="1" i="1" dirty="0">
                <a:latin typeface="Comic Sans MS" panose="030F0702030302020204" pitchFamily="66" charset="0"/>
              </a:rPr>
              <a:t>Exode</a:t>
            </a:r>
            <a:r>
              <a:rPr lang="fr-FR" b="1" dirty="0">
                <a:latin typeface="Comic Sans MS" panose="030F0702030302020204" pitchFamily="66" charset="0"/>
              </a:rPr>
              <a:t> 1, 15-20)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 err="1">
                <a:latin typeface="Comic Sans MS" panose="030F0702030302020204" pitchFamily="66" charset="0"/>
              </a:rPr>
              <a:t>Rahab</a:t>
            </a:r>
            <a:r>
              <a:rPr lang="fr-FR" b="1" dirty="0">
                <a:latin typeface="Comic Sans MS" panose="030F0702030302020204" pitchFamily="66" charset="0"/>
              </a:rPr>
              <a:t>, la prostituée de Jéricho (</a:t>
            </a:r>
            <a:r>
              <a:rPr lang="fr-FR" b="1" i="1" dirty="0">
                <a:latin typeface="Comic Sans MS" panose="030F0702030302020204" pitchFamily="66" charset="0"/>
              </a:rPr>
              <a:t>Josué </a:t>
            </a:r>
            <a:r>
              <a:rPr lang="fr-FR" b="1" dirty="0">
                <a:latin typeface="Comic Sans MS" panose="030F0702030302020204" pitchFamily="66" charset="0"/>
              </a:rPr>
              <a:t> 2)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Bethsabée, la femme d’Uri (</a:t>
            </a:r>
            <a:r>
              <a:rPr lang="fr-FR" b="1" i="1" dirty="0">
                <a:latin typeface="Comic Sans MS" panose="030F0702030302020204" pitchFamily="66" charset="0"/>
              </a:rPr>
              <a:t>1Rois</a:t>
            </a:r>
            <a:r>
              <a:rPr lang="fr-FR" b="1" dirty="0">
                <a:latin typeface="Comic Sans MS" panose="030F0702030302020204" pitchFamily="66" charset="0"/>
              </a:rPr>
              <a:t> 1,11-40)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Ambiguës pour nous, chantées par la tradition juive…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fr-FR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Vasti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 et Esther : le livre d’Esther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b="1" dirty="0">
                <a:latin typeface="Comic Sans MS" panose="030F0702030302020204" pitchFamily="66" charset="0"/>
              </a:rPr>
              <a:t>Le livre (texte hébreu) fait partie des 5 rouleaux.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Il fonde la fête de </a:t>
            </a:r>
            <a:r>
              <a:rPr lang="fr-FR" b="1" i="1" dirty="0" err="1">
                <a:latin typeface="Comic Sans MS" panose="030F0702030302020204" pitchFamily="66" charset="0"/>
              </a:rPr>
              <a:t>Pourîm</a:t>
            </a:r>
            <a:r>
              <a:rPr lang="fr-FR" b="1" dirty="0">
                <a:latin typeface="Comic Sans MS" panose="030F0702030302020204" pitchFamily="66" charset="0"/>
              </a:rPr>
              <a:t> : renversement des sorts, 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carnaval juif (vers 180 av. J.C. ?)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Absence du nom de Dieu : « soulagement et délivrance surgiront pour les Juifs d’un autre endroit… » (4, 14 ) (?)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fr-FR" b="1" dirty="0">
                <a:latin typeface="Comic Sans MS" panose="030F0702030302020204" pitchFamily="66" charset="0"/>
              </a:rPr>
            </a:br>
            <a:br>
              <a:rPr lang="fr-FR" b="1" dirty="0">
                <a:latin typeface="Comic Sans MS" panose="030F0702030302020204" pitchFamily="66" charset="0"/>
              </a:rPr>
            </a:br>
            <a:endParaRPr lang="fr-FR" b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b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fr-FR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8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4D0B00-2CBF-B84A-881C-8D4985348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41300"/>
            <a:ext cx="10972800" cy="6527800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Vasti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 : </a:t>
            </a:r>
            <a:r>
              <a:rPr lang="fr-FR" b="1" dirty="0">
                <a:latin typeface="Comic Sans MS" panose="030F0702030302020204" pitchFamily="66" charset="0"/>
              </a:rPr>
              <a:t>la femme qui désobéit au roi « poussant toutes les femmes à mépriser leurs maris » (1, 16-17) ! 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Elle inverse les places… mais elle est chassée !</a:t>
            </a:r>
            <a:endParaRPr lang="fr-FR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Esther </a:t>
            </a:r>
            <a:r>
              <a:rPr lang="fr-FR" dirty="0">
                <a:latin typeface="Comic Sans MS" panose="030F0702030302020204" pitchFamily="66" charset="0"/>
              </a:rPr>
              <a:t>: </a:t>
            </a:r>
            <a:r>
              <a:rPr lang="fr-FR" b="1" dirty="0">
                <a:latin typeface="Comic Sans MS" panose="030F0702030302020204" pitchFamily="66" charset="0"/>
              </a:rPr>
              <a:t>jeune juive du harem royal, soumise et choisie comme reine (2)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Mardochée, son tuteur, dénonce un complot contre Xerxès.</a:t>
            </a:r>
            <a:br>
              <a:rPr lang="fr-FR" b="1" dirty="0">
                <a:latin typeface="Comic Sans MS" panose="030F0702030302020204" pitchFamily="66" charset="0"/>
              </a:rPr>
            </a:b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 err="1">
                <a:latin typeface="Comic Sans MS" panose="030F0702030302020204" pitchFamily="66" charset="0"/>
              </a:rPr>
              <a:t>Haman</a:t>
            </a:r>
            <a:r>
              <a:rPr lang="fr-FR" b="1" dirty="0">
                <a:latin typeface="Comic Sans MS" panose="030F0702030302020204" pitchFamily="66" charset="0"/>
              </a:rPr>
              <a:t>, favori du roi, veut exterminer le peuple de Mardochée et obtient l’accord du roi (3).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latin typeface="Comic Sans MS" panose="030F0702030302020204" pitchFamily="66" charset="0"/>
              </a:rPr>
              <a:t>« </a:t>
            </a:r>
            <a:r>
              <a:rPr lang="fr-FR" b="1" i="1" dirty="0">
                <a:latin typeface="Comic Sans MS" panose="030F0702030302020204" pitchFamily="66" charset="0"/>
              </a:rPr>
              <a:t>On fit tomber le Destin, c’est-à-dire le sort, devant </a:t>
            </a:r>
            <a:r>
              <a:rPr lang="fr-FR" b="1" i="1" dirty="0" err="1">
                <a:latin typeface="Comic Sans MS" panose="030F0702030302020204" pitchFamily="66" charset="0"/>
              </a:rPr>
              <a:t>Haman</a:t>
            </a:r>
            <a:r>
              <a:rPr lang="fr-FR" b="1" i="1" dirty="0">
                <a:latin typeface="Comic Sans MS" panose="030F0702030302020204" pitchFamily="66" charset="0"/>
              </a:rPr>
              <a:t> </a:t>
            </a:r>
            <a:r>
              <a:rPr lang="fr-FR" b="1" dirty="0">
                <a:latin typeface="Comic Sans MS" panose="030F0702030302020204" pitchFamily="66" charset="0"/>
              </a:rPr>
              <a:t>»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« </a:t>
            </a:r>
            <a:r>
              <a:rPr lang="fr-FR" b="1" i="1" dirty="0">
                <a:latin typeface="Comic Sans MS" panose="030F0702030302020204" pitchFamily="66" charset="0"/>
              </a:rPr>
              <a:t>Il y a un peuple particulier, dispersé et séparé au milieu des peuples.. Leurs lois sont différentes… Ils n’exécutent pas les lois royales… » </a:t>
            </a:r>
            <a:r>
              <a:rPr lang="fr-FR" b="1" dirty="0">
                <a:latin typeface="Comic Sans MS" panose="030F0702030302020204" pitchFamily="66" charset="0"/>
              </a:rPr>
              <a:t>(3, 8).</a:t>
            </a:r>
          </a:p>
        </p:txBody>
      </p:sp>
    </p:spTree>
    <p:extLst>
      <p:ext uri="{BB962C8B-B14F-4D97-AF65-F5344CB8AC3E}">
        <p14:creationId xmlns:p14="http://schemas.microsoft.com/office/powerpoint/2010/main" val="5627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F126D-EF38-A1C1-EA0F-CC192C4E6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000"/>
            <a:ext cx="10515600" cy="42703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Le Tintoret (1518-1594), Esther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B3F3C44E-83B3-7CBB-A0E0-05046D8DF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995963"/>
            <a:ext cx="10515600" cy="4683512"/>
          </a:xfrm>
        </p:spPr>
      </p:pic>
    </p:spTree>
    <p:extLst>
      <p:ext uri="{BB962C8B-B14F-4D97-AF65-F5344CB8AC3E}">
        <p14:creationId xmlns:p14="http://schemas.microsoft.com/office/powerpoint/2010/main" val="3961218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710214-B68C-5455-F36E-8C92B9FC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228600"/>
            <a:ext cx="10998200" cy="678180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b="1" dirty="0">
                <a:latin typeface="Comic Sans MS" panose="030F0702030302020204" pitchFamily="66" charset="0"/>
              </a:rPr>
              <a:t>Thème de la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chute </a:t>
            </a:r>
            <a:r>
              <a:rPr lang="fr-FR" b="1" dirty="0">
                <a:latin typeface="Comic Sans MS" panose="030F0702030302020204" pitchFamily="66" charset="0"/>
              </a:rPr>
              <a:t>: </a:t>
            </a:r>
            <a:r>
              <a:rPr lang="fr-FR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3, 7 ; 6, 10. 13 ; 7, 8 ; 8, 17 ; 9,1</a:t>
            </a:r>
            <a:endParaRPr lang="fr-FR" b="1" dirty="0">
              <a:latin typeface="Comic Sans MS" panose="030F0702030302020204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FR" b="1" dirty="0">
                <a:latin typeface="Comic Sans MS" panose="030F0702030302020204" pitchFamily="66" charset="0"/>
              </a:rPr>
              <a:t>Premier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renversement</a:t>
            </a:r>
            <a:r>
              <a:rPr lang="fr-FR" b="1" dirty="0">
                <a:latin typeface="Comic Sans MS" panose="030F0702030302020204" pitchFamily="66" charset="0"/>
              </a:rPr>
              <a:t> du sort : Esther ose paraître devant le roi qui lui tend son sceptre (ch. 5).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 err="1">
                <a:latin typeface="Comic Sans MS" panose="030F0702030302020204" pitchFamily="66" charset="0"/>
              </a:rPr>
              <a:t>Haman</a:t>
            </a:r>
            <a:r>
              <a:rPr lang="fr-FR" b="1" dirty="0">
                <a:latin typeface="Comic Sans MS" panose="030F0702030302020204" pitchFamily="66" charset="0"/>
              </a:rPr>
              <a:t> invité au banquet fait élever un gibet pour Mardochée.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b="1" dirty="0">
                <a:latin typeface="Comic Sans MS" panose="030F0702030302020204" pitchFamily="66" charset="0"/>
              </a:rPr>
              <a:t>Deuxième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renversement</a:t>
            </a:r>
            <a:r>
              <a:rPr lang="fr-FR" b="1" dirty="0">
                <a:latin typeface="Comic Sans MS" panose="030F0702030302020204" pitchFamily="66" charset="0"/>
              </a:rPr>
              <a:t> : l’honneur royal, espéré par </a:t>
            </a:r>
            <a:r>
              <a:rPr lang="fr-FR" b="1" dirty="0" err="1">
                <a:latin typeface="Comic Sans MS" panose="030F0702030302020204" pitchFamily="66" charset="0"/>
              </a:rPr>
              <a:t>Haman</a:t>
            </a:r>
            <a:r>
              <a:rPr lang="fr-FR" b="1" dirty="0">
                <a:latin typeface="Comic Sans MS" panose="030F0702030302020204" pitchFamily="66" charset="0"/>
              </a:rPr>
              <a:t>, rendu à Mardochée (ch. 6).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 err="1">
                <a:latin typeface="Comic Sans MS" panose="030F0702030302020204" pitchFamily="66" charset="0"/>
              </a:rPr>
              <a:t>Haman</a:t>
            </a:r>
            <a:r>
              <a:rPr lang="fr-FR" b="1" dirty="0">
                <a:latin typeface="Comic Sans MS" panose="030F0702030302020204" pitchFamily="66" charset="0"/>
              </a:rPr>
              <a:t> déclaré « tombé, déchu » par les siens.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Troisième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renversement </a:t>
            </a:r>
            <a:r>
              <a:rPr lang="fr-FR" b="1" dirty="0">
                <a:latin typeface="Comic Sans MS" panose="030F0702030302020204" pitchFamily="66" charset="0"/>
              </a:rPr>
              <a:t>: le banquet d’Esther, demande de salut non pour elle, mais  pour son peuple (ch. 7).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 err="1">
                <a:latin typeface="Comic Sans MS" panose="030F0702030302020204" pitchFamily="66" charset="0"/>
              </a:rPr>
              <a:t>Haman</a:t>
            </a:r>
            <a:r>
              <a:rPr lang="fr-FR" b="1" dirty="0">
                <a:latin typeface="Comic Sans MS" panose="030F0702030302020204" pitchFamily="66" charset="0"/>
              </a:rPr>
              <a:t> surpris « tombé sur le divan ».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 err="1">
                <a:latin typeface="Comic Sans MS" panose="030F0702030302020204" pitchFamily="66" charset="0"/>
              </a:rPr>
              <a:t>Haman</a:t>
            </a:r>
            <a:r>
              <a:rPr lang="fr-FR" b="1" dirty="0">
                <a:latin typeface="Comic Sans MS" panose="030F0702030302020204" pitchFamily="66" charset="0"/>
              </a:rPr>
              <a:t> pendu au gibet préparé pour Mardochée.</a:t>
            </a:r>
            <a:br>
              <a:rPr lang="fr-FR" b="1" dirty="0">
                <a:latin typeface="Comic Sans MS" panose="030F0702030302020204" pitchFamily="66" charset="0"/>
              </a:rPr>
            </a:br>
            <a:endParaRPr 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54696C-9741-CA7E-1DE9-EC3862825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"/>
            <a:ext cx="10515600" cy="66675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3000" b="1" dirty="0">
                <a:latin typeface="Comic Sans MS" panose="030F0702030302020204" pitchFamily="66" charset="0"/>
              </a:rPr>
              <a:t>Vengeance des Juifs : contre </a:t>
            </a:r>
            <a:r>
              <a:rPr lang="fr-FR" sz="3000" b="1" dirty="0" err="1">
                <a:latin typeface="Comic Sans MS" panose="030F0702030302020204" pitchFamily="66" charset="0"/>
              </a:rPr>
              <a:t>progrom</a:t>
            </a:r>
            <a:r>
              <a:rPr lang="fr-FR" sz="3000" b="1" dirty="0">
                <a:latin typeface="Comic Sans MS" panose="030F0702030302020204" pitchFamily="66" charset="0"/>
              </a:rPr>
              <a:t> ? (9, 2) : </a:t>
            </a:r>
            <a:br>
              <a:rPr lang="fr-FR" sz="3000" b="1" dirty="0">
                <a:latin typeface="Comic Sans MS" panose="030F0702030302020204" pitchFamily="66" charset="0"/>
              </a:rPr>
            </a:br>
            <a:r>
              <a:rPr lang="fr-FR" sz="3000" b="1" dirty="0">
                <a:latin typeface="Comic Sans MS" panose="030F0702030302020204" pitchFamily="66" charset="0"/>
              </a:rPr>
              <a:t>« le douzième mois, Adar, le 13, jour où les ennemis des Juifs espéraient dominer sur eux, il y eut un renversement de situation : ce sont les Juifs qui dominèrent sur ceux qui les détestaient. 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3000" b="1" dirty="0">
                <a:latin typeface="Comic Sans MS" panose="030F0702030302020204" pitchFamily="66" charset="0"/>
              </a:rPr>
              <a:t>Institution de la fête de </a:t>
            </a:r>
            <a:r>
              <a:rPr lang="fr-FR" sz="3000" b="1" i="1" dirty="0" err="1">
                <a:latin typeface="Comic Sans MS" panose="030F0702030302020204" pitchFamily="66" charset="0"/>
              </a:rPr>
              <a:t>Pourîm</a:t>
            </a:r>
            <a:r>
              <a:rPr lang="fr-FR" sz="3000" b="1" i="1" dirty="0">
                <a:latin typeface="Comic Sans MS" panose="030F0702030302020204" pitchFamily="66" charset="0"/>
              </a:rPr>
              <a:t>.</a:t>
            </a:r>
            <a:br>
              <a:rPr lang="fr-FR" sz="3000" b="1" i="1" dirty="0">
                <a:latin typeface="Comic Sans MS" panose="030F0702030302020204" pitchFamily="66" charset="0"/>
              </a:rPr>
            </a:br>
            <a:br>
              <a:rPr lang="fr-FR" sz="3000" b="1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fr-FR" sz="30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Le livre grec d’Esther </a:t>
            </a:r>
            <a:r>
              <a:rPr lang="fr-FR" sz="3000" b="1" dirty="0">
                <a:latin typeface="Comic Sans MS" panose="030F0702030302020204" pitchFamily="66" charset="0"/>
              </a:rPr>
              <a:t>: nombreux suppléments</a:t>
            </a:r>
            <a:br>
              <a:rPr lang="fr-FR" sz="3000" b="1" dirty="0">
                <a:latin typeface="Comic Sans MS" panose="030F0702030302020204" pitchFamily="66" charset="0"/>
              </a:rPr>
            </a:br>
            <a:r>
              <a:rPr lang="fr-FR" sz="3000" b="1" dirty="0">
                <a:latin typeface="Comic Sans MS" panose="030F0702030302020204" pitchFamily="66" charset="0"/>
              </a:rPr>
              <a:t>Notez : la présence de Dieu, la prière d’Esther 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3000" b="1" dirty="0">
                <a:latin typeface="Comic Sans MS" panose="030F0702030302020204" pitchFamily="66" charset="0"/>
              </a:rPr>
              <a:t>« Mon Seigneur, notre Roi, Toi tu es le Seul, porte-moi secours..; car je vais jouer avec le danger » (4, C 14).</a:t>
            </a:r>
            <a:br>
              <a:rPr lang="fr-FR" sz="3000" b="1" dirty="0">
                <a:latin typeface="Comic Sans MS" panose="030F0702030302020204" pitchFamily="66" charset="0"/>
              </a:rPr>
            </a:br>
            <a:br>
              <a:rPr lang="fr-FR" sz="3000" b="1" dirty="0">
                <a:latin typeface="Comic Sans MS" panose="030F0702030302020204" pitchFamily="66" charset="0"/>
              </a:rPr>
            </a:br>
            <a:r>
              <a:rPr lang="fr-FR" sz="3000" b="1" dirty="0">
                <a:latin typeface="Comic Sans MS" panose="030F0702030302020204" pitchFamily="66" charset="0"/>
              </a:rPr>
              <a:t>L’évanouissement d’Esther (4, D 7; 15) bouleverse le </a:t>
            </a:r>
            <a:r>
              <a:rPr lang="fr-FR" b="1" dirty="0">
                <a:latin typeface="Comic Sans MS" panose="030F0702030302020204" pitchFamily="66" charset="0"/>
              </a:rPr>
              <a:t>roi….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17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EBCF7F-1BD4-830D-709C-1838DADC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" y="168812"/>
            <a:ext cx="11113477" cy="6386733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V- Ruth et Noémie : le livre de Ruth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latin typeface="Comic Sans MS" panose="030F0702030302020204" pitchFamily="66" charset="0"/>
              </a:rPr>
              <a:t>Une lutte pour la vie : le pain et la descendance.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latin typeface="Comic Sans MS" panose="030F0702030302020204" pitchFamily="66" charset="0"/>
              </a:rPr>
              <a:t>Un livre situé au temps des Juges, écrit à l’époque de Néhémie (5</a:t>
            </a:r>
            <a:r>
              <a:rPr lang="fr-FR" b="1" baseline="30000" dirty="0">
                <a:latin typeface="Comic Sans MS" panose="030F0702030302020204" pitchFamily="66" charset="0"/>
              </a:rPr>
              <a:t>ème </a:t>
            </a:r>
            <a:r>
              <a:rPr lang="fr-FR" b="1" dirty="0">
                <a:latin typeface="Comic Sans MS" panose="030F0702030302020204" pitchFamily="66" charset="0"/>
              </a:rPr>
              <a:t>s.; voir </a:t>
            </a:r>
            <a:r>
              <a:rPr lang="fr-FR" b="1" i="1" dirty="0">
                <a:latin typeface="Comic Sans MS" panose="030F0702030302020204" pitchFamily="66" charset="0"/>
              </a:rPr>
              <a:t>Néhémie</a:t>
            </a:r>
            <a:r>
              <a:rPr lang="fr-FR" b="1" dirty="0">
                <a:latin typeface="Comic Sans MS" panose="030F0702030302020204" pitchFamily="66" charset="0"/>
              </a:rPr>
              <a:t> 13).</a:t>
            </a:r>
            <a:br>
              <a:rPr lang="fr-FR" b="1" dirty="0">
                <a:latin typeface="Comic Sans MS" panose="030F0702030302020204" pitchFamily="66" charset="0"/>
              </a:rPr>
            </a:b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Acte 1: de Moab à Bethléhem,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le retour </a:t>
            </a:r>
            <a:r>
              <a:rPr lang="fr-FR" b="1" dirty="0">
                <a:latin typeface="Comic Sans MS" panose="030F0702030302020204" pitchFamily="66" charset="0"/>
              </a:rPr>
              <a:t>de Noémie l’amère !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Ruth, la Moabite, l’étrangère, par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fidélité, </a:t>
            </a:r>
            <a:r>
              <a:rPr lang="fr-FR" b="1" dirty="0">
                <a:latin typeface="Comic Sans MS" panose="030F0702030302020204" pitchFamily="66" charset="0"/>
              </a:rPr>
              <a:t>se tourne (conversion !) vers le Dieu et la terre d’Israël :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« ton peuple sera mon peuple et ton dieu mon dieu » (1, 16)</a:t>
            </a:r>
            <a:br>
              <a:rPr lang="fr-FR" b="1" dirty="0">
                <a:latin typeface="Comic Sans MS" panose="030F0702030302020204" pitchFamily="66" charset="0"/>
              </a:rPr>
            </a:b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Acte 2 :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Glaner</a:t>
            </a:r>
            <a:r>
              <a:rPr lang="fr-FR" b="1" dirty="0">
                <a:latin typeface="Comic Sans MS" panose="030F0702030302020204" pitchFamily="66" charset="0"/>
              </a:rPr>
              <a:t> et trouver grâce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Ruth décide (?) de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glaner </a:t>
            </a:r>
            <a:r>
              <a:rPr lang="fr-FR" b="1" dirty="0">
                <a:latin typeface="Comic Sans MS" panose="030F0702030302020204" pitchFamily="66" charset="0"/>
              </a:rPr>
              <a:t>; accueil dans le champ de Booz, 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qui reconnaît ce qu’elle a fait, et lui donne avec largesse.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Noémie bénit la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fidélité</a:t>
            </a:r>
            <a:r>
              <a:rPr lang="fr-FR" b="1" dirty="0">
                <a:latin typeface="Comic Sans MS" panose="030F0702030302020204" pitchFamily="66" charset="0"/>
              </a:rPr>
              <a:t> du Seigneur … et de Booz.</a:t>
            </a:r>
          </a:p>
        </p:txBody>
      </p:sp>
    </p:spTree>
    <p:extLst>
      <p:ext uri="{BB962C8B-B14F-4D97-AF65-F5344CB8AC3E}">
        <p14:creationId xmlns:p14="http://schemas.microsoft.com/office/powerpoint/2010/main" val="328539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6486AC-F17A-24BC-4A8D-6A2A66818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64"/>
            <a:ext cx="10515600" cy="6442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fr-FR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Femmes dans l’Ancien Testament</a:t>
            </a: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fr-FR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Des femmes luttent pour la promesse 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et pour la vie</a:t>
            </a: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fr-FR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Des aïeules de David aux aïeules de Jésus </a:t>
            </a: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fr-FR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fr-FR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CIF  15 février 2023         </a:t>
            </a:r>
          </a:p>
        </p:txBody>
      </p:sp>
    </p:spTree>
    <p:extLst>
      <p:ext uri="{BB962C8B-B14F-4D97-AF65-F5344CB8AC3E}">
        <p14:creationId xmlns:p14="http://schemas.microsoft.com/office/powerpoint/2010/main" val="292881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BEBDB-56AF-F098-16A9-6F7E752F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5532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N. Poussin, l’été (vers 1664)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DF944F6-F126-66EA-1933-529A70687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60" y="841375"/>
            <a:ext cx="7952880" cy="5824538"/>
          </a:xfrm>
        </p:spPr>
      </p:pic>
    </p:spTree>
    <p:extLst>
      <p:ext uri="{BB962C8B-B14F-4D97-AF65-F5344CB8AC3E}">
        <p14:creationId xmlns:p14="http://schemas.microsoft.com/office/powerpoint/2010/main" val="181961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9E9554-4CCC-E01D-49DF-D499F312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01" y="0"/>
            <a:ext cx="11006797" cy="71247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3300" b="1" dirty="0">
                <a:latin typeface="Comic Sans MS" panose="030F0702030302020204" pitchFamily="66" charset="0"/>
              </a:rPr>
              <a:t>Acte 3</a:t>
            </a:r>
            <a:br>
              <a:rPr lang="fr-FR" sz="3300" b="1" dirty="0">
                <a:latin typeface="Comic Sans MS" panose="030F0702030302020204" pitchFamily="66" charset="0"/>
              </a:rPr>
            </a:br>
            <a:r>
              <a:rPr lang="fr-FR" sz="3300" b="1" dirty="0">
                <a:latin typeface="Comic Sans MS" panose="030F0702030302020204" pitchFamily="66" charset="0"/>
              </a:rPr>
              <a:t>Noémie « offre » Ruth à Booz, dans l’espoir d’un fils (loi du </a:t>
            </a:r>
            <a:r>
              <a:rPr lang="fr-FR" sz="3300" b="1" dirty="0" err="1">
                <a:latin typeface="Comic Sans MS" panose="030F0702030302020204" pitchFamily="66" charset="0"/>
              </a:rPr>
              <a:t>racheteur</a:t>
            </a:r>
            <a:r>
              <a:rPr lang="fr-FR" sz="3300" b="1" dirty="0">
                <a:latin typeface="Comic Sans MS" panose="030F0702030302020204" pitchFamily="66" charset="0"/>
              </a:rPr>
              <a:t> et/ou loi du lévirat ?).</a:t>
            </a:r>
            <a:br>
              <a:rPr lang="fr-FR" sz="3300" b="1" dirty="0">
                <a:latin typeface="Comic Sans MS" panose="030F0702030302020204" pitchFamily="66" charset="0"/>
              </a:rPr>
            </a:br>
            <a:r>
              <a:rPr lang="fr-FR" sz="3300" b="1" dirty="0">
                <a:latin typeface="Comic Sans MS" panose="030F0702030302020204" pitchFamily="66" charset="0"/>
              </a:rPr>
              <a:t>Ruth au pied de Booz demande : « étends sur moi </a:t>
            </a:r>
            <a:r>
              <a:rPr lang="fr-FR" sz="33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ton aile </a:t>
            </a:r>
            <a:r>
              <a:rPr lang="fr-FR" sz="3300" b="1" dirty="0">
                <a:latin typeface="Comic Sans MS" panose="030F0702030302020204" pitchFamily="66" charset="0"/>
              </a:rPr>
              <a:t>», elle qui s’est mise « sous </a:t>
            </a:r>
            <a:r>
              <a:rPr lang="fr-FR" sz="33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les ailes du Dieu d’Israël </a:t>
            </a:r>
            <a:r>
              <a:rPr lang="fr-FR" sz="3300" b="1" dirty="0">
                <a:latin typeface="Comic Sans MS" panose="030F0702030302020204" pitchFamily="66" charset="0"/>
              </a:rPr>
              <a:t>».</a:t>
            </a:r>
            <a:br>
              <a:rPr lang="fr-FR" sz="3300" b="1" dirty="0">
                <a:latin typeface="Comic Sans MS" panose="030F0702030302020204" pitchFamily="66" charset="0"/>
              </a:rPr>
            </a:br>
            <a:r>
              <a:rPr lang="fr-FR" sz="3300" b="1" dirty="0">
                <a:latin typeface="Comic Sans MS" panose="030F0702030302020204" pitchFamily="66" charset="0"/>
              </a:rPr>
              <a:t>Booz reconnaît la </a:t>
            </a:r>
            <a:r>
              <a:rPr lang="fr-FR" sz="33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fidélité</a:t>
            </a:r>
            <a:r>
              <a:rPr lang="fr-FR" sz="3300" b="1" dirty="0">
                <a:latin typeface="Comic Sans MS" panose="030F0702030302020204" pitchFamily="66" charset="0"/>
              </a:rPr>
              <a:t> de Ruth, la bénit,</a:t>
            </a:r>
            <a:br>
              <a:rPr lang="fr-FR" sz="3300" b="1" dirty="0">
                <a:latin typeface="Comic Sans MS" panose="030F0702030302020204" pitchFamily="66" charset="0"/>
              </a:rPr>
            </a:br>
            <a:r>
              <a:rPr lang="fr-FR" sz="3300" b="1" dirty="0">
                <a:latin typeface="Comic Sans MS" panose="030F0702030302020204" pitchFamily="66" charset="0"/>
              </a:rPr>
              <a:t>mais évoque un autre « </a:t>
            </a:r>
            <a:r>
              <a:rPr lang="fr-FR" sz="3300" b="1" dirty="0" err="1">
                <a:latin typeface="Comic Sans MS" panose="030F0702030302020204" pitchFamily="66" charset="0"/>
              </a:rPr>
              <a:t>racheteur</a:t>
            </a:r>
            <a:r>
              <a:rPr lang="fr-FR" sz="3300" b="1" dirty="0">
                <a:latin typeface="Comic Sans MS" panose="030F0702030302020204" pitchFamily="66" charset="0"/>
              </a:rPr>
              <a:t> » !</a:t>
            </a:r>
            <a:br>
              <a:rPr lang="fr-FR" sz="3300" b="1" dirty="0">
                <a:latin typeface="Comic Sans MS" panose="030F0702030302020204" pitchFamily="66" charset="0"/>
              </a:rPr>
            </a:br>
            <a:br>
              <a:rPr lang="fr-FR" sz="3300" b="1" dirty="0">
                <a:latin typeface="Comic Sans MS" panose="030F0702030302020204" pitchFamily="66" charset="0"/>
              </a:rPr>
            </a:br>
            <a:r>
              <a:rPr lang="fr-FR" sz="3300" b="1" dirty="0">
                <a:latin typeface="Comic Sans MS" panose="030F0702030302020204" pitchFamily="66" charset="0"/>
              </a:rPr>
              <a:t>Acte 4 </a:t>
            </a:r>
            <a:br>
              <a:rPr lang="fr-FR" sz="3300" b="1" dirty="0">
                <a:latin typeface="Comic Sans MS" panose="030F0702030302020204" pitchFamily="66" charset="0"/>
              </a:rPr>
            </a:br>
            <a:r>
              <a:rPr lang="fr-FR" sz="3300" b="1" dirty="0">
                <a:latin typeface="Comic Sans MS" panose="030F0702030302020204" pitchFamily="66" charset="0"/>
              </a:rPr>
              <a:t>La question du </a:t>
            </a:r>
            <a:r>
              <a:rPr lang="fr-FR" sz="33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racheteur</a:t>
            </a:r>
            <a:r>
              <a:rPr lang="fr-FR" sz="33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fr-FR" sz="3300" b="1" dirty="0">
                <a:latin typeface="Comic Sans MS" panose="030F0702030302020204" pitchFamily="66" charset="0"/>
              </a:rPr>
              <a:t>mêlée à la loi du lévirat ?</a:t>
            </a:r>
            <a:br>
              <a:rPr lang="fr-FR" sz="3300" b="1" dirty="0">
                <a:latin typeface="Comic Sans MS" panose="030F0702030302020204" pitchFamily="66" charset="0"/>
              </a:rPr>
            </a:br>
            <a:r>
              <a:rPr lang="fr-FR" sz="3300" b="1" dirty="0">
                <a:latin typeface="Comic Sans MS" panose="030F0702030302020204" pitchFamily="66" charset="0"/>
              </a:rPr>
              <a:t>Lien étroit entre la femme et la terre : une double fécondité</a:t>
            </a:r>
            <a:br>
              <a:rPr lang="fr-FR" sz="3300" b="1" dirty="0">
                <a:latin typeface="Comic Sans MS" panose="030F0702030302020204" pitchFamily="66" charset="0"/>
              </a:rPr>
            </a:br>
            <a:r>
              <a:rPr lang="fr-FR" sz="3300" b="1" dirty="0">
                <a:latin typeface="Comic Sans MS" panose="030F0702030302020204" pitchFamily="66" charset="0"/>
              </a:rPr>
              <a:t>Booz rachète et épouse Ruth.</a:t>
            </a:r>
            <a:br>
              <a:rPr lang="fr-FR" sz="3300" b="1" dirty="0">
                <a:latin typeface="Comic Sans MS" panose="030F0702030302020204" pitchFamily="66" charset="0"/>
              </a:rPr>
            </a:br>
            <a:br>
              <a:rPr lang="fr-FR" sz="3300" b="1" dirty="0">
                <a:latin typeface="Comic Sans MS" panose="030F0702030302020204" pitchFamily="66" charset="0"/>
              </a:rPr>
            </a:br>
            <a:r>
              <a:rPr lang="fr-FR" sz="3300" b="1" dirty="0">
                <a:latin typeface="Comic Sans MS" panose="030F0702030302020204" pitchFamily="66" charset="0"/>
              </a:rPr>
              <a:t>Le </a:t>
            </a:r>
            <a:r>
              <a:rPr lang="fr-FR" sz="3300" b="1" dirty="0">
                <a:solidFill>
                  <a:srgbClr val="C00000"/>
                </a:solidFill>
                <a:latin typeface="Comic Sans MS" panose="030F0702030302020204" pitchFamily="66" charset="0"/>
              </a:rPr>
              <a:t>fils de Ruth </a:t>
            </a:r>
            <a:r>
              <a:rPr lang="fr-FR" sz="3300" b="1" dirty="0">
                <a:latin typeface="Comic Sans MS" panose="030F0702030302020204" pitchFamily="66" charset="0"/>
              </a:rPr>
              <a:t>« adopté » par </a:t>
            </a:r>
            <a:r>
              <a:rPr lang="fr-FR" sz="33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Noémie</a:t>
            </a:r>
            <a:r>
              <a:rPr lang="fr-FR" sz="3300" b="1" dirty="0">
                <a:latin typeface="Comic Sans MS" panose="030F0702030302020204" pitchFamily="66" charset="0"/>
              </a:rPr>
              <a:t> désormais comblée.</a:t>
            </a:r>
            <a:br>
              <a:rPr lang="fr-FR" sz="3300" b="1" dirty="0">
                <a:latin typeface="Comic Sans MS" panose="030F0702030302020204" pitchFamily="66" charset="0"/>
              </a:rPr>
            </a:br>
            <a:r>
              <a:rPr lang="fr-FR" sz="3300" b="1" dirty="0">
                <a:latin typeface="Comic Sans MS" panose="030F0702030302020204" pitchFamily="66" charset="0"/>
              </a:rPr>
              <a:t>La généalogie d’</a:t>
            </a:r>
            <a:r>
              <a:rPr lang="fr-FR" sz="3300" b="1" dirty="0" err="1">
                <a:latin typeface="Comic Sans MS" panose="030F0702030302020204" pitchFamily="66" charset="0"/>
              </a:rPr>
              <a:t>Obed</a:t>
            </a:r>
            <a:r>
              <a:rPr lang="fr-FR" sz="3300" b="1" dirty="0">
                <a:latin typeface="Comic Sans MS" panose="030F0702030302020204" pitchFamily="66" charset="0"/>
              </a:rPr>
              <a:t>, grand-père de David.</a:t>
            </a:r>
          </a:p>
          <a:p>
            <a:pPr marL="0" indent="0">
              <a:lnSpc>
                <a:spcPct val="100000"/>
              </a:lnSpc>
              <a:buNone/>
            </a:pPr>
            <a:endParaRPr 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81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91385-CCF4-70F5-4E8F-6375089E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r>
              <a:rPr lang="fr-FR" sz="2400" dirty="0"/>
              <a:t>M. Chagall, Ruth et Booz (1960)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25600A9-F183-0C52-1298-D5E2C9D0C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62" y="681038"/>
            <a:ext cx="4529795" cy="6176962"/>
          </a:xfrm>
        </p:spPr>
      </p:pic>
    </p:spTree>
    <p:extLst>
      <p:ext uri="{BB962C8B-B14F-4D97-AF65-F5344CB8AC3E}">
        <p14:creationId xmlns:p14="http://schemas.microsoft.com/office/powerpoint/2010/main" val="1345350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D4818C-7793-C32A-2BDB-942641E34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72" y="295422"/>
            <a:ext cx="10515600" cy="598001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br>
              <a:rPr lang="fr-FR" dirty="0">
                <a:latin typeface="Comic Sans MS" panose="030F0702030302020204" pitchFamily="66" charset="0"/>
              </a:rPr>
            </a:br>
            <a:r>
              <a:rPr lang="fr-FR" sz="3000" b="1" dirty="0">
                <a:latin typeface="Comic Sans MS" panose="030F0702030302020204" pitchFamily="66" charset="0"/>
              </a:rPr>
              <a:t>« Abraham engendra Isaac, Isaac engendra Jacob,</a:t>
            </a:r>
            <a:br>
              <a:rPr lang="fr-FR" sz="3000" b="1" dirty="0">
                <a:latin typeface="Comic Sans MS" panose="030F0702030302020204" pitchFamily="66" charset="0"/>
              </a:rPr>
            </a:br>
            <a:r>
              <a:rPr lang="fr-FR" sz="3000" b="1" dirty="0">
                <a:latin typeface="Comic Sans MS" panose="030F0702030302020204" pitchFamily="66" charset="0"/>
              </a:rPr>
              <a:t>Jacob engendra Juda et ses frères,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3000" b="1" dirty="0">
                <a:latin typeface="Comic Sans MS" panose="030F0702030302020204" pitchFamily="66" charset="0"/>
              </a:rPr>
              <a:t>Juda engendra </a:t>
            </a:r>
            <a:r>
              <a:rPr lang="fr-FR" sz="3000" b="1" dirty="0" err="1">
                <a:latin typeface="Comic Sans MS" panose="030F0702030302020204" pitchFamily="66" charset="0"/>
              </a:rPr>
              <a:t>Pharès</a:t>
            </a:r>
            <a:r>
              <a:rPr lang="fr-FR" sz="3000" b="1" dirty="0">
                <a:latin typeface="Comic Sans MS" panose="030F0702030302020204" pitchFamily="66" charset="0"/>
              </a:rPr>
              <a:t> (</a:t>
            </a:r>
            <a:r>
              <a:rPr lang="fr-FR" sz="3000" b="1" dirty="0" err="1">
                <a:latin typeface="Comic Sans MS" panose="030F0702030302020204" pitchFamily="66" charset="0"/>
              </a:rPr>
              <a:t>Péreç</a:t>
            </a:r>
            <a:r>
              <a:rPr lang="fr-FR" sz="3000" b="1" dirty="0">
                <a:latin typeface="Comic Sans MS" panose="030F0702030302020204" pitchFamily="66" charset="0"/>
              </a:rPr>
              <a:t>) et Zara de </a:t>
            </a:r>
            <a:r>
              <a:rPr lang="fr-FR" sz="3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Tamar</a:t>
            </a:r>
            <a:r>
              <a:rPr lang="fr-FR" sz="3000" b="1" dirty="0">
                <a:latin typeface="Comic Sans MS" panose="030F0702030302020204" pitchFamily="66" charset="0"/>
              </a:rPr>
              <a:t>,</a:t>
            </a:r>
            <a:br>
              <a:rPr lang="fr-FR" sz="3000" b="1" dirty="0">
                <a:latin typeface="Comic Sans MS" panose="030F0702030302020204" pitchFamily="66" charset="0"/>
              </a:rPr>
            </a:br>
            <a:r>
              <a:rPr lang="fr-FR" sz="3000" b="1" dirty="0" err="1">
                <a:latin typeface="Comic Sans MS" panose="030F0702030302020204" pitchFamily="66" charset="0"/>
              </a:rPr>
              <a:t>Pharès</a:t>
            </a:r>
            <a:r>
              <a:rPr lang="fr-FR" sz="3000" b="1" dirty="0">
                <a:latin typeface="Comic Sans MS" panose="030F0702030302020204" pitchFamily="66" charset="0"/>
              </a:rPr>
              <a:t> engendra </a:t>
            </a:r>
            <a:r>
              <a:rPr lang="fr-FR" sz="3000" b="1" dirty="0" err="1">
                <a:latin typeface="Comic Sans MS" panose="030F0702030302020204" pitchFamily="66" charset="0"/>
              </a:rPr>
              <a:t>Esrom</a:t>
            </a:r>
            <a:r>
              <a:rPr lang="fr-FR" sz="3000" b="1" dirty="0">
                <a:latin typeface="Comic Sans MS" panose="030F0702030302020204" pitchFamily="66" charset="0"/>
              </a:rPr>
              <a:t>...</a:t>
            </a:r>
            <a:br>
              <a:rPr lang="fr-FR" sz="3000" b="1" dirty="0">
                <a:latin typeface="Comic Sans MS" panose="030F0702030302020204" pitchFamily="66" charset="0"/>
              </a:rPr>
            </a:br>
            <a:r>
              <a:rPr lang="fr-FR" sz="3000" b="1" dirty="0">
                <a:latin typeface="Comic Sans MS" panose="030F0702030302020204" pitchFamily="66" charset="0"/>
              </a:rPr>
              <a:t>Salmon engendra Booz de </a:t>
            </a:r>
            <a:r>
              <a:rPr lang="fr-FR" sz="3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Rahab</a:t>
            </a:r>
            <a:r>
              <a:rPr lang="fr-FR" sz="3000" b="1" dirty="0">
                <a:latin typeface="Comic Sans MS" panose="030F0702030302020204" pitchFamily="66" charset="0"/>
              </a:rPr>
              <a:t>;</a:t>
            </a:r>
            <a:br>
              <a:rPr lang="fr-FR" sz="3000" b="1" dirty="0">
                <a:latin typeface="Comic Sans MS" panose="030F0702030302020204" pitchFamily="66" charset="0"/>
              </a:rPr>
            </a:br>
            <a:r>
              <a:rPr lang="fr-FR" sz="3000" b="1" dirty="0">
                <a:latin typeface="Comic Sans MS" panose="030F0702030302020204" pitchFamily="66" charset="0"/>
              </a:rPr>
              <a:t>Booz engendra </a:t>
            </a:r>
            <a:r>
              <a:rPr lang="fr-FR" sz="3000" b="1" dirty="0" err="1">
                <a:latin typeface="Comic Sans MS" panose="030F0702030302020204" pitchFamily="66" charset="0"/>
              </a:rPr>
              <a:t>Jobed</a:t>
            </a:r>
            <a:r>
              <a:rPr lang="fr-FR" sz="3000" b="1" dirty="0">
                <a:latin typeface="Comic Sans MS" panose="030F0702030302020204" pitchFamily="66" charset="0"/>
              </a:rPr>
              <a:t> (</a:t>
            </a:r>
            <a:r>
              <a:rPr lang="fr-FR" sz="3000" b="1" dirty="0" err="1">
                <a:latin typeface="Comic Sans MS" panose="030F0702030302020204" pitchFamily="66" charset="0"/>
              </a:rPr>
              <a:t>Obed</a:t>
            </a:r>
            <a:r>
              <a:rPr lang="fr-FR" sz="3000" b="1" dirty="0">
                <a:latin typeface="Comic Sans MS" panose="030F0702030302020204" pitchFamily="66" charset="0"/>
              </a:rPr>
              <a:t>) de </a:t>
            </a:r>
            <a:r>
              <a:rPr lang="fr-FR" sz="3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Ruth,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3000" b="1">
                <a:latin typeface="Comic Sans MS" panose="030F0702030302020204" pitchFamily="66" charset="0"/>
              </a:rPr>
              <a:t>J</a:t>
            </a:r>
            <a:r>
              <a:rPr lang="fr-FR" sz="3000" b="1" dirty="0">
                <a:latin typeface="Comic Sans MS" panose="030F0702030302020204" pitchFamily="66" charset="0"/>
              </a:rPr>
              <a:t>o</a:t>
            </a:r>
            <a:r>
              <a:rPr lang="fr-FR" sz="3000" b="1">
                <a:latin typeface="Comic Sans MS" panose="030F0702030302020204" pitchFamily="66" charset="0"/>
              </a:rPr>
              <a:t>bed</a:t>
            </a:r>
            <a:r>
              <a:rPr lang="fr-FR" sz="3000" b="1" dirty="0">
                <a:latin typeface="Comic Sans MS" panose="030F0702030302020204" pitchFamily="66" charset="0"/>
              </a:rPr>
              <a:t> engendra Jessé,</a:t>
            </a:r>
            <a:br>
              <a:rPr lang="fr-FR" sz="3000" b="1" dirty="0">
                <a:latin typeface="Comic Sans MS" panose="030F0702030302020204" pitchFamily="66" charset="0"/>
              </a:rPr>
            </a:br>
            <a:r>
              <a:rPr lang="fr-FR" sz="3000" b="1" dirty="0">
                <a:latin typeface="Comic Sans MS" panose="030F0702030302020204" pitchFamily="66" charset="0"/>
              </a:rPr>
              <a:t>Jessé engendra le roi David,</a:t>
            </a:r>
            <a:br>
              <a:rPr lang="fr-FR" sz="3000" b="1" dirty="0">
                <a:latin typeface="Comic Sans MS" panose="030F0702030302020204" pitchFamily="66" charset="0"/>
              </a:rPr>
            </a:br>
            <a:r>
              <a:rPr lang="fr-FR" sz="3000" b="1" dirty="0">
                <a:latin typeface="Comic Sans MS" panose="030F0702030302020204" pitchFamily="66" charset="0"/>
              </a:rPr>
              <a:t>David engendra Salomon de </a:t>
            </a:r>
            <a:r>
              <a:rPr lang="fr-FR" sz="3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la femme d’</a:t>
            </a:r>
            <a:r>
              <a:rPr lang="fr-FR" sz="3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Urie</a:t>
            </a:r>
            <a:r>
              <a:rPr lang="fr-FR" sz="3000" b="1" dirty="0">
                <a:latin typeface="Comic Sans MS" panose="030F0702030302020204" pitchFamily="66" charset="0"/>
              </a:rPr>
              <a:t>,...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3000" b="1" dirty="0">
                <a:latin typeface="Comic Sans MS" panose="030F0702030302020204" pitchFamily="66" charset="0"/>
              </a:rPr>
              <a:t>…Jacob engendra Joseph, l’époux de </a:t>
            </a:r>
            <a:r>
              <a:rPr lang="fr-FR" sz="3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Marie</a:t>
            </a:r>
            <a:r>
              <a:rPr lang="fr-FR" sz="3000" b="1" dirty="0">
                <a:latin typeface="Comic Sans MS" panose="030F0702030302020204" pitchFamily="66" charset="0"/>
              </a:rPr>
              <a:t>, </a:t>
            </a:r>
            <a:br>
              <a:rPr lang="fr-FR" sz="3000" b="1" dirty="0">
                <a:latin typeface="Comic Sans MS" panose="030F0702030302020204" pitchFamily="66" charset="0"/>
              </a:rPr>
            </a:br>
            <a:r>
              <a:rPr lang="fr-FR" sz="3000" b="1" dirty="0">
                <a:latin typeface="Comic Sans MS" panose="030F0702030302020204" pitchFamily="66" charset="0"/>
              </a:rPr>
              <a:t>de laquelle est né Jésus que l’on appelle Christ.</a:t>
            </a:r>
            <a:br>
              <a:rPr lang="fr-FR" sz="3000" b="1" dirty="0">
                <a:latin typeface="Comic Sans MS" panose="030F0702030302020204" pitchFamily="66" charset="0"/>
              </a:rPr>
            </a:br>
            <a:br>
              <a:rPr lang="fr-FR" sz="3000" b="1" dirty="0">
                <a:latin typeface="Comic Sans MS" panose="030F0702030302020204" pitchFamily="66" charset="0"/>
              </a:rPr>
            </a:br>
            <a:r>
              <a:rPr lang="fr-FR" sz="3000" dirty="0">
                <a:latin typeface="Comic Sans MS" panose="030F0702030302020204" pitchFamily="66" charset="0"/>
              </a:rPr>
              <a:t>(Matthieu 1, 2-16)</a:t>
            </a:r>
          </a:p>
        </p:txBody>
      </p:sp>
    </p:spTree>
    <p:extLst>
      <p:ext uri="{BB962C8B-B14F-4D97-AF65-F5344CB8AC3E}">
        <p14:creationId xmlns:p14="http://schemas.microsoft.com/office/powerpoint/2010/main" val="325133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935AC6-A1F7-76EB-971C-68720966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889"/>
            <a:ext cx="10515600" cy="6504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Comic Sans MS" panose="030F0702030302020204" pitchFamily="66" charset="0"/>
              </a:rPr>
              <a:t>Un monde patriarcal, travaillé par la mémoire d’une participation de femmes au projet de Dieu : bénédiction, promesse de vie et alliance.</a:t>
            </a:r>
          </a:p>
          <a:p>
            <a:pPr marL="0" indent="0">
              <a:buNone/>
            </a:pPr>
            <a:endParaRPr lang="fr-FR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b="1" dirty="0">
                <a:latin typeface="Comic Sans MS" panose="030F0702030302020204" pitchFamily="66" charset="0"/>
              </a:rPr>
              <a:t>-Sarah et Agar, matriarches, ennemies, mères de peuples frères (?) selon la promesse.</a:t>
            </a:r>
          </a:p>
          <a:p>
            <a:pPr marL="0" indent="0">
              <a:buNone/>
            </a:pPr>
            <a:r>
              <a:rPr lang="fr-FR" b="1" dirty="0">
                <a:latin typeface="Comic Sans MS" panose="030F0702030302020204" pitchFamily="66" charset="0"/>
              </a:rPr>
              <a:t>-Dina et Tamar, femmes humiliées, Tamar, reconnue, juste assure la descendance d’Israël selon la promesse. </a:t>
            </a:r>
          </a:p>
          <a:p>
            <a:pPr marL="0" indent="0">
              <a:buNone/>
            </a:pPr>
            <a:r>
              <a:rPr lang="fr-FR" b="1" dirty="0">
                <a:latin typeface="Comic Sans MS" panose="030F0702030302020204" pitchFamily="66" charset="0"/>
              </a:rPr>
              <a:t>-Débora/Yaël, Judith, des femmes qui tuent pour sauver leur peuple.</a:t>
            </a:r>
          </a:p>
          <a:p>
            <a:pPr marL="0" indent="0">
              <a:buNone/>
            </a:pPr>
            <a:r>
              <a:rPr lang="fr-FR" b="1" dirty="0">
                <a:latin typeface="Comic Sans MS" panose="030F0702030302020204" pitchFamily="66" charset="0"/>
              </a:rPr>
              <a:t>-Les </a:t>
            </a:r>
            <a:r>
              <a:rPr lang="fr-FR" b="1" dirty="0" err="1">
                <a:latin typeface="Comic Sans MS" panose="030F0702030302020204" pitchFamily="66" charset="0"/>
              </a:rPr>
              <a:t>sages-femmes</a:t>
            </a:r>
            <a:r>
              <a:rPr lang="fr-FR" b="1" dirty="0">
                <a:latin typeface="Comic Sans MS" panose="030F0702030302020204" pitchFamily="66" charset="0"/>
              </a:rPr>
              <a:t>, </a:t>
            </a:r>
            <a:r>
              <a:rPr lang="fr-FR" b="1" dirty="0" err="1">
                <a:latin typeface="Comic Sans MS" panose="030F0702030302020204" pitchFamily="66" charset="0"/>
              </a:rPr>
              <a:t>Rahab</a:t>
            </a:r>
            <a:r>
              <a:rPr lang="fr-FR" b="1" dirty="0">
                <a:latin typeface="Comic Sans MS" panose="030F0702030302020204" pitchFamily="66" charset="0"/>
              </a:rPr>
              <a:t>, Bethsabée, Esther, des femmes qui rusent et osent pour sauver leur peuple.</a:t>
            </a:r>
            <a:br>
              <a:rPr lang="fr-FR" b="1" dirty="0">
                <a:latin typeface="Comic Sans MS" panose="030F0702030302020204" pitchFamily="66" charset="0"/>
              </a:rPr>
            </a:b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-Ruth, la Moabite, l’étrangère, fidèle au Dieu et au peuple d’Israël</a:t>
            </a:r>
          </a:p>
        </p:txBody>
      </p:sp>
    </p:spTree>
    <p:extLst>
      <p:ext uri="{BB962C8B-B14F-4D97-AF65-F5344CB8AC3E}">
        <p14:creationId xmlns:p14="http://schemas.microsoft.com/office/powerpoint/2010/main" val="313613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089F29-F5E4-03C1-512B-D637EF5E9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8" y="257174"/>
            <a:ext cx="10515600" cy="66008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5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I- Sarah et Agar : </a:t>
            </a:r>
            <a:r>
              <a:rPr lang="fr-FR" sz="51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Genèse 12. 16. 18. 20. 21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51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Genèse </a:t>
            </a:r>
            <a:r>
              <a:rPr lang="fr-FR" sz="5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12 </a:t>
            </a:r>
            <a:r>
              <a:rPr lang="fr-FR" sz="5100" b="1" i="1" dirty="0">
                <a:latin typeface="Comic Sans MS" panose="030F0702030302020204" pitchFamily="66" charset="0"/>
              </a:rPr>
              <a:t>: </a:t>
            </a:r>
            <a:r>
              <a:rPr lang="fr-FR" sz="5100" b="1" i="1" dirty="0" err="1">
                <a:latin typeface="Comic Sans MS" panose="030F0702030302020204" pitchFamily="66" charset="0"/>
              </a:rPr>
              <a:t>S</a:t>
            </a:r>
            <a:r>
              <a:rPr lang="fr-FR" sz="5100" b="1" dirty="0" err="1">
                <a:latin typeface="Comic Sans MS" panose="030F0702030302020204" pitchFamily="66" charset="0"/>
              </a:rPr>
              <a:t>araï</a:t>
            </a:r>
            <a:r>
              <a:rPr lang="fr-FR" sz="5100" b="1" dirty="0">
                <a:latin typeface="Comic Sans MS" panose="030F0702030302020204" pitchFamily="66" charset="0"/>
              </a:rPr>
              <a:t>, une femme stérile, humiliée, manipulée par Abram.</a:t>
            </a:r>
            <a:br>
              <a:rPr lang="fr-FR" sz="5100" b="1" dirty="0">
                <a:latin typeface="Comic Sans MS" panose="030F0702030302020204" pitchFamily="66" charset="0"/>
              </a:rPr>
            </a:br>
            <a:r>
              <a:rPr lang="fr-FR" sz="5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Genèse 16 </a:t>
            </a:r>
            <a:r>
              <a:rPr lang="fr-FR" sz="5100" b="1" dirty="0">
                <a:latin typeface="Comic Sans MS" panose="030F0702030302020204" pitchFamily="66" charset="0"/>
              </a:rPr>
              <a:t>: le projet de </a:t>
            </a:r>
            <a:r>
              <a:rPr lang="fr-FR" sz="5100" b="1" dirty="0" err="1">
                <a:latin typeface="Comic Sans MS" panose="030F0702030302020204" pitchFamily="66" charset="0"/>
              </a:rPr>
              <a:t>Saraï</a:t>
            </a:r>
            <a:r>
              <a:rPr lang="fr-FR" sz="5100" b="1" dirty="0">
                <a:latin typeface="Comic Sans MS" panose="030F0702030302020204" pitchFamily="66" charset="0"/>
              </a:rPr>
              <a:t> : être « construite » par sa servante. Manipulation et jalousie.</a:t>
            </a:r>
            <a:br>
              <a:rPr lang="fr-FR" sz="5100" b="1" dirty="0">
                <a:latin typeface="Comic Sans MS" panose="030F0702030302020204" pitchFamily="66" charset="0"/>
              </a:rPr>
            </a:br>
            <a:r>
              <a:rPr lang="fr-FR" sz="5100" b="1" dirty="0">
                <a:latin typeface="Comic Sans MS" panose="030F0702030302020204" pitchFamily="66" charset="0"/>
              </a:rPr>
              <a:t>Agar ou l’annonciation à la servante égyptienne : vision de Dieu et naissance d’Ismaël.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51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Genèse </a:t>
            </a:r>
            <a:r>
              <a:rPr lang="fr-FR" sz="5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18. 20 </a:t>
            </a:r>
            <a:r>
              <a:rPr lang="fr-FR" sz="5100" b="1" dirty="0">
                <a:latin typeface="Comic Sans MS" panose="030F0702030302020204" pitchFamily="66" charset="0"/>
              </a:rPr>
              <a:t>: promesse d’un fils, Isaac ; rire et réhabilitation de Sarah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51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Genèse</a:t>
            </a:r>
            <a:r>
              <a:rPr lang="fr-FR" sz="5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21</a:t>
            </a:r>
            <a:r>
              <a:rPr lang="fr-FR" sz="5100" b="1" dirty="0">
                <a:latin typeface="Comic Sans MS" panose="030F0702030302020204" pitchFamily="66" charset="0"/>
              </a:rPr>
              <a:t>: le fils de la promesse et l’autre.</a:t>
            </a:r>
            <a:br>
              <a:rPr lang="fr-FR" sz="5100" b="1" dirty="0">
                <a:latin typeface="Comic Sans MS" panose="030F0702030302020204" pitchFamily="66" charset="0"/>
              </a:rPr>
            </a:br>
            <a:r>
              <a:rPr lang="fr-FR" sz="5100" b="1" dirty="0">
                <a:latin typeface="Comic Sans MS" panose="030F0702030302020204" pitchFamily="66" charset="0"/>
              </a:rPr>
              <a:t>Jalousie de Sarah. Fuite d’Agar.</a:t>
            </a:r>
            <a:br>
              <a:rPr lang="fr-FR" sz="5100" b="1" dirty="0">
                <a:latin typeface="Comic Sans MS" panose="030F0702030302020204" pitchFamily="66" charset="0"/>
              </a:rPr>
            </a:br>
            <a:r>
              <a:rPr lang="fr-FR" sz="5100" b="1" dirty="0">
                <a:latin typeface="Comic Sans MS" panose="030F0702030302020204" pitchFamily="66" charset="0"/>
              </a:rPr>
              <a:t>Dieu relève Agar, et promet de faire d’Ismaël un grand peuple.</a:t>
            </a:r>
            <a:br>
              <a:rPr lang="fr-FR" sz="5100" b="1" dirty="0">
                <a:latin typeface="Comic Sans MS" panose="030F0702030302020204" pitchFamily="66" charset="0"/>
              </a:rPr>
            </a:br>
            <a:r>
              <a:rPr lang="fr-FR" sz="5100" b="1" dirty="0">
                <a:latin typeface="Comic Sans MS" panose="030F0702030302020204" pitchFamily="66" charset="0"/>
              </a:rPr>
              <a:t>Isaac, l’enfant du rire, reste le fils de la promesse,</a:t>
            </a:r>
            <a:br>
              <a:rPr lang="fr-FR" sz="5100" b="1" dirty="0">
                <a:latin typeface="Comic Sans MS" panose="030F0702030302020204" pitchFamily="66" charset="0"/>
              </a:rPr>
            </a:br>
            <a:br>
              <a:rPr lang="fr-FR" sz="5100" b="1" dirty="0">
                <a:latin typeface="Comic Sans MS" panose="030F0702030302020204" pitchFamily="66" charset="0"/>
              </a:rPr>
            </a:br>
            <a:r>
              <a:rPr lang="fr-FR" sz="5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Mais la promesse dont Israël a la primeur (Sarah-Isaac), ne lui est pas pour autant réservée (Agar-Ismaël).</a:t>
            </a:r>
            <a:br>
              <a:rPr lang="fr-FR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fr-FR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C18785-4B98-9A7C-6A53-1ED79165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5533"/>
          </a:xfrm>
        </p:spPr>
        <p:txBody>
          <a:bodyPr>
            <a:normAutofit fontScale="90000"/>
          </a:bodyPr>
          <a:lstStyle/>
          <a:p>
            <a:r>
              <a:rPr lang="fr-FR" dirty="0"/>
              <a:t>G. </a:t>
            </a:r>
            <a:r>
              <a:rPr lang="fr-FR" sz="2700" dirty="0">
                <a:latin typeface="Comic Sans MS" panose="030F0702030302020204" pitchFamily="66" charset="0"/>
              </a:rPr>
              <a:t>Lanfranco  (1582-1647)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81FB2C3-F1F6-9698-3583-5CE04FA70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59" y="1017638"/>
            <a:ext cx="6577780" cy="5840361"/>
          </a:xfrm>
        </p:spPr>
      </p:pic>
    </p:spTree>
    <p:extLst>
      <p:ext uri="{BB962C8B-B14F-4D97-AF65-F5344CB8AC3E}">
        <p14:creationId xmlns:p14="http://schemas.microsoft.com/office/powerpoint/2010/main" val="26644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B6888-6DB7-805D-5C03-791F4486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95745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P.-J. </a:t>
            </a:r>
            <a:r>
              <a:rPr lang="fr-FR" sz="2400" dirty="0" err="1">
                <a:latin typeface="Comic Sans MS" panose="030F0702030302020204" pitchFamily="66" charset="0"/>
              </a:rPr>
              <a:t>Verhaghen</a:t>
            </a:r>
            <a:r>
              <a:rPr lang="fr-FR" sz="2400" dirty="0">
                <a:latin typeface="Comic Sans MS" panose="030F0702030302020204" pitchFamily="66" charset="0"/>
              </a:rPr>
              <a:t> ( 1728-1811)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9AE6A1A-DC41-DF3F-8687-067B9D27E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6" y="595745"/>
            <a:ext cx="7980218" cy="6262255"/>
          </a:xfrm>
        </p:spPr>
      </p:pic>
    </p:spTree>
    <p:extLst>
      <p:ext uri="{BB962C8B-B14F-4D97-AF65-F5344CB8AC3E}">
        <p14:creationId xmlns:p14="http://schemas.microsoft.com/office/powerpoint/2010/main" val="224440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685078-19F3-B2EC-ED39-E3EF2786D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" y="193964"/>
            <a:ext cx="11402291" cy="6823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II-Dina et Tamar, des femmes humiliées : </a:t>
            </a:r>
            <a:r>
              <a:rPr lang="fr-FR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Genèse 34 et 38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fr-FR" b="1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Dina : </a:t>
            </a:r>
            <a:r>
              <a:rPr lang="fr-FR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Genèse 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 34</a:t>
            </a:r>
            <a:b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Une affaire de viol sordide ou une histoire d’amour contrariée 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latin typeface="Comic Sans MS" panose="030F0702030302020204" pitchFamily="66" charset="0"/>
              </a:rPr>
              <a:t>Dina sort avec les jeunes filles du lieu ...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Ambiguïté ou sincérité dans l’attitude de Sichem ? Il viole Dina, l’aime et la fait demander en mariage par son père.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Silence et lâcheté de Jacob.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Ruse et cruauté des frères de Dina, </a:t>
            </a:r>
            <a:r>
              <a:rPr lang="fr-FR" b="1" dirty="0" err="1">
                <a:latin typeface="Comic Sans MS" panose="030F0702030302020204" pitchFamily="66" charset="0"/>
              </a:rPr>
              <a:t>Simeon</a:t>
            </a:r>
            <a:r>
              <a:rPr lang="fr-FR" b="1" dirty="0">
                <a:latin typeface="Comic Sans MS" panose="030F0702030302020204" pitchFamily="66" charset="0"/>
              </a:rPr>
              <a:t> et Juda (« non sans fraude »).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Massacre des </a:t>
            </a:r>
            <a:r>
              <a:rPr lang="fr-FR" b="1" dirty="0" err="1">
                <a:latin typeface="Comic Sans MS" panose="030F0702030302020204" pitchFamily="66" charset="0"/>
              </a:rPr>
              <a:t>Sichémites</a:t>
            </a:r>
            <a:r>
              <a:rPr lang="fr-FR" b="1" dirty="0">
                <a:latin typeface="Comic Sans MS" panose="030F0702030302020204" pitchFamily="66" charset="0"/>
              </a:rPr>
              <a:t> qui ont accepté d’être circoncis.</a:t>
            </a:r>
            <a:br>
              <a:rPr lang="fr-FR" b="1" dirty="0">
                <a:latin typeface="Comic Sans MS" panose="030F0702030302020204" pitchFamily="66" charset="0"/>
              </a:rPr>
            </a:b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A l’arrière-plan, le refus des femmes étrangères,</a:t>
            </a:r>
            <a:r>
              <a:rPr lang="fr-FR" b="1" i="1" dirty="0">
                <a:latin typeface="Comic Sans MS" panose="030F0702030302020204" pitchFamily="66" charset="0"/>
              </a:rPr>
              <a:t> Deutéronome </a:t>
            </a:r>
            <a:r>
              <a:rPr lang="fr-FR" b="1" dirty="0">
                <a:latin typeface="Comic Sans MS" panose="030F0702030302020204" pitchFamily="66" charset="0"/>
              </a:rPr>
              <a:t>7, 1-6 </a:t>
            </a:r>
            <a:r>
              <a:rPr lang="fr-FR" b="1" i="1" dirty="0">
                <a:latin typeface="Comic Sans MS" panose="030F0702030302020204" pitchFamily="66" charset="0"/>
              </a:rPr>
              <a:t>; Néhémie </a:t>
            </a:r>
            <a:r>
              <a:rPr lang="fr-FR" b="1" dirty="0">
                <a:latin typeface="Comic Sans MS" panose="030F0702030302020204" pitchFamily="66" charset="0"/>
              </a:rPr>
              <a:t> 13, 23-27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Silence de Dina, Silence de Dieu</a:t>
            </a:r>
          </a:p>
        </p:txBody>
      </p:sp>
    </p:spTree>
    <p:extLst>
      <p:ext uri="{BB962C8B-B14F-4D97-AF65-F5344CB8AC3E}">
        <p14:creationId xmlns:p14="http://schemas.microsoft.com/office/powerpoint/2010/main" val="385227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063C6-637F-4346-A559-2A6E7FFC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110"/>
            <a:ext cx="10515600" cy="500928"/>
          </a:xfrm>
        </p:spPr>
        <p:txBody>
          <a:bodyPr>
            <a:normAutofit/>
          </a:bodyPr>
          <a:lstStyle/>
          <a:p>
            <a:r>
              <a:rPr lang="fr-FR" sz="2400" dirty="0" err="1">
                <a:latin typeface="Comic Sans MS" panose="030F0702030302020204" pitchFamily="66" charset="0"/>
              </a:rPr>
              <a:t>M.Chagall</a:t>
            </a:r>
            <a:r>
              <a:rPr lang="fr-FR" sz="2400" dirty="0">
                <a:latin typeface="Comic Sans MS" panose="030F0702030302020204" pitchFamily="66" charset="0"/>
              </a:rPr>
              <a:t>, Tamar (1960)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416A8EC-811C-F167-1D97-1F18A0023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69" y="180110"/>
            <a:ext cx="4696690" cy="6677890"/>
          </a:xfrm>
        </p:spPr>
      </p:pic>
    </p:spTree>
    <p:extLst>
      <p:ext uri="{BB962C8B-B14F-4D97-AF65-F5344CB8AC3E}">
        <p14:creationId xmlns:p14="http://schemas.microsoft.com/office/powerpoint/2010/main" val="226478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A31806-4617-34E8-359D-521A41891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384314"/>
            <a:ext cx="10986052" cy="6281530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Tamar : Genèse 38</a:t>
            </a:r>
            <a:b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Assurer à tout prix la descendance de Jacob</a:t>
            </a:r>
            <a:b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b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Une femme cananéenne au nom synonyme de « fertilité ».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Mort successive des deux premiers fils de Juda.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Réticence de Juda à appliquer la loi du lévirat (</a:t>
            </a:r>
            <a:r>
              <a:rPr lang="fr-FR" i="1" dirty="0" err="1">
                <a:latin typeface="Comic Sans MS" panose="030F0702030302020204" pitchFamily="66" charset="0"/>
              </a:rPr>
              <a:t>Dt</a:t>
            </a:r>
            <a:r>
              <a:rPr lang="fr-FR" i="1" dirty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25, 5-10).</a:t>
            </a: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b="1" dirty="0">
                <a:latin typeface="Comic Sans MS" panose="030F0702030302020204" pitchFamily="66" charset="0"/>
              </a:rPr>
              <a:t>Ruse de Tamar qui se déguise en prostituée, couche avec Juda et lui demande des gages :</a:t>
            </a: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transgression maximale de la Loi et de la morale élémentaire (brouillage des générations).</a:t>
            </a:r>
            <a:br>
              <a:rPr lang="fr-FR" b="1" dirty="0">
                <a:latin typeface="Comic Sans MS" panose="030F0702030302020204" pitchFamily="66" charset="0"/>
              </a:rPr>
            </a:br>
            <a:br>
              <a:rPr lang="fr-FR" b="1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Tamar, prostituée sacrée, figure de la Sagesse (</a:t>
            </a:r>
            <a:r>
              <a:rPr lang="fr-FR" dirty="0">
                <a:latin typeface="Comic Sans MS" panose="030F0702030302020204" pitchFamily="66" charset="0"/>
              </a:rPr>
              <a:t>38, 14),</a:t>
            </a:r>
            <a:br>
              <a:rPr lang="fr-FR" dirty="0">
                <a:latin typeface="Comic Sans MS" panose="030F0702030302020204" pitchFamily="66" charset="0"/>
              </a:rPr>
            </a:br>
            <a:r>
              <a:rPr lang="fr-FR" b="1" dirty="0">
                <a:latin typeface="Comic Sans MS" panose="030F0702030302020204" pitchFamily="66" charset="0"/>
              </a:rPr>
              <a:t>reconnue juste par Juda : « elle a été plus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 juste </a:t>
            </a:r>
            <a:r>
              <a:rPr lang="fr-FR" b="1" dirty="0">
                <a:latin typeface="Comic Sans MS" panose="030F0702030302020204" pitchFamily="66" charset="0"/>
              </a:rPr>
              <a:t>que moi ». </a:t>
            </a:r>
          </a:p>
        </p:txBody>
      </p:sp>
    </p:spTree>
    <p:extLst>
      <p:ext uri="{BB962C8B-B14F-4D97-AF65-F5344CB8AC3E}">
        <p14:creationId xmlns:p14="http://schemas.microsoft.com/office/powerpoint/2010/main" val="4431801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1905</Words>
  <Application>Microsoft Office PowerPoint</Application>
  <PresentationFormat>Grand écran</PresentationFormat>
  <Paragraphs>69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G. Lanfranco  (1582-1647)</vt:lpstr>
      <vt:lpstr>P.-J. Verhaghen ( 1728-1811)</vt:lpstr>
      <vt:lpstr>Présentation PowerPoint</vt:lpstr>
      <vt:lpstr>M.Chagall, Tamar (1960)</vt:lpstr>
      <vt:lpstr>Présentation PowerPoint</vt:lpstr>
      <vt:lpstr>Présentation PowerPoint</vt:lpstr>
      <vt:lpstr>Le Caravage (1571-1610)</vt:lpstr>
      <vt:lpstr>Présentation PowerPoint</vt:lpstr>
      <vt:lpstr>Présentation PowerPoint</vt:lpstr>
      <vt:lpstr>Présentation PowerPoint</vt:lpstr>
      <vt:lpstr>Présentation PowerPoint</vt:lpstr>
      <vt:lpstr>Le Tintoret (1518-1594), Esther</vt:lpstr>
      <vt:lpstr>Présentation PowerPoint</vt:lpstr>
      <vt:lpstr>Présentation PowerPoint</vt:lpstr>
      <vt:lpstr>Présentation PowerPoint</vt:lpstr>
      <vt:lpstr>N. Poussin, l’été (vers 1664)</vt:lpstr>
      <vt:lpstr>Présentation PowerPoint</vt:lpstr>
      <vt:lpstr>M. Chagall, Ruth et Booz (1960)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43</cp:revision>
  <dcterms:created xsi:type="dcterms:W3CDTF">2022-12-10T19:46:41Z</dcterms:created>
  <dcterms:modified xsi:type="dcterms:W3CDTF">2023-02-09T14:44:03Z</dcterms:modified>
</cp:coreProperties>
</file>