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49" r:id="rId2"/>
    <p:sldId id="416" r:id="rId3"/>
    <p:sldId id="424" r:id="rId4"/>
    <p:sldId id="324" r:id="rId5"/>
    <p:sldId id="354" r:id="rId6"/>
    <p:sldId id="335" r:id="rId7"/>
    <p:sldId id="322" r:id="rId8"/>
    <p:sldId id="258" r:id="rId9"/>
    <p:sldId id="350" r:id="rId10"/>
    <p:sldId id="392" r:id="rId11"/>
    <p:sldId id="351" r:id="rId12"/>
    <p:sldId id="352" r:id="rId13"/>
    <p:sldId id="353" r:id="rId14"/>
    <p:sldId id="418" r:id="rId15"/>
    <p:sldId id="365" r:id="rId16"/>
    <p:sldId id="366" r:id="rId17"/>
    <p:sldId id="305" r:id="rId18"/>
    <p:sldId id="306" r:id="rId19"/>
    <p:sldId id="307" r:id="rId20"/>
    <p:sldId id="361" r:id="rId21"/>
    <p:sldId id="308" r:id="rId22"/>
    <p:sldId id="360" r:id="rId23"/>
    <p:sldId id="395" r:id="rId24"/>
    <p:sldId id="338" r:id="rId25"/>
    <p:sldId id="419" r:id="rId26"/>
    <p:sldId id="299" r:id="rId27"/>
    <p:sldId id="297" r:id="rId28"/>
    <p:sldId id="300" r:id="rId29"/>
    <p:sldId id="301" r:id="rId30"/>
    <p:sldId id="302" r:id="rId31"/>
    <p:sldId id="303" r:id="rId32"/>
    <p:sldId id="304" r:id="rId33"/>
    <p:sldId id="287" r:id="rId34"/>
    <p:sldId id="372" r:id="rId35"/>
    <p:sldId id="420" r:id="rId36"/>
    <p:sldId id="375" r:id="rId37"/>
    <p:sldId id="421" r:id="rId38"/>
    <p:sldId id="407" r:id="rId39"/>
    <p:sldId id="311" r:id="rId40"/>
    <p:sldId id="377" r:id="rId41"/>
    <p:sldId id="425" r:id="rId42"/>
    <p:sldId id="336" r:id="rId43"/>
    <p:sldId id="378" r:id="rId44"/>
    <p:sldId id="327" r:id="rId45"/>
    <p:sldId id="337" r:id="rId46"/>
    <p:sldId id="383" r:id="rId47"/>
    <p:sldId id="402" r:id="rId48"/>
    <p:sldId id="403" r:id="rId49"/>
    <p:sldId id="404" r:id="rId50"/>
    <p:sldId id="405" r:id="rId51"/>
    <p:sldId id="381" r:id="rId52"/>
    <p:sldId id="398" r:id="rId53"/>
    <p:sldId id="382" r:id="rId54"/>
    <p:sldId id="408" r:id="rId55"/>
    <p:sldId id="401" r:id="rId56"/>
    <p:sldId id="347" r:id="rId57"/>
    <p:sldId id="409" r:id="rId58"/>
    <p:sldId id="410" r:id="rId59"/>
    <p:sldId id="387" r:id="rId60"/>
    <p:sldId id="386" r:id="rId61"/>
    <p:sldId id="268" r:id="rId62"/>
    <p:sldId id="411" r:id="rId63"/>
    <p:sldId id="388" r:id="rId64"/>
    <p:sldId id="346" r:id="rId65"/>
    <p:sldId id="396" r:id="rId66"/>
    <p:sldId id="413" r:id="rId67"/>
    <p:sldId id="389" r:id="rId68"/>
    <p:sldId id="412" r:id="rId69"/>
    <p:sldId id="348"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31" autoAdjust="0"/>
    <p:restoredTop sz="94918"/>
  </p:normalViewPr>
  <p:slideViewPr>
    <p:cSldViewPr snapToGrid="0">
      <p:cViewPr varScale="1">
        <p:scale>
          <a:sx n="41" d="100"/>
          <a:sy n="41" d="100"/>
        </p:scale>
        <p:origin x="224" y="13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3A683-E111-804C-B311-35246892011F}" type="datetimeFigureOut">
              <a:rPr lang="fr-FR" smtClean="0"/>
              <a:t>11/04/2023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092D-9321-614F-A9B6-2C1C8E01F976}" type="slidenum">
              <a:rPr lang="fr-FR" smtClean="0"/>
              <a:t>‹N°›</a:t>
            </a:fld>
            <a:endParaRPr lang="fr-FR"/>
          </a:p>
        </p:txBody>
      </p:sp>
    </p:spTree>
    <p:extLst>
      <p:ext uri="{BB962C8B-B14F-4D97-AF65-F5344CB8AC3E}">
        <p14:creationId xmlns:p14="http://schemas.microsoft.com/office/powerpoint/2010/main" val="359688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a:t>
            </a:fld>
            <a:endParaRPr lang="fr-FR"/>
          </a:p>
        </p:txBody>
      </p:sp>
    </p:spTree>
    <p:extLst>
      <p:ext uri="{BB962C8B-B14F-4D97-AF65-F5344CB8AC3E}">
        <p14:creationId xmlns:p14="http://schemas.microsoft.com/office/powerpoint/2010/main" val="281874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41DD-F816-453A-9940-C01B96F285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C575DD-D707-442D-99FC-4F5C340EA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7A1D25-D7F6-4DBD-8F61-82028AF052D3}"/>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22E7ACBA-B388-4051-9984-5B50D991AE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E730E-6E49-4587-99F5-B2047803F33D}"/>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3758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05F48-7AC5-4DC1-81FA-704663BB3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5BA51-217D-47E3-A38E-96F73A07E5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C3D3-8113-434E-B2D0-14C907F9E709}"/>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2ADD68E3-1DD3-4095-AD4A-7F4BCE79B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C5C6-8DD9-4F08-92D6-E90D290BC56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6188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C7F44E-86AF-4DEB-B319-71501DD865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7BAD23-20FD-415E-BFA2-EA9B72F5D2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25B1A3-2864-415E-B366-4F7363D638A3}"/>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9AE651EA-95B5-48B9-825D-258A02970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954A1-2DCE-4689-AFD7-18C37057B49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97269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64E8-0FEA-4003-B9FF-73E93475EB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20C34-87C8-416E-89FC-B8E0519DC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8887E1-FAE1-4728-B942-64445A1B0C9C}"/>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27D9CE30-0E1F-442E-B639-360452582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8796B-2365-43E3-90D0-89BE1C6B1CE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6799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79EF8-9E02-4307-89F2-DCDC3CC95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40E5A5-8842-4ADC-9A4E-D33F3264D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611218-563E-4E62-B5C8-160963A92AD0}"/>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4DD317CA-2C75-41F7-B362-EB8ACA220E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E341CF-F1AE-41BF-A7A6-EBF28DC4161E}"/>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06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938C7-2E1F-4538-B195-7080A46FD3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550B3F-5B90-4F3D-A189-8AFE64A199F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80C6DB-50FE-4D6B-895C-3AB98448B0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67EA8E-69CF-413A-8ED8-D25EE2775BC8}"/>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6" name="Espace réservé du pied de page 5">
            <a:extLst>
              <a:ext uri="{FF2B5EF4-FFF2-40B4-BE49-F238E27FC236}">
                <a16:creationId xmlns:a16="http://schemas.microsoft.com/office/drawing/2014/main" id="{C5FA3F8F-59FC-42A1-AF3D-AF5E619FD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F7296A-DC7C-494C-97A1-ECF8B6DB16E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4666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3217E-E84E-4F69-85A3-1B84582FA5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6A2940-DBC4-456A-98C0-86FC143A0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3D7761-82B4-44BA-B1A7-C1DA6686D4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5F428A-44DE-45C1-A8ED-BF4C57CA9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F2CD7-BFBA-4EF6-A135-8DCDB879C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6D216-F265-4A50-8B95-B596E2CD1844}"/>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8" name="Espace réservé du pied de page 7">
            <a:extLst>
              <a:ext uri="{FF2B5EF4-FFF2-40B4-BE49-F238E27FC236}">
                <a16:creationId xmlns:a16="http://schemas.microsoft.com/office/drawing/2014/main" id="{6872F2F3-69B1-44FA-80B6-AF79DA427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8D8F42-C4CA-4C92-81B5-E83DA20D3D8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1937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D77E6-C9E2-405A-A81C-16151DED4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9B52E3-46F4-49B6-B181-EED7FBB99030}"/>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4" name="Espace réservé du pied de page 3">
            <a:extLst>
              <a:ext uri="{FF2B5EF4-FFF2-40B4-BE49-F238E27FC236}">
                <a16:creationId xmlns:a16="http://schemas.microsoft.com/office/drawing/2014/main" id="{ADA27C95-BBF1-4F62-9752-863E4ABDD9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CE6B62-DE23-4CD2-A373-9EA048BA079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993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C78CB-81C6-4053-A75D-1D199124F805}"/>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3" name="Espace réservé du pied de page 2">
            <a:extLst>
              <a:ext uri="{FF2B5EF4-FFF2-40B4-BE49-F238E27FC236}">
                <a16:creationId xmlns:a16="http://schemas.microsoft.com/office/drawing/2014/main" id="{A1B6B2D2-D7D5-491F-B03E-D7EE15B250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1BE1F-C718-46A1-A6AD-25C4DA3BD6E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418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CB025-716E-4177-B09E-225D4C092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EDD51-7D64-496B-ADAA-F77CA73AB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91544B-E32D-4DDB-A03C-739FB410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841B4-ABED-47BF-8795-DFF82C279888}"/>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6" name="Espace réservé du pied de page 5">
            <a:extLst>
              <a:ext uri="{FF2B5EF4-FFF2-40B4-BE49-F238E27FC236}">
                <a16:creationId xmlns:a16="http://schemas.microsoft.com/office/drawing/2014/main" id="{A47FA228-A92E-40E9-A2E2-F821AD77CB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4576D8-F080-4EBB-BB02-4887976FFA0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39481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DC2-3AD6-4265-AD22-284EA9599D8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B506A-0407-4BDD-BB31-60F982EE2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9C6F8F-0AD1-4717-92C4-0F841EF7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43ADB-BE1D-4CED-AAA8-3F646E19F028}"/>
              </a:ext>
            </a:extLst>
          </p:cNvPr>
          <p:cNvSpPr>
            <a:spLocks noGrp="1"/>
          </p:cNvSpPr>
          <p:nvPr>
            <p:ph type="dt" sz="half" idx="10"/>
          </p:nvPr>
        </p:nvSpPr>
        <p:spPr/>
        <p:txBody>
          <a:bodyPr/>
          <a:lstStyle/>
          <a:p>
            <a:fld id="{1AE114A1-2C79-40B9-859D-A082E9FA5F55}" type="datetimeFigureOut">
              <a:rPr lang="fr-FR" smtClean="0"/>
              <a:t>11/04/2023</a:t>
            </a:fld>
            <a:endParaRPr lang="fr-FR"/>
          </a:p>
        </p:txBody>
      </p:sp>
      <p:sp>
        <p:nvSpPr>
          <p:cNvPr id="6" name="Espace réservé du pied de page 5">
            <a:extLst>
              <a:ext uri="{FF2B5EF4-FFF2-40B4-BE49-F238E27FC236}">
                <a16:creationId xmlns:a16="http://schemas.microsoft.com/office/drawing/2014/main" id="{836FE210-BBE1-4A81-A9BB-ADD36C26BE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94545B-9E03-4C00-AF18-E5441BE41238}"/>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417167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DC8D2-532B-43EC-9E53-A75998713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1222A5-7EE7-45AF-94D6-8081046F2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CF3C7E-F6FD-4029-BFDD-DE89C9D0B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114A1-2C79-40B9-859D-A082E9FA5F55}" type="datetimeFigureOut">
              <a:rPr lang="fr-FR" smtClean="0"/>
              <a:t>11/04/2023</a:t>
            </a:fld>
            <a:endParaRPr lang="fr-FR"/>
          </a:p>
        </p:txBody>
      </p:sp>
      <p:sp>
        <p:nvSpPr>
          <p:cNvPr id="5" name="Espace réservé du pied de page 4">
            <a:extLst>
              <a:ext uri="{FF2B5EF4-FFF2-40B4-BE49-F238E27FC236}">
                <a16:creationId xmlns:a16="http://schemas.microsoft.com/office/drawing/2014/main" id="{5DF72BCF-F44A-4C05-A9B0-31E739B25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6DDE12-5E19-4AFA-A70B-8C9AA4720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8F5B-AD97-4817-83D1-D76A1B7D2737}" type="slidenum">
              <a:rPr lang="fr-FR" smtClean="0"/>
              <a:t>‹N°›</a:t>
            </a:fld>
            <a:endParaRPr lang="fr-FR"/>
          </a:p>
        </p:txBody>
      </p:sp>
    </p:spTree>
    <p:extLst>
      <p:ext uri="{BB962C8B-B14F-4D97-AF65-F5344CB8AC3E}">
        <p14:creationId xmlns:p14="http://schemas.microsoft.com/office/powerpoint/2010/main" val="308806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hyperlink" Target="file:///verset/Gen&#232;se/2/20/TO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2.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6.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27.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03" y="254000"/>
            <a:ext cx="4229100" cy="635000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339" y="519940"/>
            <a:ext cx="3967958" cy="5818120"/>
          </a:xfrm>
          <a:prstGeom prst="rect">
            <a:avLst/>
          </a:prstGeom>
        </p:spPr>
      </p:pic>
    </p:spTree>
    <p:extLst>
      <p:ext uri="{BB962C8B-B14F-4D97-AF65-F5344CB8AC3E}">
        <p14:creationId xmlns:p14="http://schemas.microsoft.com/office/powerpoint/2010/main" val="78572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0740" y="920876"/>
            <a:ext cx="3448669" cy="5016247"/>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92" y="679980"/>
            <a:ext cx="3448669" cy="5498038"/>
          </a:xfrm>
          <a:prstGeom prst="rect">
            <a:avLst/>
          </a:prstGeom>
          <a:solidFill>
            <a:schemeClr val="tx1"/>
          </a:solidFill>
        </p:spPr>
      </p:pic>
    </p:spTree>
    <p:extLst>
      <p:ext uri="{BB962C8B-B14F-4D97-AF65-F5344CB8AC3E}">
        <p14:creationId xmlns:p14="http://schemas.microsoft.com/office/powerpoint/2010/main" val="267854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homme, personne&#10;&#10;Description générée automatiquement">
            <a:extLst>
              <a:ext uri="{FF2B5EF4-FFF2-40B4-BE49-F238E27FC236}">
                <a16:creationId xmlns:a16="http://schemas.microsoft.com/office/drawing/2014/main" id="{49E59AA6-0131-5F45-973C-206865291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45" y="116115"/>
            <a:ext cx="4513807" cy="6625770"/>
          </a:xfrm>
          <a:prstGeom prst="rect">
            <a:avLst/>
          </a:prstGeom>
        </p:spPr>
      </p:pic>
      <p:pic>
        <p:nvPicPr>
          <p:cNvPr id="5" name="Image 4" descr="Une image contenant texte, personne, homme, intérieur&#10;&#10;Description générée automatiquement">
            <a:extLst>
              <a:ext uri="{FF2B5EF4-FFF2-40B4-BE49-F238E27FC236}">
                <a16:creationId xmlns:a16="http://schemas.microsoft.com/office/drawing/2014/main" id="{53072EA2-C281-C248-A8D9-9F3BE6C6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549" y="116115"/>
            <a:ext cx="4304445" cy="6625770"/>
          </a:xfrm>
          <a:prstGeom prst="rect">
            <a:avLst/>
          </a:prstGeom>
        </p:spPr>
      </p:pic>
    </p:spTree>
    <p:extLst>
      <p:ext uri="{BB962C8B-B14F-4D97-AF65-F5344CB8AC3E}">
        <p14:creationId xmlns:p14="http://schemas.microsoft.com/office/powerpoint/2010/main" val="2597167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999" y="867773"/>
            <a:ext cx="3407660" cy="5415358"/>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35" y="710513"/>
            <a:ext cx="3407659" cy="5729877"/>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D6AA5D4-B246-FE40-90F2-E16EAECB3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1106728"/>
            <a:ext cx="3552190" cy="493744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1.1. </a:t>
            </a:r>
            <a:r>
              <a:rPr lang="fr-FR" sz="3200" dirty="0">
                <a:solidFill>
                  <a:srgbClr val="FF0000"/>
                </a:solidFill>
              </a:rPr>
              <a:t>Lecture de </a:t>
            </a:r>
            <a:r>
              <a:rPr lang="fr-FR" sz="3200" dirty="0" err="1">
                <a:solidFill>
                  <a:srgbClr val="FF0000"/>
                </a:solidFill>
              </a:rPr>
              <a:t>Gn</a:t>
            </a:r>
            <a:r>
              <a:rPr lang="fr-FR" sz="3200" dirty="0">
                <a:solidFill>
                  <a:srgbClr val="FF0000"/>
                </a:solidFill>
              </a:rPr>
              <a:t> 2, 4b – 3, 25</a:t>
            </a:r>
          </a:p>
          <a:p>
            <a:pPr lvl="1"/>
            <a:r>
              <a:rPr lang="fr-FR" sz="3200" dirty="0"/>
              <a:t>1.2. Lecture de </a:t>
            </a:r>
            <a:r>
              <a:rPr lang="fr-FR" sz="3200" dirty="0" err="1"/>
              <a:t>Gn</a:t>
            </a:r>
            <a:r>
              <a:rPr lang="fr-FR" sz="3200" dirty="0"/>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266370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98121" y="167849"/>
            <a:ext cx="643637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a:t>
            </a:r>
          </a:p>
          <a:p>
            <a:r>
              <a:rPr lang="fr-FR" sz="2000" dirty="0"/>
              <a:t>Le jour où le SEIGNEUR Dieu fit la terre et le ciel, </a:t>
            </a:r>
          </a:p>
          <a:p>
            <a:r>
              <a:rPr lang="fr-FR" sz="2000" b="1" dirty="0">
                <a:hlinkClick r:id="rId3"/>
              </a:rPr>
              <a:t>5</a:t>
            </a:r>
            <a:r>
              <a:rPr lang="fr-FR" sz="2000" dirty="0"/>
              <a:t> il n’y avait encore sur la terre aucun arbuste des champs, et aucune herbe des champs n’avait encore germé, car le SEIGNEUR Dieu n’avait pas fait pleuvoir sur la terre et il n’y avait pas d’homme pour cultiver le sol ; </a:t>
            </a:r>
          </a:p>
          <a:p>
            <a:r>
              <a:rPr lang="fr-FR" sz="2000" b="1" dirty="0">
                <a:hlinkClick r:id="rId4"/>
              </a:rPr>
              <a:t>6</a:t>
            </a:r>
            <a:r>
              <a:rPr lang="fr-FR" sz="2000" dirty="0"/>
              <a:t> mais un flux montait de la terre et irriguait toute la surface du sol. </a:t>
            </a:r>
          </a:p>
          <a:p>
            <a:r>
              <a:rPr lang="fr-FR" sz="2000" b="1" dirty="0">
                <a:hlinkClick r:id="rId5"/>
              </a:rPr>
              <a:t>7</a:t>
            </a:r>
            <a:r>
              <a:rPr lang="fr-FR" sz="2000" dirty="0"/>
              <a:t> Le SEIGNEUR Dieu modela l’homme avec de la poussière prise du sol. Il insuffla dans ses narines l’haleine de vie, et l’homme devint un être vivant. </a:t>
            </a:r>
          </a:p>
          <a:p>
            <a:r>
              <a:rPr lang="fr-FR" sz="2000" b="1" dirty="0">
                <a:hlinkClick r:id="rId6"/>
              </a:rPr>
              <a:t>8</a:t>
            </a:r>
            <a:r>
              <a:rPr lang="fr-FR" sz="2000" dirty="0"/>
              <a:t> Le SEIGNEUR Dieu planta un jardin en Eden, à l’orient, et il y plaça l’homme qu’il avait formé. </a:t>
            </a:r>
          </a:p>
          <a:p>
            <a:r>
              <a:rPr lang="fr-FR" sz="2000" b="1" dirty="0">
                <a:hlinkClick r:id="rId7"/>
              </a:rPr>
              <a:t>9</a:t>
            </a:r>
            <a:r>
              <a:rPr lang="fr-FR" sz="20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970613"/>
            <a:ext cx="6436379" cy="4916774"/>
          </a:xfrm>
        </p:spPr>
        <p:txBody>
          <a:bodyPr>
            <a:noAutofit/>
          </a:bodyPr>
          <a:lstStyle/>
          <a:p>
            <a:pPr algn="ctr"/>
            <a:endParaRPr lang="fr-FR" sz="2400" b="1" dirty="0">
              <a:hlinkClick r:id="rId2"/>
            </a:endParaRPr>
          </a:p>
          <a:p>
            <a:r>
              <a:rPr lang="fr-FR" sz="2400" b="1" dirty="0">
                <a:hlinkClick r:id="rId3"/>
              </a:rPr>
              <a:t>10</a:t>
            </a:r>
            <a:r>
              <a:rPr lang="fr-FR" sz="2400" dirty="0"/>
              <a:t> Un fleuve sortait d’Eden pour irriguer le jardin ; de là il se partageait pour former quatre bras. </a:t>
            </a:r>
          </a:p>
          <a:p>
            <a:r>
              <a:rPr lang="fr-FR" sz="2400" b="1" dirty="0">
                <a:hlinkClick r:id="rId4"/>
              </a:rPr>
              <a:t>11</a:t>
            </a:r>
            <a:r>
              <a:rPr lang="fr-FR" sz="2400" dirty="0"/>
              <a:t> L’un d’eux s’appelait </a:t>
            </a:r>
            <a:r>
              <a:rPr lang="fr-FR" sz="2400" dirty="0" err="1"/>
              <a:t>Pishôn</a:t>
            </a:r>
            <a:r>
              <a:rPr lang="fr-FR" sz="2400" dirty="0"/>
              <a:t> : c’est lui qui entoure tout le pays de </a:t>
            </a:r>
            <a:r>
              <a:rPr lang="fr-FR" sz="2400" dirty="0" err="1"/>
              <a:t>Hawila</a:t>
            </a:r>
            <a:r>
              <a:rPr lang="fr-FR" sz="2400" dirty="0"/>
              <a:t> où se trouve l’or</a:t>
            </a:r>
          </a:p>
          <a:p>
            <a:r>
              <a:rPr lang="fr-FR" sz="2400" b="1" dirty="0">
                <a:hlinkClick r:id="rId5"/>
              </a:rPr>
              <a:t>12</a:t>
            </a:r>
            <a:r>
              <a:rPr lang="fr-FR" sz="2400" dirty="0"/>
              <a:t> – et l’or de ce pays est bon – ainsi que le bdellium et la pierre d’onyx. </a:t>
            </a:r>
          </a:p>
          <a:p>
            <a:r>
              <a:rPr lang="fr-FR" sz="2400" b="1" dirty="0">
                <a:hlinkClick r:id="rId6"/>
              </a:rPr>
              <a:t>13</a:t>
            </a:r>
            <a:r>
              <a:rPr lang="fr-FR" sz="2400" dirty="0"/>
              <a:t> Le deuxième fleuve s’appelait </a:t>
            </a:r>
            <a:r>
              <a:rPr lang="fr-FR" sz="2400" dirty="0" err="1"/>
              <a:t>Guihôn</a:t>
            </a:r>
            <a:r>
              <a:rPr lang="fr-FR" sz="2400" dirty="0"/>
              <a:t> ; c’est lui qui entoure tout le pays de </a:t>
            </a:r>
            <a:r>
              <a:rPr lang="fr-FR" sz="2400" dirty="0" err="1"/>
              <a:t>Koush</a:t>
            </a:r>
            <a:r>
              <a:rPr lang="fr-FR" sz="2400" dirty="0"/>
              <a:t>. </a:t>
            </a:r>
          </a:p>
          <a:p>
            <a:r>
              <a:rPr lang="fr-FR" sz="2400" b="1" dirty="0">
                <a:hlinkClick r:id="rId7"/>
              </a:rPr>
              <a:t>14</a:t>
            </a:r>
            <a:r>
              <a:rPr lang="fr-FR" sz="24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1405890"/>
            <a:ext cx="6436379" cy="4046220"/>
          </a:xfrm>
        </p:spPr>
        <p:txBody>
          <a:bodyPr>
            <a:noAutofit/>
          </a:bodyPr>
          <a:lstStyle/>
          <a:p>
            <a:pPr algn="ctr"/>
            <a:endParaRPr lang="fr-FR" sz="2200" b="1" dirty="0">
              <a:hlinkClick r:id="rId2"/>
            </a:endParaRPr>
          </a:p>
          <a:p>
            <a:r>
              <a:rPr lang="fr-FR" sz="2200" b="1" dirty="0">
                <a:hlinkClick r:id="rId3"/>
              </a:rPr>
              <a:t>15</a:t>
            </a:r>
            <a:r>
              <a:rPr lang="fr-FR" sz="2200" dirty="0"/>
              <a:t> Le SEIGNEUR Dieu prit l’homme et l’établit dans le jardin d’Eden pour cultiver le sol et le garder. </a:t>
            </a:r>
          </a:p>
          <a:p>
            <a:r>
              <a:rPr lang="fr-FR" sz="2200" b="1" dirty="0">
                <a:hlinkClick r:id="rId4"/>
              </a:rPr>
              <a:t>16</a:t>
            </a:r>
            <a:r>
              <a:rPr lang="fr-FR" sz="2200" dirty="0"/>
              <a:t> Le SEIGNEUR Dieu prescrivit à l’homme : « Tu pourras manger de tout arbre du jardin, </a:t>
            </a:r>
          </a:p>
          <a:p>
            <a:r>
              <a:rPr lang="fr-FR" sz="2200" b="1" dirty="0">
                <a:hlinkClick r:id="rId5"/>
              </a:rPr>
              <a:t>17</a:t>
            </a:r>
            <a:r>
              <a:rPr lang="fr-FR" sz="2200" dirty="0"/>
              <a:t> mais tu ne mangeras pas de l’arbre de la connaissance de ce qui est bon ou mauvais car, du jour où tu en mangeras, tu devras mourir. »</a:t>
            </a:r>
          </a:p>
          <a:p>
            <a:r>
              <a:rPr lang="fr-FR" sz="2200" b="1" dirty="0">
                <a:hlinkClick r:id="rId6"/>
              </a:rPr>
              <a:t>18</a:t>
            </a:r>
            <a:r>
              <a:rPr lang="fr-FR" sz="22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3"/>
          <a:stretch>
            <a:fillRect/>
          </a:stretch>
        </p:blipFill>
        <p:spPr>
          <a:xfrm>
            <a:off x="0" y="1363265"/>
            <a:ext cx="12192000" cy="4131469"/>
          </a:xfrm>
          <a:prstGeom prst="rect">
            <a:avLst/>
          </a:prstGeom>
        </p:spPr>
      </p:pic>
      <p:sp>
        <p:nvSpPr>
          <p:cNvPr id="5" name="ZoneTexte 4">
            <a:extLst>
              <a:ext uri="{FF2B5EF4-FFF2-40B4-BE49-F238E27FC236}">
                <a16:creationId xmlns:a16="http://schemas.microsoft.com/office/drawing/2014/main" id="{19307684-214B-C14A-BC69-C268F28DF42B}"/>
              </a:ext>
            </a:extLst>
          </p:cNvPr>
          <p:cNvSpPr txBox="1"/>
          <p:nvPr/>
        </p:nvSpPr>
        <p:spPr>
          <a:xfrm>
            <a:off x="3702786" y="449706"/>
            <a:ext cx="4786427" cy="523220"/>
          </a:xfrm>
          <a:prstGeom prst="rect">
            <a:avLst/>
          </a:prstGeom>
          <a:solidFill>
            <a:schemeClr val="bg1"/>
          </a:solid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223171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257300" y="0"/>
            <a:ext cx="9669780" cy="2354580"/>
          </a:xfrm>
        </p:spPr>
        <p:txBody>
          <a:bodyPr>
            <a:noAutofit/>
          </a:bodyPr>
          <a:lstStyle/>
          <a:p>
            <a:pPr algn="ctr"/>
            <a:endParaRPr lang="fr-FR" sz="2200" b="1" dirty="0">
              <a:hlinkClick r:id="rId2"/>
            </a:endParaRPr>
          </a:p>
          <a:p>
            <a:r>
              <a:rPr lang="fr-FR" sz="2200" b="1" dirty="0">
                <a:hlinkClick r:id="rId3"/>
              </a:rPr>
              <a:t>19</a:t>
            </a:r>
            <a:r>
              <a:rPr lang="fr-FR" sz="2200" dirty="0"/>
              <a:t> Le SEIGNEUR Dieu modela du sol toute bête des champs et tout oiseau du ciel qu’il amena à l’homme pour voir comment il les désignerait. Tout ce que désigna l’homme avait pour nom « être vivant » ; </a:t>
            </a:r>
          </a:p>
          <a:p>
            <a:r>
              <a:rPr lang="fr-FR" sz="2200" b="1" dirty="0">
                <a:hlinkClick r:id="rId4"/>
              </a:rPr>
              <a:t>20</a:t>
            </a:r>
            <a:r>
              <a:rPr lang="fr-FR" sz="2200" dirty="0"/>
              <a:t> l’homme désigna par leur nom tout bétail, tout oiseau du ciel et toute bête des champs, mais pour lui-même, l’homme ne trouva pas l’aide qui lui soit accordée. </a:t>
            </a:r>
          </a:p>
          <a:p>
            <a:endParaRPr lang="fr-FR" sz="2200" dirty="0"/>
          </a:p>
        </p:txBody>
      </p:sp>
      <p:pic>
        <p:nvPicPr>
          <p:cNvPr id="5" name="Image 4" descr="Une image contenant texte&#10;&#10;Description générée automatiquement">
            <a:extLst>
              <a:ext uri="{FF2B5EF4-FFF2-40B4-BE49-F238E27FC236}">
                <a16:creationId xmlns:a16="http://schemas.microsoft.com/office/drawing/2014/main" id="{ABF9BDBC-B436-A347-BDA7-41A4A8AA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12" y="2726415"/>
            <a:ext cx="7340462" cy="3554007"/>
          </a:xfrm>
          <a:prstGeom prst="rect">
            <a:avLst/>
          </a:prstGeom>
          <a:solidFill>
            <a:schemeClr val="tx1"/>
          </a:solidFill>
        </p:spPr>
      </p:pic>
    </p:spTree>
    <p:extLst>
      <p:ext uri="{BB962C8B-B14F-4D97-AF65-F5344CB8AC3E}">
        <p14:creationId xmlns:p14="http://schemas.microsoft.com/office/powerpoint/2010/main" val="3509264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920697"/>
            <a:ext cx="7338060" cy="5016605"/>
          </a:xfrm>
        </p:spPr>
        <p:txBody>
          <a:bodyPr>
            <a:noAutofit/>
          </a:bodyPr>
          <a:lstStyle/>
          <a:p>
            <a:r>
              <a:rPr lang="fr-FR" sz="2400" b="1" dirty="0">
                <a:hlinkClick r:id="rId2"/>
              </a:rPr>
              <a:t>21</a:t>
            </a:r>
            <a:r>
              <a:rPr lang="fr-FR" sz="2400" dirty="0"/>
              <a:t> Le SEIGNEUR Dieu fit tomber dans une torpeur l’homme qui s’endormit ; il prit l’une de ses côtes et referma les chairs à sa place. </a:t>
            </a:r>
          </a:p>
          <a:p>
            <a:r>
              <a:rPr lang="fr-FR" sz="2400" b="1" dirty="0">
                <a:hlinkClick r:id="rId3"/>
              </a:rPr>
              <a:t>22</a:t>
            </a:r>
            <a:r>
              <a:rPr lang="fr-FR" sz="2400" dirty="0"/>
              <a:t> Le SEIGNEUR Dieu transforma la côte qu’il avait prise à l’homme en une femme qu’il lui amena. </a:t>
            </a:r>
          </a:p>
          <a:p>
            <a:r>
              <a:rPr lang="fr-FR" sz="2400" b="1" dirty="0">
                <a:hlinkClick r:id="rId4"/>
              </a:rPr>
              <a:t>23</a:t>
            </a:r>
            <a:r>
              <a:rPr lang="fr-FR" sz="2400" dirty="0"/>
              <a:t> L’homme s’écria : « Voici cette fois l’os de mes os et la chair de ma chair,</a:t>
            </a:r>
            <a:br>
              <a:rPr lang="fr-FR" sz="2400" dirty="0"/>
            </a:br>
            <a:r>
              <a:rPr lang="fr-FR" sz="2400" dirty="0"/>
              <a:t>celle-ci, on l’appellera femme car c’est de l’homme qu’elle a été prise. »</a:t>
            </a:r>
          </a:p>
          <a:p>
            <a:r>
              <a:rPr lang="fr-FR" sz="2400" b="1" dirty="0">
                <a:hlinkClick r:id="rId5"/>
              </a:rPr>
              <a:t>24</a:t>
            </a:r>
            <a:r>
              <a:rPr lang="fr-FR" sz="2400" dirty="0"/>
              <a:t> Aussi l’homme laisse-t-il son père et sa mère pour s’attacher à sa femme, et ils deviennent une seule chair.</a:t>
            </a:r>
          </a:p>
          <a:p>
            <a:r>
              <a:rPr lang="fr-FR" sz="2400" b="1" dirty="0">
                <a:hlinkClick r:id="rId6"/>
              </a:rPr>
              <a:t>25</a:t>
            </a:r>
            <a:r>
              <a:rPr lang="fr-FR" sz="24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7863840" y="251460"/>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a:t>
            </a:r>
            <a:r>
              <a:rPr lang="fr-FR" dirty="0">
                <a:latin typeface="Times New Roman" panose="02020603050405020304" pitchFamily="18" charset="0"/>
                <a:cs typeface="Times New Roman" panose="02020603050405020304" pitchFamily="18" charset="0"/>
              </a:rPr>
              <a:t>v1500</a:t>
            </a:r>
            <a:r>
              <a:rPr lang="fr-FR"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18"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7998326" y="6139527"/>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3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extérieur, noir, objet d’extérieur&#10;&#10;Description générée automatiquement">
            <a:extLst>
              <a:ext uri="{FF2B5EF4-FFF2-40B4-BE49-F238E27FC236}">
                <a16:creationId xmlns:a16="http://schemas.microsoft.com/office/drawing/2014/main" id="{ABC6D5FD-FC95-9D41-90A3-5D75A65F6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39" y="0"/>
            <a:ext cx="6909435" cy="6858000"/>
          </a:xfrm>
        </p:spPr>
      </p:pic>
      <p:sp>
        <p:nvSpPr>
          <p:cNvPr id="6" name="ZoneTexte 5">
            <a:extLst>
              <a:ext uri="{FF2B5EF4-FFF2-40B4-BE49-F238E27FC236}">
                <a16:creationId xmlns:a16="http://schemas.microsoft.com/office/drawing/2014/main" id="{DBA50423-E4B6-3040-B22F-D84072AB19CC}"/>
              </a:ext>
            </a:extLst>
          </p:cNvPr>
          <p:cNvSpPr txBox="1"/>
          <p:nvPr/>
        </p:nvSpPr>
        <p:spPr>
          <a:xfrm>
            <a:off x="8686800" y="5714999"/>
            <a:ext cx="3321368" cy="923330"/>
          </a:xfrm>
          <a:prstGeom prst="rect">
            <a:avLst/>
          </a:prstGeom>
          <a:solidFill>
            <a:schemeClr val="bg1"/>
          </a:solidFill>
        </p:spPr>
        <p:txBody>
          <a:bodyPr wrap="square" rtlCol="0">
            <a:spAutoFit/>
          </a:bodyPr>
          <a:lstStyle/>
          <a:p>
            <a:r>
              <a:rPr lang="fr-FR" dirty="0"/>
              <a:t>La création de l’homme,</a:t>
            </a:r>
          </a:p>
          <a:p>
            <a:r>
              <a:rPr lang="fr-FR" dirty="0"/>
              <a:t>portail nord de la cathédrale de Chartres</a:t>
            </a:r>
          </a:p>
        </p:txBody>
      </p:sp>
      <p:sp>
        <p:nvSpPr>
          <p:cNvPr id="2" name="ZoneTexte 1">
            <a:extLst>
              <a:ext uri="{FF2B5EF4-FFF2-40B4-BE49-F238E27FC236}">
                <a16:creationId xmlns:a16="http://schemas.microsoft.com/office/drawing/2014/main" id="{A8E6CD03-CCF9-3447-B352-721ABE19D49D}"/>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77451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solidFill>
                  <a:srgbClr val="FF0000"/>
                </a:solidFill>
              </a:rPr>
              <a:t>1.2. Lecture de </a:t>
            </a:r>
            <a:r>
              <a:rPr lang="fr-FR" sz="3200" dirty="0" err="1">
                <a:solidFill>
                  <a:srgbClr val="FF0000"/>
                </a:solidFill>
              </a:rPr>
              <a:t>Gn</a:t>
            </a:r>
            <a:r>
              <a:rPr lang="fr-FR" sz="3200" dirty="0">
                <a:solidFill>
                  <a:srgbClr val="FF0000"/>
                </a:solidFill>
              </a:rPr>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59960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FD065B-04E6-5517-2F0A-BE99EA8CF788}"/>
              </a:ext>
            </a:extLst>
          </p:cNvPr>
          <p:cNvSpPr txBox="1"/>
          <p:nvPr/>
        </p:nvSpPr>
        <p:spPr>
          <a:xfrm>
            <a:off x="351183" y="4203029"/>
            <a:ext cx="11489634" cy="2308324"/>
          </a:xfrm>
          <a:prstGeom prst="rect">
            <a:avLst/>
          </a:prstGeom>
          <a:noFill/>
        </p:spPr>
        <p:txBody>
          <a:bodyPr wrap="square" rtlCol="0">
            <a:spAutoFit/>
          </a:bodyPr>
          <a:lstStyle/>
          <a:p>
            <a:pPr marL="547370" marR="547370" algn="just">
              <a:spcBef>
                <a:spcPts val="1200"/>
              </a:spcBef>
              <a:spcAft>
                <a:spcPts val="1200"/>
              </a:spcAft>
            </a:pP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Avoir connu la vie, avoir vécu, est loin d’être une chose banale ; c’est même la chose la plus inouïe, la plus impensable qui puisse arriver au sein de cet univers sans borne</a:t>
            </a:r>
            <a:r>
              <a:rPr lang="fr-FR" sz="36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(F. Cheng)</a:t>
            </a:r>
            <a:endParaRPr lang="fr-FR" sz="360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e 2" descr="Une image contenant personne, homme, mur, cravate&#10;&#10;Description générée automatiquement">
            <a:extLst>
              <a:ext uri="{FF2B5EF4-FFF2-40B4-BE49-F238E27FC236}">
                <a16:creationId xmlns:a16="http://schemas.microsoft.com/office/drawing/2014/main" id="{28047DC7-5801-AF34-EC50-71141D66402F}"/>
              </a:ext>
            </a:extLst>
          </p:cNvPr>
          <p:cNvPicPr>
            <a:picLocks noChangeAspect="1"/>
          </p:cNvPicPr>
          <p:nvPr/>
        </p:nvPicPr>
        <p:blipFill rotWithShape="1">
          <a:blip r:embed="rId2">
            <a:extLst>
              <a:ext uri="{28A0092B-C50C-407E-A947-70E740481C1C}">
                <a14:useLocalDpi xmlns:a14="http://schemas.microsoft.com/office/drawing/2010/main" val="0"/>
              </a:ext>
            </a:extLst>
          </a:blip>
          <a:srcRect t="2778" b="1069"/>
          <a:stretch/>
        </p:blipFill>
        <p:spPr>
          <a:xfrm>
            <a:off x="2882348" y="167743"/>
            <a:ext cx="6427304" cy="3615359"/>
          </a:xfrm>
          <a:prstGeom prst="rect">
            <a:avLst/>
          </a:prstGeom>
        </p:spPr>
      </p:pic>
    </p:spTree>
    <p:extLst>
      <p:ext uri="{BB962C8B-B14F-4D97-AF65-F5344CB8AC3E}">
        <p14:creationId xmlns:p14="http://schemas.microsoft.com/office/powerpoint/2010/main" val="1603023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2" y="0"/>
            <a:ext cx="5453216" cy="6858000"/>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omme, personne, complet&#10;&#10;Description générée automatiquement">
            <a:extLst>
              <a:ext uri="{FF2B5EF4-FFF2-40B4-BE49-F238E27FC236}">
                <a16:creationId xmlns:a16="http://schemas.microsoft.com/office/drawing/2014/main" id="{5BBCD56C-B3A8-0044-B778-2CAA3E31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37760" cy="6858000"/>
          </a:xfrm>
          <a:prstGeom prst="rect">
            <a:avLst/>
          </a:prstGeom>
        </p:spPr>
      </p:pic>
      <p:sp>
        <p:nvSpPr>
          <p:cNvPr id="4" name="ZoneTexte 3">
            <a:extLst>
              <a:ext uri="{FF2B5EF4-FFF2-40B4-BE49-F238E27FC236}">
                <a16:creationId xmlns:a16="http://schemas.microsoft.com/office/drawing/2014/main" id="{B0EE543C-0015-E749-B613-D865E8870970}"/>
              </a:ext>
            </a:extLst>
          </p:cNvPr>
          <p:cNvSpPr txBox="1"/>
          <p:nvPr/>
        </p:nvSpPr>
        <p:spPr>
          <a:xfrm>
            <a:off x="5372100" y="889000"/>
            <a:ext cx="6126480" cy="5109091"/>
          </a:xfrm>
          <a:prstGeom prst="rect">
            <a:avLst/>
          </a:prstGeom>
          <a:noFill/>
        </p:spPr>
        <p:txBody>
          <a:bodyPr wrap="square" rtlCol="0">
            <a:spAutoFit/>
          </a:bodyPr>
          <a:lstStyle/>
          <a:p>
            <a:r>
              <a:rPr lang="fr-FR" dirty="0"/>
              <a:t>«</a:t>
            </a:r>
            <a:r>
              <a:rPr lang="fr-FR" sz="2800" dirty="0">
                <a:latin typeface="Times New Roman" panose="02020603050405020304" pitchFamily="18" charset="0"/>
                <a:cs typeface="Times New Roman" panose="02020603050405020304" pitchFamily="18" charset="0"/>
              </a:rPr>
              <a:t> Puisque, une fois encore, Seigneur, non plus dans les forêts de l’Aisne, mais dans les steppes d’Asie, je n’ai ni pain, ni vin, ni autel, je m’élèverai par-dessus les symboles jusqu’à la pure majesté du Réel, et je vous offrirai, moi votre prêtre, sur l’autel de la Terre entière, le travail et la peine du Monde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(Pierre Teilhard de Chardin, </a:t>
            </a:r>
            <a:r>
              <a:rPr lang="fr-FR" sz="2800" i="1" dirty="0">
                <a:latin typeface="Times New Roman" panose="02020603050405020304" pitchFamily="18" charset="0"/>
                <a:cs typeface="Times New Roman" panose="02020603050405020304" pitchFamily="18" charset="0"/>
              </a:rPr>
              <a:t>La messe sur le monde)</a:t>
            </a:r>
            <a:endParaRPr lang="fr-FR" sz="28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40518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6370975"/>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a:latin typeface="Times New Roman" panose="02020603050405020304" pitchFamily="18" charset="0"/>
                <a:cs typeface="Times New Roman" panose="02020603050405020304" pitchFamily="18" charset="0"/>
              </a:rPr>
              <a:t>Une </a:t>
            </a:r>
            <a:r>
              <a:rPr lang="fr-FR" sz="3200" dirty="0">
                <a:latin typeface="Times New Roman" panose="02020603050405020304" pitchFamily="18" charset="0"/>
                <a:cs typeface="Times New Roman" panose="02020603050405020304" pitchFamily="18" charset="0"/>
              </a:rPr>
              <a:t>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pPr lvl="0"/>
            <a:endParaRPr lang="fr-FR" sz="3200" dirty="0"/>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t>1.2. Lecture de </a:t>
            </a:r>
            <a:r>
              <a:rPr lang="fr-FR" sz="3200" dirty="0" err="1"/>
              <a:t>Gn</a:t>
            </a:r>
            <a:r>
              <a:rPr lang="fr-FR" sz="3200" dirty="0"/>
              <a:t> 1 – 2, 4a</a:t>
            </a:r>
          </a:p>
          <a:p>
            <a:pPr lvl="1"/>
            <a:r>
              <a:rPr lang="fr-FR" sz="3200" dirty="0">
                <a:solidFill>
                  <a:srgbClr val="FF0000"/>
                </a:solidFill>
              </a:rPr>
              <a:t>1.3. Conclusion et ouvertures</a:t>
            </a:r>
          </a:p>
          <a:p>
            <a:pPr lvl="2"/>
            <a:endParaRPr lang="fr-FR" sz="3200" dirty="0"/>
          </a:p>
          <a:p>
            <a:endParaRPr lang="fr-FR" sz="2400" dirty="0"/>
          </a:p>
        </p:txBody>
      </p:sp>
    </p:spTree>
    <p:extLst>
      <p:ext uri="{BB962C8B-B14F-4D97-AF65-F5344CB8AC3E}">
        <p14:creationId xmlns:p14="http://schemas.microsoft.com/office/powerpoint/2010/main" val="635041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montagne, extérieur, nature, colline&#10;&#10;Description générée automatiquement">
            <a:extLst>
              <a:ext uri="{FF2B5EF4-FFF2-40B4-BE49-F238E27FC236}">
                <a16:creationId xmlns:a16="http://schemas.microsoft.com/office/drawing/2014/main" id="{74F6CAD0-4D4B-104C-8A74-C612186F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6813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4B13A5-A732-1B4D-B6BA-44344CFD03AF}"/>
              </a:ext>
            </a:extLst>
          </p:cNvPr>
          <p:cNvSpPr txBox="1"/>
          <p:nvPr/>
        </p:nvSpPr>
        <p:spPr>
          <a:xfrm>
            <a:off x="694006" y="2182505"/>
            <a:ext cx="10803988" cy="2492990"/>
          </a:xfrm>
          <a:prstGeom prst="rect">
            <a:avLst/>
          </a:prstGeom>
          <a:noFill/>
        </p:spPr>
        <p:txBody>
          <a:bodyPr wrap="square" rtlCol="0">
            <a:spAutoFit/>
          </a:bodyPr>
          <a:lstStyle/>
          <a:p>
            <a:pPr marL="547370" marR="547370" algn="just">
              <a:spcBef>
                <a:spcPts val="1200"/>
              </a:spcBef>
              <a:spcAft>
                <a:spcPts val="1200"/>
              </a:spcAft>
            </a:pPr>
            <a:r>
              <a:rPr lang="fr-FR" sz="3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Alors je vis un ciel nouveau et une terre nouvelle, car le premier ciel et la première terre ont disparu et la mer n’est plus (…). Et celui qui siège sur le trône dit : voici je fais toutes choses nouvelles. » (</a:t>
            </a:r>
            <a:r>
              <a:rPr lang="fr-FR" sz="3200"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Ap</a:t>
            </a:r>
            <a:r>
              <a:rPr lang="fr-FR" sz="3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21, 1.5) </a:t>
            </a:r>
          </a:p>
          <a:p>
            <a:endParaRPr lang="fr-FR" dirty="0"/>
          </a:p>
        </p:txBody>
      </p:sp>
    </p:spTree>
    <p:extLst>
      <p:ext uri="{BB962C8B-B14F-4D97-AF65-F5344CB8AC3E}">
        <p14:creationId xmlns:p14="http://schemas.microsoft.com/office/powerpoint/2010/main" val="2906628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765387" y="1413063"/>
            <a:ext cx="10424160" cy="4031873"/>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solidFill>
                  <a:srgbClr val="FF0000"/>
                </a:solidFill>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p:txBody>
      </p:sp>
    </p:spTree>
    <p:extLst>
      <p:ext uri="{BB962C8B-B14F-4D97-AF65-F5344CB8AC3E}">
        <p14:creationId xmlns:p14="http://schemas.microsoft.com/office/powerpoint/2010/main" val="765945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CF084-BB4C-E64B-BBFC-EA6112BAF23D}"/>
              </a:ext>
            </a:extLst>
          </p:cNvPr>
          <p:cNvSpPr/>
          <p:nvPr/>
        </p:nvSpPr>
        <p:spPr>
          <a:xfrm>
            <a:off x="1" y="2308860"/>
            <a:ext cx="6652260" cy="2062103"/>
          </a:xfrm>
          <a:prstGeom prst="rect">
            <a:avLst/>
          </a:prstGeom>
        </p:spPr>
        <p:txBody>
          <a:bodyPr wrap="square">
            <a:spAutoFit/>
          </a:bodyPr>
          <a:lstStyle/>
          <a:p>
            <a:pPr marL="547370" marR="547370" algn="just">
              <a:spcBef>
                <a:spcPts val="1200"/>
              </a:spcBef>
              <a:spcAft>
                <a:spcPts val="1200"/>
              </a:spcAft>
            </a:pP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Ainsi, la création n’est rien d’autre qu’une certaine relation à Dieu avec de la nouveauté d’être. »  (</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De </a:t>
            </a:r>
            <a:r>
              <a:rPr lang="fr-FR" sz="32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Potentia</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III, 3)</a:t>
            </a:r>
          </a:p>
        </p:txBody>
      </p:sp>
      <p:pic>
        <p:nvPicPr>
          <p:cNvPr id="4" name="Image 3">
            <a:extLst>
              <a:ext uri="{FF2B5EF4-FFF2-40B4-BE49-F238E27FC236}">
                <a16:creationId xmlns:a16="http://schemas.microsoft.com/office/drawing/2014/main" id="{71E564EF-BC42-6A4E-B191-B9020A9641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9771" y="0"/>
            <a:ext cx="5232230" cy="6858000"/>
          </a:xfrm>
          <a:prstGeom prst="rect">
            <a:avLst/>
          </a:prstGeom>
        </p:spPr>
      </p:pic>
    </p:spTree>
    <p:extLst>
      <p:ext uri="{BB962C8B-B14F-4D97-AF65-F5344CB8AC3E}">
        <p14:creationId xmlns:p14="http://schemas.microsoft.com/office/powerpoint/2010/main" val="4278586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solidFill>
                  <a:srgbClr val="FF0000"/>
                </a:solidFill>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t>1.2. Lecture de </a:t>
            </a:r>
            <a:r>
              <a:rPr lang="fr-FR" sz="3200" dirty="0" err="1"/>
              <a:t>Gn</a:t>
            </a:r>
            <a:r>
              <a:rPr lang="fr-FR" sz="3200" dirty="0"/>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DE661141-73E4-904F-8B1F-C266948D5385}"/>
              </a:ext>
            </a:extLst>
          </p:cNvPr>
          <p:cNvPicPr>
            <a:picLocks noChangeAspect="1"/>
          </p:cNvPicPr>
          <p:nvPr/>
        </p:nvPicPr>
        <p:blipFill rotWithShape="1">
          <a:blip r:embed="rId2">
            <a:extLst>
              <a:ext uri="{28A0092B-C50C-407E-A947-70E740481C1C}">
                <a14:useLocalDpi xmlns:a14="http://schemas.microsoft.com/office/drawing/2010/main" val="0"/>
              </a:ext>
            </a:extLst>
          </a:blip>
          <a:srcRect l="6260" t="13090" r="7500" b="347"/>
          <a:stretch/>
        </p:blipFill>
        <p:spPr>
          <a:xfrm>
            <a:off x="0" y="428757"/>
            <a:ext cx="4512365" cy="6000485"/>
          </a:xfrm>
          <a:prstGeom prst="rect">
            <a:avLst/>
          </a:prstGeom>
        </p:spPr>
      </p:pic>
      <p:sp>
        <p:nvSpPr>
          <p:cNvPr id="4" name="ZoneTexte 3">
            <a:extLst>
              <a:ext uri="{FF2B5EF4-FFF2-40B4-BE49-F238E27FC236}">
                <a16:creationId xmlns:a16="http://schemas.microsoft.com/office/drawing/2014/main" id="{F534D027-6D8E-2648-8816-D76E08ECCC88}"/>
              </a:ext>
            </a:extLst>
          </p:cNvPr>
          <p:cNvSpPr txBox="1"/>
          <p:nvPr/>
        </p:nvSpPr>
        <p:spPr>
          <a:xfrm>
            <a:off x="4651513" y="212735"/>
            <a:ext cx="7540487" cy="6432530"/>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Pour la tradition judéo-chrétienne, dire “création”, c’est signifier plus que “nature”, parce qu’il y a un rapport avec un projet de l’amour de Dieu dans lequel chaque créature a une valeur et une signification. La nature s’entend d’habitude comme un système qui s’analyse, se comprend et se gère, mais la création peut seulement être comprise comme un don qui surgit de la main ouverte du Père de tous, comme une réalité illuminée par l’amour qui nous appelle à une communion universelle.» </a:t>
            </a:r>
          </a:p>
          <a:p>
            <a:r>
              <a:rPr lang="fr-FR" sz="2800" dirty="0">
                <a:latin typeface="Times New Roman" panose="02020603050405020304" pitchFamily="18" charset="0"/>
                <a:cs typeface="Times New Roman" panose="02020603050405020304" pitchFamily="18" charset="0"/>
              </a:rPr>
              <a:t>(</a:t>
            </a:r>
            <a:r>
              <a:rPr lang="fr-FR" sz="2800" i="1" dirty="0" err="1">
                <a:latin typeface="Times New Roman" panose="02020603050405020304" pitchFamily="18" charset="0"/>
                <a:cs typeface="Times New Roman" panose="02020603050405020304" pitchFamily="18" charset="0"/>
              </a:rPr>
              <a:t>Laudato</a:t>
            </a:r>
            <a:r>
              <a:rPr lang="fr-FR" sz="2800" i="1" dirty="0">
                <a:latin typeface="Times New Roman" panose="02020603050405020304" pitchFamily="18" charset="0"/>
                <a:cs typeface="Times New Roman" panose="02020603050405020304" pitchFamily="18" charset="0"/>
              </a:rPr>
              <a:t> si’, </a:t>
            </a:r>
            <a:r>
              <a:rPr lang="fr-FR" sz="2800" dirty="0">
                <a:latin typeface="Times New Roman" panose="02020603050405020304" pitchFamily="18" charset="0"/>
                <a:cs typeface="Times New Roman" panose="02020603050405020304" pitchFamily="18" charset="0"/>
              </a:rPr>
              <a:t>76)</a:t>
            </a:r>
          </a:p>
        </p:txBody>
      </p:sp>
    </p:spTree>
    <p:extLst>
      <p:ext uri="{BB962C8B-B14F-4D97-AF65-F5344CB8AC3E}">
        <p14:creationId xmlns:p14="http://schemas.microsoft.com/office/powerpoint/2010/main" val="1745096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E48C06-CB62-164D-9D52-A3715F6666FB}"/>
              </a:ext>
            </a:extLst>
          </p:cNvPr>
          <p:cNvSpPr txBox="1"/>
          <p:nvPr/>
        </p:nvSpPr>
        <p:spPr>
          <a:xfrm>
            <a:off x="1133061" y="674400"/>
            <a:ext cx="10265873" cy="550920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Par la parole du Seigneur les cieux ont été faits » (Ps 33, 6). Il nous est ainsi indiqué que le monde est issu d’une </a:t>
            </a:r>
            <a:r>
              <a:rPr lang="fr-FR" sz="3200" dirty="0">
                <a:solidFill>
                  <a:srgbClr val="FF0000"/>
                </a:solidFill>
                <a:latin typeface="Times New Roman" panose="02020603050405020304" pitchFamily="18" charset="0"/>
                <a:cs typeface="Times New Roman" panose="02020603050405020304" pitchFamily="18" charset="0"/>
              </a:rPr>
              <a:t>décision</a:t>
            </a:r>
            <a:r>
              <a:rPr lang="fr-FR" sz="3200" dirty="0">
                <a:latin typeface="Times New Roman" panose="02020603050405020304" pitchFamily="18" charset="0"/>
                <a:cs typeface="Times New Roman" panose="02020603050405020304" pitchFamily="18" charset="0"/>
              </a:rPr>
              <a:t>, non du chaos ou du hasard, ce qui le rehausse encore plus. Dans la parole créatrice il y a un </a:t>
            </a:r>
            <a:r>
              <a:rPr lang="fr-FR" sz="3200" dirty="0">
                <a:solidFill>
                  <a:srgbClr val="FF0000"/>
                </a:solidFill>
                <a:latin typeface="Times New Roman" panose="02020603050405020304" pitchFamily="18" charset="0"/>
                <a:cs typeface="Times New Roman" panose="02020603050405020304" pitchFamily="18" charset="0"/>
              </a:rPr>
              <a:t>choix</a:t>
            </a:r>
            <a:r>
              <a:rPr lang="fr-FR" sz="3200" dirty="0">
                <a:latin typeface="Times New Roman" panose="02020603050405020304" pitchFamily="18" charset="0"/>
                <a:cs typeface="Times New Roman" panose="02020603050405020304" pitchFamily="18" charset="0"/>
              </a:rPr>
              <a:t> libre exprimé. L’univers n’a pas surgi comme le résultat d’une toute puissance arbitraire, d’une démonstration de force ni d’un désir d’auto-affirmation. La création est de l’ordre de l’</a:t>
            </a:r>
            <a:r>
              <a:rPr lang="fr-FR" sz="3200" dirty="0">
                <a:solidFill>
                  <a:srgbClr val="00B050"/>
                </a:solidFill>
                <a:latin typeface="Times New Roman" panose="02020603050405020304" pitchFamily="18" charset="0"/>
                <a:cs typeface="Times New Roman" panose="02020603050405020304" pitchFamily="18" charset="0"/>
              </a:rPr>
              <a:t>amour</a:t>
            </a:r>
            <a:r>
              <a:rPr lang="fr-FR" sz="3200" dirty="0">
                <a:latin typeface="Times New Roman" panose="02020603050405020304" pitchFamily="18" charset="0"/>
                <a:cs typeface="Times New Roman" panose="02020603050405020304" pitchFamily="18" charset="0"/>
              </a:rPr>
              <a:t>. L’</a:t>
            </a:r>
            <a:r>
              <a:rPr lang="fr-FR" sz="3200" dirty="0">
                <a:solidFill>
                  <a:srgbClr val="00B050"/>
                </a:solidFill>
                <a:latin typeface="Times New Roman" panose="02020603050405020304" pitchFamily="18" charset="0"/>
                <a:cs typeface="Times New Roman" panose="02020603050405020304" pitchFamily="18" charset="0"/>
              </a:rPr>
              <a:t>amour</a:t>
            </a:r>
            <a:r>
              <a:rPr lang="fr-FR" sz="3200" dirty="0">
                <a:latin typeface="Times New Roman" panose="02020603050405020304" pitchFamily="18" charset="0"/>
                <a:cs typeface="Times New Roman" panose="02020603050405020304" pitchFamily="18" charset="0"/>
              </a:rPr>
              <a:t> de Dieu est la raison fondamentale de toute la création : « Tu </a:t>
            </a:r>
            <a:r>
              <a:rPr lang="fr-FR" sz="3200" dirty="0">
                <a:solidFill>
                  <a:srgbClr val="00B050"/>
                </a:solidFill>
                <a:latin typeface="Times New Roman" panose="02020603050405020304" pitchFamily="18" charset="0"/>
                <a:cs typeface="Times New Roman" panose="02020603050405020304" pitchFamily="18" charset="0"/>
              </a:rPr>
              <a:t>aimes</a:t>
            </a:r>
            <a:r>
              <a:rPr lang="fr-FR" sz="3200" dirty="0">
                <a:latin typeface="Times New Roman" panose="02020603050405020304" pitchFamily="18" charset="0"/>
                <a:cs typeface="Times New Roman" panose="02020603050405020304" pitchFamily="18" charset="0"/>
              </a:rPr>
              <a:t> en effet tout ce qui existe, tu n’as de dégoût pour rien de ce que tu as fait ; car si tu avais haï quelque chose, tu ne l’aurais pas formé » (Sg 11, 24). </a:t>
            </a:r>
          </a:p>
        </p:txBody>
      </p:sp>
    </p:spTree>
    <p:extLst>
      <p:ext uri="{BB962C8B-B14F-4D97-AF65-F5344CB8AC3E}">
        <p14:creationId xmlns:p14="http://schemas.microsoft.com/office/powerpoint/2010/main" val="269394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F7138CAF-CEB4-142B-35DB-2B62BEBD196A}"/>
              </a:ext>
            </a:extLst>
          </p:cNvPr>
          <p:cNvPicPr>
            <a:picLocks noChangeAspect="1"/>
          </p:cNvPicPr>
          <p:nvPr/>
        </p:nvPicPr>
        <p:blipFill rotWithShape="1">
          <a:blip r:embed="rId2">
            <a:extLst>
              <a:ext uri="{28A0092B-C50C-407E-A947-70E740481C1C}">
                <a14:useLocalDpi xmlns:a14="http://schemas.microsoft.com/office/drawing/2010/main" val="0"/>
              </a:ext>
            </a:extLst>
          </a:blip>
          <a:srcRect l="6260" t="13090" r="7500" b="347"/>
          <a:stretch/>
        </p:blipFill>
        <p:spPr>
          <a:xfrm>
            <a:off x="278296" y="151202"/>
            <a:ext cx="1677999" cy="2231382"/>
          </a:xfrm>
          <a:prstGeom prst="rect">
            <a:avLst/>
          </a:prstGeom>
        </p:spPr>
      </p:pic>
      <p:sp>
        <p:nvSpPr>
          <p:cNvPr id="2" name="ZoneTexte 1">
            <a:extLst>
              <a:ext uri="{FF2B5EF4-FFF2-40B4-BE49-F238E27FC236}">
                <a16:creationId xmlns:a16="http://schemas.microsoft.com/office/drawing/2014/main" id="{26E48C06-CB62-164D-9D52-A3715F6666FB}"/>
              </a:ext>
            </a:extLst>
          </p:cNvPr>
          <p:cNvSpPr txBox="1"/>
          <p:nvPr/>
        </p:nvSpPr>
        <p:spPr>
          <a:xfrm>
            <a:off x="1117295" y="2680758"/>
            <a:ext cx="10047211" cy="304698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Par conséquent, chaque créature est l’objet de la </a:t>
            </a:r>
            <a:r>
              <a:rPr lang="fr-FR" sz="3200" dirty="0">
                <a:solidFill>
                  <a:srgbClr val="00B050"/>
                </a:solidFill>
                <a:latin typeface="Times New Roman" panose="02020603050405020304" pitchFamily="18" charset="0"/>
                <a:cs typeface="Times New Roman" panose="02020603050405020304" pitchFamily="18" charset="0"/>
              </a:rPr>
              <a:t>tendresse</a:t>
            </a:r>
            <a:r>
              <a:rPr lang="fr-FR" sz="3200" dirty="0">
                <a:latin typeface="Times New Roman" panose="02020603050405020304" pitchFamily="18" charset="0"/>
                <a:cs typeface="Times New Roman" panose="02020603050405020304" pitchFamily="18" charset="0"/>
              </a:rPr>
              <a:t> du Père, qui lui donne une place dans le monde. Même la vie éphémère de l’être le plus insignifiant est l’objet de son </a:t>
            </a:r>
            <a:r>
              <a:rPr lang="fr-FR" sz="3200" dirty="0">
                <a:solidFill>
                  <a:srgbClr val="00B050"/>
                </a:solidFill>
                <a:latin typeface="Times New Roman" panose="02020603050405020304" pitchFamily="18" charset="0"/>
                <a:cs typeface="Times New Roman" panose="02020603050405020304" pitchFamily="18" charset="0"/>
              </a:rPr>
              <a:t>amour</a:t>
            </a:r>
            <a:r>
              <a:rPr lang="fr-FR" sz="3200" dirty="0">
                <a:latin typeface="Times New Roman" panose="02020603050405020304" pitchFamily="18" charset="0"/>
                <a:cs typeface="Times New Roman" panose="02020603050405020304" pitchFamily="18" charset="0"/>
              </a:rPr>
              <a:t>, et, en ces peu de secondes de son existence, il l’entoure de son </a:t>
            </a:r>
            <a:r>
              <a:rPr lang="fr-FR" sz="3200" dirty="0">
                <a:solidFill>
                  <a:srgbClr val="00B050"/>
                </a:solidFill>
                <a:latin typeface="Times New Roman" panose="02020603050405020304" pitchFamily="18" charset="0"/>
                <a:cs typeface="Times New Roman" panose="02020603050405020304" pitchFamily="18" charset="0"/>
              </a:rPr>
              <a:t>affection</a:t>
            </a:r>
            <a:r>
              <a:rPr lang="fr-FR" sz="3200" dirty="0">
                <a:latin typeface="Times New Roman" panose="02020603050405020304" pitchFamily="18" charset="0"/>
                <a:cs typeface="Times New Roman" panose="02020603050405020304" pitchFamily="18" charset="0"/>
              </a:rPr>
              <a:t>. » </a:t>
            </a:r>
          </a:p>
          <a:p>
            <a:r>
              <a:rPr lang="fr-FR" sz="3200" dirty="0">
                <a:latin typeface="Times New Roman" panose="02020603050405020304" pitchFamily="18" charset="0"/>
                <a:cs typeface="Times New Roman" panose="02020603050405020304" pitchFamily="18" charset="0"/>
              </a:rPr>
              <a:t>(</a:t>
            </a:r>
            <a:r>
              <a:rPr lang="fr-FR" sz="3200" i="1" dirty="0" err="1">
                <a:latin typeface="Times New Roman" panose="02020603050405020304" pitchFamily="18" charset="0"/>
                <a:cs typeface="Times New Roman" panose="02020603050405020304" pitchFamily="18" charset="0"/>
              </a:rPr>
              <a:t>Laudato</a:t>
            </a:r>
            <a:r>
              <a:rPr lang="fr-FR" sz="3200" i="1" dirty="0">
                <a:latin typeface="Times New Roman" panose="02020603050405020304" pitchFamily="18" charset="0"/>
                <a:cs typeface="Times New Roman" panose="02020603050405020304" pitchFamily="18" charset="0"/>
              </a:rPr>
              <a:t> si’,</a:t>
            </a:r>
            <a:r>
              <a:rPr lang="fr-FR" sz="3200" dirty="0">
                <a:latin typeface="Times New Roman" panose="02020603050405020304" pitchFamily="18" charset="0"/>
                <a:cs typeface="Times New Roman" panose="02020603050405020304" pitchFamily="18" charset="0"/>
              </a:rPr>
              <a:t>77)</a:t>
            </a:r>
          </a:p>
        </p:txBody>
      </p:sp>
    </p:spTree>
    <p:extLst>
      <p:ext uri="{BB962C8B-B14F-4D97-AF65-F5344CB8AC3E}">
        <p14:creationId xmlns:p14="http://schemas.microsoft.com/office/powerpoint/2010/main" val="3710583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personne, homme, complet, aîné&#10;&#10;Description générée automatiquement">
            <a:extLst>
              <a:ext uri="{FF2B5EF4-FFF2-40B4-BE49-F238E27FC236}">
                <a16:creationId xmlns:a16="http://schemas.microsoft.com/office/drawing/2014/main" id="{BD3F321A-E330-2048-BD6A-BB0CFBF5FED2}"/>
              </a:ext>
            </a:extLst>
          </p:cNvPr>
          <p:cNvPicPr>
            <a:picLocks noChangeAspect="1"/>
          </p:cNvPicPr>
          <p:nvPr/>
        </p:nvPicPr>
        <p:blipFill rotWithShape="1">
          <a:blip r:embed="rId2">
            <a:extLst>
              <a:ext uri="{28A0092B-C50C-407E-A947-70E740481C1C}">
                <a14:useLocalDpi xmlns:a14="http://schemas.microsoft.com/office/drawing/2010/main" val="0"/>
              </a:ext>
            </a:extLst>
          </a:blip>
          <a:srcRect l="10727" r="34728" b="1"/>
          <a:stretch/>
        </p:blipFill>
        <p:spPr>
          <a:xfrm>
            <a:off x="938955" y="558000"/>
            <a:ext cx="4275753" cy="57420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156A1300-BE15-714C-BE47-AA72CB00A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86" y="0"/>
            <a:ext cx="4444588" cy="6858000"/>
          </a:xfrm>
          <a:prstGeom prst="rect">
            <a:avLst/>
          </a:prstGeom>
        </p:spPr>
      </p:pic>
    </p:spTree>
    <p:extLst>
      <p:ext uri="{BB962C8B-B14F-4D97-AF65-F5344CB8AC3E}">
        <p14:creationId xmlns:p14="http://schemas.microsoft.com/office/powerpoint/2010/main" val="1929561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1413063"/>
            <a:ext cx="10424160" cy="4031873"/>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solidFill>
                  <a:srgbClr val="FF0000"/>
                </a:solidFill>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p:txBody>
      </p:sp>
    </p:spTree>
    <p:extLst>
      <p:ext uri="{BB962C8B-B14F-4D97-AF65-F5344CB8AC3E}">
        <p14:creationId xmlns:p14="http://schemas.microsoft.com/office/powerpoint/2010/main" val="1066813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CCDB764C-98E1-3747-9992-778B95BC5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270" y="46395"/>
            <a:ext cx="4311631" cy="6873813"/>
          </a:xfrm>
          <a:prstGeom prst="rect">
            <a:avLst/>
          </a:prstGeom>
        </p:spPr>
      </p:pic>
      <p:sp>
        <p:nvSpPr>
          <p:cNvPr id="6" name="ZoneTexte 5">
            <a:extLst>
              <a:ext uri="{FF2B5EF4-FFF2-40B4-BE49-F238E27FC236}">
                <a16:creationId xmlns:a16="http://schemas.microsoft.com/office/drawing/2014/main" id="{884DC2A8-5F9C-EE41-A97D-E5B18BF67E0A}"/>
              </a:ext>
            </a:extLst>
          </p:cNvPr>
          <p:cNvSpPr txBox="1"/>
          <p:nvPr/>
        </p:nvSpPr>
        <p:spPr>
          <a:xfrm>
            <a:off x="1348048" y="4956225"/>
            <a:ext cx="3842828" cy="461665"/>
          </a:xfrm>
          <a:prstGeom prst="rect">
            <a:avLst/>
          </a:prstGeom>
          <a:solidFill>
            <a:schemeClr val="bg1"/>
          </a:solidFill>
        </p:spPr>
        <p:txBody>
          <a:bodyPr wrap="square" rtlCol="0">
            <a:spAutoFit/>
          </a:bodyPr>
          <a:lstStyle/>
          <a:p>
            <a:r>
              <a:rPr lang="fr-FR" sz="2400" dirty="0"/>
              <a:t>Adolphe </a:t>
            </a:r>
            <a:r>
              <a:rPr lang="fr-FR" sz="2400" dirty="0" err="1"/>
              <a:t>Gesché</a:t>
            </a:r>
            <a:r>
              <a:rPr lang="fr-FR" sz="2400" dirty="0"/>
              <a:t> (1928-2003</a:t>
            </a:r>
            <a:r>
              <a:rPr lang="fr-FR" dirty="0"/>
              <a:t>)</a:t>
            </a:r>
          </a:p>
        </p:txBody>
      </p:sp>
      <p:pic>
        <p:nvPicPr>
          <p:cNvPr id="4" name="Image 3" descr="Une image contenant homme, personne, complet&#10;&#10;Description générée automatiquement">
            <a:extLst>
              <a:ext uri="{FF2B5EF4-FFF2-40B4-BE49-F238E27FC236}">
                <a16:creationId xmlns:a16="http://schemas.microsoft.com/office/drawing/2014/main" id="{F85AEDAB-CE4D-6B45-BAF8-541ADDE4A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92" y="1002788"/>
            <a:ext cx="4626540" cy="3483302"/>
          </a:xfrm>
          <a:prstGeom prst="rect">
            <a:avLst/>
          </a:prstGeom>
        </p:spPr>
      </p:pic>
    </p:spTree>
    <p:extLst>
      <p:ext uri="{BB962C8B-B14F-4D97-AF65-F5344CB8AC3E}">
        <p14:creationId xmlns:p14="http://schemas.microsoft.com/office/powerpoint/2010/main" val="1879155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1366897"/>
            <a:ext cx="11132820" cy="4185761"/>
          </a:xfrm>
          <a:prstGeom prst="rect">
            <a:avLst/>
          </a:prstGeom>
          <a:noFill/>
        </p:spPr>
        <p:txBody>
          <a:bodyPr wrap="square" rtlCol="0">
            <a:spAutoFit/>
          </a:bodyPr>
          <a:lstStyle/>
          <a:p>
            <a:pPr algn="ctr"/>
            <a:r>
              <a:rPr lang="fr-FR" sz="3200" b="1" dirty="0">
                <a:latin typeface="Times New Roman" panose="02020603050405020304" pitchFamily="18" charset="0"/>
                <a:cs typeface="Times New Roman" panose="02020603050405020304" pitchFamily="18" charset="0"/>
              </a:rPr>
              <a:t>Adolphe </a:t>
            </a:r>
            <a:r>
              <a:rPr lang="fr-FR" sz="3200" b="1" dirty="0" err="1">
                <a:latin typeface="Times New Roman" panose="02020603050405020304" pitchFamily="18" charset="0"/>
                <a:cs typeface="Times New Roman" panose="02020603050405020304" pitchFamily="18" charset="0"/>
              </a:rPr>
              <a:t>Gesché</a:t>
            </a:r>
            <a:r>
              <a:rPr lang="fr-FR" sz="3200" b="1" dirty="0">
                <a:latin typeface="Times New Roman" panose="02020603050405020304" pitchFamily="18" charset="0"/>
                <a:cs typeface="Times New Roman" panose="02020603050405020304" pitchFamily="18" charset="0"/>
              </a:rPr>
              <a:t>, </a:t>
            </a:r>
            <a:r>
              <a:rPr lang="fr-FR" sz="3200" b="1" i="1" dirty="0">
                <a:latin typeface="Times New Roman" panose="02020603050405020304" pitchFamily="18" charset="0"/>
                <a:cs typeface="Times New Roman" panose="02020603050405020304" pitchFamily="18" charset="0"/>
              </a:rPr>
              <a:t>Le cosmos, </a:t>
            </a:r>
            <a:r>
              <a:rPr lang="fr-FR" sz="3200" b="1" dirty="0">
                <a:latin typeface="Times New Roman" panose="02020603050405020304" pitchFamily="18" charset="0"/>
                <a:cs typeface="Times New Roman" panose="02020603050405020304" pitchFamily="18" charset="0"/>
              </a:rPr>
              <a:t>Cerf, 1994,p. 40-42</a:t>
            </a:r>
          </a:p>
          <a:p>
            <a:endParaRPr lang="fr-FR" dirty="0"/>
          </a:p>
          <a:p>
            <a:pPr algn="just"/>
            <a:r>
              <a:rPr lang="fr-FR" sz="3200" dirty="0">
                <a:latin typeface="Times New Roman" panose="02020603050405020304" pitchFamily="18" charset="0"/>
                <a:cs typeface="Times New Roman" panose="02020603050405020304" pitchFamily="18" charset="0"/>
              </a:rPr>
              <a:t>« Le secret ultime de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de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la surabondance du </a:t>
            </a:r>
            <a:r>
              <a:rPr lang="fr-FR" sz="3200" dirty="0">
                <a:solidFill>
                  <a:schemeClr val="accent2"/>
                </a:solidFill>
                <a:latin typeface="Times New Roman" panose="02020603050405020304" pitchFamily="18" charset="0"/>
                <a:cs typeface="Times New Roman" panose="02020603050405020304" pitchFamily="18" charset="0"/>
              </a:rPr>
              <a:t>don</a:t>
            </a:r>
            <a:r>
              <a:rPr lang="fr-FR" sz="3200" dirty="0">
                <a:latin typeface="Times New Roman" panose="02020603050405020304" pitchFamily="18" charset="0"/>
                <a:cs typeface="Times New Roman" panose="02020603050405020304" pitchFamily="18" charset="0"/>
              </a:rPr>
              <a:t>, le surcroît d’un geste ne sont-ils pas, ne seraient-ils pas, précisément, de </a:t>
            </a:r>
            <a:r>
              <a:rPr lang="fr-FR" sz="3200" b="1" dirty="0">
                <a:solidFill>
                  <a:schemeClr val="accent2"/>
                </a:solidFill>
                <a:latin typeface="Times New Roman" panose="02020603050405020304" pitchFamily="18" charset="0"/>
                <a:cs typeface="Times New Roman" panose="02020603050405020304" pitchFamily="18" charset="0"/>
              </a:rPr>
              <a:t>donner</a:t>
            </a:r>
            <a:r>
              <a:rPr lang="fr-FR" sz="3200" b="1" dirty="0">
                <a:latin typeface="Times New Roman" panose="02020603050405020304" pitchFamily="18" charset="0"/>
                <a:cs typeface="Times New Roman" panose="02020603050405020304" pitchFamily="18" charset="0"/>
              </a:rPr>
              <a:t> à l’autre que je puisse être </a:t>
            </a:r>
            <a:r>
              <a:rPr lang="fr-FR" sz="3200" b="1" dirty="0">
                <a:solidFill>
                  <a:srgbClr val="00B050"/>
                </a:solidFill>
                <a:latin typeface="Times New Roman" panose="02020603050405020304" pitchFamily="18" charset="0"/>
                <a:cs typeface="Times New Roman" panose="02020603050405020304" pitchFamily="18" charset="0"/>
              </a:rPr>
              <a:t>affecté</a:t>
            </a:r>
            <a:r>
              <a:rPr lang="fr-FR" sz="3200" b="1" dirty="0">
                <a:latin typeface="Times New Roman" panose="02020603050405020304" pitchFamily="18" charset="0"/>
                <a:cs typeface="Times New Roman" panose="02020603050405020304" pitchFamily="18" charset="0"/>
              </a:rPr>
              <a:t> par lui </a:t>
            </a:r>
            <a:r>
              <a:rPr lang="fr-FR" sz="3200" dirty="0">
                <a:latin typeface="Times New Roman" panose="02020603050405020304" pitchFamily="18" charset="0"/>
                <a:cs typeface="Times New Roman" panose="02020603050405020304" pitchFamily="18" charset="0"/>
              </a:rPr>
              <a:t>? Il y aurait dans le geste créateur, non simplement position de l’autre, mais « </a:t>
            </a:r>
            <a:r>
              <a:rPr lang="fr-FR" sz="3200" dirty="0" err="1">
                <a:latin typeface="Times New Roman" panose="02020603050405020304" pitchFamily="18" charset="0"/>
                <a:cs typeface="Times New Roman" panose="02020603050405020304" pitchFamily="18" charset="0"/>
              </a:rPr>
              <a:t>contre-position</a:t>
            </a:r>
            <a:r>
              <a:rPr lang="fr-FR" sz="3200" dirty="0">
                <a:latin typeface="Times New Roman" panose="02020603050405020304" pitchFamily="18" charset="0"/>
                <a:cs typeface="Times New Roman" panose="02020603050405020304" pitchFamily="18" charset="0"/>
              </a:rPr>
              <a:t> » de soi : Dieu accepte d’être </a:t>
            </a:r>
            <a:r>
              <a:rPr lang="fr-FR" sz="3200" dirty="0">
                <a:solidFill>
                  <a:srgbClr val="00B050"/>
                </a:solidFill>
                <a:latin typeface="Times New Roman" panose="02020603050405020304" pitchFamily="18" charset="0"/>
                <a:cs typeface="Times New Roman" panose="02020603050405020304" pitchFamily="18" charset="0"/>
              </a:rPr>
              <a:t>atteint</a:t>
            </a:r>
            <a:r>
              <a:rPr lang="fr-FR" sz="3200" dirty="0">
                <a:latin typeface="Times New Roman" panose="02020603050405020304" pitchFamily="18" charset="0"/>
                <a:cs typeface="Times New Roman" panose="02020603050405020304" pitchFamily="18" charset="0"/>
              </a:rPr>
              <a:t> par ce qu’il crée. </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738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982176"/>
            <a:ext cx="11132820" cy="4893647"/>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Au reste, créer n’est-il pas plus que faire ? Créer, c’est susciter des créateurs, des êtres capables à leur tour d’être des </a:t>
            </a:r>
            <a:r>
              <a:rPr lang="fr-FR" sz="3200" dirty="0">
                <a:solidFill>
                  <a:schemeClr val="accent1"/>
                </a:solidFill>
                <a:latin typeface="Times New Roman" panose="02020603050405020304" pitchFamily="18" charset="0"/>
                <a:cs typeface="Times New Roman" panose="02020603050405020304" pitchFamily="18" charset="0"/>
              </a:rPr>
              <a:t>sujets</a:t>
            </a:r>
            <a:r>
              <a:rPr lang="fr-FR" sz="3200" dirty="0">
                <a:latin typeface="Times New Roman" panose="02020603050405020304" pitchFamily="18" charset="0"/>
                <a:cs typeface="Times New Roman" panose="02020603050405020304" pitchFamily="18" charset="0"/>
              </a:rPr>
              <a:t>, donc de </a:t>
            </a:r>
            <a:r>
              <a:rPr lang="fr-FR" sz="3200" dirty="0">
                <a:solidFill>
                  <a:schemeClr val="accent2"/>
                </a:solidFill>
                <a:latin typeface="Times New Roman" panose="02020603050405020304" pitchFamily="18" charset="0"/>
                <a:cs typeface="Times New Roman" panose="02020603050405020304" pitchFamily="18" charset="0"/>
              </a:rPr>
              <a:t>donner</a:t>
            </a:r>
            <a:r>
              <a:rPr lang="fr-FR" sz="3200" dirty="0">
                <a:latin typeface="Times New Roman" panose="02020603050405020304" pitchFamily="18" charset="0"/>
                <a:cs typeface="Times New Roman" panose="02020603050405020304" pitchFamily="18" charset="0"/>
              </a:rPr>
              <a:t>. En créant, et cela parce que ce </a:t>
            </a:r>
            <a:r>
              <a:rPr lang="fr-FR" sz="3200" dirty="0">
                <a:solidFill>
                  <a:schemeClr val="accent2"/>
                </a:solidFill>
                <a:latin typeface="Times New Roman" panose="02020603050405020304" pitchFamily="18" charset="0"/>
                <a:cs typeface="Times New Roman" panose="02020603050405020304" pitchFamily="18" charset="0"/>
              </a:rPr>
              <a:t>don</a:t>
            </a:r>
            <a:r>
              <a:rPr lang="fr-FR" sz="3200" dirty="0">
                <a:latin typeface="Times New Roman" panose="02020603050405020304" pitchFamily="18" charset="0"/>
                <a:cs typeface="Times New Roman" panose="02020603050405020304" pitchFamily="18" charset="0"/>
              </a:rPr>
              <a:t> est véritable </a:t>
            </a:r>
            <a:r>
              <a:rPr lang="fr-FR" sz="3200" dirty="0">
                <a:solidFill>
                  <a:schemeClr val="accent2"/>
                </a:solidFill>
                <a:latin typeface="Times New Roman" panose="02020603050405020304" pitchFamily="18" charset="0"/>
                <a:cs typeface="Times New Roman" panose="02020603050405020304" pitchFamily="18" charset="0"/>
              </a:rPr>
              <a:t>don</a:t>
            </a:r>
            <a:r>
              <a:rPr lang="fr-FR" sz="3200" dirty="0">
                <a:latin typeface="Times New Roman" panose="02020603050405020304" pitchFamily="18" charset="0"/>
                <a:cs typeface="Times New Roman" panose="02020603050405020304" pitchFamily="18" charset="0"/>
              </a:rPr>
              <a:t>, Dieu va jusque-là. On écarterait d’ailleurs ainsi l’image d’un Dieu « paternaliste » ou d’un Dieu d’amour condescendant, qui écarte tout désir de retour. L’amour ignorerait-il ce mouvement ? Ce serait mal le comprendre. </a:t>
            </a:r>
            <a:r>
              <a:rPr lang="fr-FR" sz="3200" b="1" dirty="0">
                <a:latin typeface="Times New Roman" panose="02020603050405020304" pitchFamily="18" charset="0"/>
                <a:cs typeface="Times New Roman" panose="02020603050405020304" pitchFamily="18" charset="0"/>
              </a:rPr>
              <a:t>Le secret ultime d’un </a:t>
            </a:r>
            <a:r>
              <a:rPr lang="fr-FR" sz="3200" b="1" dirty="0">
                <a:solidFill>
                  <a:schemeClr val="accent2"/>
                </a:solidFill>
                <a:latin typeface="Times New Roman" panose="02020603050405020304" pitchFamily="18" charset="0"/>
                <a:cs typeface="Times New Roman" panose="02020603050405020304" pitchFamily="18" charset="0"/>
              </a:rPr>
              <a:t>don</a:t>
            </a:r>
            <a:r>
              <a:rPr lang="fr-FR" sz="3200" b="1" dirty="0">
                <a:latin typeface="Times New Roman" panose="02020603050405020304" pitchFamily="18" charset="0"/>
                <a:cs typeface="Times New Roman" panose="02020603050405020304" pitchFamily="18" charset="0"/>
              </a:rPr>
              <a:t> est qu’il constitue l’autre en capacité, à son tour, de se poser en </a:t>
            </a:r>
            <a:r>
              <a:rPr lang="fr-FR" sz="3200" b="1" dirty="0">
                <a:solidFill>
                  <a:schemeClr val="accent1"/>
                </a:solidFill>
                <a:latin typeface="Times New Roman" panose="02020603050405020304" pitchFamily="18" charset="0"/>
                <a:cs typeface="Times New Roman" panose="02020603050405020304" pitchFamily="18" charset="0"/>
              </a:rPr>
              <a:t>sujet</a:t>
            </a:r>
            <a:r>
              <a:rPr lang="fr-FR" sz="3200" b="1" dirty="0">
                <a:latin typeface="Times New Roman" panose="02020603050405020304" pitchFamily="18" charset="0"/>
                <a:cs typeface="Times New Roman" panose="02020603050405020304" pitchFamily="18" charset="0"/>
              </a:rPr>
              <a:t> capable de </a:t>
            </a:r>
            <a:r>
              <a:rPr lang="fr-FR" sz="3200" b="1" dirty="0">
                <a:solidFill>
                  <a:schemeClr val="accent2"/>
                </a:solidFill>
                <a:latin typeface="Times New Roman" panose="02020603050405020304" pitchFamily="18" charset="0"/>
                <a:cs typeface="Times New Roman" panose="02020603050405020304" pitchFamily="18" charset="0"/>
              </a:rPr>
              <a:t>donner</a:t>
            </a:r>
            <a:r>
              <a:rPr lang="fr-FR" sz="3200" b="1" dirty="0">
                <a:latin typeface="Times New Roman" panose="02020603050405020304" pitchFamily="18" charset="0"/>
                <a:cs typeface="Times New Roman" panose="02020603050405020304" pitchFamily="18" charset="0"/>
              </a:rPr>
              <a:t>. </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14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735955"/>
            <a:ext cx="11132820" cy="538609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N’est-il pas, ne serait-il pas aussi grand, de la part de Dieu, de recevoir que de </a:t>
            </a:r>
            <a:r>
              <a:rPr lang="fr-FR" sz="3200" dirty="0">
                <a:solidFill>
                  <a:schemeClr val="accent2"/>
                </a:solidFill>
                <a:latin typeface="Times New Roman" panose="02020603050405020304" pitchFamily="18" charset="0"/>
                <a:cs typeface="Times New Roman" panose="02020603050405020304" pitchFamily="18" charset="0"/>
              </a:rPr>
              <a:t>donner</a:t>
            </a:r>
            <a:r>
              <a:rPr lang="fr-FR" sz="3200" dirty="0">
                <a:latin typeface="Times New Roman" panose="02020603050405020304" pitchFamily="18" charset="0"/>
                <a:cs typeface="Times New Roman" panose="02020603050405020304" pitchFamily="18" charset="0"/>
              </a:rPr>
              <a:t> ? De </a:t>
            </a:r>
            <a:r>
              <a:rPr lang="fr-FR" sz="3200" dirty="0">
                <a:solidFill>
                  <a:srgbClr val="7030A0"/>
                </a:solidFill>
                <a:latin typeface="Times New Roman" panose="02020603050405020304" pitchFamily="18" charset="0"/>
                <a:cs typeface="Times New Roman" panose="02020603050405020304" pitchFamily="18" charset="0"/>
              </a:rPr>
              <a:t>recevoir</a:t>
            </a:r>
            <a:r>
              <a:rPr lang="fr-FR" sz="3200" dirty="0">
                <a:latin typeface="Times New Roman" panose="02020603050405020304" pitchFamily="18" charset="0"/>
                <a:cs typeface="Times New Roman" panose="02020603050405020304" pitchFamily="18" charset="0"/>
              </a:rPr>
              <a:t> en </a:t>
            </a:r>
            <a:r>
              <a:rPr lang="fr-FR" sz="3200" dirty="0">
                <a:solidFill>
                  <a:schemeClr val="accent2"/>
                </a:solidFill>
                <a:latin typeface="Times New Roman" panose="02020603050405020304" pitchFamily="18" charset="0"/>
                <a:cs typeface="Times New Roman" panose="02020603050405020304" pitchFamily="18" charset="0"/>
              </a:rPr>
              <a:t>donnant</a:t>
            </a:r>
            <a:r>
              <a:rPr lang="fr-FR" sz="3200" dirty="0">
                <a:latin typeface="Times New Roman" panose="02020603050405020304" pitchFamily="18" charset="0"/>
                <a:cs typeface="Times New Roman" panose="02020603050405020304" pitchFamily="18" charset="0"/>
              </a:rPr>
              <a:t> ? De donner en recevant ? Loin de nos distinctions manichéennes, </a:t>
            </a:r>
            <a:r>
              <a:rPr lang="fr-FR" sz="3200" b="1" dirty="0">
                <a:solidFill>
                  <a:schemeClr val="accent2"/>
                </a:solidFill>
                <a:latin typeface="Times New Roman" panose="02020603050405020304" pitchFamily="18" charset="0"/>
                <a:cs typeface="Times New Roman" panose="02020603050405020304" pitchFamily="18" charset="0"/>
              </a:rPr>
              <a:t>donner</a:t>
            </a:r>
            <a:r>
              <a:rPr lang="fr-FR" sz="3200" b="1" dirty="0">
                <a:latin typeface="Times New Roman" panose="02020603050405020304" pitchFamily="18" charset="0"/>
                <a:cs typeface="Times New Roman" panose="02020603050405020304" pitchFamily="18" charset="0"/>
              </a:rPr>
              <a:t> ne serait-il pas en même temps recevoir</a:t>
            </a:r>
            <a:r>
              <a:rPr lang="fr-FR" sz="3200" dirty="0">
                <a:latin typeface="Times New Roman" panose="02020603050405020304" pitchFamily="18" charset="0"/>
                <a:cs typeface="Times New Roman" panose="02020603050405020304" pitchFamily="18" charset="0"/>
              </a:rPr>
              <a:t> ? Tel serait le ressort de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 Nous aurions ainsi la possibilité de poser un Dieu « sensible », « muable », </a:t>
            </a:r>
            <a:r>
              <a:rPr lang="fr-FR" sz="3200" dirty="0">
                <a:solidFill>
                  <a:srgbClr val="00B050"/>
                </a:solidFill>
                <a:latin typeface="Times New Roman" panose="02020603050405020304" pitchFamily="18" charset="0"/>
                <a:cs typeface="Times New Roman" panose="02020603050405020304" pitchFamily="18" charset="0"/>
              </a:rPr>
              <a:t>atteint</a:t>
            </a:r>
            <a:r>
              <a:rPr lang="fr-FR" sz="3200" dirty="0">
                <a:latin typeface="Times New Roman" panose="02020603050405020304" pitchFamily="18" charset="0"/>
                <a:cs typeface="Times New Roman" panose="02020603050405020304" pitchFamily="18" charset="0"/>
              </a:rPr>
              <a:t>, </a:t>
            </a:r>
            <a:r>
              <a:rPr lang="fr-FR" sz="3200" dirty="0">
                <a:solidFill>
                  <a:srgbClr val="00B050"/>
                </a:solidFill>
                <a:latin typeface="Times New Roman" panose="02020603050405020304" pitchFamily="18" charset="0"/>
                <a:cs typeface="Times New Roman" panose="02020603050405020304" pitchFamily="18" charset="0"/>
              </a:rPr>
              <a:t>concerné</a:t>
            </a:r>
            <a:r>
              <a:rPr lang="fr-FR" sz="3200" dirty="0">
                <a:latin typeface="Times New Roman" panose="02020603050405020304" pitchFamily="18" charset="0"/>
                <a:cs typeface="Times New Roman" panose="02020603050405020304" pitchFamily="18" charset="0"/>
              </a:rPr>
              <a:t> par sa création, mais bien sûr </a:t>
            </a:r>
            <a:r>
              <a:rPr lang="fr-FR" sz="3200" i="1" dirty="0">
                <a:latin typeface="Times New Roman" panose="02020603050405020304" pitchFamily="18" charset="0"/>
                <a:cs typeface="Times New Roman" panose="02020603050405020304" pitchFamily="18" charset="0"/>
              </a:rPr>
              <a:t>quia </a:t>
            </a:r>
            <a:r>
              <a:rPr lang="fr-FR" sz="3200" i="1" dirty="0" err="1">
                <a:latin typeface="Times New Roman" panose="02020603050405020304" pitchFamily="18" charset="0"/>
                <a:cs typeface="Times New Roman" panose="02020603050405020304" pitchFamily="18" charset="0"/>
              </a:rPr>
              <a:t>ipse</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voluit</a:t>
            </a:r>
            <a:r>
              <a:rPr lang="fr-FR" sz="3200" i="1" dirty="0">
                <a:latin typeface="Times New Roman" panose="02020603050405020304" pitchFamily="18"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parce qu’il l’a voulu (ce qui préserve son immutabilité ontologique et de droit), loin des interdits que notre philosophie ou notre théologie lui opposent.</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601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2151727"/>
            <a:ext cx="11132820" cy="255454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Mais au fait, quelle philosophie et quelle théologie ? Sans doute celles qui ne sont pas capables de penser au-delà des catégories de causalité et de nécessité. Mais non pas une philosophie et une théologie prenant enfin au sérieux, et spéculativement au sérieux, le </a:t>
            </a:r>
            <a:r>
              <a:rPr lang="fr-FR" sz="3200" b="1" dirty="0">
                <a:latin typeface="Times New Roman" panose="02020603050405020304" pitchFamily="18" charset="0"/>
                <a:cs typeface="Times New Roman" panose="02020603050405020304" pitchFamily="18" charset="0"/>
              </a:rPr>
              <a:t>Dieu de la Bible</a:t>
            </a:r>
            <a:r>
              <a:rPr lang="fr-FR" sz="3200" dirty="0">
                <a:latin typeface="Times New Roman" panose="02020603050405020304" pitchFamily="18" charset="0"/>
                <a:cs typeface="Times New Roman" panose="02020603050405020304" pitchFamily="18" charset="0"/>
              </a:rPr>
              <a:t> judéo-chrétienne.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5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23" y="533400"/>
            <a:ext cx="6921754" cy="5791200"/>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1166842"/>
            <a:ext cx="11132820" cy="452431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Il me semble en tout cas que c’est la logique même de la transcendance et de l’indépendance de Dieu (que la scolastique voulait préserver), mais de cette transcendance et de cette indépendance exprimées en termes de </a:t>
            </a:r>
            <a:r>
              <a:rPr lang="fr-FR" sz="3200" dirty="0">
                <a:solidFill>
                  <a:schemeClr val="accent2"/>
                </a:solidFill>
                <a:latin typeface="Times New Roman" panose="02020603050405020304" pitchFamily="18" charset="0"/>
                <a:cs typeface="Times New Roman" panose="02020603050405020304" pitchFamily="18" charset="0"/>
              </a:rPr>
              <a:t>don</a:t>
            </a:r>
            <a:r>
              <a:rPr lang="fr-FR" sz="3200" dirty="0">
                <a:latin typeface="Times New Roman" panose="02020603050405020304" pitchFamily="18" charset="0"/>
                <a:cs typeface="Times New Roman" panose="02020603050405020304" pitchFamily="18" charset="0"/>
              </a:rPr>
              <a:t>, qui « impose » de montrer que le mystère profond de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dans la création est de </a:t>
            </a:r>
            <a:r>
              <a:rPr lang="fr-FR" sz="3200" dirty="0">
                <a:solidFill>
                  <a:schemeClr val="accent2"/>
                </a:solidFill>
                <a:latin typeface="Times New Roman" panose="02020603050405020304" pitchFamily="18" charset="0"/>
                <a:cs typeface="Times New Roman" panose="02020603050405020304" pitchFamily="18" charset="0"/>
              </a:rPr>
              <a:t>donner</a:t>
            </a:r>
            <a:r>
              <a:rPr lang="fr-FR" sz="3200" dirty="0">
                <a:latin typeface="Times New Roman" panose="02020603050405020304" pitchFamily="18" charset="0"/>
                <a:cs typeface="Times New Roman" panose="02020603050405020304" pitchFamily="18" charset="0"/>
              </a:rPr>
              <a:t>, et non pas en despote arbitraire (</a:t>
            </a:r>
            <a:r>
              <a:rPr lang="fr-FR" sz="3200" dirty="0" err="1">
                <a:latin typeface="Times New Roman" panose="02020603050405020304" pitchFamily="18" charset="0"/>
                <a:cs typeface="Times New Roman" panose="02020603050405020304" pitchFamily="18" charset="0"/>
              </a:rPr>
              <a:t>fût-il</a:t>
            </a:r>
            <a:r>
              <a:rPr lang="fr-FR" sz="3200" dirty="0">
                <a:latin typeface="Times New Roman" panose="02020603050405020304" pitchFamily="18" charset="0"/>
                <a:cs typeface="Times New Roman" panose="02020603050405020304" pitchFamily="18" charset="0"/>
              </a:rPr>
              <a:t> bon), mais </a:t>
            </a:r>
            <a:r>
              <a:rPr lang="fr-FR" sz="3200" b="1" dirty="0">
                <a:latin typeface="Times New Roman" panose="02020603050405020304" pitchFamily="18" charset="0"/>
                <a:cs typeface="Times New Roman" panose="02020603050405020304" pitchFamily="18" charset="0"/>
              </a:rPr>
              <a:t>en </a:t>
            </a:r>
            <a:r>
              <a:rPr lang="fr-FR" sz="3200" b="1" dirty="0">
                <a:solidFill>
                  <a:schemeClr val="accent2"/>
                </a:solidFill>
                <a:latin typeface="Times New Roman" panose="02020603050405020304" pitchFamily="18" charset="0"/>
                <a:cs typeface="Times New Roman" panose="02020603050405020304" pitchFamily="18" charset="0"/>
              </a:rPr>
              <a:t>donateur</a:t>
            </a:r>
            <a:r>
              <a:rPr lang="fr-FR" sz="3200" b="1" dirty="0">
                <a:latin typeface="Times New Roman" panose="02020603050405020304" pitchFamily="18" charset="0"/>
                <a:cs typeface="Times New Roman" panose="02020603050405020304" pitchFamily="18" charset="0"/>
              </a:rPr>
              <a:t> vulnérable, dotant sa créature d’une capacité de le </a:t>
            </a:r>
            <a:r>
              <a:rPr lang="fr-FR" sz="3200" b="1" dirty="0">
                <a:solidFill>
                  <a:srgbClr val="00B050"/>
                </a:solidFill>
                <a:latin typeface="Times New Roman" panose="02020603050405020304" pitchFamily="18" charset="0"/>
                <a:cs typeface="Times New Roman" panose="02020603050405020304" pitchFamily="18" charset="0"/>
              </a:rPr>
              <a:t>toucher</a:t>
            </a:r>
            <a:r>
              <a:rPr lang="fr-FR" sz="3200" b="1" dirty="0">
                <a:latin typeface="Times New Roman" panose="02020603050405020304" pitchFamily="18" charset="0"/>
                <a:cs typeface="Times New Roman" panose="02020603050405020304" pitchFamily="18" charset="0"/>
              </a:rPr>
              <a:t> et s’accordant à lui-même la capacité de l’être</a:t>
            </a:r>
            <a:r>
              <a:rPr lang="fr-FR" sz="3200" dirty="0">
                <a:latin typeface="Times New Roman" panose="02020603050405020304" pitchFamily="18" charset="0"/>
                <a:cs typeface="Times New Roman" panose="02020603050405020304" pitchFamily="18" charset="0"/>
              </a:rPr>
              <a:t>. Sans quoi, y a-t-il vraiment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 Et donc création ? </a:t>
            </a:r>
          </a:p>
        </p:txBody>
      </p:sp>
    </p:spTree>
    <p:extLst>
      <p:ext uri="{BB962C8B-B14F-4D97-AF65-F5344CB8AC3E}">
        <p14:creationId xmlns:p14="http://schemas.microsoft.com/office/powerpoint/2010/main" val="2277632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3A8E64-D035-1347-84B8-3EE9C8ABF455}"/>
              </a:ext>
            </a:extLst>
          </p:cNvPr>
          <p:cNvSpPr txBox="1"/>
          <p:nvPr/>
        </p:nvSpPr>
        <p:spPr>
          <a:xfrm>
            <a:off x="659476" y="1413063"/>
            <a:ext cx="10873048" cy="403187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Voilà donc en quoi, entre bien d’autres choses d’ailleurs, la théologie de la création pourrait nous enseigner sur Dieu. Voilà sans doute aussi en quelles perspectives il faudrait repenser le problème de l’immutabilité et de la mutabilité de Dieu. À mi-chemin entre une immutabilité absolue, terrifiante au fond, et une mutabilité qui ferait perdre à Dieu toute consistance, il y a à retrouver un terme plus éthique que physique, celui de </a:t>
            </a:r>
            <a:r>
              <a:rPr lang="fr-FR" sz="3200" dirty="0">
                <a:solidFill>
                  <a:schemeClr val="accent5"/>
                </a:solidFill>
                <a:latin typeface="Times New Roman" panose="02020603050405020304" pitchFamily="18" charset="0"/>
                <a:cs typeface="Times New Roman" panose="02020603050405020304" pitchFamily="18" charset="0"/>
              </a:rPr>
              <a:t>fidélité</a:t>
            </a:r>
            <a:r>
              <a:rPr lang="fr-FR" sz="3200" dirty="0">
                <a:latin typeface="Times New Roman" panose="02020603050405020304" pitchFamily="18" charset="0"/>
                <a:cs typeface="Times New Roman" panose="02020603050405020304" pitchFamily="18" charset="0"/>
              </a:rPr>
              <a:t>, et qui est encore un des secrets du </a:t>
            </a:r>
            <a:r>
              <a:rPr lang="fr-FR" sz="3200" dirty="0">
                <a:solidFill>
                  <a:schemeClr val="accent2"/>
                </a:solidFill>
                <a:latin typeface="Times New Roman" panose="02020603050405020304" pitchFamily="18" charset="0"/>
                <a:cs typeface="Times New Roman" panose="02020603050405020304" pitchFamily="18" charset="0"/>
              </a:rPr>
              <a:t>don</a:t>
            </a:r>
            <a:r>
              <a:rPr lang="fr-FR" sz="3200" dirty="0">
                <a:latin typeface="Times New Roman" panose="02020603050405020304" pitchFamily="18" charset="0"/>
                <a:cs typeface="Times New Roman" panose="02020603050405020304" pitchFamily="18" charset="0"/>
              </a:rPr>
              <a:t> et de la </a:t>
            </a:r>
            <a:r>
              <a:rPr lang="fr-FR" sz="3200" dirty="0">
                <a:solidFill>
                  <a:srgbClr val="FF0000"/>
                </a:solidFill>
                <a:latin typeface="Times New Roman" panose="02020603050405020304" pitchFamily="18" charset="0"/>
                <a:cs typeface="Times New Roman" panose="02020603050405020304" pitchFamily="18" charset="0"/>
              </a:rPr>
              <a:t>gratuité</a:t>
            </a:r>
            <a:r>
              <a:rPr lang="fr-FR" sz="3200" dirty="0">
                <a:latin typeface="Times New Roman" panose="02020603050405020304" pitchFamily="18" charset="0"/>
                <a:cs typeface="Times New Roman" panose="02020603050405020304" pitchFamily="18" charset="0"/>
              </a:rPr>
              <a:t>. »</a:t>
            </a:r>
            <a:endParaRPr lang="fr-FR" sz="3200" dirty="0"/>
          </a:p>
        </p:txBody>
      </p:sp>
    </p:spTree>
    <p:extLst>
      <p:ext uri="{BB962C8B-B14F-4D97-AF65-F5344CB8AC3E}">
        <p14:creationId xmlns:p14="http://schemas.microsoft.com/office/powerpoint/2010/main" val="193381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plancher, pierre, peinture&#10;&#10;Description générée automatiquement">
            <a:extLst>
              <a:ext uri="{FF2B5EF4-FFF2-40B4-BE49-F238E27FC236}">
                <a16:creationId xmlns:a16="http://schemas.microsoft.com/office/drawing/2014/main" id="{7A96C5CB-D315-2F40-B7CD-0D5FD592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246" y="0"/>
            <a:ext cx="5777508" cy="6858000"/>
          </a:xfrm>
          <a:prstGeom prst="rect">
            <a:avLst/>
          </a:prstGeom>
        </p:spPr>
      </p:pic>
      <p:sp>
        <p:nvSpPr>
          <p:cNvPr id="4" name="ZoneTexte 3">
            <a:extLst>
              <a:ext uri="{FF2B5EF4-FFF2-40B4-BE49-F238E27FC236}">
                <a16:creationId xmlns:a16="http://schemas.microsoft.com/office/drawing/2014/main" id="{C0B4F407-9024-4944-8829-86D593DE2DAF}"/>
              </a:ext>
            </a:extLst>
          </p:cNvPr>
          <p:cNvSpPr txBox="1"/>
          <p:nvPr/>
        </p:nvSpPr>
        <p:spPr>
          <a:xfrm>
            <a:off x="7736115" y="5784475"/>
            <a:ext cx="4141174"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Rembrandt, </a:t>
            </a:r>
            <a:r>
              <a:rPr lang="fr-FR" sz="2000" i="1" dirty="0">
                <a:latin typeface="Times New Roman" panose="02020603050405020304" pitchFamily="18" charset="0"/>
                <a:cs typeface="Times New Roman" panose="02020603050405020304" pitchFamily="18" charset="0"/>
              </a:rPr>
              <a:t>Le retour du fils prodigue, </a:t>
            </a:r>
          </a:p>
          <a:p>
            <a:r>
              <a:rPr lang="fr-FR" sz="2000" dirty="0">
                <a:latin typeface="Times New Roman" panose="02020603050405020304" pitchFamily="18" charset="0"/>
                <a:cs typeface="Times New Roman" panose="02020603050405020304" pitchFamily="18" charset="0"/>
              </a:rPr>
              <a:t>1668, Musée de l’Ermitage</a:t>
            </a:r>
          </a:p>
        </p:txBody>
      </p:sp>
    </p:spTree>
    <p:extLst>
      <p:ext uri="{BB962C8B-B14F-4D97-AF65-F5344CB8AC3E}">
        <p14:creationId xmlns:p14="http://schemas.microsoft.com/office/powerpoint/2010/main" val="2603727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977175-CE3B-2946-B841-DA1C2FCC0637}"/>
              </a:ext>
            </a:extLst>
          </p:cNvPr>
          <p:cNvSpPr txBox="1"/>
          <p:nvPr/>
        </p:nvSpPr>
        <p:spPr>
          <a:xfrm>
            <a:off x="1380546" y="4496463"/>
            <a:ext cx="10584180" cy="107721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Dieu a fait l’homme comme la mer les continents, en se retirant. » (Hölderlin</a:t>
            </a:r>
            <a:r>
              <a:rPr lang="fr-FR" sz="3200" dirty="0"/>
              <a:t> )</a:t>
            </a:r>
          </a:p>
        </p:txBody>
      </p:sp>
      <p:pic>
        <p:nvPicPr>
          <p:cNvPr id="4" name="Image 3" descr="Une image contenant personne, intérieur, vieux, posant&#10;&#10;Description générée automatiquement">
            <a:extLst>
              <a:ext uri="{FF2B5EF4-FFF2-40B4-BE49-F238E27FC236}">
                <a16:creationId xmlns:a16="http://schemas.microsoft.com/office/drawing/2014/main" id="{360AAC78-B450-9C48-9798-7774C52D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838" y="377444"/>
            <a:ext cx="5202323" cy="3464726"/>
          </a:xfrm>
          <a:prstGeom prst="rect">
            <a:avLst/>
          </a:prstGeom>
        </p:spPr>
      </p:pic>
    </p:spTree>
    <p:extLst>
      <p:ext uri="{BB962C8B-B14F-4D97-AF65-F5344CB8AC3E}">
        <p14:creationId xmlns:p14="http://schemas.microsoft.com/office/powerpoint/2010/main" val="3206072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1413063"/>
            <a:ext cx="10424160" cy="4031873"/>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solidFill>
                  <a:srgbClr val="FF0000"/>
                </a:solidFill>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p:txBody>
      </p:sp>
    </p:spTree>
    <p:extLst>
      <p:ext uri="{BB962C8B-B14F-4D97-AF65-F5344CB8AC3E}">
        <p14:creationId xmlns:p14="http://schemas.microsoft.com/office/powerpoint/2010/main" val="90951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2259449"/>
            <a:ext cx="11132820" cy="2339102"/>
          </a:xfrm>
          <a:prstGeom prst="rect">
            <a:avLst/>
          </a:prstGeom>
          <a:noFill/>
        </p:spPr>
        <p:txBody>
          <a:bodyPr wrap="square" rtlCol="0">
            <a:spAutoFit/>
          </a:bodyPr>
          <a:lstStyle/>
          <a:p>
            <a:pPr algn="ctr"/>
            <a:r>
              <a:rPr lang="fr-FR" sz="3200" b="1" dirty="0">
                <a:latin typeface="Times New Roman" panose="02020603050405020304" pitchFamily="18" charset="0"/>
                <a:cs typeface="Times New Roman" panose="02020603050405020304" pitchFamily="18" charset="0"/>
              </a:rPr>
              <a:t>Adolphe </a:t>
            </a:r>
            <a:r>
              <a:rPr lang="fr-FR" sz="3200" b="1" dirty="0" err="1">
                <a:latin typeface="Times New Roman" panose="02020603050405020304" pitchFamily="18" charset="0"/>
                <a:cs typeface="Times New Roman" panose="02020603050405020304" pitchFamily="18" charset="0"/>
              </a:rPr>
              <a:t>Gesché</a:t>
            </a:r>
            <a:r>
              <a:rPr lang="fr-FR" sz="3200" b="1" dirty="0">
                <a:latin typeface="Times New Roman" panose="02020603050405020304" pitchFamily="18" charset="0"/>
                <a:cs typeface="Times New Roman" panose="02020603050405020304" pitchFamily="18" charset="0"/>
              </a:rPr>
              <a:t>, </a:t>
            </a:r>
            <a:r>
              <a:rPr lang="fr-FR" sz="3200" b="1" i="1" dirty="0">
                <a:latin typeface="Times New Roman" panose="02020603050405020304" pitchFamily="18" charset="0"/>
                <a:cs typeface="Times New Roman" panose="02020603050405020304" pitchFamily="18" charset="0"/>
              </a:rPr>
              <a:t>Le cosmos, </a:t>
            </a:r>
            <a:r>
              <a:rPr lang="fr-FR" sz="3200" b="1" dirty="0">
                <a:latin typeface="Times New Roman" panose="02020603050405020304" pitchFamily="18" charset="0"/>
                <a:cs typeface="Times New Roman" panose="02020603050405020304" pitchFamily="18" charset="0"/>
              </a:rPr>
              <a:t>Cerf, 1994, p. 74-75</a:t>
            </a:r>
          </a:p>
          <a:p>
            <a:endParaRPr lang="fr-FR" dirty="0"/>
          </a:p>
          <a:p>
            <a:r>
              <a:rPr lang="fr-FR" sz="3200" dirty="0">
                <a:latin typeface="Times New Roman" panose="02020603050405020304" pitchFamily="18" charset="0"/>
                <a:cs typeface="Times New Roman" panose="02020603050405020304" pitchFamily="18" charset="0"/>
              </a:rPr>
              <a:t>« Dieu, précisément, a voulu un cosmos qui ne soit pas pure dictée, mais </a:t>
            </a:r>
            <a:r>
              <a:rPr lang="fr-FR" sz="3200" b="1" dirty="0">
                <a:latin typeface="Times New Roman" panose="02020603050405020304" pitchFamily="18" charset="0"/>
                <a:cs typeface="Times New Roman" panose="02020603050405020304" pitchFamily="18" charset="0"/>
              </a:rPr>
              <a:t>espace de possibilités internes et de liberté inventive</a:t>
            </a:r>
            <a:r>
              <a:rPr lang="fr-FR" sz="3200" dirty="0">
                <a:latin typeface="Times New Roman" panose="02020603050405020304" pitchFamily="18" charset="0"/>
                <a:cs typeface="Times New Roman" panose="02020603050405020304" pitchFamily="18" charset="0"/>
              </a:rPr>
              <a:t>. Il y va de la consistance propre du cosmos reconnu pour lui-même. »</a:t>
            </a:r>
          </a:p>
        </p:txBody>
      </p:sp>
    </p:spTree>
    <p:extLst>
      <p:ext uri="{BB962C8B-B14F-4D97-AF65-F5344CB8AC3E}">
        <p14:creationId xmlns:p14="http://schemas.microsoft.com/office/powerpoint/2010/main" val="3510194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herbe, personne, extérieur, main&#10;&#10;Description générée automatiquement">
            <a:extLst>
              <a:ext uri="{FF2B5EF4-FFF2-40B4-BE49-F238E27FC236}">
                <a16:creationId xmlns:a16="http://schemas.microsoft.com/office/drawing/2014/main" id="{8E021958-CDD6-E147-A666-5A8F66141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1395960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1413063"/>
            <a:ext cx="10424160" cy="4031873"/>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solidFill>
                  <a:srgbClr val="FF0000"/>
                </a:solidFill>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p:txBody>
      </p:sp>
    </p:spTree>
    <p:extLst>
      <p:ext uri="{BB962C8B-B14F-4D97-AF65-F5344CB8AC3E}">
        <p14:creationId xmlns:p14="http://schemas.microsoft.com/office/powerpoint/2010/main" val="3898885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a:t>
            </a:r>
            <a:r>
              <a:rPr lang="fr-FR" sz="3200" dirty="0">
                <a:solidFill>
                  <a:srgbClr val="FF0000"/>
                </a:solidFill>
                <a:latin typeface="Times New Roman" panose="02020603050405020304" pitchFamily="18" charset="0"/>
                <a:cs typeface="Times New Roman" panose="02020603050405020304" pitchFamily="18" charset="0"/>
              </a:rPr>
              <a:t>3.1. Se reconnaître créature face au Créateur</a:t>
            </a:r>
          </a:p>
          <a:p>
            <a:r>
              <a:rPr lang="fr-FR" sz="3200" i="1" dirty="0">
                <a:latin typeface="Times New Roman" panose="02020603050405020304" pitchFamily="18" charset="0"/>
                <a:cs typeface="Times New Roman" panose="02020603050405020304" pitchFamily="18" charset="0"/>
              </a:rPr>
              <a:t>	L’expérience de la contingence</a:t>
            </a:r>
          </a:p>
          <a:p>
            <a:pPr lvl="2"/>
            <a:r>
              <a:rPr lang="fr-FR" sz="3200" i="1" dirty="0">
                <a:latin typeface="Times New Roman" panose="02020603050405020304" pitchFamily="18" charset="0"/>
                <a:cs typeface="Times New Roman" panose="02020603050405020304" pitchFamily="18" charset="0"/>
              </a:rPr>
              <a:t>Opter pour le non-sens</a:t>
            </a:r>
          </a:p>
          <a:p>
            <a:pPr lvl="2"/>
            <a:r>
              <a:rPr lang="fr-FR" sz="3200" i="1" dirty="0">
                <a:latin typeface="Times New Roman" panose="02020603050405020304" pitchFamily="18" charset="0"/>
                <a:cs typeface="Times New Roman" panose="02020603050405020304" pitchFamily="18" charset="0"/>
              </a:rPr>
              <a:t>Fonder sa vie sur un Autre que soi</a:t>
            </a:r>
            <a:endParaRPr lang="fr-FR" sz="3200" dirty="0">
              <a:solidFill>
                <a:srgbClr val="FF0000"/>
              </a:solidFill>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3.2. Habiter le monde humainement</a:t>
            </a:r>
          </a:p>
        </p:txBody>
      </p:sp>
    </p:spTree>
    <p:extLst>
      <p:ext uri="{BB962C8B-B14F-4D97-AF65-F5344CB8AC3E}">
        <p14:creationId xmlns:p14="http://schemas.microsoft.com/office/powerpoint/2010/main" val="2419181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8612EB-DB18-164F-B695-8673150CA2BA}"/>
              </a:ext>
            </a:extLst>
          </p:cNvPr>
          <p:cNvSpPr txBox="1"/>
          <p:nvPr/>
        </p:nvSpPr>
        <p:spPr>
          <a:xfrm>
            <a:off x="5663738" y="1787573"/>
            <a:ext cx="5771132"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 L’existence précède l’essence. »</a:t>
            </a:r>
          </a:p>
        </p:txBody>
      </p:sp>
      <p:sp>
        <p:nvSpPr>
          <p:cNvPr id="3" name="ZoneTexte 2">
            <a:extLst>
              <a:ext uri="{FF2B5EF4-FFF2-40B4-BE49-F238E27FC236}">
                <a16:creationId xmlns:a16="http://schemas.microsoft.com/office/drawing/2014/main" id="{850A1934-302D-D742-B924-0D4D9EA87F6E}"/>
              </a:ext>
            </a:extLst>
          </p:cNvPr>
          <p:cNvSpPr txBox="1"/>
          <p:nvPr/>
        </p:nvSpPr>
        <p:spPr>
          <a:xfrm>
            <a:off x="5663738" y="2859598"/>
            <a:ext cx="6003878" cy="2554545"/>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Un homme s’engage dans sa vie, dessine sa figure, et en dehors de cette figure il n’y a rien. » </a:t>
            </a:r>
          </a:p>
          <a:p>
            <a:r>
              <a:rPr lang="fr-FR" sz="3200" dirty="0">
                <a:latin typeface="Times New Roman" panose="02020603050405020304" pitchFamily="18" charset="0"/>
                <a:cs typeface="Times New Roman" panose="02020603050405020304" pitchFamily="18" charset="0"/>
              </a:rPr>
              <a:t>(Jean-Paul Sartre, </a:t>
            </a:r>
            <a:r>
              <a:rPr lang="fr-FR" sz="3200" i="1" dirty="0">
                <a:latin typeface="Times New Roman" panose="02020603050405020304" pitchFamily="18" charset="0"/>
                <a:cs typeface="Times New Roman" panose="02020603050405020304" pitchFamily="18" charset="0"/>
              </a:rPr>
              <a:t>L’existentialisme est un humanisme</a:t>
            </a:r>
            <a:r>
              <a:rPr lang="fr-FR" sz="3200" dirty="0">
                <a:latin typeface="Times New Roman" panose="02020603050405020304" pitchFamily="18" charset="0"/>
                <a:cs typeface="Times New Roman" panose="02020603050405020304" pitchFamily="18" charset="0"/>
              </a:rPr>
              <a:t>, p. 53)</a:t>
            </a:r>
          </a:p>
        </p:txBody>
      </p:sp>
      <p:pic>
        <p:nvPicPr>
          <p:cNvPr id="5" name="Image 4">
            <a:extLst>
              <a:ext uri="{FF2B5EF4-FFF2-40B4-BE49-F238E27FC236}">
                <a16:creationId xmlns:a16="http://schemas.microsoft.com/office/drawing/2014/main" id="{DA3E9E53-7427-4E49-8FAA-223107BE9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71578" cy="6995240"/>
          </a:xfrm>
          <a:prstGeom prst="rect">
            <a:avLst/>
          </a:prstGeom>
        </p:spPr>
      </p:pic>
    </p:spTree>
    <p:extLst>
      <p:ext uri="{BB962C8B-B14F-4D97-AF65-F5344CB8AC3E}">
        <p14:creationId xmlns:p14="http://schemas.microsoft.com/office/powerpoint/2010/main" val="1338717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90" y="1494362"/>
            <a:ext cx="6909420" cy="3869275"/>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7805EB-27BA-D042-AA3D-48B7540D23ED}"/>
              </a:ext>
            </a:extLst>
          </p:cNvPr>
          <p:cNvSpPr txBox="1"/>
          <p:nvPr/>
        </p:nvSpPr>
        <p:spPr>
          <a:xfrm>
            <a:off x="354436" y="3754915"/>
            <a:ext cx="11125320" cy="2554545"/>
          </a:xfrm>
          <a:prstGeom prst="rect">
            <a:avLst/>
          </a:prstGeom>
          <a:solidFill>
            <a:schemeClr val="bg1"/>
          </a:solid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Nous ne savons ni d’où nous venons, ni pourquoi nous sommes là, ni surtout ce que nous allons devenir dans un avenir plus ou moins proche, mais en tout cas inéluctable. Il n’y a pas d’autre question que celle-là. »  </a:t>
            </a:r>
          </a:p>
          <a:p>
            <a:r>
              <a:rPr lang="fr-FR" sz="3200" dirty="0">
                <a:latin typeface="Times New Roman" panose="02020603050405020304" pitchFamily="18" charset="0"/>
                <a:cs typeface="Times New Roman" panose="02020603050405020304" pitchFamily="18" charset="0"/>
              </a:rPr>
              <a:t>(Jean d’Ormesson, </a:t>
            </a:r>
            <a:r>
              <a:rPr lang="fr-FR" sz="3200" i="1" dirty="0">
                <a:latin typeface="Times New Roman" panose="02020603050405020304" pitchFamily="18" charset="0"/>
                <a:cs typeface="Times New Roman" panose="02020603050405020304" pitchFamily="18" charset="0"/>
              </a:rPr>
              <a:t>Un hosanna sans </a:t>
            </a:r>
            <a:r>
              <a:rPr lang="fr-FR" sz="3200" dirty="0">
                <a:latin typeface="Times New Roman" panose="02020603050405020304" pitchFamily="18" charset="0"/>
                <a:cs typeface="Times New Roman" panose="02020603050405020304" pitchFamily="18" charset="0"/>
              </a:rPr>
              <a:t>fin, p. 39)</a:t>
            </a:r>
          </a:p>
        </p:txBody>
      </p:sp>
      <p:pic>
        <p:nvPicPr>
          <p:cNvPr id="4" name="Image 3" descr="Une image contenant personne, homme, complet, souriant&#10;&#10;Description générée automatiquement">
            <a:extLst>
              <a:ext uri="{FF2B5EF4-FFF2-40B4-BE49-F238E27FC236}">
                <a16:creationId xmlns:a16="http://schemas.microsoft.com/office/drawing/2014/main" id="{A3EA4A7B-5283-4841-801F-DE2DC0AA1A68}"/>
              </a:ext>
            </a:extLst>
          </p:cNvPr>
          <p:cNvPicPr>
            <a:picLocks noChangeAspect="1"/>
          </p:cNvPicPr>
          <p:nvPr/>
        </p:nvPicPr>
        <p:blipFill rotWithShape="1">
          <a:blip r:embed="rId2">
            <a:extLst>
              <a:ext uri="{28A0092B-C50C-407E-A947-70E740481C1C}">
                <a14:useLocalDpi xmlns:a14="http://schemas.microsoft.com/office/drawing/2010/main" val="0"/>
              </a:ext>
            </a:extLst>
          </a:blip>
          <a:srcRect t="14176" r="14134"/>
          <a:stretch/>
        </p:blipFill>
        <p:spPr>
          <a:xfrm>
            <a:off x="3278422" y="0"/>
            <a:ext cx="5635156" cy="3754915"/>
          </a:xfrm>
          <a:prstGeom prst="rect">
            <a:avLst/>
          </a:prstGeom>
        </p:spPr>
      </p:pic>
    </p:spTree>
    <p:extLst>
      <p:ext uri="{BB962C8B-B14F-4D97-AF65-F5344CB8AC3E}">
        <p14:creationId xmlns:p14="http://schemas.microsoft.com/office/powerpoint/2010/main" val="859605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D5F1E6-A942-40E7-8E9C-B88CF7647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2" y="975211"/>
            <a:ext cx="12206412" cy="4907578"/>
          </a:xfrm>
          <a:prstGeom prst="rect">
            <a:avLst/>
          </a:prstGeom>
        </p:spPr>
      </p:pic>
    </p:spTree>
    <p:extLst>
      <p:ext uri="{BB962C8B-B14F-4D97-AF65-F5344CB8AC3E}">
        <p14:creationId xmlns:p14="http://schemas.microsoft.com/office/powerpoint/2010/main" val="327320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a:t>
            </a:r>
            <a:r>
              <a:rPr lang="fr-FR" sz="3200" dirty="0">
                <a:solidFill>
                  <a:srgbClr val="FF0000"/>
                </a:solidFill>
                <a:latin typeface="Times New Roman" panose="02020603050405020304" pitchFamily="18" charset="0"/>
                <a:cs typeface="Times New Roman" panose="02020603050405020304" pitchFamily="18" charset="0"/>
              </a:rPr>
              <a:t>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3855397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ombre&#10;&#10;Description générée automatiquement">
            <a:extLst>
              <a:ext uri="{FF2B5EF4-FFF2-40B4-BE49-F238E27FC236}">
                <a16:creationId xmlns:a16="http://schemas.microsoft.com/office/drawing/2014/main" id="{9D131287-B1CB-C949-9E96-9B4FA3D09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0" y="91440"/>
            <a:ext cx="6766560" cy="6766560"/>
          </a:xfrm>
          <a:prstGeom prst="rect">
            <a:avLst/>
          </a:prstGeom>
        </p:spPr>
      </p:pic>
    </p:spTree>
    <p:extLst>
      <p:ext uri="{BB962C8B-B14F-4D97-AF65-F5344CB8AC3E}">
        <p14:creationId xmlns:p14="http://schemas.microsoft.com/office/powerpoint/2010/main" val="3338909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vieux, pierre&#10;&#10;Description générée automatiquement">
            <a:extLst>
              <a:ext uri="{FF2B5EF4-FFF2-40B4-BE49-F238E27FC236}">
                <a16:creationId xmlns:a16="http://schemas.microsoft.com/office/drawing/2014/main" id="{3F509835-164B-2449-868B-1432D71F0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758"/>
            <a:ext cx="5070007" cy="6806484"/>
          </a:xfrm>
        </p:spPr>
      </p:pic>
      <p:sp>
        <p:nvSpPr>
          <p:cNvPr id="2" name="ZoneTexte 1">
            <a:extLst>
              <a:ext uri="{FF2B5EF4-FFF2-40B4-BE49-F238E27FC236}">
                <a16:creationId xmlns:a16="http://schemas.microsoft.com/office/drawing/2014/main" id="{A2FD66CE-2403-394A-9D47-50439698F779}"/>
              </a:ext>
            </a:extLst>
          </p:cNvPr>
          <p:cNvSpPr txBox="1"/>
          <p:nvPr/>
        </p:nvSpPr>
        <p:spPr>
          <a:xfrm>
            <a:off x="5266267" y="1905506"/>
            <a:ext cx="6790265" cy="3046988"/>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Loué</a:t>
            </a:r>
            <a:r>
              <a:rPr lang="fr-FR" sz="3200" dirty="0">
                <a:latin typeface="Times New Roman" panose="02020603050405020304" pitchFamily="18" charset="0"/>
                <a:cs typeface="Times New Roman" panose="02020603050405020304" pitchFamily="18" charset="0"/>
              </a:rPr>
              <a:t> sois-tu, mon Seigneur, pour sœur notre mère la terre, qui nous soutient et nous gouverne, et produits divers fruits avec les fleurs colorées et l’herbe. » </a:t>
            </a:r>
          </a:p>
          <a:p>
            <a:r>
              <a:rPr lang="fr-FR" sz="3200" dirty="0">
                <a:latin typeface="Times New Roman" panose="02020603050405020304" pitchFamily="18" charset="0"/>
                <a:cs typeface="Times New Roman" panose="02020603050405020304" pitchFamily="18" charset="0"/>
              </a:rPr>
              <a:t>(François d’Assise, </a:t>
            </a:r>
            <a:r>
              <a:rPr lang="fr-FR" sz="3200" i="1" dirty="0">
                <a:latin typeface="Times New Roman" panose="02020603050405020304" pitchFamily="18" charset="0"/>
                <a:cs typeface="Times New Roman" panose="02020603050405020304" pitchFamily="18" charset="0"/>
              </a:rPr>
              <a:t>Cantique des Créatures</a:t>
            </a:r>
            <a:r>
              <a:rPr lang="fr-FR" sz="3200" dirty="0">
                <a:latin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E1217DFD-A6A5-9672-C7DB-44C9718B15B5}"/>
              </a:ext>
            </a:extLst>
          </p:cNvPr>
          <p:cNvSpPr txBox="1"/>
          <p:nvPr/>
        </p:nvSpPr>
        <p:spPr>
          <a:xfrm>
            <a:off x="5266267" y="5999644"/>
            <a:ext cx="5070007" cy="646331"/>
          </a:xfrm>
          <a:prstGeom prst="rect">
            <a:avLst/>
          </a:prstGeom>
          <a:solidFill>
            <a:schemeClr val="bg1"/>
          </a:solidFill>
        </p:spPr>
        <p:txBody>
          <a:bodyPr wrap="square">
            <a:spAutoFit/>
          </a:bodyPr>
          <a:lstStyle/>
          <a:p>
            <a:r>
              <a:rPr lang="fr-FR" dirty="0"/>
              <a:t>Giotto, Saint François d’Assise prêchant aux oiseaux,</a:t>
            </a:r>
          </a:p>
          <a:p>
            <a:r>
              <a:rPr lang="fr-FR" dirty="0"/>
              <a:t>Fresque de la basilique d’Assise, XIIIe s</a:t>
            </a:r>
          </a:p>
        </p:txBody>
      </p:sp>
    </p:spTree>
    <p:extLst>
      <p:ext uri="{BB962C8B-B14F-4D97-AF65-F5344CB8AC3E}">
        <p14:creationId xmlns:p14="http://schemas.microsoft.com/office/powerpoint/2010/main" val="720643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5FD941E-D791-1E4D-BAAE-66A733A9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627" y="278296"/>
            <a:ext cx="3068746" cy="5188809"/>
          </a:xfrm>
          <a:prstGeom prst="rect">
            <a:avLst/>
          </a:prstGeom>
        </p:spPr>
      </p:pic>
      <p:sp>
        <p:nvSpPr>
          <p:cNvPr id="4" name="ZoneTexte 3">
            <a:extLst>
              <a:ext uri="{FF2B5EF4-FFF2-40B4-BE49-F238E27FC236}">
                <a16:creationId xmlns:a16="http://schemas.microsoft.com/office/drawing/2014/main" id="{D1E51777-C456-5844-87AA-BAECE567F450}"/>
              </a:ext>
            </a:extLst>
          </p:cNvPr>
          <p:cNvSpPr txBox="1"/>
          <p:nvPr/>
        </p:nvSpPr>
        <p:spPr>
          <a:xfrm>
            <a:off x="2396066" y="5775883"/>
            <a:ext cx="7399867" cy="584775"/>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Soyez Béni, Seigneur, de m’avoir créée. »</a:t>
            </a:r>
          </a:p>
        </p:txBody>
      </p:sp>
    </p:spTree>
    <p:extLst>
      <p:ext uri="{BB962C8B-B14F-4D97-AF65-F5344CB8AC3E}">
        <p14:creationId xmlns:p14="http://schemas.microsoft.com/office/powerpoint/2010/main" val="264708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solidFill>
                  <a:srgbClr val="FF0000"/>
                </a:solidFill>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4292316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plante, main, légume&#10;&#10;Description générée automatiquement">
            <a:extLst>
              <a:ext uri="{FF2B5EF4-FFF2-40B4-BE49-F238E27FC236}">
                <a16:creationId xmlns:a16="http://schemas.microsoft.com/office/drawing/2014/main" id="{E08D4CD1-398F-1B47-9AEF-FFB94618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 y="0"/>
            <a:ext cx="12210904" cy="6858000"/>
          </a:xfrm>
          <a:prstGeom prst="rect">
            <a:avLst/>
          </a:prstGeom>
        </p:spPr>
      </p:pic>
    </p:spTree>
    <p:extLst>
      <p:ext uri="{BB962C8B-B14F-4D97-AF65-F5344CB8AC3E}">
        <p14:creationId xmlns:p14="http://schemas.microsoft.com/office/powerpoint/2010/main" val="355245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solidFill>
                  <a:srgbClr val="FF0000"/>
                </a:solidFill>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2425366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personne, extérieur, ciel, montagne&#10;&#10;Description générée automatiquement">
            <a:extLst>
              <a:ext uri="{FF2B5EF4-FFF2-40B4-BE49-F238E27FC236}">
                <a16:creationId xmlns:a16="http://schemas.microsoft.com/office/drawing/2014/main" id="{5B8EC975-07AC-824D-9E1E-AEA330966FF2}"/>
              </a:ext>
            </a:extLst>
          </p:cNvPr>
          <p:cNvPicPr>
            <a:picLocks noChangeAspect="1"/>
          </p:cNvPicPr>
          <p:nvPr/>
        </p:nvPicPr>
        <p:blipFill rotWithShape="1">
          <a:blip r:embed="rId2">
            <a:extLst>
              <a:ext uri="{28A0092B-C50C-407E-A947-70E740481C1C}">
                <a14:useLocalDpi xmlns:a14="http://schemas.microsoft.com/office/drawing/2010/main" val="0"/>
              </a:ext>
            </a:extLst>
          </a:blip>
          <a:srcRect l="1043" r="27222" b="-1"/>
          <a:stretch/>
        </p:blipFill>
        <p:spPr>
          <a:xfrm>
            <a:off x="-1" y="10"/>
            <a:ext cx="7370057" cy="6857990"/>
          </a:xfrm>
          <a:prstGeom prst="rect">
            <a:avLst/>
          </a:prstGeom>
        </p:spPr>
      </p:pic>
      <p:pic>
        <p:nvPicPr>
          <p:cNvPr id="8" name="Image 7" descr="Une image contenant ciel, extérieur, roche, nature&#10;&#10;Description générée automatiquement">
            <a:extLst>
              <a:ext uri="{FF2B5EF4-FFF2-40B4-BE49-F238E27FC236}">
                <a16:creationId xmlns:a16="http://schemas.microsoft.com/office/drawing/2014/main" id="{123261E2-87A6-0A4F-9500-9C383214F573}"/>
              </a:ext>
            </a:extLst>
          </p:cNvPr>
          <p:cNvPicPr>
            <a:picLocks noChangeAspect="1"/>
          </p:cNvPicPr>
          <p:nvPr/>
        </p:nvPicPr>
        <p:blipFill rotWithShape="1">
          <a:blip r:embed="rId3">
            <a:extLst>
              <a:ext uri="{28A0092B-C50C-407E-A947-70E740481C1C}">
                <a14:useLocalDpi xmlns:a14="http://schemas.microsoft.com/office/drawing/2010/main" val="0"/>
              </a:ext>
            </a:extLst>
          </a:blip>
          <a:srcRect l="17815" r="774" b="-1"/>
          <a:stretch/>
        </p:blipFill>
        <p:spPr>
          <a:xfrm>
            <a:off x="7534656" y="1"/>
            <a:ext cx="4657344" cy="3346704"/>
          </a:xfrm>
          <a:prstGeom prst="rect">
            <a:avLst/>
          </a:prstGeom>
        </p:spPr>
      </p:pic>
      <p:pic>
        <p:nvPicPr>
          <p:cNvPr id="5" name="Image 4" descr="Une image contenant crépuscule&#10;&#10;Description générée automatiquement">
            <a:extLst>
              <a:ext uri="{FF2B5EF4-FFF2-40B4-BE49-F238E27FC236}">
                <a16:creationId xmlns:a16="http://schemas.microsoft.com/office/drawing/2014/main" id="{8B7AE884-248E-6A46-A8B2-EEFA3650CEC7}"/>
              </a:ext>
            </a:extLst>
          </p:cNvPr>
          <p:cNvPicPr>
            <a:picLocks noChangeAspect="1"/>
          </p:cNvPicPr>
          <p:nvPr/>
        </p:nvPicPr>
        <p:blipFill rotWithShape="1">
          <a:blip r:embed="rId4">
            <a:extLst>
              <a:ext uri="{28A0092B-C50C-407E-A947-70E740481C1C}">
                <a14:useLocalDpi xmlns:a14="http://schemas.microsoft.com/office/drawing/2010/main" val="0"/>
              </a:ext>
            </a:extLst>
          </a:blip>
          <a:srcRect l="8943" r="8951"/>
          <a:stretch/>
        </p:blipFill>
        <p:spPr>
          <a:xfrm>
            <a:off x="7534654" y="3511296"/>
            <a:ext cx="4657346" cy="3346704"/>
          </a:xfrm>
          <a:prstGeom prst="rect">
            <a:avLst/>
          </a:prstGeom>
        </p:spPr>
      </p:pic>
    </p:spTree>
    <p:extLst>
      <p:ext uri="{BB962C8B-B14F-4D97-AF65-F5344CB8AC3E}">
        <p14:creationId xmlns:p14="http://schemas.microsoft.com/office/powerpoint/2010/main" val="97334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181963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herbe, alimentation&#10;&#10;Description générée automatiquement">
            <a:extLst>
              <a:ext uri="{FF2B5EF4-FFF2-40B4-BE49-F238E27FC236}">
                <a16:creationId xmlns:a16="http://schemas.microsoft.com/office/drawing/2014/main" id="{EA89E5F3-0D5A-4821-A8D0-3B7349096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85047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416" y="892175"/>
            <a:ext cx="3376805" cy="5073650"/>
          </a:xfrm>
        </p:spPr>
      </p:pic>
      <p:pic>
        <p:nvPicPr>
          <p:cNvPr id="7" name="Image 6" descr="Une image contenant texte&#10;&#10;Description générée automatiquement">
            <a:extLst>
              <a:ext uri="{FF2B5EF4-FFF2-40B4-BE49-F238E27FC236}">
                <a16:creationId xmlns:a16="http://schemas.microsoft.com/office/drawing/2014/main" id="{B6DA5B5A-5D21-8A4E-8436-D54961C6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971" y="595630"/>
            <a:ext cx="3740048" cy="5666740"/>
          </a:xfrm>
          <a:prstGeom prst="rect">
            <a:avLst/>
          </a:prstGeo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1" y="854919"/>
            <a:ext cx="3376805" cy="5407451"/>
          </a:xfrm>
          <a:prstGeom prst="rect">
            <a:avLst/>
          </a:prstGeom>
        </p:spPr>
      </p:pic>
    </p:spTree>
    <p:extLst>
      <p:ext uri="{BB962C8B-B14F-4D97-AF65-F5344CB8AC3E}">
        <p14:creationId xmlns:p14="http://schemas.microsoft.com/office/powerpoint/2010/main" val="4768099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24586</TotalTime>
  <Words>3589</Words>
  <Application>Microsoft Macintosh PowerPoint</Application>
  <PresentationFormat>Grand écran</PresentationFormat>
  <Paragraphs>238</Paragraphs>
  <Slides>69</Slides>
  <Notes>1</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69</vt:i4>
      </vt:variant>
    </vt:vector>
  </HeadingPairs>
  <TitlesOfParts>
    <vt:vector size="74"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Ragozin, Victoria</dc:creator>
  <cp:lastModifiedBy>Aude Ragozin</cp:lastModifiedBy>
  <cp:revision>143</cp:revision>
  <dcterms:created xsi:type="dcterms:W3CDTF">2020-10-13T11:37:11Z</dcterms:created>
  <dcterms:modified xsi:type="dcterms:W3CDTF">2023-04-11T14:32:51Z</dcterms:modified>
</cp:coreProperties>
</file>