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8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F9301-74D4-0745-858B-573C3A135B29}" type="datetimeFigureOut">
              <a:rPr lang="fr-FR" smtClean="0"/>
              <a:t>13/05/24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F02000-CEAA-5743-BF88-35E9C08D87F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9935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Évolution</a:t>
            </a:r>
            <a:r>
              <a:rPr lang="fr-FR" baseline="0" dirty="0" smtClean="0"/>
              <a:t> du nombre annuel de mariages Pacs divorces et naissances hors mariage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7704F6-D8C8-9447-933D-43BBCF5DACB2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484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5F651-8E64-1341-849F-2B354DAA7EE2}" type="datetimeFigureOut">
              <a:rPr lang="fr-FR" smtClean="0"/>
              <a:t>13/05/24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1546-012E-DF48-A010-9D5C5AC045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566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5F651-8E64-1341-849F-2B354DAA7EE2}" type="datetimeFigureOut">
              <a:rPr lang="fr-FR" smtClean="0"/>
              <a:t>13/05/24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1546-012E-DF48-A010-9D5C5AC045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4608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5F651-8E64-1341-849F-2B354DAA7EE2}" type="datetimeFigureOut">
              <a:rPr lang="fr-FR" smtClean="0"/>
              <a:t>13/05/24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1546-012E-DF48-A010-9D5C5AC045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808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5F651-8E64-1341-849F-2B354DAA7EE2}" type="datetimeFigureOut">
              <a:rPr lang="fr-FR" smtClean="0"/>
              <a:t>13/05/24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1546-012E-DF48-A010-9D5C5AC045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55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5F651-8E64-1341-849F-2B354DAA7EE2}" type="datetimeFigureOut">
              <a:rPr lang="fr-FR" smtClean="0"/>
              <a:t>13/05/24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1546-012E-DF48-A010-9D5C5AC045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9826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5F651-8E64-1341-849F-2B354DAA7EE2}" type="datetimeFigureOut">
              <a:rPr lang="fr-FR" smtClean="0"/>
              <a:t>13/05/24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1546-012E-DF48-A010-9D5C5AC045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3308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5F651-8E64-1341-849F-2B354DAA7EE2}" type="datetimeFigureOut">
              <a:rPr lang="fr-FR" smtClean="0"/>
              <a:t>13/05/24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1546-012E-DF48-A010-9D5C5AC045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5111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5F651-8E64-1341-849F-2B354DAA7EE2}" type="datetimeFigureOut">
              <a:rPr lang="fr-FR" smtClean="0"/>
              <a:t>13/05/24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1546-012E-DF48-A010-9D5C5AC045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0430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5F651-8E64-1341-849F-2B354DAA7EE2}" type="datetimeFigureOut">
              <a:rPr lang="fr-FR" smtClean="0"/>
              <a:t>13/05/24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1546-012E-DF48-A010-9D5C5AC045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709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5F651-8E64-1341-849F-2B354DAA7EE2}" type="datetimeFigureOut">
              <a:rPr lang="fr-FR" smtClean="0"/>
              <a:t>13/05/24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1546-012E-DF48-A010-9D5C5AC045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0054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5F651-8E64-1341-849F-2B354DAA7EE2}" type="datetimeFigureOut">
              <a:rPr lang="fr-FR" smtClean="0"/>
              <a:t>13/05/24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1546-012E-DF48-A010-9D5C5AC045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2894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5F651-8E64-1341-849F-2B354DAA7EE2}" type="datetimeFigureOut">
              <a:rPr lang="fr-FR" smtClean="0"/>
              <a:t>13/05/24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71546-012E-DF48-A010-9D5C5AC045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587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fr-FR" sz="3600" dirty="0" smtClean="0"/>
              <a:t>Constater des évolutions</a:t>
            </a:r>
            <a:endParaRPr lang="fr-FR" sz="3600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r>
              <a:rPr lang="fr-FR" b="1" dirty="0" smtClean="0"/>
              <a:t>Moins de </a:t>
            </a:r>
            <a:r>
              <a:rPr lang="fr-FR" b="1" dirty="0" smtClean="0"/>
              <a:t>mariages civils, mais un  plateau </a:t>
            </a:r>
            <a:endParaRPr lang="fr-FR" b="1" dirty="0" smtClean="0"/>
          </a:p>
          <a:p>
            <a:endParaRPr lang="fr-FR" b="1" dirty="0" smtClean="0"/>
          </a:p>
          <a:p>
            <a:r>
              <a:rPr lang="fr-FR" b="1" dirty="0" smtClean="0"/>
              <a:t>Beaucoup moins de mariages catholiques</a:t>
            </a:r>
          </a:p>
          <a:p>
            <a:endParaRPr lang="fr-FR" dirty="0"/>
          </a:p>
          <a:p>
            <a:r>
              <a:rPr lang="fr-FR" b="1" dirty="0" smtClean="0"/>
              <a:t>Plus de divorces </a:t>
            </a:r>
            <a:r>
              <a:rPr lang="fr-FR" b="1" dirty="0"/>
              <a:t>et </a:t>
            </a:r>
            <a:r>
              <a:rPr lang="fr-FR" b="1" dirty="0" smtClean="0"/>
              <a:t>de séparations</a:t>
            </a:r>
          </a:p>
          <a:p>
            <a:endParaRPr lang="fr-FR" b="1" dirty="0" smtClean="0"/>
          </a:p>
          <a:p>
            <a:r>
              <a:rPr lang="fr-FR" b="1" dirty="0" smtClean="0"/>
              <a:t>Évolutions du regard </a:t>
            </a:r>
            <a:r>
              <a:rPr lang="fr-FR" b="1" dirty="0"/>
              <a:t>sur le </a:t>
            </a:r>
            <a:r>
              <a:rPr lang="fr-FR" b="1" dirty="0" smtClean="0"/>
              <a:t>divorce</a:t>
            </a:r>
            <a:r>
              <a:rPr lang="fr-FR" b="1" smtClean="0"/>
              <a:t>: acceptation</a:t>
            </a:r>
            <a:endParaRPr lang="fr-FR" b="1" dirty="0" smtClean="0"/>
          </a:p>
          <a:p>
            <a:endParaRPr lang="fr-FR" dirty="0"/>
          </a:p>
          <a:p>
            <a:r>
              <a:rPr lang="fr-FR" b="1" dirty="0"/>
              <a:t>Le couple reste une norme solide</a:t>
            </a:r>
          </a:p>
          <a:p>
            <a:endParaRPr lang="fr-FR" dirty="0"/>
          </a:p>
          <a:p>
            <a:endParaRPr lang="fr-FR" dirty="0" smtClean="0">
              <a:effectLst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874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ce réservé du contenu 6" descr="Capture d’écran 2022-11-15 à 14.57.52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778" b="-8778"/>
          <a:stretch>
            <a:fillRect/>
          </a:stretch>
        </p:blipFill>
        <p:spPr>
          <a:xfrm>
            <a:off x="0" y="540718"/>
            <a:ext cx="9144000" cy="6858000"/>
          </a:xfrm>
        </p:spPr>
      </p:pic>
      <p:sp>
        <p:nvSpPr>
          <p:cNvPr id="8" name="ZoneTexte 7"/>
          <p:cNvSpPr txBox="1"/>
          <p:nvPr/>
        </p:nvSpPr>
        <p:spPr>
          <a:xfrm>
            <a:off x="0" y="0"/>
            <a:ext cx="91439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Évolution du nombre annuel de </a:t>
            </a:r>
            <a:r>
              <a:rPr lang="fr-FR" sz="2400" dirty="0" smtClean="0"/>
              <a:t>mariages, Pacs, divorces,  </a:t>
            </a:r>
            <a:r>
              <a:rPr lang="fr-FR" sz="2400" dirty="0"/>
              <a:t>naissances hors mariage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4715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19627"/>
            <a:ext cx="8096915" cy="560345"/>
          </a:xfrm>
        </p:spPr>
        <p:txBody>
          <a:bodyPr>
            <a:normAutofit/>
          </a:bodyPr>
          <a:lstStyle/>
          <a:p>
            <a:r>
              <a:rPr lang="fr-FR" sz="2400" dirty="0"/>
              <a:t>F</a:t>
            </a:r>
            <a:r>
              <a:rPr lang="fr-FR" sz="2400" dirty="0" smtClean="0"/>
              <a:t>ragilisation </a:t>
            </a:r>
            <a:r>
              <a:rPr lang="fr-FR" sz="2400" dirty="0"/>
              <a:t>des unions conjugales,</a:t>
            </a:r>
            <a:r>
              <a:rPr lang="fr-FR" sz="2400" dirty="0" smtClean="0">
                <a:effectLst/>
              </a:rPr>
              <a:t> </a:t>
            </a:r>
            <a:r>
              <a:rPr lang="fr-FR" sz="2400" dirty="0"/>
              <a:t>q</a:t>
            </a:r>
            <a:r>
              <a:rPr lang="fr-FR" sz="2400" dirty="0" smtClean="0"/>
              <a:t>uelques données</a:t>
            </a:r>
            <a:endParaRPr lang="fr-FR" sz="24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1809850"/>
              </p:ext>
            </p:extLst>
          </p:nvPr>
        </p:nvGraphicFramePr>
        <p:xfrm>
          <a:off x="423348" y="661667"/>
          <a:ext cx="8411542" cy="6062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257"/>
                <a:gridCol w="1018445"/>
                <a:gridCol w="1508807"/>
                <a:gridCol w="1559101"/>
                <a:gridCol w="1584248"/>
                <a:gridCol w="1332779"/>
                <a:gridCol w="699905"/>
              </a:tblGrid>
              <a:tr h="8128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Helvetica"/>
                        </a:rPr>
                        <a:t>Métro</a:t>
                      </a:r>
                      <a:endParaRPr lang="fr-FR" sz="14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Helvetica"/>
                        </a:rPr>
                        <a:t>PACS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Helvetica"/>
                        </a:rPr>
                        <a:t> </a:t>
                      </a:r>
                      <a:endParaRPr lang="fr-FR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Helvetica"/>
                        </a:rPr>
                        <a:t>Mariages civils 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Helvetica"/>
                        </a:rPr>
                        <a:t>(sexe différent) </a:t>
                      </a:r>
                      <a:endParaRPr lang="fr-FR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  <a:latin typeface="Cambria"/>
                          <a:ea typeface="Cambria"/>
                          <a:cs typeface="Helvetica"/>
                        </a:rPr>
                        <a:t>Mariages 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Cambria"/>
                          <a:ea typeface="Cambria"/>
                          <a:cs typeface="Helvetica"/>
                        </a:rPr>
                        <a:t>religieux 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Helvetica"/>
                        </a:rPr>
                        <a:t> </a:t>
                      </a:r>
                      <a:endParaRPr lang="fr-FR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Helvetica"/>
                        </a:rPr>
                        <a:t>Divorces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Helvetica"/>
                        </a:rPr>
                        <a:t>Baptêmes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Helvetica"/>
                        </a:rPr>
                        <a:t>( tous âges)</a:t>
                      </a:r>
                      <a:endParaRPr lang="fr-FR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Taux brut</a:t>
                      </a:r>
                      <a:r>
                        <a:rPr lang="fr-FR" sz="1200" baseline="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fr-FR" sz="1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divorce </a:t>
                      </a:r>
                      <a:endParaRPr lang="fr-FR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48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Helvetica"/>
                        </a:rPr>
                        <a:t>1960</a:t>
                      </a:r>
                      <a:endParaRPr lang="fr-FR" sz="16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0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Helvetica"/>
                        </a:rPr>
                        <a:t> </a:t>
                      </a:r>
                      <a:endParaRPr lang="fr-FR" sz="14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Helvetica"/>
                        </a:rPr>
                        <a:t> </a:t>
                      </a:r>
                      <a:endParaRPr lang="fr-FR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30 000 (env.)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740 000 (</a:t>
                      </a:r>
                      <a:r>
                        <a:rPr lang="fr-FR" sz="1600" dirty="0" smtClean="0">
                          <a:effectLst/>
                          <a:latin typeface="Cambria"/>
                          <a:ea typeface="Cambria"/>
                          <a:cs typeface="Times New Roman"/>
                        </a:rPr>
                        <a:t>est.)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0,66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48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Helvetica"/>
                        </a:rPr>
                        <a:t>1972</a:t>
                      </a:r>
                      <a:endParaRPr lang="fr-FR" sz="16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0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Helvetica"/>
                        </a:rPr>
                        <a:t>416 521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Helvetica"/>
                        </a:rPr>
                        <a:t>300 000 (env.)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48 300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800 000 (est.)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0,87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18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Helvetica"/>
                        </a:rPr>
                        <a:t>2000</a:t>
                      </a:r>
                      <a:endParaRPr lang="fr-FR" sz="16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22 108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297 922 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-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30% sur 1972</a:t>
                      </a:r>
                      <a:endParaRPr lang="fr-FR" sz="14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122 580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-60% sur1972</a:t>
                      </a:r>
                      <a:endParaRPr lang="fr-FR" sz="14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116 700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FF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+240% sur1972</a:t>
                      </a:r>
                      <a:endParaRPr lang="fr-FR" sz="14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400 327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-50% sur 1972</a:t>
                      </a:r>
                      <a:endParaRPr lang="fr-FR" sz="14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1,93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18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Helvetica"/>
                        </a:rPr>
                        <a:t>2009</a:t>
                      </a:r>
                      <a:endParaRPr lang="fr-FR" sz="16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173 226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245 151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-</a:t>
                      </a: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18% sur 2000</a:t>
                      </a:r>
                      <a:endParaRPr lang="fr-FR" sz="14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77 664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-37% sur 2000</a:t>
                      </a:r>
                      <a:endParaRPr lang="fr-FR" sz="14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127 578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FF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+11% sur 2000</a:t>
                      </a:r>
                      <a:endParaRPr lang="fr-FR" sz="14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316 302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2,04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18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Helvetica"/>
                        </a:rPr>
                        <a:t>2017</a:t>
                      </a:r>
                      <a:endParaRPr lang="fr-FR" sz="16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193 505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220 582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50 657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124 768 </a:t>
                      </a:r>
                      <a:endParaRPr lang="fr-FR" sz="1600" dirty="0" smtClean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ambria"/>
                          <a:ea typeface="Cambria"/>
                          <a:cs typeface="Times New Roman"/>
                        </a:rPr>
                        <a:t>(</a:t>
                      </a:r>
                      <a:r>
                        <a:rPr lang="fr-FR" sz="14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en 2016)</a:t>
                      </a:r>
                      <a:endParaRPr lang="fr-FR" sz="14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231 165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1,93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en 2016</a:t>
                      </a:r>
                      <a:endParaRPr lang="fr-FR" sz="14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18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Helvetica"/>
                        </a:rPr>
                        <a:t>2018</a:t>
                      </a:r>
                      <a:endParaRPr lang="fr-FR" sz="16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206 852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222 153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48 718 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63 200 </a:t>
                      </a:r>
                      <a:endParaRPr lang="fr-FR" sz="1600" i="1" dirty="0" smtClean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Changement</a:t>
                      </a:r>
                      <a:r>
                        <a:rPr lang="fr-FR" sz="1400" baseline="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de </a:t>
                      </a:r>
                      <a:r>
                        <a:rPr lang="fr-FR" sz="14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fr-FR" sz="14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loi</a:t>
                      </a:r>
                      <a:endParaRPr lang="fr-FR" sz="14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215 551</a:t>
                      </a: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93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2022</a:t>
                      </a:r>
                      <a:endParaRPr lang="fr-FR" sz="16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 smtClean="0"/>
                        <a:t>210 000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242 </a:t>
                      </a:r>
                      <a:r>
                        <a:rPr lang="fr-FR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000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Baisse</a:t>
                      </a:r>
                      <a:r>
                        <a:rPr lang="fr-FR" sz="1400" baseline="0" dirty="0" smtClean="0">
                          <a:solidFill>
                            <a:srgbClr val="FF0000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de 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41% sur 1972</a:t>
                      </a:r>
                      <a:endParaRPr lang="fr-FR" sz="1400" dirty="0">
                        <a:solidFill>
                          <a:srgbClr val="FF0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42 </a:t>
                      </a:r>
                      <a:r>
                        <a:rPr lang="fr-FR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372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Baisse de 86%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sur 1972</a:t>
                      </a:r>
                      <a:endParaRPr lang="fr-FR" sz="1400" dirty="0">
                        <a:solidFill>
                          <a:srgbClr val="FF0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198 </a:t>
                      </a:r>
                      <a:r>
                        <a:rPr lang="fr-FR" sz="1600" dirty="0" smtClean="0"/>
                        <a:t>091</a:t>
                      </a:r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</a:rPr>
                        <a:t>Baisse de 73%</a:t>
                      </a:r>
                      <a:r>
                        <a:rPr lang="fr-FR" sz="1400" baseline="0" dirty="0" smtClean="0">
                          <a:solidFill>
                            <a:srgbClr val="FF0000"/>
                          </a:solidFill>
                        </a:rPr>
                        <a:t> sur 1972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fr-FR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317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1024</TotalTime>
  <Words>239</Words>
  <Application>Microsoft Macintosh PowerPoint</Application>
  <PresentationFormat>Présentation à l'écran (4:3)</PresentationFormat>
  <Paragraphs>86</Paragraphs>
  <Slides>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Constater des évolutions</vt:lpstr>
      <vt:lpstr>Présentation PowerPoint</vt:lpstr>
      <vt:lpstr>Fragilisation des unions conjugales, quelques données</vt:lpstr>
    </vt:vector>
  </TitlesOfParts>
  <Company>ICP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oranne de mautort</dc:creator>
  <cp:lastModifiedBy>oranne de mautort</cp:lastModifiedBy>
  <cp:revision>5</cp:revision>
  <dcterms:created xsi:type="dcterms:W3CDTF">2024-05-13T17:46:07Z</dcterms:created>
  <dcterms:modified xsi:type="dcterms:W3CDTF">2024-05-14T11:02:30Z</dcterms:modified>
</cp:coreProperties>
</file>