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89" r:id="rId2"/>
    <p:sldId id="397" r:id="rId3"/>
    <p:sldId id="398" r:id="rId4"/>
    <p:sldId id="400" r:id="rId5"/>
    <p:sldId id="401" r:id="rId6"/>
    <p:sldId id="346" r:id="rId7"/>
    <p:sldId id="391" r:id="rId8"/>
    <p:sldId id="295" r:id="rId9"/>
    <p:sldId id="294" r:id="rId10"/>
    <p:sldId id="292" r:id="rId11"/>
    <p:sldId id="340" r:id="rId12"/>
    <p:sldId id="288" r:id="rId13"/>
    <p:sldId id="353" r:id="rId14"/>
    <p:sldId id="354" r:id="rId15"/>
    <p:sldId id="352" r:id="rId16"/>
    <p:sldId id="414" r:id="rId17"/>
    <p:sldId id="402" r:id="rId18"/>
    <p:sldId id="336" r:id="rId19"/>
    <p:sldId id="264" r:id="rId20"/>
    <p:sldId id="301" r:id="rId21"/>
    <p:sldId id="265" r:id="rId22"/>
    <p:sldId id="287" r:id="rId23"/>
    <p:sldId id="303" r:id="rId24"/>
    <p:sldId id="302" r:id="rId25"/>
    <p:sldId id="337" r:id="rId26"/>
    <p:sldId id="335" r:id="rId27"/>
    <p:sldId id="338" r:id="rId28"/>
    <p:sldId id="407" r:id="rId29"/>
    <p:sldId id="405" r:id="rId30"/>
    <p:sldId id="277" r:id="rId31"/>
    <p:sldId id="403" r:id="rId32"/>
    <p:sldId id="416" r:id="rId33"/>
    <p:sldId id="266" r:id="rId34"/>
    <p:sldId id="417" r:id="rId35"/>
    <p:sldId id="390" r:id="rId36"/>
    <p:sldId id="418" r:id="rId37"/>
    <p:sldId id="415" r:id="rId38"/>
    <p:sldId id="341" r:id="rId39"/>
    <p:sldId id="350" r:id="rId40"/>
    <p:sldId id="409" r:id="rId41"/>
    <p:sldId id="404" r:id="rId42"/>
    <p:sldId id="349" r:id="rId43"/>
    <p:sldId id="408" r:id="rId44"/>
    <p:sldId id="260" r:id="rId45"/>
    <p:sldId id="285" r:id="rId46"/>
    <p:sldId id="258" r:id="rId47"/>
    <p:sldId id="410" r:id="rId48"/>
    <p:sldId id="284" r:id="rId4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86444"/>
  </p:normalViewPr>
  <p:slideViewPr>
    <p:cSldViewPr snapToGrid="0" snapToObjects="1">
      <p:cViewPr varScale="1">
        <p:scale>
          <a:sx n="42" d="100"/>
          <a:sy n="42" d="100"/>
        </p:scale>
        <p:origin x="184" y="560"/>
      </p:cViewPr>
      <p:guideLst/>
    </p:cSldViewPr>
  </p:slideViewPr>
  <p:outlineViewPr>
    <p:cViewPr>
      <p:scale>
        <a:sx n="33" d="100"/>
        <a:sy n="33" d="100"/>
      </p:scale>
      <p:origin x="0" y="-34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02701-98A0-204D-AD9E-2F0642E6DE76}" type="datetimeFigureOut">
              <a:rPr lang="fr-FR" smtClean="0"/>
              <a:t>07/04/2025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D74D3-F5D4-164E-824C-B8429562E0B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676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74D3-F5D4-164E-824C-B8429562E0B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7182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74D3-F5D4-164E-824C-B8429562E0B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5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74D3-F5D4-164E-824C-B8429562E0B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2294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74D3-F5D4-164E-824C-B8429562E0B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8161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74D3-F5D4-164E-824C-B8429562E0B9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9869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74D3-F5D4-164E-824C-B8429562E0B9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7249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1D74D3-F5D4-164E-824C-B8429562E0B9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9148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21AE4E-D615-DD40-8525-E6537D5B8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888526-4614-474A-8B73-D0EDFC13E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44BBBA-747B-1747-A812-75888EA16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43295-CBC3-C244-B47E-B82E1DE94D92}" type="datetimeFigureOut">
              <a:rPr lang="fr-FR" smtClean="0"/>
              <a:t>07/04/2025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8A618D-A1D9-C04A-9899-6067D850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FE43E2-EB86-4344-8EC3-2C4C3C48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937E-C8C2-6340-B40E-5AF416C29C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28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224040-CC75-EC48-8C27-755FFD54D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C0058D8-04BB-9745-A1E2-504B7262B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EC790B-5643-DE46-8C9B-B53F744CE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43295-CBC3-C244-B47E-B82E1DE94D92}" type="datetimeFigureOut">
              <a:rPr lang="fr-FR" smtClean="0"/>
              <a:t>07/04/2025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DF1EE5-697E-704D-AEF7-8239C93D7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87D771-EDE4-B24F-BD46-A3D02AAC7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937E-C8C2-6340-B40E-5AF416C29C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9083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0AD9381-8FDE-204A-86C7-7116D68A76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F8BAD75-5FE8-EA46-8CFC-CB2C53D99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22D5CC-2267-934B-ACBF-1D1C81DFC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43295-CBC3-C244-B47E-B82E1DE94D92}" type="datetimeFigureOut">
              <a:rPr lang="fr-FR" smtClean="0"/>
              <a:t>07/04/2025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327FA8-B304-3E4D-9DF4-6AA02428A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7568A0-CB0A-3F42-9646-69CB7158E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937E-C8C2-6340-B40E-5AF416C29C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815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E55AF4-7D8D-8545-8EF9-86837F806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6CFF595-C5B8-AB42-BB37-0BC33CDEF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6FD9DE-D04C-5E46-B5D1-847D11E79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43295-CBC3-C244-B47E-B82E1DE94D92}" type="datetimeFigureOut">
              <a:rPr lang="fr-FR" smtClean="0"/>
              <a:t>07/04/2025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968AF7-495F-544A-A503-157937C3A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11A76A-7801-7E4E-8398-C9C1470A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937E-C8C2-6340-B40E-5AF416C29C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808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7EE23D-76C1-6147-9C65-7C113B9D0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A140B1-372A-1448-AE71-F17D46A39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47FF65-1AFF-FA46-993C-2F142E1B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43295-CBC3-C244-B47E-B82E1DE94D92}" type="datetimeFigureOut">
              <a:rPr lang="fr-FR" smtClean="0"/>
              <a:t>07/04/2025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887514-DA19-154F-833B-F1C21E370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F73F09-460A-8347-990C-649408A82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937E-C8C2-6340-B40E-5AF416C29C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071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3C6EC1-DBEF-CC4A-9662-0E6F79D5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460AE5-050B-384B-B62D-FBBD0E19F3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524210E-8DF0-7642-B813-7709E8977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797E1F-F471-AE40-86A1-3CC2EDB2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43295-CBC3-C244-B47E-B82E1DE94D92}" type="datetimeFigureOut">
              <a:rPr lang="fr-FR" smtClean="0"/>
              <a:t>07/04/2025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69A2932-C30B-2F4C-BF90-D3F1C0482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85B549-0C1C-4D45-9152-72AEB92DF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937E-C8C2-6340-B40E-5AF416C29C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88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1D8210-EFF0-EC4F-AE4E-FBA7D41EB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7EC53D-366D-3348-ABFA-57F88D1F1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22C834C-6529-BB4D-9A3F-143CD8521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969142A-F82D-FD43-BC54-C4C4CC2753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794F762-7D90-754E-BDDA-20395AF851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206D382-B540-354B-A673-09EEB8174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43295-CBC3-C244-B47E-B82E1DE94D92}" type="datetimeFigureOut">
              <a:rPr lang="fr-FR" smtClean="0"/>
              <a:t>07/04/2025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F605BF1-86AA-E742-9918-FA88DBF4C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8C99CD-CF9B-4941-AFCD-11E51BE4A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937E-C8C2-6340-B40E-5AF416C29C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6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6798DF-039D-674C-AEE7-2724F379C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8D807B3-52EF-D04B-8A4F-7F948DC04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43295-CBC3-C244-B47E-B82E1DE94D92}" type="datetimeFigureOut">
              <a:rPr lang="fr-FR" smtClean="0"/>
              <a:t>07/04/2025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D3A65CF-D9A4-2648-B99D-29FB0E3F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C607BF-C809-6D47-BDAD-2FCB6F350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937E-C8C2-6340-B40E-5AF416C29C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4441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D7E3EAE-C0B8-094E-B7FC-0F7F76AD0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43295-CBC3-C244-B47E-B82E1DE94D92}" type="datetimeFigureOut">
              <a:rPr lang="fr-FR" smtClean="0"/>
              <a:t>07/04/2025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1A977E1-00A3-AD41-9A36-115E16CB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8BFC5A-B9F9-1B49-BFA1-0A384AFFC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937E-C8C2-6340-B40E-5AF416C29C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904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29A08A-9F14-7A40-BEA9-CB46AFB21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196F6A-982E-0C4A-BAE6-B2B7E36CF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94BD82D-C915-D948-82E9-09A7EC388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655F67-1338-1949-A556-890907C93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43295-CBC3-C244-B47E-B82E1DE94D92}" type="datetimeFigureOut">
              <a:rPr lang="fr-FR" smtClean="0"/>
              <a:t>07/04/2025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F5D907-83BB-0545-86C6-D7B5A739D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69DA810-6DE6-A644-82C8-E0D83A15C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937E-C8C2-6340-B40E-5AF416C29C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5066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AC3632-86B4-E240-A172-F84E2D533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8D03744-137E-3F41-9E99-385936ECA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119E6D8-2E5F-7243-B86C-FE71B52F5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101BFD4-E2D9-7E45-85A0-38EC58AC3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43295-CBC3-C244-B47E-B82E1DE94D92}" type="datetimeFigureOut">
              <a:rPr lang="fr-FR" smtClean="0"/>
              <a:t>07/04/2025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6A0AD84-E47D-5B40-8D1B-D2EA123F2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D1A0E72-4536-9842-9738-F29E14E44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B937E-C8C2-6340-B40E-5AF416C29C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485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09448D7-3925-A64C-8DB5-EACEB6DCE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288E36-EB16-BA43-BBB7-1AC004D6D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B0CEEF-C68C-F94E-8B1F-35907E271D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43295-CBC3-C244-B47E-B82E1DE94D92}" type="datetimeFigureOut">
              <a:rPr lang="fr-FR" smtClean="0"/>
              <a:t>07/04/2025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86B5BD-C7EF-764F-B1B3-8B312AB041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D7FD26-9B07-C342-98C5-B1E2CDE09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B937E-C8C2-6340-B40E-5AF416C29C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41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10" Type="http://schemas.openxmlformats.org/officeDocument/2006/relationships/image" Target="../media/image45.jpeg"/><Relationship Id="rId4" Type="http://schemas.openxmlformats.org/officeDocument/2006/relationships/image" Target="../media/image39.jpg"/><Relationship Id="rId9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chien&#10;&#10;Description générée automatiquement">
            <a:extLst>
              <a:ext uri="{FF2B5EF4-FFF2-40B4-BE49-F238E27FC236}">
                <a16:creationId xmlns:a16="http://schemas.microsoft.com/office/drawing/2014/main" id="{B9270BE6-77D8-5443-817E-3E53E7EF4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3264"/>
            <a:ext cx="12195928" cy="41328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9307684-214B-C14A-BC69-C268F28DF42B}"/>
              </a:ext>
            </a:extLst>
          </p:cNvPr>
          <p:cNvSpPr txBox="1"/>
          <p:nvPr/>
        </p:nvSpPr>
        <p:spPr>
          <a:xfrm>
            <a:off x="3702786" y="449706"/>
            <a:ext cx="47864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 DONC EST L’HOMME ?</a:t>
            </a:r>
          </a:p>
        </p:txBody>
      </p:sp>
    </p:spTree>
    <p:extLst>
      <p:ext uri="{BB962C8B-B14F-4D97-AF65-F5344CB8AC3E}">
        <p14:creationId xmlns:p14="http://schemas.microsoft.com/office/powerpoint/2010/main" val="3988826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2707B1-5CCA-CD42-A01A-C7094380DD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461" b="13461"/>
          <a:stretch/>
        </p:blipFill>
        <p:spPr>
          <a:xfrm>
            <a:off x="0" y="0"/>
            <a:ext cx="12218932" cy="687486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F14AD8D-6D74-1444-9DE3-C2006E0C8FF8}"/>
              </a:ext>
            </a:extLst>
          </p:cNvPr>
          <p:cNvSpPr txBox="1"/>
          <p:nvPr/>
        </p:nvSpPr>
        <p:spPr>
          <a:xfrm>
            <a:off x="170568" y="173376"/>
            <a:ext cx="302999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5 - LE SALUT</a:t>
            </a:r>
          </a:p>
        </p:txBody>
      </p:sp>
    </p:spTree>
    <p:extLst>
      <p:ext uri="{BB962C8B-B14F-4D97-AF65-F5344CB8AC3E}">
        <p14:creationId xmlns:p14="http://schemas.microsoft.com/office/powerpoint/2010/main" val="4289937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inture&#10;&#10;Description générée automatiquement">
            <a:extLst>
              <a:ext uri="{FF2B5EF4-FFF2-40B4-BE49-F238E27FC236}">
                <a16:creationId xmlns:a16="http://schemas.microsoft.com/office/drawing/2014/main" id="{C82CE00A-C2E5-B744-9825-4ACCDA91D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388" y="0"/>
            <a:ext cx="979322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53B345-DCB9-8846-A070-256297F80EB9}"/>
              </a:ext>
            </a:extLst>
          </p:cNvPr>
          <p:cNvSpPr/>
          <p:nvPr/>
        </p:nvSpPr>
        <p:spPr>
          <a:xfrm>
            <a:off x="236871" y="272951"/>
            <a:ext cx="6110071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6 - L’ESPERANCE CHRETIENNE</a:t>
            </a:r>
          </a:p>
        </p:txBody>
      </p:sp>
    </p:spTree>
    <p:extLst>
      <p:ext uri="{BB962C8B-B14F-4D97-AF65-F5344CB8AC3E}">
        <p14:creationId xmlns:p14="http://schemas.microsoft.com/office/powerpoint/2010/main" val="2760442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38F1BC3-119A-F643-BF19-B04763B080F3}"/>
              </a:ext>
            </a:extLst>
          </p:cNvPr>
          <p:cNvSpPr txBox="1"/>
          <p:nvPr/>
        </p:nvSpPr>
        <p:spPr>
          <a:xfrm>
            <a:off x="1089285" y="889843"/>
            <a:ext cx="1001342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GENERAL</a:t>
            </a:r>
          </a:p>
          <a:p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1 – INTRODUCTION</a:t>
            </a:r>
          </a:p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2 - LA CREATION</a:t>
            </a:r>
          </a:p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3 - LE MAL</a:t>
            </a:r>
          </a:p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4 - LA MORT ET LE PECHE</a:t>
            </a:r>
          </a:p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5 - LE SALUT</a:t>
            </a:r>
          </a:p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6 - L’ESPERANCE CHRETIENNE</a:t>
            </a:r>
          </a:p>
          <a:p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538157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ersonne, homme&#10;&#10;Description générée automatiquement">
            <a:extLst>
              <a:ext uri="{FF2B5EF4-FFF2-40B4-BE49-F238E27FC236}">
                <a16:creationId xmlns:a16="http://schemas.microsoft.com/office/drawing/2014/main" id="{4F16C73B-684E-2642-9BFC-C0BE33739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918" y="354249"/>
            <a:ext cx="4006189" cy="6149501"/>
          </a:xfrm>
          <a:prstGeom prst="rect">
            <a:avLst/>
          </a:prstGeom>
        </p:spPr>
      </p:pic>
      <p:pic>
        <p:nvPicPr>
          <p:cNvPr id="7" name="Image 6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FC7CE7C0-D42A-5448-8D79-4A30AD6A1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893" y="412055"/>
            <a:ext cx="3578288" cy="603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25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82C5980-6CF8-684B-9CC1-24C1EC384E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7" t="7763" r="2967" b="6546"/>
          <a:stretch/>
        </p:blipFill>
        <p:spPr>
          <a:xfrm rot="5400000">
            <a:off x="865906" y="1680437"/>
            <a:ext cx="5049979" cy="349712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7F8B364-4D97-DF40-84DD-1838D6706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695" y="452005"/>
            <a:ext cx="4023973" cy="59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90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3F2D8F6F-D42F-EA4F-B0AB-F4E8B1C08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3" t="11902" r="2095" b="8023"/>
          <a:stretch/>
        </p:blipFill>
        <p:spPr>
          <a:xfrm rot="5400000">
            <a:off x="-362399" y="2057398"/>
            <a:ext cx="4724403" cy="29787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3C5DD96-1A77-3947-8F67-27B02F7039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42" t="-131" r="18664" b="1"/>
          <a:stretch/>
        </p:blipFill>
        <p:spPr>
          <a:xfrm>
            <a:off x="4294909" y="803564"/>
            <a:ext cx="3311236" cy="5271653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78FCF29B-1EBB-A847-8A27-B0DF8096BB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20" t="633" r="19873" b="-1"/>
          <a:stretch/>
        </p:blipFill>
        <p:spPr>
          <a:xfrm>
            <a:off x="8370325" y="803564"/>
            <a:ext cx="3311236" cy="54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33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1B04167-6513-F64D-9492-89A758E126F7}"/>
              </a:ext>
            </a:extLst>
          </p:cNvPr>
          <p:cNvSpPr txBox="1"/>
          <p:nvPr/>
        </p:nvSpPr>
        <p:spPr>
          <a:xfrm>
            <a:off x="1349828" y="117693"/>
            <a:ext cx="949234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SCIENCE DE L’HOMME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 Anthropologie ou anthropologies ?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D’Aristote à la modernité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1.3. Le temps de la déconstruction</a:t>
            </a:r>
          </a:p>
          <a:p>
            <a:pPr lvl="1"/>
            <a:endParaRPr lang="fr-F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DISCOURS PROPRE DE LA FOI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 Dieu pour penser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2.2. L’homme saisi dans sa relation à Dieu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2.3. Une portée universelle</a:t>
            </a:r>
          </a:p>
          <a:p>
            <a:pPr lvl="1"/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PETIT DETOUR PAR VATICAN II</a:t>
            </a:r>
            <a:endParaRPr lang="fr-F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3.1. Un principe</a:t>
            </a: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3.2. Mystère de l’homme, mystère du Verbe incarné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3.3. Notre vocation</a:t>
            </a:r>
          </a:p>
          <a:p>
            <a:pPr lvl="1"/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DEUX TABLEAUX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5322034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 6" descr="Une image contenant texte, personne, homme&#10;&#10;Description générée automatiquement">
            <a:extLst>
              <a:ext uri="{FF2B5EF4-FFF2-40B4-BE49-F238E27FC236}">
                <a16:creationId xmlns:a16="http://schemas.microsoft.com/office/drawing/2014/main" id="{50507F6D-C633-3906-AFBA-329F11099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749"/>
          <a:stretch/>
        </p:blipFill>
        <p:spPr>
          <a:xfrm>
            <a:off x="4176248" y="110925"/>
            <a:ext cx="3793268" cy="6514565"/>
          </a:xfrm>
          <a:prstGeom prst="rect">
            <a:avLst/>
          </a:prstGeom>
        </p:spPr>
      </p:pic>
      <p:pic>
        <p:nvPicPr>
          <p:cNvPr id="5" name="Image 4" descr="Une image contenant homme, personne, intérieur, verres&#10;&#10;Description générée automatiquement">
            <a:extLst>
              <a:ext uri="{FF2B5EF4-FFF2-40B4-BE49-F238E27FC236}">
                <a16:creationId xmlns:a16="http://schemas.microsoft.com/office/drawing/2014/main" id="{1DC4C840-E57B-D268-C869-4490C23CC5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81" r="45960" b="-1"/>
          <a:stretch/>
        </p:blipFill>
        <p:spPr>
          <a:xfrm>
            <a:off x="8168534" y="110924"/>
            <a:ext cx="3822924" cy="6514565"/>
          </a:xfrm>
          <a:prstGeom prst="rect">
            <a:avLst/>
          </a:prstGeom>
        </p:spPr>
      </p:pic>
      <p:pic>
        <p:nvPicPr>
          <p:cNvPr id="3" name="Image 2" descr="Une image contenant extérieur, terrain, personne&#10;&#10;Description générée automatiquement">
            <a:extLst>
              <a:ext uri="{FF2B5EF4-FFF2-40B4-BE49-F238E27FC236}">
                <a16:creationId xmlns:a16="http://schemas.microsoft.com/office/drawing/2014/main" id="{ED41BF42-EA66-005E-9B91-5472EDAC95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02" r="50902" b="1"/>
          <a:stretch/>
        </p:blipFill>
        <p:spPr>
          <a:xfrm>
            <a:off x="200542" y="171717"/>
            <a:ext cx="3799007" cy="651456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20434A1-9063-FDE6-3074-8E85F2CB6570}"/>
              </a:ext>
            </a:extLst>
          </p:cNvPr>
          <p:cNvSpPr txBox="1"/>
          <p:nvPr/>
        </p:nvSpPr>
        <p:spPr>
          <a:xfrm>
            <a:off x="416892" y="5973006"/>
            <a:ext cx="33663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André Leroi-Gourhan (1911-1986)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43EE087-3B70-9686-6DF6-C7178185F78B}"/>
              </a:ext>
            </a:extLst>
          </p:cNvPr>
          <p:cNvSpPr txBox="1"/>
          <p:nvPr/>
        </p:nvSpPr>
        <p:spPr>
          <a:xfrm>
            <a:off x="8752645" y="5973006"/>
            <a:ext cx="26547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Mircea Eliade (1907-1986)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53CA6B-035C-47A4-AD74-AB17D2217169}"/>
              </a:ext>
            </a:extLst>
          </p:cNvPr>
          <p:cNvSpPr txBox="1"/>
          <p:nvPr/>
        </p:nvSpPr>
        <p:spPr>
          <a:xfrm>
            <a:off x="4475874" y="5973006"/>
            <a:ext cx="31940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Claude Lévi-Strauss (1908-2009)</a:t>
            </a:r>
          </a:p>
        </p:txBody>
      </p:sp>
    </p:spTree>
    <p:extLst>
      <p:ext uri="{BB962C8B-B14F-4D97-AF65-F5344CB8AC3E}">
        <p14:creationId xmlns:p14="http://schemas.microsoft.com/office/powerpoint/2010/main" val="3433886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extérieur, bâtiment, sculpture&#10;&#10;Description générée automatiquement">
            <a:extLst>
              <a:ext uri="{FF2B5EF4-FFF2-40B4-BE49-F238E27FC236}">
                <a16:creationId xmlns:a16="http://schemas.microsoft.com/office/drawing/2014/main" id="{D4A89A61-9767-9240-9280-707493D65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30" y="674874"/>
            <a:ext cx="7263851" cy="483376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4BF3110-D063-3B43-949B-D0935242F00A}"/>
              </a:ext>
            </a:extLst>
          </p:cNvPr>
          <p:cNvSpPr txBox="1"/>
          <p:nvPr/>
        </p:nvSpPr>
        <p:spPr>
          <a:xfrm>
            <a:off x="8304552" y="2229982"/>
            <a:ext cx="3477718" cy="17235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zôon</a:t>
            </a:r>
            <a:r>
              <a:rPr lang="fr-FR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politikon</a:t>
            </a:r>
            <a:endParaRPr lang="fr-FR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zôon</a:t>
            </a:r>
            <a:r>
              <a:rPr lang="fr-FR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logikon</a:t>
            </a:r>
            <a:r>
              <a:rPr lang="fr-F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2FCE3C9-8A57-3944-832B-B9A5BF3F1CFC}"/>
              </a:ext>
            </a:extLst>
          </p:cNvPr>
          <p:cNvSpPr txBox="1"/>
          <p:nvPr/>
        </p:nvSpPr>
        <p:spPr>
          <a:xfrm>
            <a:off x="2471464" y="5726243"/>
            <a:ext cx="284813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Aristote (384-322 av JC)</a:t>
            </a:r>
          </a:p>
        </p:txBody>
      </p:sp>
    </p:spTree>
    <p:extLst>
      <p:ext uri="{BB962C8B-B14F-4D97-AF65-F5344CB8AC3E}">
        <p14:creationId xmlns:p14="http://schemas.microsoft.com/office/powerpoint/2010/main" val="4208777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âble, pierre, vieux&#10;&#10;Description générée automatiquement">
            <a:extLst>
              <a:ext uri="{FF2B5EF4-FFF2-40B4-BE49-F238E27FC236}">
                <a16:creationId xmlns:a16="http://schemas.microsoft.com/office/drawing/2014/main" id="{1AC00871-650F-E14D-9A41-9576788EC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735" y="0"/>
            <a:ext cx="4825830" cy="6858000"/>
          </a:xfrm>
          <a:prstGeom prst="rect">
            <a:avLst/>
          </a:prstGeom>
        </p:spPr>
      </p:pic>
      <p:pic>
        <p:nvPicPr>
          <p:cNvPr id="5" name="Image 4" descr="Une image contenant personne, chapeau, portant&#10;&#10;Description générée automatiquement">
            <a:extLst>
              <a:ext uri="{FF2B5EF4-FFF2-40B4-BE49-F238E27FC236}">
                <a16:creationId xmlns:a16="http://schemas.microsoft.com/office/drawing/2014/main" id="{001758FD-5DDD-2942-A988-436646DA1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935" y="0"/>
            <a:ext cx="4521332" cy="616901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C4134AF-DFC5-6B4E-9E13-D058C1CB6E13}"/>
              </a:ext>
            </a:extLst>
          </p:cNvPr>
          <p:cNvSpPr txBox="1"/>
          <p:nvPr/>
        </p:nvSpPr>
        <p:spPr>
          <a:xfrm>
            <a:off x="1781661" y="6325849"/>
            <a:ext cx="29338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Léonard de Vinci (1452-1519)</a:t>
            </a:r>
          </a:p>
        </p:txBody>
      </p:sp>
    </p:spTree>
    <p:extLst>
      <p:ext uri="{BB962C8B-B14F-4D97-AF65-F5344CB8AC3E}">
        <p14:creationId xmlns:p14="http://schemas.microsoft.com/office/powerpoint/2010/main" val="2708081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rsonne, sculpture, bâtiment&#10;&#10;Description générée automatiquement">
            <a:extLst>
              <a:ext uri="{FF2B5EF4-FFF2-40B4-BE49-F238E27FC236}">
                <a16:creationId xmlns:a16="http://schemas.microsoft.com/office/drawing/2014/main" id="{F53E5D68-5B8A-0C39-8863-512A7680C9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314" r="648" b="9368"/>
          <a:stretch/>
        </p:blipFill>
        <p:spPr>
          <a:xfrm>
            <a:off x="132271" y="-457227"/>
            <a:ext cx="12059729" cy="731522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7BE3C4C-1AA8-695F-E2F1-DAC1B6830BD9}"/>
              </a:ext>
            </a:extLst>
          </p:cNvPr>
          <p:cNvSpPr txBox="1"/>
          <p:nvPr/>
        </p:nvSpPr>
        <p:spPr>
          <a:xfrm>
            <a:off x="132272" y="1859340"/>
            <a:ext cx="64928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00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 </a:t>
            </a:r>
            <a:r>
              <a:rPr lang="fr-FR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« Qu’est-ce au reste que cela peut bien être : un homme ? » </a:t>
            </a:r>
          </a:p>
          <a:p>
            <a:pPr algn="just"/>
            <a:r>
              <a:rPr lang="fr-FR" sz="32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fr-FR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Platon, </a:t>
            </a:r>
            <a:r>
              <a:rPr lang="fr-FR" sz="3200" i="1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Théétète</a:t>
            </a:r>
            <a:r>
              <a:rPr lang="fr-FR" sz="32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, 174 b</a:t>
            </a:r>
            <a:r>
              <a:rPr lang="fr-FR" sz="3200" dirty="0"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)</a:t>
            </a:r>
            <a:endParaRPr lang="fr-FR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015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sombre, porcelaine&#10;&#10;Description générée automatiquement">
            <a:extLst>
              <a:ext uri="{FF2B5EF4-FFF2-40B4-BE49-F238E27FC236}">
                <a16:creationId xmlns:a16="http://schemas.microsoft.com/office/drawing/2014/main" id="{D0100687-44E4-414E-BE79-35B4BF1E3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07"/>
            <a:ext cx="6422765" cy="6565692"/>
          </a:xfrm>
          <a:prstGeom prst="rect">
            <a:avLst/>
          </a:prstGeom>
        </p:spPr>
      </p:pic>
      <p:pic>
        <p:nvPicPr>
          <p:cNvPr id="6" name="Image 5" descr="Une image contenant sombre, porcelaine&#10;&#10;Description générée automatiquement">
            <a:extLst>
              <a:ext uri="{FF2B5EF4-FFF2-40B4-BE49-F238E27FC236}">
                <a16:creationId xmlns:a16="http://schemas.microsoft.com/office/drawing/2014/main" id="{91689C0E-1F4F-1C47-9BFE-696C8F09B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321" y="277317"/>
            <a:ext cx="6422765" cy="6565692"/>
          </a:xfrm>
          <a:prstGeom prst="rect">
            <a:avLst/>
          </a:prstGeom>
        </p:spPr>
      </p:pic>
      <p:pic>
        <p:nvPicPr>
          <p:cNvPr id="11" name="Image 10" descr="Une image contenant ciseaux&#10;&#10;Description générée automatiquement">
            <a:extLst>
              <a:ext uri="{FF2B5EF4-FFF2-40B4-BE49-F238E27FC236}">
                <a16:creationId xmlns:a16="http://schemas.microsoft.com/office/drawing/2014/main" id="{2D5E91BF-4B55-9240-8DCA-00FC96E8F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055" y="2355938"/>
            <a:ext cx="1202062" cy="2599053"/>
          </a:xfrm>
          <a:prstGeom prst="rect">
            <a:avLst/>
          </a:prstGeom>
        </p:spPr>
      </p:pic>
      <p:pic>
        <p:nvPicPr>
          <p:cNvPr id="12" name="Image 11" descr="Une image contenant ciseaux&#10;&#10;Description générée automatiquement">
            <a:extLst>
              <a:ext uri="{FF2B5EF4-FFF2-40B4-BE49-F238E27FC236}">
                <a16:creationId xmlns:a16="http://schemas.microsoft.com/office/drawing/2014/main" id="{53C98EE8-8EE3-AA43-9EA3-AEAB464DE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402" y="371398"/>
            <a:ext cx="1212547" cy="2621723"/>
          </a:xfrm>
          <a:prstGeom prst="rect">
            <a:avLst/>
          </a:prstGeom>
        </p:spPr>
      </p:pic>
      <p:sp>
        <p:nvSpPr>
          <p:cNvPr id="2" name="Flèche vers le bas 1">
            <a:extLst>
              <a:ext uri="{FF2B5EF4-FFF2-40B4-BE49-F238E27FC236}">
                <a16:creationId xmlns:a16="http://schemas.microsoft.com/office/drawing/2014/main" id="{725F47DB-A343-EE47-9470-4156ED32A1A1}"/>
              </a:ext>
            </a:extLst>
          </p:cNvPr>
          <p:cNvSpPr/>
          <p:nvPr/>
        </p:nvSpPr>
        <p:spPr>
          <a:xfrm rot="18349822">
            <a:off x="7669072" y="778198"/>
            <a:ext cx="159996" cy="14083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817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73460E2-96A2-6D47-89DA-0A163B3B9160}"/>
              </a:ext>
            </a:extLst>
          </p:cNvPr>
          <p:cNvSpPr txBox="1"/>
          <p:nvPr/>
        </p:nvSpPr>
        <p:spPr>
          <a:xfrm>
            <a:off x="4871051" y="151179"/>
            <a:ext cx="7217547" cy="65556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Le domaine de la philosophie se ramène aux questions suivantes : </a:t>
            </a:r>
          </a:p>
          <a:p>
            <a:pPr marL="514350" indent="-514350">
              <a:buAutoNum type="arabicParenR"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puis-je savoir ? </a:t>
            </a:r>
          </a:p>
          <a:p>
            <a:pPr marL="514350" indent="-514350">
              <a:buAutoNum type="arabicParenR"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dois-je faire ? </a:t>
            </a:r>
          </a:p>
          <a:p>
            <a:pPr marL="514350" indent="-514350">
              <a:buAutoNum type="arabicParenR"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 m’est-il permis d’espérer ? </a:t>
            </a:r>
          </a:p>
          <a:p>
            <a:pPr marL="514350" indent="-514350">
              <a:buAutoNum type="arabicParenR"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Qu’est-ce que l’homme </a:t>
            </a: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  <a:p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la première question répond la métaphysique, à la seconde la morale, à la troisième la religion, à la quatrième l’anthropologie. </a:t>
            </a: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Mais au fond, on pourrait tout ramener à l’anthropologie, puisque les trois premières questions se rapportent à la dernière ».</a:t>
            </a:r>
          </a:p>
          <a:p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(Emmanuel KANT, </a:t>
            </a:r>
            <a:r>
              <a:rPr lang="fr-FR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Logique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Vrin, 2007, p. 25)</a:t>
            </a:r>
            <a:endParaRPr lang="fr-FR" sz="2800" dirty="0"/>
          </a:p>
        </p:txBody>
      </p:sp>
      <p:pic>
        <p:nvPicPr>
          <p:cNvPr id="4" name="Image 3" descr="Une image contenant texte, personne, intérieur&#10;&#10;Description générée automatiquement">
            <a:extLst>
              <a:ext uri="{FF2B5EF4-FFF2-40B4-BE49-F238E27FC236}">
                <a16:creationId xmlns:a16="http://schemas.microsoft.com/office/drawing/2014/main" id="{48463905-8ACF-904F-B193-53136059B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82" y="0"/>
            <a:ext cx="4754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07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F03540F4-238D-D148-9DDA-850FD4E1C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9" r="-4946"/>
          <a:stretch/>
        </p:blipFill>
        <p:spPr>
          <a:xfrm>
            <a:off x="97971" y="740228"/>
            <a:ext cx="4152052" cy="515983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666CF01-B9AC-FE45-BAB5-5A2A0BD4727B}"/>
              </a:ext>
            </a:extLst>
          </p:cNvPr>
          <p:cNvSpPr txBox="1"/>
          <p:nvPr/>
        </p:nvSpPr>
        <p:spPr>
          <a:xfrm>
            <a:off x="554637" y="6117772"/>
            <a:ext cx="29230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Nicolas Copernic (1473-1543)</a:t>
            </a:r>
          </a:p>
        </p:txBody>
      </p:sp>
    </p:spTree>
    <p:extLst>
      <p:ext uri="{BB962C8B-B14F-4D97-AF65-F5344CB8AC3E}">
        <p14:creationId xmlns:p14="http://schemas.microsoft.com/office/powerpoint/2010/main" val="36404955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F03540F4-238D-D148-9DDA-850FD4E1C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9" r="-4946"/>
          <a:stretch/>
        </p:blipFill>
        <p:spPr>
          <a:xfrm>
            <a:off x="97971" y="740228"/>
            <a:ext cx="4152052" cy="5159831"/>
          </a:xfrm>
          <a:prstGeom prst="rect">
            <a:avLst/>
          </a:prstGeom>
        </p:spPr>
      </p:pic>
      <p:pic>
        <p:nvPicPr>
          <p:cNvPr id="11" name="Image 10" descr="Une image contenant texte, personne, mur, homme&#10;&#10;Description générée automatiquement">
            <a:extLst>
              <a:ext uri="{FF2B5EF4-FFF2-40B4-BE49-F238E27FC236}">
                <a16:creationId xmlns:a16="http://schemas.microsoft.com/office/drawing/2014/main" id="{2ABDEE75-659F-3B47-9EEA-93583F2248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686" t="2317" r="2707" b="6177"/>
          <a:stretch/>
        </p:blipFill>
        <p:spPr>
          <a:xfrm>
            <a:off x="4075252" y="740228"/>
            <a:ext cx="4041495" cy="515983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EC4F688-9DC4-E044-AF6D-5B9210F06DEB}"/>
              </a:ext>
            </a:extLst>
          </p:cNvPr>
          <p:cNvSpPr txBox="1"/>
          <p:nvPr/>
        </p:nvSpPr>
        <p:spPr>
          <a:xfrm>
            <a:off x="4841823" y="6164528"/>
            <a:ext cx="28331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Charles Darwin (1809-1882)</a:t>
            </a:r>
          </a:p>
        </p:txBody>
      </p:sp>
    </p:spTree>
    <p:extLst>
      <p:ext uri="{BB962C8B-B14F-4D97-AF65-F5344CB8AC3E}">
        <p14:creationId xmlns:p14="http://schemas.microsoft.com/office/powerpoint/2010/main" val="2603493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F03540F4-238D-D148-9DDA-850FD4E1C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9" r="-4946"/>
          <a:stretch/>
        </p:blipFill>
        <p:spPr>
          <a:xfrm>
            <a:off x="97971" y="740228"/>
            <a:ext cx="4152052" cy="5159831"/>
          </a:xfrm>
          <a:prstGeom prst="rect">
            <a:avLst/>
          </a:prstGeom>
        </p:spPr>
      </p:pic>
      <p:pic>
        <p:nvPicPr>
          <p:cNvPr id="13" name="Image 12" descr="Une image contenant homme, personne, mur, intérieur&#10;&#10;Description générée automatiquement">
            <a:extLst>
              <a:ext uri="{FF2B5EF4-FFF2-40B4-BE49-F238E27FC236}">
                <a16:creationId xmlns:a16="http://schemas.microsoft.com/office/drawing/2014/main" id="{69A57BBB-D7B1-724F-83FC-747279EED1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99" t="5075" r="13189"/>
          <a:stretch/>
        </p:blipFill>
        <p:spPr>
          <a:xfrm>
            <a:off x="8227304" y="1264884"/>
            <a:ext cx="3805409" cy="3461657"/>
          </a:xfrm>
          <a:prstGeom prst="rect">
            <a:avLst/>
          </a:prstGeom>
        </p:spPr>
      </p:pic>
      <p:pic>
        <p:nvPicPr>
          <p:cNvPr id="11" name="Image 10" descr="Une image contenant texte, personne, mur, homme&#10;&#10;Description générée automatiquement">
            <a:extLst>
              <a:ext uri="{FF2B5EF4-FFF2-40B4-BE49-F238E27FC236}">
                <a16:creationId xmlns:a16="http://schemas.microsoft.com/office/drawing/2014/main" id="{2ABDEE75-659F-3B47-9EEA-93583F2248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686" t="2317" r="2707" b="6177"/>
          <a:stretch/>
        </p:blipFill>
        <p:spPr>
          <a:xfrm>
            <a:off x="4075252" y="740228"/>
            <a:ext cx="4041495" cy="515983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7443528-52C1-6447-894F-0D744AE9518C}"/>
              </a:ext>
            </a:extLst>
          </p:cNvPr>
          <p:cNvSpPr txBox="1"/>
          <p:nvPr/>
        </p:nvSpPr>
        <p:spPr>
          <a:xfrm>
            <a:off x="8690952" y="5081665"/>
            <a:ext cx="287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Sigmund Freud (1856-1939)</a:t>
            </a:r>
          </a:p>
        </p:txBody>
      </p:sp>
    </p:spTree>
    <p:extLst>
      <p:ext uri="{BB962C8B-B14F-4D97-AF65-F5344CB8AC3E}">
        <p14:creationId xmlns:p14="http://schemas.microsoft.com/office/powerpoint/2010/main" val="2762539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homme, mur, intérieur&#10;&#10;Description générée automatiquement">
            <a:extLst>
              <a:ext uri="{FF2B5EF4-FFF2-40B4-BE49-F238E27FC236}">
                <a16:creationId xmlns:a16="http://schemas.microsoft.com/office/drawing/2014/main" id="{D52C2E8E-27A4-1746-B599-A4983C5C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532" y="217825"/>
            <a:ext cx="9745779" cy="525358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7FAE3C7-A9E3-A44A-88F5-17112948D402}"/>
              </a:ext>
            </a:extLst>
          </p:cNvPr>
          <p:cNvSpPr txBox="1"/>
          <p:nvPr/>
        </p:nvSpPr>
        <p:spPr>
          <a:xfrm>
            <a:off x="4557010" y="5846165"/>
            <a:ext cx="33128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Michel Foucault (1926-1984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0297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homme, complet, intérieur&#10;&#10;Description générée automatiquement">
            <a:extLst>
              <a:ext uri="{FF2B5EF4-FFF2-40B4-BE49-F238E27FC236}">
                <a16:creationId xmlns:a16="http://schemas.microsoft.com/office/drawing/2014/main" id="{5132CD74-5479-0C4B-8CAE-9D73D6CA0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787" y="1053059"/>
            <a:ext cx="7243723" cy="47518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4249FE8-691E-BC41-8163-88B6606049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81" r="21127" b="1630"/>
          <a:stretch/>
        </p:blipFill>
        <p:spPr>
          <a:xfrm>
            <a:off x="345490" y="376628"/>
            <a:ext cx="3716844" cy="610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12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ancher&#10;&#10;Description générée automatiquement">
            <a:extLst>
              <a:ext uri="{FF2B5EF4-FFF2-40B4-BE49-F238E27FC236}">
                <a16:creationId xmlns:a16="http://schemas.microsoft.com/office/drawing/2014/main" id="{AD592ABE-8D02-FA49-8930-922094BC5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519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D592ABE-8D02-FA49-8930-922094BC53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20910" y="685800"/>
            <a:ext cx="835018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57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1B04167-6513-F64D-9492-89A758E126F7}"/>
              </a:ext>
            </a:extLst>
          </p:cNvPr>
          <p:cNvSpPr txBox="1"/>
          <p:nvPr/>
        </p:nvSpPr>
        <p:spPr>
          <a:xfrm>
            <a:off x="1349828" y="117693"/>
            <a:ext cx="949234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SCIENCE DE L’HOMME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 Anthropologie ou anthropologies ?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D’Aristote à la modernité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1.3. Le temps de la déconstruction</a:t>
            </a:r>
          </a:p>
          <a:p>
            <a:pPr lvl="1"/>
            <a:endParaRPr lang="fr-F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DISCOURS PROPRE DE LA FOI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 Dieu pour penser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2.2. L’homme saisi dans sa relation à Dieu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2.3. Une portée universelle</a:t>
            </a:r>
          </a:p>
          <a:p>
            <a:pPr lvl="1"/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PETIT DETOUR PAR VATICAN II</a:t>
            </a:r>
            <a:endParaRPr lang="fr-F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3.1. Un principe</a:t>
            </a: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3.2. Mystère de l’homme, mystère du Verbe incarné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3.3. Notre vocation</a:t>
            </a:r>
          </a:p>
          <a:p>
            <a:pPr lvl="1"/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DEUX TABLEAUX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375232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plancher, intérieur, personne&#10;&#10;Description générée automatiquement">
            <a:extLst>
              <a:ext uri="{FF2B5EF4-FFF2-40B4-BE49-F238E27FC236}">
                <a16:creationId xmlns:a16="http://schemas.microsoft.com/office/drawing/2014/main" id="{FA356071-3BD6-CB73-12D8-B640B65F2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32" b="4714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B90C2E4-5E98-1EBA-7D18-E8BC9F4308EC}"/>
              </a:ext>
            </a:extLst>
          </p:cNvPr>
          <p:cNvSpPr txBox="1"/>
          <p:nvPr/>
        </p:nvSpPr>
        <p:spPr>
          <a:xfrm>
            <a:off x="806494" y="690114"/>
            <a:ext cx="10575984" cy="1332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Qu’est-ce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que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l’homme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pour que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penses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lui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le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fils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d’un homme que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prennes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souci ? »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saume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6101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70C8107-0764-E940-BCAB-6AAE025F5770}"/>
              </a:ext>
            </a:extLst>
          </p:cNvPr>
          <p:cNvSpPr txBox="1"/>
          <p:nvPr/>
        </p:nvSpPr>
        <p:spPr>
          <a:xfrm>
            <a:off x="-1759788" y="4500746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fr-FR" sz="7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comprendre en TOI</a:t>
            </a:r>
          </a:p>
        </p:txBody>
      </p:sp>
      <p:pic>
        <p:nvPicPr>
          <p:cNvPr id="4" name="Image 3" descr="Une image contenant homme, personne, complet&#10;&#10;Description générée automatiquement">
            <a:extLst>
              <a:ext uri="{FF2B5EF4-FFF2-40B4-BE49-F238E27FC236}">
                <a16:creationId xmlns:a16="http://schemas.microsoft.com/office/drawing/2014/main" id="{9AD5CF19-E985-B94D-9D53-01F0A863E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68" y="466207"/>
            <a:ext cx="4278927" cy="322158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97106CF-5230-72C6-55D1-34DDFD97819C}"/>
              </a:ext>
            </a:extLst>
          </p:cNvPr>
          <p:cNvSpPr txBox="1"/>
          <p:nvPr/>
        </p:nvSpPr>
        <p:spPr>
          <a:xfrm>
            <a:off x="5156685" y="1572424"/>
            <a:ext cx="6665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TE </a:t>
            </a:r>
            <a:r>
              <a:rPr lang="fr-FR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legere</a:t>
            </a:r>
            <a:endParaRPr lang="fr-FR" sz="9600" dirty="0"/>
          </a:p>
        </p:txBody>
      </p:sp>
    </p:spTree>
    <p:extLst>
      <p:ext uri="{BB962C8B-B14F-4D97-AF65-F5344CB8AC3E}">
        <p14:creationId xmlns:p14="http://schemas.microsoft.com/office/powerpoint/2010/main" val="1070727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sculpture&#10;&#10;Description générée automatiquement">
            <a:extLst>
              <a:ext uri="{FF2B5EF4-FFF2-40B4-BE49-F238E27FC236}">
                <a16:creationId xmlns:a16="http://schemas.microsoft.com/office/drawing/2014/main" id="{03B8D427-6D7B-450B-DD69-2CBE5F7BDC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21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Une image contenant Visage humain, peinture, habits, personne&#10;&#10;Le contenu généré par l’IA peut être incorrect.">
            <a:extLst>
              <a:ext uri="{FF2B5EF4-FFF2-40B4-BE49-F238E27FC236}">
                <a16:creationId xmlns:a16="http://schemas.microsoft.com/office/drawing/2014/main" id="{F5D5BA1B-AB2D-0EB0-A216-59D03E6FB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3" b="87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49D50B0-D5A0-4EC7-0619-A1F2633198CA}"/>
              </a:ext>
            </a:extLst>
          </p:cNvPr>
          <p:cNvSpPr txBox="1"/>
          <p:nvPr/>
        </p:nvSpPr>
        <p:spPr>
          <a:xfrm>
            <a:off x="386862" y="5588977"/>
            <a:ext cx="3376246" cy="923330"/>
          </a:xfrm>
          <a:prstGeom prst="rect">
            <a:avLst/>
          </a:prstGeom>
          <a:solidFill>
            <a:schemeClr val="bg1">
              <a:alpha val="99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Musée </a:t>
            </a:r>
            <a:r>
              <a:rPr lang="fr-FR" sz="1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Wallraf</a:t>
            </a:r>
            <a:r>
              <a:rPr lang="fr-FR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</a:t>
            </a:r>
            <a:r>
              <a:rPr lang="fr-FR" sz="1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Richartz</a:t>
            </a:r>
            <a:r>
              <a:rPr lang="fr-FR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Cologne</a:t>
            </a:r>
          </a:p>
          <a:p>
            <a:pPr algn="r"/>
            <a:r>
              <a:rPr lang="fr-FR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Gerrit van </a:t>
            </a:r>
            <a:r>
              <a:rPr lang="fr-FR" sz="1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Honthorst</a:t>
            </a:r>
            <a:r>
              <a:rPr lang="fr-FR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algn="r"/>
            <a:r>
              <a:rPr lang="fr-FR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L’adoration des bergers, 1622  </a:t>
            </a:r>
          </a:p>
        </p:txBody>
      </p:sp>
    </p:spTree>
    <p:extLst>
      <p:ext uri="{BB962C8B-B14F-4D97-AF65-F5344CB8AC3E}">
        <p14:creationId xmlns:p14="http://schemas.microsoft.com/office/powerpoint/2010/main" val="4146773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6D1F3AA-CAAF-3447-9099-F4902E88FDBD}"/>
              </a:ext>
            </a:extLst>
          </p:cNvPr>
          <p:cNvSpPr txBox="1"/>
          <p:nvPr/>
        </p:nvSpPr>
        <p:spPr>
          <a:xfrm>
            <a:off x="1480457" y="1404257"/>
            <a:ext cx="94923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Par son incarnation, le Fils de Dieu s’est en quelque sorte uni lui-même à tout homme. Il a travaillé avec des mains d’homme, il a pensé avec une intelligence d’homme, il a agi avec une volonté d’homme, il a aimé avec un cœur d’homme. Né de la Vierge Marie, il est vraiment devenu l’un de nous, en tout semblable à nous, hormis le péché. » (GS22) </a:t>
            </a:r>
          </a:p>
        </p:txBody>
      </p:sp>
    </p:spTree>
    <p:extLst>
      <p:ext uri="{BB962C8B-B14F-4D97-AF65-F5344CB8AC3E}">
        <p14:creationId xmlns:p14="http://schemas.microsoft.com/office/powerpoint/2010/main" val="87768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AAA75-77E9-67CE-FD91-B3D78700E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29F4069-65C6-FD3A-FFA2-0E35F1A6E04A}"/>
              </a:ext>
            </a:extLst>
          </p:cNvPr>
          <p:cNvSpPr txBox="1"/>
          <p:nvPr/>
        </p:nvSpPr>
        <p:spPr>
          <a:xfrm>
            <a:off x="1349828" y="117693"/>
            <a:ext cx="949234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SCIENCE DE L’HOMME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 Anthropologie ou anthropologies ?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D’Aristote à la modernité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1.3. Le temps de la déconstruction</a:t>
            </a:r>
          </a:p>
          <a:p>
            <a:pPr lvl="1"/>
            <a:endParaRPr lang="fr-F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DISCOURS PROPRE DE LA FOI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 Dieu pour penser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2.2. L’homme saisi dans sa relation à Dieu</a:t>
            </a:r>
          </a:p>
          <a:p>
            <a:pPr lvl="1"/>
            <a:r>
              <a:rPr lang="fr-FR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2.3. Une portée universelle</a:t>
            </a:r>
          </a:p>
          <a:p>
            <a:pPr lvl="1"/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PETIT DETOUR PAR VATICAN II</a:t>
            </a:r>
            <a:endParaRPr lang="fr-FR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3.1. Un principe</a:t>
            </a: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3.2. Mystère de l’homme, mystère du Verbe incarné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3.3. Notre vocation</a:t>
            </a:r>
          </a:p>
          <a:p>
            <a:pPr lvl="1"/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DEUX TABLEAUX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596178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homme, personne, posant, fixant&#10;&#10;Description générée automatiquement">
            <a:extLst>
              <a:ext uri="{FF2B5EF4-FFF2-40B4-BE49-F238E27FC236}">
                <a16:creationId xmlns:a16="http://schemas.microsoft.com/office/drawing/2014/main" id="{C65E9294-E781-6A44-B178-9934014D0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664" y="3017520"/>
            <a:ext cx="3557735" cy="3819382"/>
          </a:xfrm>
          <a:prstGeom prst="rect">
            <a:avLst/>
          </a:prstGeom>
        </p:spPr>
      </p:pic>
      <p:pic>
        <p:nvPicPr>
          <p:cNvPr id="20" name="Image 19" descr="Une image contenant personne, homme, intérieur&#10;&#10;Description générée automatiquement">
            <a:extLst>
              <a:ext uri="{FF2B5EF4-FFF2-40B4-BE49-F238E27FC236}">
                <a16:creationId xmlns:a16="http://schemas.microsoft.com/office/drawing/2014/main" id="{2B15601B-91DA-A143-8F6C-6C851AE50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4" y="36667"/>
            <a:ext cx="2495422" cy="372718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8EC5AE9-2F47-6542-9E8F-7359944F6D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6" t="-5077"/>
          <a:stretch/>
        </p:blipFill>
        <p:spPr>
          <a:xfrm>
            <a:off x="8448399" y="2493396"/>
            <a:ext cx="4278798" cy="4276352"/>
          </a:xfrm>
          <a:prstGeom prst="rect">
            <a:avLst/>
          </a:prstGeom>
        </p:spPr>
      </p:pic>
      <p:pic>
        <p:nvPicPr>
          <p:cNvPr id="28" name="Image 27" descr="Une image contenant personne, fermer&#10;&#10;Description générée automatiquement">
            <a:extLst>
              <a:ext uri="{FF2B5EF4-FFF2-40B4-BE49-F238E27FC236}">
                <a16:creationId xmlns:a16="http://schemas.microsoft.com/office/drawing/2014/main" id="{70BA73D0-910B-9648-9F49-96F153021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19" y="-8953"/>
            <a:ext cx="2978118" cy="3026473"/>
          </a:xfrm>
          <a:prstGeom prst="rect">
            <a:avLst/>
          </a:prstGeom>
        </p:spPr>
      </p:pic>
      <p:pic>
        <p:nvPicPr>
          <p:cNvPr id="3" name="Image 2" descr="Une image contenant personne, intérieur, mur, jeune&#10;&#10;Description générée automatiquement">
            <a:extLst>
              <a:ext uri="{FF2B5EF4-FFF2-40B4-BE49-F238E27FC236}">
                <a16:creationId xmlns:a16="http://schemas.microsoft.com/office/drawing/2014/main" id="{78DB0687-CD33-5A4B-B4FF-FAC14AE61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99"/>
            <a:ext cx="2494265" cy="3741398"/>
          </a:xfrm>
          <a:prstGeom prst="rect">
            <a:avLst/>
          </a:prstGeom>
        </p:spPr>
      </p:pic>
      <p:pic>
        <p:nvPicPr>
          <p:cNvPr id="4" name="Image 3" descr="Une image contenant homme, verres, personne&#10;&#10;Description générée automatiquement">
            <a:extLst>
              <a:ext uri="{FF2B5EF4-FFF2-40B4-BE49-F238E27FC236}">
                <a16:creationId xmlns:a16="http://schemas.microsoft.com/office/drawing/2014/main" id="{D1E85C47-3D03-2445-898C-3D80AFE0E8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3202" y="-8953"/>
            <a:ext cx="4278798" cy="2847346"/>
          </a:xfrm>
          <a:prstGeom prst="rect">
            <a:avLst/>
          </a:prstGeom>
        </p:spPr>
      </p:pic>
      <p:pic>
        <p:nvPicPr>
          <p:cNvPr id="6" name="Image 5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133D46C8-283D-6146-9C5A-2B0616036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66" y="3739700"/>
            <a:ext cx="4892630" cy="3100450"/>
          </a:xfrm>
          <a:prstGeom prst="rect">
            <a:avLst/>
          </a:prstGeom>
        </p:spPr>
      </p:pic>
      <p:pic>
        <p:nvPicPr>
          <p:cNvPr id="8" name="Image 7" descr="Une image contenant personne, femme&#10;&#10;Description générée automatiquement">
            <a:extLst>
              <a:ext uri="{FF2B5EF4-FFF2-40B4-BE49-F238E27FC236}">
                <a16:creationId xmlns:a16="http://schemas.microsoft.com/office/drawing/2014/main" id="{FD857601-0B2F-0345-B306-207AEFF388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0889" y="1940105"/>
            <a:ext cx="2495422" cy="19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92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68A395E-A738-A899-63A9-C5574185FBC9}"/>
              </a:ext>
            </a:extLst>
          </p:cNvPr>
          <p:cNvSpPr txBox="1"/>
          <p:nvPr/>
        </p:nvSpPr>
        <p:spPr>
          <a:xfrm>
            <a:off x="1040920" y="2151727"/>
            <a:ext cx="101101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385" marR="536575" indent="215900" algn="just">
              <a:buNone/>
            </a:pP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« De quel droit et au nom de quelle justice tenez-vous ces Indiens dans une si cruelle et si horrible servitude ? (…) Ces gens ne sont-ils pas des </a:t>
            </a:r>
            <a:r>
              <a:rPr lang="fr-FR" sz="3200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hommes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 ? N’ont-ils pas une âme rationnelle ? N’êtes-vous pas obligés de les aimer comme vous-mêmes ? »</a:t>
            </a:r>
          </a:p>
        </p:txBody>
      </p:sp>
    </p:spTree>
    <p:extLst>
      <p:ext uri="{BB962C8B-B14F-4D97-AF65-F5344CB8AC3E}">
        <p14:creationId xmlns:p14="http://schemas.microsoft.com/office/powerpoint/2010/main" val="2271074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1B04167-6513-F64D-9492-89A758E126F7}"/>
              </a:ext>
            </a:extLst>
          </p:cNvPr>
          <p:cNvSpPr txBox="1"/>
          <p:nvPr/>
        </p:nvSpPr>
        <p:spPr>
          <a:xfrm>
            <a:off x="1349828" y="117693"/>
            <a:ext cx="949234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SCIENCE DE L’HOMME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 Anthropologie ou anthropologies ?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D’Aristote à la modernité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1.3. Le temps de la déconstruction</a:t>
            </a:r>
          </a:p>
          <a:p>
            <a:pPr lvl="1"/>
            <a:endParaRPr lang="fr-FR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DISCOURS PROPRE DE LA FOI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 Dieu pour penser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2.2. L’homme saisi dans sa relation à Dieu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2.3. Une portée universelle</a:t>
            </a:r>
          </a:p>
          <a:p>
            <a:pPr lvl="1"/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fr-F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PETIT DETOUR PAR VATICAN II</a:t>
            </a:r>
            <a:endParaRPr lang="fr-FR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3.1. Un principe</a:t>
            </a: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3.2. Mystère de l’homme, mystère du Verbe incarné</a:t>
            </a:r>
          </a:p>
          <a:p>
            <a:pPr lvl="1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3.3. Notre vocation</a:t>
            </a:r>
          </a:p>
          <a:p>
            <a:pPr lvl="1"/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1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DEUX TABLEAUX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721498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bâtiment, ligné, ligne, hall&#10;&#10;Description générée automatiquement">
            <a:extLst>
              <a:ext uri="{FF2B5EF4-FFF2-40B4-BE49-F238E27FC236}">
                <a16:creationId xmlns:a16="http://schemas.microsoft.com/office/drawing/2014/main" id="{FD47783C-85B3-F342-B14E-B13F2E625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112" y="390280"/>
            <a:ext cx="8963775" cy="607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250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F1BE482-866B-CD40-82AB-D47971DAC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0298" y="1444419"/>
            <a:ext cx="2886517" cy="443343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171F9E-ABB9-D441-A465-E551CEE5F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526" y="1444419"/>
            <a:ext cx="2886517" cy="442717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C72F77-8C66-8C43-8BF7-85A0D7F3F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0" y="1437739"/>
            <a:ext cx="2884392" cy="442273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396B58E-C4F3-0040-98D6-EC22A0D464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707" y="1448857"/>
            <a:ext cx="2885814" cy="442273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371EBE0-CB7B-634E-B588-E97ED511EB87}"/>
              </a:ext>
            </a:extLst>
          </p:cNvPr>
          <p:cNvSpPr txBox="1"/>
          <p:nvPr/>
        </p:nvSpPr>
        <p:spPr>
          <a:xfrm>
            <a:off x="1149396" y="743405"/>
            <a:ext cx="8002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BE8696-7B65-1145-9094-273F00C806A0}"/>
              </a:ext>
            </a:extLst>
          </p:cNvPr>
          <p:cNvSpPr/>
          <p:nvPr/>
        </p:nvSpPr>
        <p:spPr>
          <a:xfrm>
            <a:off x="3210186" y="374073"/>
            <a:ext cx="3208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1963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202082-4D06-F34E-A182-5527803CED88}"/>
              </a:ext>
            </a:extLst>
          </p:cNvPr>
          <p:cNvSpPr txBox="1"/>
          <p:nvPr/>
        </p:nvSpPr>
        <p:spPr>
          <a:xfrm>
            <a:off x="4124348" y="764186"/>
            <a:ext cx="10183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1964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5A41A3A-0293-934A-B81A-6171E7C50B41}"/>
              </a:ext>
            </a:extLst>
          </p:cNvPr>
          <p:cNvSpPr txBox="1"/>
          <p:nvPr/>
        </p:nvSpPr>
        <p:spPr>
          <a:xfrm>
            <a:off x="7171763" y="764186"/>
            <a:ext cx="9335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1965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D575A9C-4F9B-6C42-8214-53B498191D90}"/>
              </a:ext>
            </a:extLst>
          </p:cNvPr>
          <p:cNvSpPr txBox="1"/>
          <p:nvPr/>
        </p:nvSpPr>
        <p:spPr>
          <a:xfrm>
            <a:off x="10134401" y="722622"/>
            <a:ext cx="101831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1965</a:t>
            </a:r>
          </a:p>
        </p:txBody>
      </p:sp>
    </p:spTree>
    <p:extLst>
      <p:ext uri="{BB962C8B-B14F-4D97-AF65-F5344CB8AC3E}">
        <p14:creationId xmlns:p14="http://schemas.microsoft.com/office/powerpoint/2010/main" val="3908867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age 5" descr="Une image contenant plante, feuille de pissenlit, extérieur&#10;&#10;Description générée automatiquement">
            <a:extLst>
              <a:ext uri="{FF2B5EF4-FFF2-40B4-BE49-F238E27FC236}">
                <a16:creationId xmlns:a16="http://schemas.microsoft.com/office/drawing/2014/main" id="{AF85DC1E-46F1-FE52-F587-6AE092F39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42" b="3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0CCBA3F-6B85-20DF-033C-676E1958FB46}"/>
              </a:ext>
            </a:extLst>
          </p:cNvPr>
          <p:cNvSpPr txBox="1"/>
          <p:nvPr/>
        </p:nvSpPr>
        <p:spPr>
          <a:xfrm>
            <a:off x="661358" y="4734342"/>
            <a:ext cx="108692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 L’homme ! Ses jours sont comme l’herbe ; comme la fleur des champs il fleurit : dès que souffle le vent il n’est plus, même la place où il était l’ignore. » (Ps 102, 17-18) </a:t>
            </a:r>
          </a:p>
          <a:p>
            <a:pPr marL="0" indent="0" algn="just">
              <a:buNone/>
            </a:pPr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0134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0FA2E6-F589-C44D-ACAC-256E455545DA}"/>
              </a:ext>
            </a:extLst>
          </p:cNvPr>
          <p:cNvSpPr txBox="1"/>
          <p:nvPr/>
        </p:nvSpPr>
        <p:spPr>
          <a:xfrm>
            <a:off x="626533" y="2626897"/>
            <a:ext cx="10803467" cy="1604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40385" marR="535305" indent="215900"/>
            <a:r>
              <a:rPr lang="fr-FR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« Ce que la Révélation divine nous découvre ainsi, notre propre expérience le confirme.</a:t>
            </a:r>
            <a:r>
              <a:rPr lang="fr-FR" sz="3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 </a:t>
            </a:r>
            <a:r>
              <a:rPr lang="fr-FR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» (GS 13. 1)</a:t>
            </a:r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09670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0FA2E6-F589-C44D-ACAC-256E455545DA}"/>
              </a:ext>
            </a:extLst>
          </p:cNvPr>
          <p:cNvSpPr txBox="1"/>
          <p:nvPr/>
        </p:nvSpPr>
        <p:spPr>
          <a:xfrm>
            <a:off x="551959" y="2933941"/>
            <a:ext cx="11085031" cy="1570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réalité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le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mystère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l’homme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s’éclaire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vraiment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que dans le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mystère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Verbe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incarné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fr-FR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 » (GS 22)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9683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vieux, autel, blanc&#10;&#10;Description générée automatiquement">
            <a:extLst>
              <a:ext uri="{FF2B5EF4-FFF2-40B4-BE49-F238E27FC236}">
                <a16:creationId xmlns:a16="http://schemas.microsoft.com/office/drawing/2014/main" id="{546B5864-3B30-814A-A343-BC5A43C9A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6" t="2807" r="2342" b="2457"/>
          <a:stretch/>
        </p:blipFill>
        <p:spPr>
          <a:xfrm>
            <a:off x="1828800" y="192504"/>
            <a:ext cx="8530390" cy="649705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3B0C3A-5876-6343-88A6-B838F270A038}"/>
              </a:ext>
            </a:extLst>
          </p:cNvPr>
          <p:cNvSpPr txBox="1"/>
          <p:nvPr/>
        </p:nvSpPr>
        <p:spPr>
          <a:xfrm>
            <a:off x="156410" y="340258"/>
            <a:ext cx="36696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Rembrandt,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Ecce homo</a:t>
            </a:r>
          </a:p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1655,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Rijksmuseum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d’Amsterdam</a:t>
            </a:r>
          </a:p>
        </p:txBody>
      </p:sp>
    </p:spTree>
    <p:extLst>
      <p:ext uri="{BB962C8B-B14F-4D97-AF65-F5344CB8AC3E}">
        <p14:creationId xmlns:p14="http://schemas.microsoft.com/office/powerpoint/2010/main" val="5077975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A0FA2E6-F589-C44D-ACAC-256E455545DA}"/>
              </a:ext>
            </a:extLst>
          </p:cNvPr>
          <p:cNvSpPr txBox="1"/>
          <p:nvPr/>
        </p:nvSpPr>
        <p:spPr>
          <a:xfrm>
            <a:off x="235542" y="2519951"/>
            <a:ext cx="11717866" cy="1818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Nouvel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Adam, le Christ, dans la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révélation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même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mystère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Père et de son amour,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manifeste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pleinement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l’homme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lui-même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découvre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sublimité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vocation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 »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(GS 22)</a:t>
            </a:r>
          </a:p>
        </p:txBody>
      </p:sp>
    </p:spTree>
    <p:extLst>
      <p:ext uri="{BB962C8B-B14F-4D97-AF65-F5344CB8AC3E}">
        <p14:creationId xmlns:p14="http://schemas.microsoft.com/office/powerpoint/2010/main" val="20622448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9624DFC6-4DCC-EF4A-AD7E-A5E8A05C5974}"/>
              </a:ext>
            </a:extLst>
          </p:cNvPr>
          <p:cNvSpPr txBox="1"/>
          <p:nvPr/>
        </p:nvSpPr>
        <p:spPr>
          <a:xfrm>
            <a:off x="6569241" y="6032268"/>
            <a:ext cx="54021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Caravage,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Vocation de saint Matthieu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1598-1601,  Rome, Eglise Saint-Louis-des-Français</a:t>
            </a:r>
          </a:p>
        </p:txBody>
      </p:sp>
      <p:pic>
        <p:nvPicPr>
          <p:cNvPr id="5" name="Image 4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1D8B154A-6F65-574A-8F94-C6D354028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317" y="935803"/>
            <a:ext cx="9495366" cy="498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886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44C6C6E-EE72-8F48-8964-004200350E37}"/>
              </a:ext>
            </a:extLst>
          </p:cNvPr>
          <p:cNvSpPr txBox="1"/>
          <p:nvPr/>
        </p:nvSpPr>
        <p:spPr>
          <a:xfrm>
            <a:off x="760021" y="2277094"/>
            <a:ext cx="110678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 Tu nous as fait pour toi et notre cœur est sans repos </a:t>
            </a:r>
          </a:p>
          <a:p>
            <a:pPr algn="just"/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tant qu’il ne repose en toi ». </a:t>
            </a:r>
          </a:p>
          <a:p>
            <a:pPr algn="just"/>
            <a:endParaRPr lang="fr-F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36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Saint Augustin, </a:t>
            </a:r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Confessions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livre I,1) </a:t>
            </a:r>
          </a:p>
        </p:txBody>
      </p:sp>
    </p:spTree>
    <p:extLst>
      <p:ext uri="{BB962C8B-B14F-4D97-AF65-F5344CB8AC3E}">
        <p14:creationId xmlns:p14="http://schemas.microsoft.com/office/powerpoint/2010/main" val="23682787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vieux, assis, homme&#10;&#10;Description générée automatiquement">
            <a:extLst>
              <a:ext uri="{FF2B5EF4-FFF2-40B4-BE49-F238E27FC236}">
                <a16:creationId xmlns:a16="http://schemas.microsoft.com/office/drawing/2014/main" id="{BC7FBB89-9A0E-B84D-A15A-A29F0D09A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"/>
          <a:stretch/>
        </p:blipFill>
        <p:spPr>
          <a:xfrm>
            <a:off x="6809530" y="437734"/>
            <a:ext cx="4243284" cy="546238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D112B0C-D1B0-2A49-A2FF-1D5B94A17D63}"/>
              </a:ext>
            </a:extLst>
          </p:cNvPr>
          <p:cNvSpPr txBox="1"/>
          <p:nvPr/>
        </p:nvSpPr>
        <p:spPr>
          <a:xfrm>
            <a:off x="10060203" y="6036217"/>
            <a:ext cx="198522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i="1" dirty="0"/>
              <a:t>Autoportrait</a:t>
            </a:r>
            <a:r>
              <a:rPr lang="fr-FR" dirty="0"/>
              <a:t>, 1669,</a:t>
            </a:r>
          </a:p>
          <a:p>
            <a:r>
              <a:rPr lang="fr-FR" dirty="0"/>
              <a:t> National </a:t>
            </a:r>
            <a:r>
              <a:rPr lang="fr-FR" dirty="0" err="1"/>
              <a:t>Gallery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B33C55-E46E-DF4D-8788-B0A1B742B5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26096" y="437734"/>
            <a:ext cx="4243284" cy="548755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06525E7-8116-0A4C-98A8-07BB5638983E}"/>
              </a:ext>
            </a:extLst>
          </p:cNvPr>
          <p:cNvSpPr txBox="1"/>
          <p:nvPr/>
        </p:nvSpPr>
        <p:spPr>
          <a:xfrm>
            <a:off x="550389" y="6036217"/>
            <a:ext cx="2897349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Autoportrait à la chaîne d’or,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1633, Louvre</a:t>
            </a:r>
          </a:p>
        </p:txBody>
      </p:sp>
    </p:spTree>
    <p:extLst>
      <p:ext uri="{BB962C8B-B14F-4D97-AF65-F5344CB8AC3E}">
        <p14:creationId xmlns:p14="http://schemas.microsoft.com/office/powerpoint/2010/main" val="25942519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intérieur, vieux, assis, homme&#10;&#10;Description générée automatiquement">
            <a:extLst>
              <a:ext uri="{FF2B5EF4-FFF2-40B4-BE49-F238E27FC236}">
                <a16:creationId xmlns:a16="http://schemas.microsoft.com/office/drawing/2014/main" id="{BC7FBB89-9A0E-B84D-A15A-A29F0D09A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4"/>
          <a:stretch/>
        </p:blipFill>
        <p:spPr>
          <a:xfrm>
            <a:off x="3440809" y="0"/>
            <a:ext cx="5310382" cy="683606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D112B0C-D1B0-2A49-A2FF-1D5B94A17D63}"/>
              </a:ext>
            </a:extLst>
          </p:cNvPr>
          <p:cNvSpPr txBox="1"/>
          <p:nvPr/>
        </p:nvSpPr>
        <p:spPr>
          <a:xfrm>
            <a:off x="10060203" y="6036217"/>
            <a:ext cx="198522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i="1" dirty="0"/>
              <a:t>Autoportrait</a:t>
            </a:r>
            <a:r>
              <a:rPr lang="fr-FR" dirty="0"/>
              <a:t>, 1669,</a:t>
            </a:r>
          </a:p>
          <a:p>
            <a:r>
              <a:rPr lang="fr-FR" dirty="0"/>
              <a:t> National </a:t>
            </a:r>
            <a:r>
              <a:rPr lang="fr-FR" dirty="0" err="1"/>
              <a:t>Gallery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98410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vieux&#10;&#10;Description générée automatiquement">
            <a:extLst>
              <a:ext uri="{FF2B5EF4-FFF2-40B4-BE49-F238E27FC236}">
                <a16:creationId xmlns:a16="http://schemas.microsoft.com/office/drawing/2014/main" id="{ED276973-99B1-E243-BDC8-E6E0871E5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286" y="0"/>
            <a:ext cx="4809173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689CDBA-DD7F-DE43-B08B-D67B353726C1}"/>
              </a:ext>
            </a:extLst>
          </p:cNvPr>
          <p:cNvSpPr txBox="1"/>
          <p:nvPr/>
        </p:nvSpPr>
        <p:spPr>
          <a:xfrm>
            <a:off x="3135086" y="36960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0733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8391CC-FA4E-D8B6-D15A-6D5B63157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732" y="262923"/>
            <a:ext cx="6314536" cy="420203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56D5693-E871-1752-744C-3D51F37C8265}"/>
              </a:ext>
            </a:extLst>
          </p:cNvPr>
          <p:cNvSpPr txBox="1"/>
          <p:nvPr/>
        </p:nvSpPr>
        <p:spPr>
          <a:xfrm>
            <a:off x="4244196" y="54173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AB47BDC-EC9D-8B6D-5FBA-2798E327ED5E}"/>
              </a:ext>
            </a:extLst>
          </p:cNvPr>
          <p:cNvSpPr txBox="1"/>
          <p:nvPr/>
        </p:nvSpPr>
        <p:spPr>
          <a:xfrm>
            <a:off x="-485955" y="4678725"/>
            <a:ext cx="131639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385" marR="535305" indent="215900" algn="just"/>
            <a:r>
              <a:rPr lang="fr-F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« C’est toi qui as créé mes reins, qui m’a tissé dans le sein de ma mère. Je reconnais devant toi le prodige, l’être étonnant que je suis : étonnantes sont tes œuvres, toute mon âme le sait. » (Ps 138 (139), 13-14)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6474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8153EC8-8E01-4D70-B575-24ABD35A1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3881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vieux, plafond, plaque d’égout, peinture&#10;&#10;Description générée automatiquement">
            <a:extLst>
              <a:ext uri="{FF2B5EF4-FFF2-40B4-BE49-F238E27FC236}">
                <a16:creationId xmlns:a16="http://schemas.microsoft.com/office/drawing/2014/main" id="{11EDA998-1159-7840-B057-8C39C58CB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F14AD8D-6D74-1444-9DE3-C2006E0C8FF8}"/>
              </a:ext>
            </a:extLst>
          </p:cNvPr>
          <p:cNvSpPr txBox="1"/>
          <p:nvPr/>
        </p:nvSpPr>
        <p:spPr>
          <a:xfrm>
            <a:off x="183806" y="270934"/>
            <a:ext cx="10512949" cy="46536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CH. 1 - INTRODUCTION</a:t>
            </a:r>
          </a:p>
        </p:txBody>
      </p:sp>
    </p:spTree>
    <p:extLst>
      <p:ext uri="{BB962C8B-B14F-4D97-AF65-F5344CB8AC3E}">
        <p14:creationId xmlns:p14="http://schemas.microsoft.com/office/powerpoint/2010/main" val="3120687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B0059EA-0358-B345-B015-52F4F3E07A15}"/>
              </a:ext>
            </a:extLst>
          </p:cNvPr>
          <p:cNvSpPr txBox="1"/>
          <p:nvPr/>
        </p:nvSpPr>
        <p:spPr>
          <a:xfrm>
            <a:off x="304800" y="312387"/>
            <a:ext cx="37925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2 - LA CREATION</a:t>
            </a:r>
          </a:p>
        </p:txBody>
      </p:sp>
      <p:pic>
        <p:nvPicPr>
          <p:cNvPr id="2" name="Image 1" descr="Une image contenant personne, chien&#10;&#10;Description générée automatiquement">
            <a:extLst>
              <a:ext uri="{FF2B5EF4-FFF2-40B4-BE49-F238E27FC236}">
                <a16:creationId xmlns:a16="http://schemas.microsoft.com/office/drawing/2014/main" id="{7C10EF0D-7E1C-B8BE-4519-616FCE0C2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3265"/>
            <a:ext cx="12192000" cy="413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96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 6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66D3C111-7C9F-4E4C-A1CA-AB00A7071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878" y="0"/>
            <a:ext cx="4644244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F14AD8D-6D74-1444-9DE3-C2006E0C8FF8}"/>
              </a:ext>
            </a:extLst>
          </p:cNvPr>
          <p:cNvSpPr txBox="1"/>
          <p:nvPr/>
        </p:nvSpPr>
        <p:spPr>
          <a:xfrm>
            <a:off x="252305" y="263319"/>
            <a:ext cx="272863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3 – LE MAL</a:t>
            </a:r>
          </a:p>
        </p:txBody>
      </p:sp>
    </p:spTree>
    <p:extLst>
      <p:ext uri="{BB962C8B-B14F-4D97-AF65-F5344CB8AC3E}">
        <p14:creationId xmlns:p14="http://schemas.microsoft.com/office/powerpoint/2010/main" val="4260390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Image 6" descr="Une image contenant personne, groupe, gens, foule&#10;&#10;Description générée automatiquement">
            <a:extLst>
              <a:ext uri="{FF2B5EF4-FFF2-40B4-BE49-F238E27FC236}">
                <a16:creationId xmlns:a16="http://schemas.microsoft.com/office/drawing/2014/main" id="{5820C24F-1C92-9944-AE1F-C69B5D440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737" y="0"/>
            <a:ext cx="7481455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F14AD8D-6D74-1444-9DE3-C2006E0C8FF8}"/>
              </a:ext>
            </a:extLst>
          </p:cNvPr>
          <p:cNvSpPr txBox="1"/>
          <p:nvPr/>
        </p:nvSpPr>
        <p:spPr>
          <a:xfrm>
            <a:off x="224057" y="285857"/>
            <a:ext cx="517981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CH. 4 - LA MORT ET LE PECHE</a:t>
            </a:r>
          </a:p>
        </p:txBody>
      </p:sp>
    </p:spTree>
    <p:extLst>
      <p:ext uri="{BB962C8B-B14F-4D97-AF65-F5344CB8AC3E}">
        <p14:creationId xmlns:p14="http://schemas.microsoft.com/office/powerpoint/2010/main" val="151691767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6366</TotalTime>
  <Words>989</Words>
  <Application>Microsoft Macintosh PowerPoint</Application>
  <PresentationFormat>Grand écran</PresentationFormat>
  <Paragraphs>145</Paragraphs>
  <Slides>48</Slides>
  <Notes>7</Notes>
  <HiddenSlides>1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Aude Ragozin</dc:creator>
  <cp:lastModifiedBy>Aude Ragozin</cp:lastModifiedBy>
  <cp:revision>113</cp:revision>
  <dcterms:created xsi:type="dcterms:W3CDTF">2021-01-11T21:38:17Z</dcterms:created>
  <dcterms:modified xsi:type="dcterms:W3CDTF">2025-04-07T20:13:09Z</dcterms:modified>
</cp:coreProperties>
</file>