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416" r:id="rId2"/>
    <p:sldId id="324" r:id="rId3"/>
    <p:sldId id="354" r:id="rId4"/>
    <p:sldId id="394" r:id="rId5"/>
    <p:sldId id="335" r:id="rId6"/>
    <p:sldId id="350" r:id="rId7"/>
    <p:sldId id="392" r:id="rId8"/>
    <p:sldId id="351" r:id="rId9"/>
    <p:sldId id="429" r:id="rId10"/>
    <p:sldId id="353" r:id="rId11"/>
    <p:sldId id="352" r:id="rId12"/>
    <p:sldId id="441" r:id="rId13"/>
    <p:sldId id="418" r:id="rId14"/>
    <p:sldId id="365" r:id="rId15"/>
    <p:sldId id="366" r:id="rId16"/>
    <p:sldId id="305" r:id="rId17"/>
    <p:sldId id="306" r:id="rId18"/>
    <p:sldId id="307" r:id="rId19"/>
    <p:sldId id="361" r:id="rId20"/>
    <p:sldId id="308" r:id="rId21"/>
    <p:sldId id="360" r:id="rId22"/>
    <p:sldId id="431" r:id="rId23"/>
    <p:sldId id="338" r:id="rId24"/>
    <p:sldId id="430" r:id="rId25"/>
    <p:sldId id="442" r:id="rId26"/>
    <p:sldId id="443" r:id="rId27"/>
    <p:sldId id="444" r:id="rId28"/>
    <p:sldId id="445" r:id="rId29"/>
    <p:sldId id="446" r:id="rId30"/>
    <p:sldId id="440" r:id="rId31"/>
    <p:sldId id="419" r:id="rId32"/>
    <p:sldId id="287" r:id="rId33"/>
    <p:sldId id="299" r:id="rId34"/>
    <p:sldId id="297" r:id="rId35"/>
    <p:sldId id="300" r:id="rId36"/>
    <p:sldId id="301" r:id="rId37"/>
    <p:sldId id="302" r:id="rId38"/>
    <p:sldId id="303" r:id="rId39"/>
    <p:sldId id="304" r:id="rId40"/>
    <p:sldId id="434" r:id="rId41"/>
    <p:sldId id="435" r:id="rId42"/>
    <p:sldId id="437" r:id="rId43"/>
    <p:sldId id="436" r:id="rId44"/>
    <p:sldId id="439" r:id="rId45"/>
    <p:sldId id="448" r:id="rId46"/>
    <p:sldId id="447" r:id="rId47"/>
    <p:sldId id="375" r:id="rId48"/>
    <p:sldId id="421" r:id="rId4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246" autoAdjust="0"/>
    <p:restoredTop sz="94277"/>
  </p:normalViewPr>
  <p:slideViewPr>
    <p:cSldViewPr snapToGrid="0">
      <p:cViewPr varScale="1">
        <p:scale>
          <a:sx n="74" d="100"/>
          <a:sy n="74" d="100"/>
        </p:scale>
        <p:origin x="176" y="68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B3A683-E111-804C-B311-35246892011F}" type="datetimeFigureOut">
              <a:rPr lang="fr-FR" smtClean="0"/>
              <a:t>29/04/2025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90092D-9321-614F-A9B6-2C1C8E01F976}" type="slidenum">
              <a:rPr lang="fr-FR" smtClean="0"/>
              <a:t>‹N°›</a:t>
            </a:fld>
            <a:endParaRPr lang="fr-FR"/>
          </a:p>
        </p:txBody>
      </p:sp>
    </p:spTree>
    <p:extLst>
      <p:ext uri="{BB962C8B-B14F-4D97-AF65-F5344CB8AC3E}">
        <p14:creationId xmlns:p14="http://schemas.microsoft.com/office/powerpoint/2010/main" val="3596889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1D74D3-F5D4-164E-824C-B8429562E0B9}" type="slidenum">
              <a:rPr lang="fr-FR" smtClean="0"/>
              <a:t>1</a:t>
            </a:fld>
            <a:endParaRPr lang="fr-FR"/>
          </a:p>
        </p:txBody>
      </p:sp>
    </p:spTree>
    <p:extLst>
      <p:ext uri="{BB962C8B-B14F-4D97-AF65-F5344CB8AC3E}">
        <p14:creationId xmlns:p14="http://schemas.microsoft.com/office/powerpoint/2010/main" val="2818740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2841DD-F816-453A-9940-C01B96F2854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0C575DD-D707-442D-99FC-4F5C340EAE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07A1D25-D7F6-4DBD-8F61-82028AF052D3}"/>
              </a:ext>
            </a:extLst>
          </p:cNvPr>
          <p:cNvSpPr>
            <a:spLocks noGrp="1"/>
          </p:cNvSpPr>
          <p:nvPr>
            <p:ph type="dt" sz="half" idx="10"/>
          </p:nvPr>
        </p:nvSpPr>
        <p:spPr/>
        <p:txBody>
          <a:bodyPr/>
          <a:lstStyle/>
          <a:p>
            <a:fld id="{1AE114A1-2C79-40B9-859D-A082E9FA5F55}" type="datetimeFigureOut">
              <a:rPr lang="fr-FR" smtClean="0"/>
              <a:t>29/04/2025</a:t>
            </a:fld>
            <a:endParaRPr lang="fr-FR"/>
          </a:p>
        </p:txBody>
      </p:sp>
      <p:sp>
        <p:nvSpPr>
          <p:cNvPr id="5" name="Espace réservé du pied de page 4">
            <a:extLst>
              <a:ext uri="{FF2B5EF4-FFF2-40B4-BE49-F238E27FC236}">
                <a16:creationId xmlns:a16="http://schemas.microsoft.com/office/drawing/2014/main" id="{22E7ACBA-B388-4051-9984-5B50D991AE8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E4E730E-6E49-4587-99F5-B2047803F33D}"/>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537586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305F48-7AC5-4DC1-81FA-704663BB32D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E35BA51-217D-47E3-A38E-96F73A07E5B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437C3D3-8113-434E-B2D0-14C907F9E709}"/>
              </a:ext>
            </a:extLst>
          </p:cNvPr>
          <p:cNvSpPr>
            <a:spLocks noGrp="1"/>
          </p:cNvSpPr>
          <p:nvPr>
            <p:ph type="dt" sz="half" idx="10"/>
          </p:nvPr>
        </p:nvSpPr>
        <p:spPr/>
        <p:txBody>
          <a:bodyPr/>
          <a:lstStyle/>
          <a:p>
            <a:fld id="{1AE114A1-2C79-40B9-859D-A082E9FA5F55}" type="datetimeFigureOut">
              <a:rPr lang="fr-FR" smtClean="0"/>
              <a:t>29/04/2025</a:t>
            </a:fld>
            <a:endParaRPr lang="fr-FR"/>
          </a:p>
        </p:txBody>
      </p:sp>
      <p:sp>
        <p:nvSpPr>
          <p:cNvPr id="5" name="Espace réservé du pied de page 4">
            <a:extLst>
              <a:ext uri="{FF2B5EF4-FFF2-40B4-BE49-F238E27FC236}">
                <a16:creationId xmlns:a16="http://schemas.microsoft.com/office/drawing/2014/main" id="{2ADD68E3-1DD3-4095-AD4A-7F4BCE79B69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DA2C5C6-8DD9-4F08-92D6-E90D290BC563}"/>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561882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CC7F44E-86AF-4DEB-B319-71501DD8656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17BAD23-20FD-415E-BFA2-EA9B72F5D23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C25B1A3-2864-415E-B366-4F7363D638A3}"/>
              </a:ext>
            </a:extLst>
          </p:cNvPr>
          <p:cNvSpPr>
            <a:spLocks noGrp="1"/>
          </p:cNvSpPr>
          <p:nvPr>
            <p:ph type="dt" sz="half" idx="10"/>
          </p:nvPr>
        </p:nvSpPr>
        <p:spPr/>
        <p:txBody>
          <a:bodyPr/>
          <a:lstStyle/>
          <a:p>
            <a:fld id="{1AE114A1-2C79-40B9-859D-A082E9FA5F55}" type="datetimeFigureOut">
              <a:rPr lang="fr-FR" smtClean="0"/>
              <a:t>29/04/2025</a:t>
            </a:fld>
            <a:endParaRPr lang="fr-FR"/>
          </a:p>
        </p:txBody>
      </p:sp>
      <p:sp>
        <p:nvSpPr>
          <p:cNvPr id="5" name="Espace réservé du pied de page 4">
            <a:extLst>
              <a:ext uri="{FF2B5EF4-FFF2-40B4-BE49-F238E27FC236}">
                <a16:creationId xmlns:a16="http://schemas.microsoft.com/office/drawing/2014/main" id="{9AE651EA-95B5-48B9-825D-258A0297017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F9954A1-2DCE-4689-AFD7-18C37057B49F}"/>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2972691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A764E8-0FEA-4003-B9FF-73E93475EBB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E720C34-87C8-416E-89FC-B8E0519DC98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B8887E1-FAE1-4728-B942-64445A1B0C9C}"/>
              </a:ext>
            </a:extLst>
          </p:cNvPr>
          <p:cNvSpPr>
            <a:spLocks noGrp="1"/>
          </p:cNvSpPr>
          <p:nvPr>
            <p:ph type="dt" sz="half" idx="10"/>
          </p:nvPr>
        </p:nvSpPr>
        <p:spPr/>
        <p:txBody>
          <a:bodyPr/>
          <a:lstStyle/>
          <a:p>
            <a:fld id="{1AE114A1-2C79-40B9-859D-A082E9FA5F55}" type="datetimeFigureOut">
              <a:rPr lang="fr-FR" smtClean="0"/>
              <a:t>29/04/2025</a:t>
            </a:fld>
            <a:endParaRPr lang="fr-FR"/>
          </a:p>
        </p:txBody>
      </p:sp>
      <p:sp>
        <p:nvSpPr>
          <p:cNvPr id="5" name="Espace réservé du pied de page 4">
            <a:extLst>
              <a:ext uri="{FF2B5EF4-FFF2-40B4-BE49-F238E27FC236}">
                <a16:creationId xmlns:a16="http://schemas.microsoft.com/office/drawing/2014/main" id="{27D9CE30-0E1F-442E-B639-360452582C9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EF8796B-2365-43E3-90D0-89BE1C6B1CEF}"/>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679929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079EF8-9E02-4307-89F2-DCDC3CC9512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C40E5A5-8842-4ADC-9A4E-D33F3264D3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2611218-563E-4E62-B5C8-160963A92AD0}"/>
              </a:ext>
            </a:extLst>
          </p:cNvPr>
          <p:cNvSpPr>
            <a:spLocks noGrp="1"/>
          </p:cNvSpPr>
          <p:nvPr>
            <p:ph type="dt" sz="half" idx="10"/>
          </p:nvPr>
        </p:nvSpPr>
        <p:spPr/>
        <p:txBody>
          <a:bodyPr/>
          <a:lstStyle/>
          <a:p>
            <a:fld id="{1AE114A1-2C79-40B9-859D-A082E9FA5F55}" type="datetimeFigureOut">
              <a:rPr lang="fr-FR" smtClean="0"/>
              <a:t>29/04/2025</a:t>
            </a:fld>
            <a:endParaRPr lang="fr-FR"/>
          </a:p>
        </p:txBody>
      </p:sp>
      <p:sp>
        <p:nvSpPr>
          <p:cNvPr id="5" name="Espace réservé du pied de page 4">
            <a:extLst>
              <a:ext uri="{FF2B5EF4-FFF2-40B4-BE49-F238E27FC236}">
                <a16:creationId xmlns:a16="http://schemas.microsoft.com/office/drawing/2014/main" id="{4DD317CA-2C75-41F7-B362-EB8ACA220EA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2E341CF-F1AE-41BF-A7A6-EBF28DC4161E}"/>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1206029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5938C7-2E1F-4538-B195-7080A46FD35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2550B3F-5B90-4F3D-A189-8AFE64A199F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C80C6DB-50FE-4D6B-895C-3AB98448B0D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667EA8E-69CF-413A-8ED8-D25EE2775BC8}"/>
              </a:ext>
            </a:extLst>
          </p:cNvPr>
          <p:cNvSpPr>
            <a:spLocks noGrp="1"/>
          </p:cNvSpPr>
          <p:nvPr>
            <p:ph type="dt" sz="half" idx="10"/>
          </p:nvPr>
        </p:nvSpPr>
        <p:spPr/>
        <p:txBody>
          <a:bodyPr/>
          <a:lstStyle/>
          <a:p>
            <a:fld id="{1AE114A1-2C79-40B9-859D-A082E9FA5F55}" type="datetimeFigureOut">
              <a:rPr lang="fr-FR" smtClean="0"/>
              <a:t>29/04/2025</a:t>
            </a:fld>
            <a:endParaRPr lang="fr-FR"/>
          </a:p>
        </p:txBody>
      </p:sp>
      <p:sp>
        <p:nvSpPr>
          <p:cNvPr id="6" name="Espace réservé du pied de page 5">
            <a:extLst>
              <a:ext uri="{FF2B5EF4-FFF2-40B4-BE49-F238E27FC236}">
                <a16:creationId xmlns:a16="http://schemas.microsoft.com/office/drawing/2014/main" id="{C5FA3F8F-59FC-42A1-AF3D-AF5E619FDAD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1F7296A-DC7C-494C-97A1-ECF8B6DB16E5}"/>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1466656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B3217E-E84E-4F69-85A3-1B84582FA5A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16A2940-DBC4-456A-98C0-86FC143A07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73D7761-82B4-44BA-B1A7-C1DA6686D4E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35F428A-44DE-45C1-A8ED-BF4C57CA9C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A4F2CD7-BFBA-4EF6-A135-8DCDB879C87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9D6D216-F265-4A50-8B95-B596E2CD1844}"/>
              </a:ext>
            </a:extLst>
          </p:cNvPr>
          <p:cNvSpPr>
            <a:spLocks noGrp="1"/>
          </p:cNvSpPr>
          <p:nvPr>
            <p:ph type="dt" sz="half" idx="10"/>
          </p:nvPr>
        </p:nvSpPr>
        <p:spPr/>
        <p:txBody>
          <a:bodyPr/>
          <a:lstStyle/>
          <a:p>
            <a:fld id="{1AE114A1-2C79-40B9-859D-A082E9FA5F55}" type="datetimeFigureOut">
              <a:rPr lang="fr-FR" smtClean="0"/>
              <a:t>29/04/2025</a:t>
            </a:fld>
            <a:endParaRPr lang="fr-FR"/>
          </a:p>
        </p:txBody>
      </p:sp>
      <p:sp>
        <p:nvSpPr>
          <p:cNvPr id="8" name="Espace réservé du pied de page 7">
            <a:extLst>
              <a:ext uri="{FF2B5EF4-FFF2-40B4-BE49-F238E27FC236}">
                <a16:creationId xmlns:a16="http://schemas.microsoft.com/office/drawing/2014/main" id="{6872F2F3-69B1-44FA-80B6-AF79DA427BB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B8D8F42-C4CA-4C92-81B5-E83DA20D3D80}"/>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519371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7D77E6-C9E2-405A-A81C-16151DED488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A9B52E3-46F4-49B6-B181-EED7FBB99030}"/>
              </a:ext>
            </a:extLst>
          </p:cNvPr>
          <p:cNvSpPr>
            <a:spLocks noGrp="1"/>
          </p:cNvSpPr>
          <p:nvPr>
            <p:ph type="dt" sz="half" idx="10"/>
          </p:nvPr>
        </p:nvSpPr>
        <p:spPr/>
        <p:txBody>
          <a:bodyPr/>
          <a:lstStyle/>
          <a:p>
            <a:fld id="{1AE114A1-2C79-40B9-859D-A082E9FA5F55}" type="datetimeFigureOut">
              <a:rPr lang="fr-FR" smtClean="0"/>
              <a:t>29/04/2025</a:t>
            </a:fld>
            <a:endParaRPr lang="fr-FR"/>
          </a:p>
        </p:txBody>
      </p:sp>
      <p:sp>
        <p:nvSpPr>
          <p:cNvPr id="4" name="Espace réservé du pied de page 3">
            <a:extLst>
              <a:ext uri="{FF2B5EF4-FFF2-40B4-BE49-F238E27FC236}">
                <a16:creationId xmlns:a16="http://schemas.microsoft.com/office/drawing/2014/main" id="{ADA27C95-BBF1-4F62-9752-863E4ABDD98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8CE6B62-DE23-4CD2-A373-9EA048BA0795}"/>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129937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03C78CB-81C6-4053-A75D-1D199124F805}"/>
              </a:ext>
            </a:extLst>
          </p:cNvPr>
          <p:cNvSpPr>
            <a:spLocks noGrp="1"/>
          </p:cNvSpPr>
          <p:nvPr>
            <p:ph type="dt" sz="half" idx="10"/>
          </p:nvPr>
        </p:nvSpPr>
        <p:spPr/>
        <p:txBody>
          <a:bodyPr/>
          <a:lstStyle/>
          <a:p>
            <a:fld id="{1AE114A1-2C79-40B9-859D-A082E9FA5F55}" type="datetimeFigureOut">
              <a:rPr lang="fr-FR" smtClean="0"/>
              <a:t>29/04/2025</a:t>
            </a:fld>
            <a:endParaRPr lang="fr-FR"/>
          </a:p>
        </p:txBody>
      </p:sp>
      <p:sp>
        <p:nvSpPr>
          <p:cNvPr id="3" name="Espace réservé du pied de page 2">
            <a:extLst>
              <a:ext uri="{FF2B5EF4-FFF2-40B4-BE49-F238E27FC236}">
                <a16:creationId xmlns:a16="http://schemas.microsoft.com/office/drawing/2014/main" id="{A1B6B2D2-D7D5-491F-B03E-D7EE15B250C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F01BE1F-C718-46A1-A6AD-25C4DA3BD6E0}"/>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241846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4CB025-716E-4177-B09E-225D4C09270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1A5EDD51-7D64-496B-ADAA-F77CA73AB1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091544B-E32D-4DDB-A03C-739FB410B0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B8841B4-ABED-47BF-8795-DFF82C279888}"/>
              </a:ext>
            </a:extLst>
          </p:cNvPr>
          <p:cNvSpPr>
            <a:spLocks noGrp="1"/>
          </p:cNvSpPr>
          <p:nvPr>
            <p:ph type="dt" sz="half" idx="10"/>
          </p:nvPr>
        </p:nvSpPr>
        <p:spPr/>
        <p:txBody>
          <a:bodyPr/>
          <a:lstStyle/>
          <a:p>
            <a:fld id="{1AE114A1-2C79-40B9-859D-A082E9FA5F55}" type="datetimeFigureOut">
              <a:rPr lang="fr-FR" smtClean="0"/>
              <a:t>29/04/2025</a:t>
            </a:fld>
            <a:endParaRPr lang="fr-FR"/>
          </a:p>
        </p:txBody>
      </p:sp>
      <p:sp>
        <p:nvSpPr>
          <p:cNvPr id="6" name="Espace réservé du pied de page 5">
            <a:extLst>
              <a:ext uri="{FF2B5EF4-FFF2-40B4-BE49-F238E27FC236}">
                <a16:creationId xmlns:a16="http://schemas.microsoft.com/office/drawing/2014/main" id="{A47FA228-A92E-40E9-A2E2-F821AD77CBB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34576D8-F080-4EBB-BB02-4887976FFA03}"/>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3948157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328DC2-3AD6-4265-AD22-284EA9599D8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ECB506A-0407-4BDD-BB31-60F982EE27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99C6F8F-0AD1-4717-92C4-0F841EF704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5043ADB-BE1D-4CED-AAA8-3F646E19F028}"/>
              </a:ext>
            </a:extLst>
          </p:cNvPr>
          <p:cNvSpPr>
            <a:spLocks noGrp="1"/>
          </p:cNvSpPr>
          <p:nvPr>
            <p:ph type="dt" sz="half" idx="10"/>
          </p:nvPr>
        </p:nvSpPr>
        <p:spPr/>
        <p:txBody>
          <a:bodyPr/>
          <a:lstStyle/>
          <a:p>
            <a:fld id="{1AE114A1-2C79-40B9-859D-A082E9FA5F55}" type="datetimeFigureOut">
              <a:rPr lang="fr-FR" smtClean="0"/>
              <a:t>29/04/2025</a:t>
            </a:fld>
            <a:endParaRPr lang="fr-FR"/>
          </a:p>
        </p:txBody>
      </p:sp>
      <p:sp>
        <p:nvSpPr>
          <p:cNvPr id="6" name="Espace réservé du pied de page 5">
            <a:extLst>
              <a:ext uri="{FF2B5EF4-FFF2-40B4-BE49-F238E27FC236}">
                <a16:creationId xmlns:a16="http://schemas.microsoft.com/office/drawing/2014/main" id="{836FE210-BBE1-4A81-A9BB-ADD36C26BE7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694545B-9E03-4C00-AF18-E5441BE41238}"/>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4171677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34DC8D2-532B-43EC-9E53-A759987133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71222A5-7EE7-45AF-94D6-8081046F2E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5CF3C7E-F6FD-4029-BFDD-DE89C9D0B4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E114A1-2C79-40B9-859D-A082E9FA5F55}" type="datetimeFigureOut">
              <a:rPr lang="fr-FR" smtClean="0"/>
              <a:t>29/04/2025</a:t>
            </a:fld>
            <a:endParaRPr lang="fr-FR"/>
          </a:p>
        </p:txBody>
      </p:sp>
      <p:sp>
        <p:nvSpPr>
          <p:cNvPr id="5" name="Espace réservé du pied de page 4">
            <a:extLst>
              <a:ext uri="{FF2B5EF4-FFF2-40B4-BE49-F238E27FC236}">
                <a16:creationId xmlns:a16="http://schemas.microsoft.com/office/drawing/2014/main" id="{5DF72BCF-F44A-4C05-A9B0-31E739B255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76DDE12-5E19-4AFA-A70B-8C9AA47205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88F5B-AD97-4817-83D1-D76A1B7D2737}" type="slidenum">
              <a:rPr lang="fr-FR" smtClean="0"/>
              <a:t>‹N°›</a:t>
            </a:fld>
            <a:endParaRPr lang="fr-FR"/>
          </a:p>
        </p:txBody>
      </p:sp>
    </p:spTree>
    <p:extLst>
      <p:ext uri="{BB962C8B-B14F-4D97-AF65-F5344CB8AC3E}">
        <p14:creationId xmlns:p14="http://schemas.microsoft.com/office/powerpoint/2010/main" val="3088062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file:///verset/Gen&#232;se/2/5/TOB" TargetMode="External"/><Relationship Id="rId7" Type="http://schemas.openxmlformats.org/officeDocument/2006/relationships/hyperlink" Target="file:///verset/Gen&#232;se/2/9/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6" Type="http://schemas.openxmlformats.org/officeDocument/2006/relationships/hyperlink" Target="file:///verset/Gen&#232;se/2/8/TOB" TargetMode="External"/><Relationship Id="rId5" Type="http://schemas.openxmlformats.org/officeDocument/2006/relationships/hyperlink" Target="file:///verset/Gen&#232;se/2/7/TOB" TargetMode="External"/><Relationship Id="rId4" Type="http://schemas.openxmlformats.org/officeDocument/2006/relationships/hyperlink" Target="file:///verset/Gen&#232;se/2/6/TOB"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file:///verset/Gen&#232;se/2/10/TOB" TargetMode="External"/><Relationship Id="rId7" Type="http://schemas.openxmlformats.org/officeDocument/2006/relationships/hyperlink" Target="file:///verset/Gen&#232;se/2/14/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6" Type="http://schemas.openxmlformats.org/officeDocument/2006/relationships/hyperlink" Target="file:///verset/Gen&#232;se/2/13/TOB" TargetMode="External"/><Relationship Id="rId5" Type="http://schemas.openxmlformats.org/officeDocument/2006/relationships/hyperlink" Target="file:///verset/Gen&#232;se/2/12/TOB" TargetMode="External"/><Relationship Id="rId4" Type="http://schemas.openxmlformats.org/officeDocument/2006/relationships/hyperlink" Target="file:///verset/Gen&#232;se/2/11/TOB"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file:///verset/Gen&#232;se/2/15/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6" Type="http://schemas.openxmlformats.org/officeDocument/2006/relationships/hyperlink" Target="file:///verset/Gen&#232;se/2/18/TOB" TargetMode="External"/><Relationship Id="rId5" Type="http://schemas.openxmlformats.org/officeDocument/2006/relationships/hyperlink" Target="file:///verset/Gen&#232;se/2/17/TOB" TargetMode="External"/><Relationship Id="rId4" Type="http://schemas.openxmlformats.org/officeDocument/2006/relationships/hyperlink" Target="file:///verset/Gen&#232;se/2/16/TOB"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file:///verset/Gen&#232;se/2/19/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5" Type="http://schemas.openxmlformats.org/officeDocument/2006/relationships/image" Target="../media/image23.jpg"/><Relationship Id="rId4" Type="http://schemas.openxmlformats.org/officeDocument/2006/relationships/hyperlink" Target="file:///verset/Gen&#232;se/2/20/TOB"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file:///verset/Gen&#232;se/2/22/TOB" TargetMode="External"/><Relationship Id="rId7" Type="http://schemas.openxmlformats.org/officeDocument/2006/relationships/image" Target="../media/image24.jpg"/><Relationship Id="rId2" Type="http://schemas.openxmlformats.org/officeDocument/2006/relationships/hyperlink" Target="file:///verset/Gen&#232;se/2/21/TOB" TargetMode="External"/><Relationship Id="rId1" Type="http://schemas.openxmlformats.org/officeDocument/2006/relationships/slideLayout" Target="../slideLayouts/slideLayout9.xml"/><Relationship Id="rId6" Type="http://schemas.openxmlformats.org/officeDocument/2006/relationships/hyperlink" Target="file:///verset/Gen&#232;se/2/25/TOB" TargetMode="External"/><Relationship Id="rId5" Type="http://schemas.openxmlformats.org/officeDocument/2006/relationships/hyperlink" Target="file:///verset/Gen&#232;se/2/24/TOB" TargetMode="External"/><Relationship Id="rId4" Type="http://schemas.openxmlformats.org/officeDocument/2006/relationships/hyperlink" Target="file:///verset/Gen&#232;se/2/23/TOB"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file:///verset/Gen&#232;se/2/5/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5" Type="http://schemas.openxmlformats.org/officeDocument/2006/relationships/hyperlink" Target="file:///verset/Gen&#232;se/2/7/TOB" TargetMode="External"/><Relationship Id="rId4" Type="http://schemas.openxmlformats.org/officeDocument/2006/relationships/hyperlink" Target="file:///verset/Gen&#232;se/2/6/TOB"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file:///verset/Gen&#232;se/2/9/TOB" TargetMode="External"/><Relationship Id="rId2" Type="http://schemas.openxmlformats.org/officeDocument/2006/relationships/hyperlink" Target="file:///verset/Gen&#232;se/2/8/TOB" TargetMode="Externa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hyperlink" Target="file:///verset/Gen&#232;se/2/10/TOB" TargetMode="External"/><Relationship Id="rId7" Type="http://schemas.openxmlformats.org/officeDocument/2006/relationships/hyperlink" Target="file:///verset/Gen&#232;se/2/14/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6" Type="http://schemas.openxmlformats.org/officeDocument/2006/relationships/hyperlink" Target="file:///verset/Gen&#232;se/2/13/TOB" TargetMode="External"/><Relationship Id="rId5" Type="http://schemas.openxmlformats.org/officeDocument/2006/relationships/hyperlink" Target="file:///verset/Gen&#232;se/2/12/TOB" TargetMode="External"/><Relationship Id="rId4" Type="http://schemas.openxmlformats.org/officeDocument/2006/relationships/hyperlink" Target="file:///verset/Gen&#232;se/2/11/TOB"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file:///verset/Gen&#232;se/2/15/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5" Type="http://schemas.openxmlformats.org/officeDocument/2006/relationships/hyperlink" Target="file:///verset/Gen&#232;se/2/17/TOB" TargetMode="External"/><Relationship Id="rId4" Type="http://schemas.openxmlformats.org/officeDocument/2006/relationships/hyperlink" Target="file:///verset/Gen&#232;se/2/16/TOB"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file:///verset/Gen&#232;se/2/18/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5" Type="http://schemas.openxmlformats.org/officeDocument/2006/relationships/hyperlink" Target="file:///verset/Gen&#232;se/2/20/TOB" TargetMode="External"/><Relationship Id="rId4" Type="http://schemas.openxmlformats.org/officeDocument/2006/relationships/hyperlink" Target="file:///verset/Gen&#232;se/2/19/TOB"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file:///verset/Gen&#232;se/2/21/TOB" TargetMode="External"/><Relationship Id="rId7" Type="http://schemas.openxmlformats.org/officeDocument/2006/relationships/hyperlink" Target="file:///verset/Gen&#232;se/2/25/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6" Type="http://schemas.openxmlformats.org/officeDocument/2006/relationships/hyperlink" Target="file:///verset/Gen&#232;se/2/24/TOB" TargetMode="External"/><Relationship Id="rId5" Type="http://schemas.openxmlformats.org/officeDocument/2006/relationships/hyperlink" Target="file:///verset/Gen&#232;se/2/23/TOB" TargetMode="External"/><Relationship Id="rId4" Type="http://schemas.openxmlformats.org/officeDocument/2006/relationships/hyperlink" Target="file:///verset/Gen&#232;se/2/22/TOB"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hyperlink" Target="file:///verset/Gen&#232;se/1/7/TOB" TargetMode="External"/><Relationship Id="rId3" Type="http://schemas.openxmlformats.org/officeDocument/2006/relationships/hyperlink" Target="file:///verset/Gen&#232;se/1/2/TOB" TargetMode="External"/><Relationship Id="rId7" Type="http://schemas.openxmlformats.org/officeDocument/2006/relationships/hyperlink" Target="file:///verset/Gen&#232;se/1/6/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6" Type="http://schemas.openxmlformats.org/officeDocument/2006/relationships/hyperlink" Target="file:///verset/Gen&#232;se/1/5/TOB" TargetMode="External"/><Relationship Id="rId5" Type="http://schemas.openxmlformats.org/officeDocument/2006/relationships/hyperlink" Target="file:///verset/Gen&#232;se/1/4/TOB" TargetMode="External"/><Relationship Id="rId10" Type="http://schemas.openxmlformats.org/officeDocument/2006/relationships/image" Target="../media/image28.png"/><Relationship Id="rId4" Type="http://schemas.openxmlformats.org/officeDocument/2006/relationships/hyperlink" Target="file:///verset/Gen&#232;se/1/3/TOB" TargetMode="External"/><Relationship Id="rId9" Type="http://schemas.openxmlformats.org/officeDocument/2006/relationships/hyperlink" Target="file:///verset/Gen&#232;se/1/8/TOB"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file:///verset/Gen&#232;se/1/10/TOB" TargetMode="External"/><Relationship Id="rId7" Type="http://schemas.openxmlformats.org/officeDocument/2006/relationships/image" Target="../media/image29.png"/><Relationship Id="rId2" Type="http://schemas.openxmlformats.org/officeDocument/2006/relationships/hyperlink" Target="file:///verset/Gen&#232;se/1/9/TOB" TargetMode="External"/><Relationship Id="rId1" Type="http://schemas.openxmlformats.org/officeDocument/2006/relationships/slideLayout" Target="../slideLayouts/slideLayout9.xml"/><Relationship Id="rId6" Type="http://schemas.openxmlformats.org/officeDocument/2006/relationships/hyperlink" Target="file:///verset/Gen&#232;se/1/13/TOB" TargetMode="External"/><Relationship Id="rId5" Type="http://schemas.openxmlformats.org/officeDocument/2006/relationships/hyperlink" Target="file:///verset/Gen&#232;se/1/12/TOB" TargetMode="External"/><Relationship Id="rId4" Type="http://schemas.openxmlformats.org/officeDocument/2006/relationships/hyperlink" Target="file:///verset/Gen&#232;se/1/11/TOB"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file:///verset/Gen&#232;se/1/15/TOB" TargetMode="External"/><Relationship Id="rId7" Type="http://schemas.openxmlformats.org/officeDocument/2006/relationships/hyperlink" Target="file:///verset/Gen&#232;se/1/19/TOB" TargetMode="External"/><Relationship Id="rId2" Type="http://schemas.openxmlformats.org/officeDocument/2006/relationships/hyperlink" Target="file:///verset/Gen&#232;se/1/14/TOB" TargetMode="External"/><Relationship Id="rId1" Type="http://schemas.openxmlformats.org/officeDocument/2006/relationships/slideLayout" Target="../slideLayouts/slideLayout9.xml"/><Relationship Id="rId6" Type="http://schemas.openxmlformats.org/officeDocument/2006/relationships/hyperlink" Target="file:///verset/Gen&#232;se/1/18/TOB" TargetMode="External"/><Relationship Id="rId5" Type="http://schemas.openxmlformats.org/officeDocument/2006/relationships/hyperlink" Target="file:///verset/Gen&#232;se/1/17/TOB" TargetMode="External"/><Relationship Id="rId4" Type="http://schemas.openxmlformats.org/officeDocument/2006/relationships/hyperlink" Target="file:///verset/Gen&#232;se/1/16/TOB"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file:///verset/Gen&#232;se/1/21/TOB" TargetMode="External"/><Relationship Id="rId2" Type="http://schemas.openxmlformats.org/officeDocument/2006/relationships/hyperlink" Target="file:///verset/Gen&#232;se/1/20/TOB" TargetMode="Externa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hyperlink" Target="file:///verset/Gen&#232;se/1/23/TOB" TargetMode="External"/><Relationship Id="rId4" Type="http://schemas.openxmlformats.org/officeDocument/2006/relationships/hyperlink" Target="file:///verset/Gen&#232;se/1/22/TOB"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file:///verset/Gen&#232;se/1/25/TOB" TargetMode="External"/><Relationship Id="rId2" Type="http://schemas.openxmlformats.org/officeDocument/2006/relationships/hyperlink" Target="file:///verset/Gen&#232;se/1/24/TOB" TargetMode="Externa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file:///verset/Gen&#232;se/1/27/TOB" TargetMode="External"/><Relationship Id="rId7" Type="http://schemas.openxmlformats.org/officeDocument/2006/relationships/hyperlink" Target="file:///verset/Gen&#232;se/1/31/TOB" TargetMode="External"/><Relationship Id="rId2" Type="http://schemas.openxmlformats.org/officeDocument/2006/relationships/hyperlink" Target="file:///verset/Gen&#232;se/1/26/TOB" TargetMode="External"/><Relationship Id="rId1" Type="http://schemas.openxmlformats.org/officeDocument/2006/relationships/slideLayout" Target="../slideLayouts/slideLayout9.xml"/><Relationship Id="rId6" Type="http://schemas.openxmlformats.org/officeDocument/2006/relationships/hyperlink" Target="file:///verset/Gen&#232;se/1/30/TOB" TargetMode="External"/><Relationship Id="rId5" Type="http://schemas.openxmlformats.org/officeDocument/2006/relationships/hyperlink" Target="file:///verset/Gen&#232;se/1/29/TOB" TargetMode="External"/><Relationship Id="rId4" Type="http://schemas.openxmlformats.org/officeDocument/2006/relationships/hyperlink" Target="file:///verset/Gen&#232;se/1/28/TOB"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file:///verset/Gen&#232;se/2/2/TOB" TargetMode="External"/><Relationship Id="rId2" Type="http://schemas.openxmlformats.org/officeDocument/2006/relationships/hyperlink" Target="file:///verset/Gen&#232;se/2/1/TOB" TargetMode="Externa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hyperlink" Target="file:///verset/Gen&#232;se/2/4/TOB" TargetMode="External"/><Relationship Id="rId4" Type="http://schemas.openxmlformats.org/officeDocument/2006/relationships/hyperlink" Target="file:///verset/Gen&#232;se/2/3/TOB"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40.jpeg"/><Relationship Id="rId7" Type="http://schemas.openxmlformats.org/officeDocument/2006/relationships/image" Target="../media/image35.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41.jpeg"/></Relationships>
</file>

<file path=ppt/slides/_rels/slide45.xml.rels><?xml version="1.0" encoding="UTF-8" standalone="yes"?>
<Relationships xmlns="http://schemas.openxmlformats.org/package/2006/relationships"><Relationship Id="rId3" Type="http://schemas.openxmlformats.org/officeDocument/2006/relationships/hyperlink" Target="file:///verset/Gen&#232;se/1/27/TOB" TargetMode="External"/><Relationship Id="rId2" Type="http://schemas.openxmlformats.org/officeDocument/2006/relationships/hyperlink" Target="file:///verset/Gen&#232;se/1/26/TOB" TargetMode="External"/><Relationship Id="rId1" Type="http://schemas.openxmlformats.org/officeDocument/2006/relationships/slideLayout" Target="../slideLayouts/slideLayout9.xml"/><Relationship Id="rId5" Type="http://schemas.openxmlformats.org/officeDocument/2006/relationships/image" Target="../media/image40.jpeg"/><Relationship Id="rId4" Type="http://schemas.openxmlformats.org/officeDocument/2006/relationships/hyperlink" Target="file:///verset/Gen&#232;se/1/28/TOB"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file:///verset/Gen&#232;se/1/30/TOB" TargetMode="External"/><Relationship Id="rId2" Type="http://schemas.openxmlformats.org/officeDocument/2006/relationships/hyperlink" Target="file:///verset/Gen&#232;se/1/29/TOB" TargetMode="External"/><Relationship Id="rId1" Type="http://schemas.openxmlformats.org/officeDocument/2006/relationships/slideLayout" Target="../slideLayouts/slideLayout9.xml"/><Relationship Id="rId5" Type="http://schemas.openxmlformats.org/officeDocument/2006/relationships/image" Target="../media/image40.jpeg"/><Relationship Id="rId4" Type="http://schemas.openxmlformats.org/officeDocument/2006/relationships/hyperlink" Target="file:///verset/Gen&#232;se/1/31/TOB"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ersonne, chien&#10;&#10;Description générée automatiquement">
            <a:extLst>
              <a:ext uri="{FF2B5EF4-FFF2-40B4-BE49-F238E27FC236}">
                <a16:creationId xmlns:a16="http://schemas.microsoft.com/office/drawing/2014/main" id="{B9270BE6-77D8-5443-817E-3E53E7EF4094}"/>
              </a:ext>
            </a:extLst>
          </p:cNvPr>
          <p:cNvPicPr>
            <a:picLocks noChangeAspect="1"/>
          </p:cNvPicPr>
          <p:nvPr/>
        </p:nvPicPr>
        <p:blipFill>
          <a:blip r:embed="rId3"/>
          <a:stretch>
            <a:fillRect/>
          </a:stretch>
        </p:blipFill>
        <p:spPr>
          <a:xfrm>
            <a:off x="0" y="1363265"/>
            <a:ext cx="12192000" cy="4131469"/>
          </a:xfrm>
          <a:prstGeom prst="rect">
            <a:avLst/>
          </a:prstGeom>
        </p:spPr>
      </p:pic>
      <p:sp>
        <p:nvSpPr>
          <p:cNvPr id="5" name="ZoneTexte 4">
            <a:extLst>
              <a:ext uri="{FF2B5EF4-FFF2-40B4-BE49-F238E27FC236}">
                <a16:creationId xmlns:a16="http://schemas.microsoft.com/office/drawing/2014/main" id="{19307684-214B-C14A-BC69-C268F28DF42B}"/>
              </a:ext>
            </a:extLst>
          </p:cNvPr>
          <p:cNvSpPr txBox="1"/>
          <p:nvPr/>
        </p:nvSpPr>
        <p:spPr>
          <a:xfrm>
            <a:off x="3702786" y="449706"/>
            <a:ext cx="4786427" cy="523220"/>
          </a:xfrm>
          <a:prstGeom prst="rect">
            <a:avLst/>
          </a:prstGeom>
          <a:solidFill>
            <a:schemeClr val="bg1"/>
          </a:solidFill>
        </p:spPr>
        <p:txBody>
          <a:bodyPr wrap="square" rtlCol="0">
            <a:spAutoFit/>
          </a:bodyPr>
          <a:lstStyle/>
          <a:p>
            <a:pPr algn="ctr"/>
            <a:r>
              <a:rPr lang="fr-FR" sz="2800" dirty="0">
                <a:latin typeface="Times New Roman" panose="02020603050405020304" pitchFamily="18" charset="0"/>
                <a:cs typeface="Times New Roman" panose="02020603050405020304" pitchFamily="18" charset="0"/>
              </a:rPr>
              <a:t>CH. 2 – LA CREATION</a:t>
            </a:r>
          </a:p>
        </p:txBody>
      </p:sp>
    </p:spTree>
    <p:extLst>
      <p:ext uri="{BB962C8B-B14F-4D97-AF65-F5344CB8AC3E}">
        <p14:creationId xmlns:p14="http://schemas.microsoft.com/office/powerpoint/2010/main" val="2231712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AF522A9-4516-A44A-984D-1A5A36CE93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9061" y="451735"/>
            <a:ext cx="3746938" cy="5954529"/>
          </a:xfrm>
          <a:prstGeom prst="rect">
            <a:avLst/>
          </a:prstGeom>
        </p:spPr>
      </p:pic>
      <p:pic>
        <p:nvPicPr>
          <p:cNvPr id="5" name="Image 4" descr="Une image contenant texte, tableau blanc&#10;&#10;Description générée automatiquement">
            <a:extLst>
              <a:ext uri="{FF2B5EF4-FFF2-40B4-BE49-F238E27FC236}">
                <a16:creationId xmlns:a16="http://schemas.microsoft.com/office/drawing/2014/main" id="{9A74DBD2-8777-8345-B2F5-08975A96A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785" y="283906"/>
            <a:ext cx="3746938" cy="6300365"/>
          </a:xfrm>
          <a:prstGeom prst="rect">
            <a:avLst/>
          </a:prstGeom>
        </p:spPr>
      </p:pic>
    </p:spTree>
    <p:extLst>
      <p:ext uri="{BB962C8B-B14F-4D97-AF65-F5344CB8AC3E}">
        <p14:creationId xmlns:p14="http://schemas.microsoft.com/office/powerpoint/2010/main" val="914737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B371A7D6-B711-45B5-5B34-0EA00988FA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4450" y="595630"/>
            <a:ext cx="3740048" cy="5666740"/>
          </a:xfrm>
          <a:prstGeom prst="rect">
            <a:avLst/>
          </a:prstGeom>
        </p:spPr>
      </p:pic>
      <p:pic>
        <p:nvPicPr>
          <p:cNvPr id="10" name="Image 9" descr="Une image contenant texte, capture d’écran, Police, conception&#10;&#10;Le contenu généré par l’IA peut être incorrect.">
            <a:extLst>
              <a:ext uri="{FF2B5EF4-FFF2-40B4-BE49-F238E27FC236}">
                <a16:creationId xmlns:a16="http://schemas.microsoft.com/office/drawing/2014/main" id="{6039FB41-DC0A-299E-2799-795F04405C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2832" y="353094"/>
            <a:ext cx="3740048" cy="5909276"/>
          </a:xfrm>
          <a:prstGeom prst="rect">
            <a:avLst/>
          </a:prstGeom>
        </p:spPr>
      </p:pic>
    </p:spTree>
    <p:extLst>
      <p:ext uri="{BB962C8B-B14F-4D97-AF65-F5344CB8AC3E}">
        <p14:creationId xmlns:p14="http://schemas.microsoft.com/office/powerpoint/2010/main" val="2597167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41F40D8-1E7D-9263-E29B-0762879032C9}"/>
            </a:ext>
          </a:extLst>
        </p:cNvPr>
        <p:cNvGrpSpPr/>
        <p:nvPr/>
      </p:nvGrpSpPr>
      <p:grpSpPr>
        <a:xfrm>
          <a:off x="0" y="0"/>
          <a:ext cx="0" cy="0"/>
          <a:chOff x="0" y="0"/>
          <a:chExt cx="0" cy="0"/>
        </a:xfrm>
      </p:grpSpPr>
      <p:pic>
        <p:nvPicPr>
          <p:cNvPr id="3" name="Image 2" descr="Une image contenant texte, homme, personne&#10;&#10;Description générée automatiquement">
            <a:extLst>
              <a:ext uri="{FF2B5EF4-FFF2-40B4-BE49-F238E27FC236}">
                <a16:creationId xmlns:a16="http://schemas.microsoft.com/office/drawing/2014/main" id="{7872EC58-D378-A670-3624-0150E4A1F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5156" y="705757"/>
            <a:ext cx="3710419" cy="5446485"/>
          </a:xfrm>
          <a:prstGeom prst="rect">
            <a:avLst/>
          </a:prstGeom>
        </p:spPr>
      </p:pic>
      <p:pic>
        <p:nvPicPr>
          <p:cNvPr id="5" name="Image 4" descr="Une image contenant texte, personne, homme, intérieur&#10;&#10;Description générée automatiquement">
            <a:extLst>
              <a:ext uri="{FF2B5EF4-FFF2-40B4-BE49-F238E27FC236}">
                <a16:creationId xmlns:a16="http://schemas.microsoft.com/office/drawing/2014/main" id="{CA6037AF-E6CB-0FAD-6032-9FC2CE087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8523" y="705756"/>
            <a:ext cx="3538321" cy="5446486"/>
          </a:xfrm>
          <a:prstGeom prst="rect">
            <a:avLst/>
          </a:prstGeom>
        </p:spPr>
      </p:pic>
    </p:spTree>
    <p:extLst>
      <p:ext uri="{BB962C8B-B14F-4D97-AF65-F5344CB8AC3E}">
        <p14:creationId xmlns:p14="http://schemas.microsoft.com/office/powerpoint/2010/main" val="94607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2" name="ZoneTexte 1">
            <a:extLst>
              <a:ext uri="{FF2B5EF4-FFF2-40B4-BE49-F238E27FC236}">
                <a16:creationId xmlns:a16="http://schemas.microsoft.com/office/drawing/2014/main" id="{51B04167-6513-F64D-9492-89A758E126F7}"/>
              </a:ext>
            </a:extLst>
          </p:cNvPr>
          <p:cNvSpPr txBox="1"/>
          <p:nvPr/>
        </p:nvSpPr>
        <p:spPr>
          <a:xfrm>
            <a:off x="645776" y="735955"/>
            <a:ext cx="10900448" cy="5878532"/>
          </a:xfrm>
          <a:prstGeom prst="rect">
            <a:avLst/>
          </a:prstGeom>
        </p:spPr>
        <p:txBody>
          <a:bodyPr wrap="square" rtlCol="0">
            <a:spAutoFit/>
          </a:bodyPr>
          <a:lstStyle/>
          <a:p>
            <a:r>
              <a:rPr lang="fr-FR" sz="3200" b="1" dirty="0">
                <a:latin typeface="Times New Roman" panose="02020603050405020304" pitchFamily="18" charset="0"/>
                <a:cs typeface="Times New Roman" panose="02020603050405020304" pitchFamily="18" charset="0"/>
              </a:rPr>
              <a:t>Introduction</a:t>
            </a:r>
          </a:p>
          <a:p>
            <a:pPr marL="457200" lvl="0" indent="-457200">
              <a:buFontTx/>
              <a:buChar char="-"/>
            </a:pPr>
            <a:r>
              <a:rPr lang="fr-FR" sz="3200" dirty="0">
                <a:latin typeface="Times New Roman" panose="02020603050405020304" pitchFamily="18" charset="0"/>
                <a:cs typeface="Times New Roman" panose="02020603050405020304" pitchFamily="18" charset="0"/>
              </a:rPr>
              <a:t>Une éclipse de la question de la création en théologie</a:t>
            </a:r>
          </a:p>
          <a:p>
            <a:pPr marL="457200" lvl="0" indent="-457200">
              <a:buFontTx/>
              <a:buChar char="-"/>
            </a:pPr>
            <a:r>
              <a:rPr lang="fr-FR" sz="3200" dirty="0">
                <a:latin typeface="Times New Roman" panose="02020603050405020304" pitchFamily="18" charset="0"/>
                <a:cs typeface="Times New Roman" panose="02020603050405020304" pitchFamily="18" charset="0"/>
              </a:rPr>
              <a:t>Un regain d’intérêt</a:t>
            </a:r>
          </a:p>
          <a:p>
            <a:pPr marL="457200" lvl="0" indent="-457200">
              <a:buFontTx/>
              <a:buChar char="-"/>
            </a:pPr>
            <a:r>
              <a:rPr lang="fr-FR" sz="3200" dirty="0">
                <a:latin typeface="Times New Roman" panose="02020603050405020304" pitchFamily="18" charset="0"/>
                <a:cs typeface="Times New Roman" panose="02020603050405020304" pitchFamily="18" charset="0"/>
              </a:rPr>
              <a:t>Des enjeux très important</a:t>
            </a:r>
            <a:r>
              <a:rPr lang="fr-FR" sz="3200" dirty="0"/>
              <a:t>s</a:t>
            </a:r>
          </a:p>
          <a:p>
            <a:endParaRPr lang="fr-FR" sz="3200" dirty="0"/>
          </a:p>
          <a:p>
            <a:pPr marL="457200" lvl="0" indent="-457200">
              <a:buAutoNum type="arabicPeriod"/>
            </a:pPr>
            <a:r>
              <a:rPr lang="fr-FR" sz="3200" b="1" dirty="0">
                <a:latin typeface="Times New Roman" panose="02020603050405020304" pitchFamily="18" charset="0"/>
                <a:cs typeface="Times New Roman" panose="02020603050405020304" pitchFamily="18" charset="0"/>
              </a:rPr>
              <a:t>LE TEMOIGNAGE DE L’ECRITURE</a:t>
            </a:r>
          </a:p>
          <a:p>
            <a:pPr marL="457200" lvl="0" indent="-457200">
              <a:buAutoNum type="arabicPeriod"/>
            </a:pPr>
            <a:endParaRPr lang="fr-FR" sz="3200" b="1" dirty="0">
              <a:latin typeface="Times New Roman" panose="02020603050405020304" pitchFamily="18" charset="0"/>
              <a:cs typeface="Times New Roman" panose="02020603050405020304" pitchFamily="18" charset="0"/>
            </a:endParaRPr>
          </a:p>
          <a:p>
            <a:pPr lvl="1"/>
            <a:r>
              <a:rPr lang="fr-FR" sz="3200" dirty="0">
                <a:solidFill>
                  <a:srgbClr val="FF0000"/>
                </a:solidFill>
                <a:latin typeface="Times New Roman" panose="02020603050405020304" pitchFamily="18" charset="0"/>
                <a:cs typeface="Times New Roman" panose="02020603050405020304" pitchFamily="18" charset="0"/>
              </a:rPr>
              <a:t>1.1. </a:t>
            </a:r>
            <a:r>
              <a:rPr lang="fr-FR" sz="3200" dirty="0">
                <a:solidFill>
                  <a:srgbClr val="FF0000"/>
                </a:solidFill>
              </a:rPr>
              <a:t>Lecture de </a:t>
            </a:r>
            <a:r>
              <a:rPr lang="fr-FR" sz="3200" dirty="0" err="1">
                <a:solidFill>
                  <a:srgbClr val="FF0000"/>
                </a:solidFill>
              </a:rPr>
              <a:t>Gn</a:t>
            </a:r>
            <a:r>
              <a:rPr lang="fr-FR" sz="3200" dirty="0">
                <a:solidFill>
                  <a:srgbClr val="FF0000"/>
                </a:solidFill>
              </a:rPr>
              <a:t> 2, 4b – 3, 25</a:t>
            </a:r>
          </a:p>
          <a:p>
            <a:pPr lvl="1"/>
            <a:r>
              <a:rPr lang="fr-FR" sz="3200" dirty="0"/>
              <a:t>1.2. Lecture de </a:t>
            </a:r>
            <a:r>
              <a:rPr lang="fr-FR" sz="3200" dirty="0" err="1"/>
              <a:t>Gn</a:t>
            </a:r>
            <a:r>
              <a:rPr lang="fr-FR" sz="3200" dirty="0"/>
              <a:t> 1 – 2, 4a</a:t>
            </a:r>
          </a:p>
          <a:p>
            <a:pPr lvl="1"/>
            <a:r>
              <a:rPr lang="fr-FR" sz="3200" dirty="0"/>
              <a:t>1.3. Conclusion et ouvertures</a:t>
            </a:r>
          </a:p>
          <a:p>
            <a:pPr lvl="2"/>
            <a:endParaRPr lang="fr-FR" sz="3200" dirty="0"/>
          </a:p>
          <a:p>
            <a:endParaRPr lang="fr-FR" sz="2400" dirty="0"/>
          </a:p>
        </p:txBody>
      </p:sp>
    </p:spTree>
    <p:extLst>
      <p:ext uri="{BB962C8B-B14F-4D97-AF65-F5344CB8AC3E}">
        <p14:creationId xmlns:p14="http://schemas.microsoft.com/office/powerpoint/2010/main" val="2663700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rouleau à pâtisserie, épice&#10;&#10;Description générée automatiquement">
            <a:extLst>
              <a:ext uri="{FF2B5EF4-FFF2-40B4-BE49-F238E27FC236}">
                <a16:creationId xmlns:a16="http://schemas.microsoft.com/office/drawing/2014/main" id="{C8C2456D-1D4E-F446-9184-0D76902DF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472" y="0"/>
            <a:ext cx="10297056" cy="6858000"/>
          </a:xfrm>
          <a:prstGeom prst="rect">
            <a:avLst/>
          </a:prstGeom>
        </p:spPr>
      </p:pic>
    </p:spTree>
    <p:extLst>
      <p:ext uri="{BB962C8B-B14F-4D97-AF65-F5344CB8AC3E}">
        <p14:creationId xmlns:p14="http://schemas.microsoft.com/office/powerpoint/2010/main" val="2491380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 intérieur, ligné, empilé&#10;&#10;Description générée automatiquement">
            <a:extLst>
              <a:ext uri="{FF2B5EF4-FFF2-40B4-BE49-F238E27FC236}">
                <a16:creationId xmlns:a16="http://schemas.microsoft.com/office/drawing/2014/main" id="{585381FD-4A4A-A147-B308-5671CDEAFB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8220"/>
            <a:ext cx="6482080" cy="4861560"/>
          </a:xfrm>
          <a:prstGeom prst="rect">
            <a:avLst/>
          </a:prstGeom>
        </p:spPr>
      </p:pic>
      <p:sp>
        <p:nvSpPr>
          <p:cNvPr id="4" name="ZoneTexte 3">
            <a:extLst>
              <a:ext uri="{FF2B5EF4-FFF2-40B4-BE49-F238E27FC236}">
                <a16:creationId xmlns:a16="http://schemas.microsoft.com/office/drawing/2014/main" id="{EFB95665-49BF-6F46-9CEC-142C0781D513}"/>
              </a:ext>
            </a:extLst>
          </p:cNvPr>
          <p:cNvSpPr txBox="1"/>
          <p:nvPr/>
        </p:nvSpPr>
        <p:spPr>
          <a:xfrm>
            <a:off x="7461431" y="889843"/>
            <a:ext cx="3961312" cy="5078313"/>
          </a:xfrm>
          <a:prstGeom prst="rect">
            <a:avLst/>
          </a:prstGeom>
          <a:solidFill>
            <a:schemeClr val="bg1"/>
          </a:solidFill>
        </p:spPr>
        <p:txBody>
          <a:bodyPr wrap="square" rtlCol="0">
            <a:spAutoFit/>
          </a:bodyPr>
          <a:lstStyle/>
          <a:p>
            <a:r>
              <a:rPr lang="fr-FR" sz="3600" dirty="0">
                <a:latin typeface="Times New Roman" panose="02020603050405020304" pitchFamily="18" charset="0"/>
                <a:cs typeface="Times New Roman" panose="02020603050405020304" pitchFamily="18" charset="0"/>
              </a:rPr>
              <a:t>GENESE</a:t>
            </a:r>
          </a:p>
          <a:p>
            <a:endParaRPr lang="fr-FR" sz="3600" dirty="0">
              <a:latin typeface="Times New Roman" panose="02020603050405020304" pitchFamily="18" charset="0"/>
              <a:cs typeface="Times New Roman" panose="02020603050405020304" pitchFamily="18" charset="0"/>
            </a:endParaRPr>
          </a:p>
          <a:p>
            <a:r>
              <a:rPr lang="fr-FR" sz="3600" dirty="0">
                <a:latin typeface="Times New Roman" panose="02020603050405020304" pitchFamily="18" charset="0"/>
                <a:cs typeface="Times New Roman" panose="02020603050405020304" pitchFamily="18" charset="0"/>
              </a:rPr>
              <a:t>EXODE</a:t>
            </a:r>
          </a:p>
          <a:p>
            <a:endParaRPr lang="fr-FR" sz="3600" dirty="0">
              <a:latin typeface="Times New Roman" panose="02020603050405020304" pitchFamily="18" charset="0"/>
              <a:cs typeface="Times New Roman" panose="02020603050405020304" pitchFamily="18" charset="0"/>
            </a:endParaRPr>
          </a:p>
          <a:p>
            <a:r>
              <a:rPr lang="fr-FR" sz="3600" dirty="0">
                <a:latin typeface="Times New Roman" panose="02020603050405020304" pitchFamily="18" charset="0"/>
                <a:cs typeface="Times New Roman" panose="02020603050405020304" pitchFamily="18" charset="0"/>
              </a:rPr>
              <a:t>LEVITIQUE</a:t>
            </a:r>
          </a:p>
          <a:p>
            <a:endParaRPr lang="fr-FR" sz="3600" dirty="0">
              <a:latin typeface="Times New Roman" panose="02020603050405020304" pitchFamily="18" charset="0"/>
              <a:cs typeface="Times New Roman" panose="02020603050405020304" pitchFamily="18" charset="0"/>
            </a:endParaRPr>
          </a:p>
          <a:p>
            <a:r>
              <a:rPr lang="fr-FR" sz="3600" dirty="0">
                <a:latin typeface="Times New Roman" panose="02020603050405020304" pitchFamily="18" charset="0"/>
                <a:cs typeface="Times New Roman" panose="02020603050405020304" pitchFamily="18" charset="0"/>
              </a:rPr>
              <a:t>NOMBRES </a:t>
            </a:r>
          </a:p>
          <a:p>
            <a:endParaRPr lang="fr-FR" sz="3600" dirty="0">
              <a:latin typeface="Times New Roman" panose="02020603050405020304" pitchFamily="18" charset="0"/>
              <a:cs typeface="Times New Roman" panose="02020603050405020304" pitchFamily="18" charset="0"/>
            </a:endParaRPr>
          </a:p>
          <a:p>
            <a:r>
              <a:rPr lang="fr-FR" sz="3600" dirty="0">
                <a:latin typeface="Times New Roman" panose="02020603050405020304" pitchFamily="18" charset="0"/>
                <a:cs typeface="Times New Roman" panose="02020603050405020304" pitchFamily="18" charset="0"/>
              </a:rPr>
              <a:t>DEUTERONOME</a:t>
            </a:r>
          </a:p>
        </p:txBody>
      </p:sp>
    </p:spTree>
    <p:extLst>
      <p:ext uri="{BB962C8B-B14F-4D97-AF65-F5344CB8AC3E}">
        <p14:creationId xmlns:p14="http://schemas.microsoft.com/office/powerpoint/2010/main" val="1893882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2898121" y="167849"/>
            <a:ext cx="6436379" cy="6522302"/>
          </a:xfrm>
        </p:spPr>
        <p:txBody>
          <a:bodyPr>
            <a:noAutofit/>
          </a:bodyPr>
          <a:lstStyle/>
          <a:p>
            <a:pPr algn="ctr"/>
            <a:endParaRPr lang="fr-FR" sz="1200" b="1" dirty="0">
              <a:hlinkClick r:id="rId2"/>
            </a:endParaRPr>
          </a:p>
          <a:p>
            <a:pPr algn="ctr"/>
            <a:r>
              <a:rPr lang="fr-FR" sz="3200" dirty="0" err="1">
                <a:latin typeface="+mj-lt"/>
              </a:rPr>
              <a:t>Gn</a:t>
            </a:r>
            <a:r>
              <a:rPr lang="fr-FR" sz="3200" dirty="0">
                <a:latin typeface="+mj-lt"/>
              </a:rPr>
              <a:t> 2, 4b-25 (TOB)</a:t>
            </a:r>
          </a:p>
          <a:p>
            <a:r>
              <a:rPr lang="fr-FR" sz="2000" dirty="0"/>
              <a:t>Le jour où le SEIGNEUR Dieu fit la terre et le ciel, </a:t>
            </a:r>
          </a:p>
          <a:p>
            <a:r>
              <a:rPr lang="fr-FR" sz="2000" b="1" dirty="0">
                <a:hlinkClick r:id="rId3"/>
              </a:rPr>
              <a:t>5</a:t>
            </a:r>
            <a:r>
              <a:rPr lang="fr-FR" sz="2000" dirty="0"/>
              <a:t> il n’y avait encore sur la terre aucun arbuste des champs, et aucune herbe des champs n’avait encore germé, car le SEIGNEUR Dieu n’avait pas fait pleuvoir sur la terre et il n’y avait pas d’homme pour cultiver le sol ; </a:t>
            </a:r>
          </a:p>
          <a:p>
            <a:r>
              <a:rPr lang="fr-FR" sz="2000" dirty="0">
                <a:hlinkClick r:id="rId4"/>
              </a:rPr>
              <a:t>6</a:t>
            </a:r>
            <a:r>
              <a:rPr lang="fr-FR" sz="2000" dirty="0"/>
              <a:t> mais un flux montait de la terre et irriguait toute la surface du sol. </a:t>
            </a:r>
          </a:p>
          <a:p>
            <a:r>
              <a:rPr lang="fr-FR" sz="2000" dirty="0">
                <a:hlinkClick r:id="rId5"/>
              </a:rPr>
              <a:t>7</a:t>
            </a:r>
            <a:r>
              <a:rPr lang="fr-FR" sz="2000" dirty="0"/>
              <a:t> Le SEIGNEUR Dieu modela l’homme avec de la poussière prise du sol. Il insuffla dans ses narines l’haleine de vie, et l’homme devint un être vivant. </a:t>
            </a:r>
          </a:p>
          <a:p>
            <a:r>
              <a:rPr lang="fr-FR" sz="2000" dirty="0">
                <a:hlinkClick r:id="rId6"/>
              </a:rPr>
              <a:t>8</a:t>
            </a:r>
            <a:r>
              <a:rPr lang="fr-FR" sz="2000" dirty="0"/>
              <a:t> Le SEIGNEUR Dieu planta un jardin en Eden, à l’orient, et il y plaça l’homme qu’il avait formé. </a:t>
            </a:r>
          </a:p>
          <a:p>
            <a:r>
              <a:rPr lang="fr-FR" sz="2000" b="1" dirty="0">
                <a:hlinkClick r:id="rId7"/>
              </a:rPr>
              <a:t>9</a:t>
            </a:r>
            <a:r>
              <a:rPr lang="fr-FR" sz="2000" dirty="0"/>
              <a:t> Le SEIGNEUR Dieu fit germer du sol tout arbre d’aspect attrayant et bon à manger, l’arbre de vie au milieu du jardin et l’arbre de la connaissance de ce qui est bon ou mauvais.</a:t>
            </a:r>
          </a:p>
        </p:txBody>
      </p:sp>
    </p:spTree>
    <p:extLst>
      <p:ext uri="{BB962C8B-B14F-4D97-AF65-F5344CB8AC3E}">
        <p14:creationId xmlns:p14="http://schemas.microsoft.com/office/powerpoint/2010/main" val="519021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2877810" y="970613"/>
            <a:ext cx="6436379" cy="4916774"/>
          </a:xfrm>
        </p:spPr>
        <p:txBody>
          <a:bodyPr>
            <a:noAutofit/>
          </a:bodyPr>
          <a:lstStyle/>
          <a:p>
            <a:pPr algn="ctr"/>
            <a:endParaRPr lang="fr-FR" sz="2400" b="1" dirty="0">
              <a:hlinkClick r:id="rId2"/>
            </a:endParaRPr>
          </a:p>
          <a:p>
            <a:r>
              <a:rPr lang="fr-FR" sz="2400" b="1" dirty="0">
                <a:hlinkClick r:id="rId3"/>
              </a:rPr>
              <a:t>10</a:t>
            </a:r>
            <a:r>
              <a:rPr lang="fr-FR" sz="2400" dirty="0"/>
              <a:t> Un fleuve sortait d’Eden pour irriguer le jardin ; de là il se partageait pour former quatre bras. </a:t>
            </a:r>
          </a:p>
          <a:p>
            <a:r>
              <a:rPr lang="fr-FR" sz="2400" b="1" dirty="0">
                <a:hlinkClick r:id="rId4"/>
              </a:rPr>
              <a:t>11</a:t>
            </a:r>
            <a:r>
              <a:rPr lang="fr-FR" sz="2400" dirty="0"/>
              <a:t> L’un d’eux s’appelait </a:t>
            </a:r>
            <a:r>
              <a:rPr lang="fr-FR" sz="2400" dirty="0" err="1"/>
              <a:t>Pishôn</a:t>
            </a:r>
            <a:r>
              <a:rPr lang="fr-FR" sz="2400" dirty="0"/>
              <a:t> : c’est lui qui entoure tout le pays de </a:t>
            </a:r>
            <a:r>
              <a:rPr lang="fr-FR" sz="2400" dirty="0" err="1"/>
              <a:t>Hawila</a:t>
            </a:r>
            <a:r>
              <a:rPr lang="fr-FR" sz="2400" dirty="0"/>
              <a:t> où se trouve l’or</a:t>
            </a:r>
          </a:p>
          <a:p>
            <a:r>
              <a:rPr lang="fr-FR" sz="2400" b="1" dirty="0">
                <a:hlinkClick r:id="rId5"/>
              </a:rPr>
              <a:t>12</a:t>
            </a:r>
            <a:r>
              <a:rPr lang="fr-FR" sz="2400" dirty="0"/>
              <a:t> – et l’or de ce pays est bon – ainsi que le bdellium et la pierre d’onyx. </a:t>
            </a:r>
          </a:p>
          <a:p>
            <a:r>
              <a:rPr lang="fr-FR" sz="2400" b="1" dirty="0">
                <a:hlinkClick r:id="rId6"/>
              </a:rPr>
              <a:t>13</a:t>
            </a:r>
            <a:r>
              <a:rPr lang="fr-FR" sz="2400" dirty="0"/>
              <a:t> Le deuxième fleuve s’appelait </a:t>
            </a:r>
            <a:r>
              <a:rPr lang="fr-FR" sz="2400" dirty="0" err="1"/>
              <a:t>Guihôn</a:t>
            </a:r>
            <a:r>
              <a:rPr lang="fr-FR" sz="2400" dirty="0"/>
              <a:t> ; c’est lui qui entoure tout le pays de </a:t>
            </a:r>
            <a:r>
              <a:rPr lang="fr-FR" sz="2400" dirty="0" err="1"/>
              <a:t>Koush</a:t>
            </a:r>
            <a:r>
              <a:rPr lang="fr-FR" sz="2400" dirty="0"/>
              <a:t>. </a:t>
            </a:r>
          </a:p>
          <a:p>
            <a:r>
              <a:rPr lang="fr-FR" sz="2400" b="1" dirty="0">
                <a:hlinkClick r:id="rId7"/>
              </a:rPr>
              <a:t>14</a:t>
            </a:r>
            <a:r>
              <a:rPr lang="fr-FR" sz="2400" dirty="0"/>
              <a:t> Le troisième fleuve s’appelait Tigre ; il coule à l’orient d’Assour. Le quatrième fleuve, c’était l’Euphrate.</a:t>
            </a:r>
          </a:p>
        </p:txBody>
      </p:sp>
    </p:spTree>
    <p:extLst>
      <p:ext uri="{BB962C8B-B14F-4D97-AF65-F5344CB8AC3E}">
        <p14:creationId xmlns:p14="http://schemas.microsoft.com/office/powerpoint/2010/main" val="2316017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2877810" y="1405890"/>
            <a:ext cx="6436379" cy="4046220"/>
          </a:xfrm>
        </p:spPr>
        <p:txBody>
          <a:bodyPr>
            <a:noAutofit/>
          </a:bodyPr>
          <a:lstStyle/>
          <a:p>
            <a:pPr algn="ctr"/>
            <a:endParaRPr lang="fr-FR" sz="2200" b="1" dirty="0">
              <a:hlinkClick r:id="rId2"/>
            </a:endParaRPr>
          </a:p>
          <a:p>
            <a:r>
              <a:rPr lang="fr-FR" sz="2200" b="1" dirty="0">
                <a:hlinkClick r:id="rId3"/>
              </a:rPr>
              <a:t>15</a:t>
            </a:r>
            <a:r>
              <a:rPr lang="fr-FR" sz="2200" dirty="0"/>
              <a:t> Le SEIGNEUR Dieu prit l’homme et l’établit dans le jardin d’Eden pour cultiver le sol et le garder. </a:t>
            </a:r>
          </a:p>
          <a:p>
            <a:r>
              <a:rPr lang="fr-FR" sz="2200" b="1" dirty="0">
                <a:hlinkClick r:id="rId4"/>
              </a:rPr>
              <a:t>16</a:t>
            </a:r>
            <a:r>
              <a:rPr lang="fr-FR" sz="2200" dirty="0"/>
              <a:t> Le SEIGNEUR Dieu prescrivit à l’homme : « Tu pourras manger de tout arbre du jardin, </a:t>
            </a:r>
          </a:p>
          <a:p>
            <a:r>
              <a:rPr lang="fr-FR" sz="2200" b="1" dirty="0">
                <a:hlinkClick r:id="rId5"/>
              </a:rPr>
              <a:t>17</a:t>
            </a:r>
            <a:r>
              <a:rPr lang="fr-FR" sz="2200" dirty="0"/>
              <a:t> mais tu ne mangeras pas de l’arbre de la connaissance de ce qui est bon ou mauvais car, du jour où tu en mangeras, tu devras mourir. »</a:t>
            </a:r>
          </a:p>
          <a:p>
            <a:r>
              <a:rPr lang="fr-FR" sz="2200" b="1" dirty="0">
                <a:hlinkClick r:id="rId6"/>
              </a:rPr>
              <a:t>18</a:t>
            </a:r>
            <a:r>
              <a:rPr lang="fr-FR" sz="2200" dirty="0"/>
              <a:t> Le SEIGNEUR Dieu dit : « Il n’est pas bon pour l’homme d’être seul. Je veux lui faire une aide qui lui soit accordée. » </a:t>
            </a:r>
          </a:p>
          <a:p>
            <a:endParaRPr lang="fr-FR" sz="2200" dirty="0"/>
          </a:p>
        </p:txBody>
      </p:sp>
    </p:spTree>
    <p:extLst>
      <p:ext uri="{BB962C8B-B14F-4D97-AF65-F5344CB8AC3E}">
        <p14:creationId xmlns:p14="http://schemas.microsoft.com/office/powerpoint/2010/main" val="795244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257300" y="0"/>
            <a:ext cx="9669780" cy="2354580"/>
          </a:xfrm>
        </p:spPr>
        <p:txBody>
          <a:bodyPr>
            <a:noAutofit/>
          </a:bodyPr>
          <a:lstStyle/>
          <a:p>
            <a:pPr algn="ctr"/>
            <a:endParaRPr lang="fr-FR" sz="2200" b="1" dirty="0">
              <a:hlinkClick r:id="rId2"/>
            </a:endParaRPr>
          </a:p>
          <a:p>
            <a:r>
              <a:rPr lang="fr-FR" sz="2200" b="1" dirty="0">
                <a:hlinkClick r:id="rId3"/>
              </a:rPr>
              <a:t>19</a:t>
            </a:r>
            <a:r>
              <a:rPr lang="fr-FR" sz="2200" dirty="0"/>
              <a:t> Le SEIGNEUR Dieu modela du sol toute bête des champs et tout oiseau du ciel qu’il amena à l’homme pour voir comment il les désignerait. Tout ce que désigna l’homme avait pour nom « être vivant » ; </a:t>
            </a:r>
          </a:p>
          <a:p>
            <a:r>
              <a:rPr lang="fr-FR" sz="2200" b="1" dirty="0">
                <a:hlinkClick r:id="rId4"/>
              </a:rPr>
              <a:t>20</a:t>
            </a:r>
            <a:r>
              <a:rPr lang="fr-FR" sz="2200" dirty="0"/>
              <a:t> l’homme désigna par leur nom tout bétail, tout oiseau du ciel et toute bête des champs, mais pour lui-même, l’homme ne trouva pas l’aide qui lui soit accordée. </a:t>
            </a:r>
          </a:p>
          <a:p>
            <a:endParaRPr lang="fr-FR" sz="2200" dirty="0"/>
          </a:p>
        </p:txBody>
      </p:sp>
      <p:pic>
        <p:nvPicPr>
          <p:cNvPr id="5" name="Image 4" descr="Une image contenant texte&#10;&#10;Description générée automatiquement">
            <a:extLst>
              <a:ext uri="{FF2B5EF4-FFF2-40B4-BE49-F238E27FC236}">
                <a16:creationId xmlns:a16="http://schemas.microsoft.com/office/drawing/2014/main" id="{ABF9BDBC-B436-A347-BDA7-41A4A8AA2D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6512" y="2726415"/>
            <a:ext cx="7340462" cy="3554007"/>
          </a:xfrm>
          <a:prstGeom prst="rect">
            <a:avLst/>
          </a:prstGeom>
          <a:solidFill>
            <a:schemeClr val="tx1"/>
          </a:solidFill>
        </p:spPr>
      </p:pic>
    </p:spTree>
    <p:extLst>
      <p:ext uri="{BB962C8B-B14F-4D97-AF65-F5344CB8AC3E}">
        <p14:creationId xmlns:p14="http://schemas.microsoft.com/office/powerpoint/2010/main" val="3509264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2" name="ZoneTexte 1">
            <a:extLst>
              <a:ext uri="{FF2B5EF4-FFF2-40B4-BE49-F238E27FC236}">
                <a16:creationId xmlns:a16="http://schemas.microsoft.com/office/drawing/2014/main" id="{51B04167-6513-F64D-9492-89A758E126F7}"/>
              </a:ext>
            </a:extLst>
          </p:cNvPr>
          <p:cNvSpPr txBox="1"/>
          <p:nvPr/>
        </p:nvSpPr>
        <p:spPr>
          <a:xfrm>
            <a:off x="645776" y="735955"/>
            <a:ext cx="10900448" cy="5878532"/>
          </a:xfrm>
          <a:prstGeom prst="rect">
            <a:avLst/>
          </a:prstGeom>
        </p:spPr>
        <p:txBody>
          <a:bodyPr wrap="square" rtlCol="0">
            <a:spAutoFit/>
          </a:bodyPr>
          <a:lstStyle/>
          <a:p>
            <a:r>
              <a:rPr lang="fr-FR" sz="3200" b="1" dirty="0">
                <a:solidFill>
                  <a:srgbClr val="FF0000"/>
                </a:solidFill>
                <a:latin typeface="Times New Roman" panose="02020603050405020304" pitchFamily="18" charset="0"/>
                <a:cs typeface="Times New Roman" panose="02020603050405020304" pitchFamily="18" charset="0"/>
              </a:rPr>
              <a:t>Introduction</a:t>
            </a:r>
          </a:p>
          <a:p>
            <a:pPr marL="457200" lvl="0" indent="-457200">
              <a:buFontTx/>
              <a:buChar char="-"/>
            </a:pPr>
            <a:r>
              <a:rPr lang="fr-FR" sz="3200" dirty="0">
                <a:latin typeface="Times New Roman" panose="02020603050405020304" pitchFamily="18" charset="0"/>
                <a:cs typeface="Times New Roman" panose="02020603050405020304" pitchFamily="18" charset="0"/>
              </a:rPr>
              <a:t>Une éclipse de la question de la création en théologie</a:t>
            </a:r>
          </a:p>
          <a:p>
            <a:pPr marL="457200" lvl="0" indent="-457200">
              <a:buFontTx/>
              <a:buChar char="-"/>
            </a:pPr>
            <a:r>
              <a:rPr lang="fr-FR" sz="3200" dirty="0">
                <a:latin typeface="Times New Roman" panose="02020603050405020304" pitchFamily="18" charset="0"/>
                <a:cs typeface="Times New Roman" panose="02020603050405020304" pitchFamily="18" charset="0"/>
              </a:rPr>
              <a:t>Un regain d’intérêt</a:t>
            </a:r>
          </a:p>
          <a:p>
            <a:pPr marL="457200" lvl="0" indent="-457200">
              <a:buFontTx/>
              <a:buChar char="-"/>
            </a:pPr>
            <a:r>
              <a:rPr lang="fr-FR" sz="3200" dirty="0">
                <a:latin typeface="Times New Roman" panose="02020603050405020304" pitchFamily="18" charset="0"/>
                <a:cs typeface="Times New Roman" panose="02020603050405020304" pitchFamily="18" charset="0"/>
              </a:rPr>
              <a:t>Des enjeux très important</a:t>
            </a:r>
            <a:r>
              <a:rPr lang="fr-FR" sz="3200" dirty="0"/>
              <a:t>s</a:t>
            </a:r>
          </a:p>
          <a:p>
            <a:endParaRPr lang="fr-FR" sz="3200" dirty="0"/>
          </a:p>
          <a:p>
            <a:pPr marL="457200" lvl="0" indent="-457200">
              <a:buAutoNum type="arabicPeriod"/>
            </a:pPr>
            <a:r>
              <a:rPr lang="fr-FR" sz="3200" b="1" dirty="0">
                <a:latin typeface="Times New Roman" panose="02020603050405020304" pitchFamily="18" charset="0"/>
                <a:cs typeface="Times New Roman" panose="02020603050405020304" pitchFamily="18" charset="0"/>
              </a:rPr>
              <a:t>LE TEMOIGNAGE DE L’ECRITURE</a:t>
            </a:r>
          </a:p>
          <a:p>
            <a:pPr marL="457200" lvl="0" indent="-457200">
              <a:buAutoNum type="arabicPeriod"/>
            </a:pPr>
            <a:endParaRPr lang="fr-FR" sz="3200" b="1" dirty="0">
              <a:latin typeface="Times New Roman" panose="02020603050405020304" pitchFamily="18" charset="0"/>
              <a:cs typeface="Times New Roman" panose="02020603050405020304" pitchFamily="18" charset="0"/>
            </a:endParaRPr>
          </a:p>
          <a:p>
            <a:pPr lvl="1"/>
            <a:r>
              <a:rPr lang="fr-FR" sz="3200" dirty="0">
                <a:latin typeface="Times New Roman" panose="02020603050405020304" pitchFamily="18" charset="0"/>
                <a:cs typeface="Times New Roman" panose="02020603050405020304" pitchFamily="18" charset="0"/>
              </a:rPr>
              <a:t>1.1. </a:t>
            </a:r>
            <a:r>
              <a:rPr lang="fr-FR" sz="3200" dirty="0"/>
              <a:t>Lecture de </a:t>
            </a:r>
            <a:r>
              <a:rPr lang="fr-FR" sz="3200" dirty="0" err="1"/>
              <a:t>Gn</a:t>
            </a:r>
            <a:r>
              <a:rPr lang="fr-FR" sz="3200" dirty="0"/>
              <a:t> 2, 4b – 3, 25</a:t>
            </a:r>
          </a:p>
          <a:p>
            <a:pPr lvl="1"/>
            <a:r>
              <a:rPr lang="fr-FR" sz="3200" dirty="0"/>
              <a:t>1.2. Lecture de </a:t>
            </a:r>
            <a:r>
              <a:rPr lang="fr-FR" sz="3200" dirty="0" err="1"/>
              <a:t>Gn</a:t>
            </a:r>
            <a:r>
              <a:rPr lang="fr-FR" sz="3200" dirty="0"/>
              <a:t> 1 – 2, 4a</a:t>
            </a:r>
          </a:p>
          <a:p>
            <a:pPr lvl="1"/>
            <a:r>
              <a:rPr lang="fr-FR" sz="3200" dirty="0"/>
              <a:t>1.3. Conclusion et ouvertures</a:t>
            </a:r>
          </a:p>
          <a:p>
            <a:pPr lvl="2"/>
            <a:endParaRPr lang="fr-FR" sz="3200" dirty="0"/>
          </a:p>
          <a:p>
            <a:endParaRPr lang="fr-FR" sz="2400" dirty="0"/>
          </a:p>
        </p:txBody>
      </p:sp>
    </p:spTree>
    <p:extLst>
      <p:ext uri="{BB962C8B-B14F-4D97-AF65-F5344CB8AC3E}">
        <p14:creationId xmlns:p14="http://schemas.microsoft.com/office/powerpoint/2010/main" val="1565237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228600" y="920697"/>
            <a:ext cx="7338060" cy="5016605"/>
          </a:xfrm>
        </p:spPr>
        <p:txBody>
          <a:bodyPr>
            <a:noAutofit/>
          </a:bodyPr>
          <a:lstStyle/>
          <a:p>
            <a:r>
              <a:rPr lang="fr-FR" sz="2400" b="1" dirty="0">
                <a:hlinkClick r:id="rId2"/>
              </a:rPr>
              <a:t>21</a:t>
            </a:r>
            <a:r>
              <a:rPr lang="fr-FR" sz="2400" dirty="0"/>
              <a:t> Le SEIGNEUR Dieu fit tomber dans une torpeur l’homme qui s’endormit ; il prit l’une de ses côtes et referma les chairs à sa place. </a:t>
            </a:r>
          </a:p>
          <a:p>
            <a:r>
              <a:rPr lang="fr-FR" sz="2400" b="1" dirty="0">
                <a:hlinkClick r:id="rId3"/>
              </a:rPr>
              <a:t>22</a:t>
            </a:r>
            <a:r>
              <a:rPr lang="fr-FR" sz="2400" dirty="0"/>
              <a:t> Le SEIGNEUR Dieu transforma la côte qu’il avait prise à l’homme en une femme qu’il lui amena. </a:t>
            </a:r>
          </a:p>
          <a:p>
            <a:r>
              <a:rPr lang="fr-FR" sz="2400" b="1" dirty="0">
                <a:hlinkClick r:id="rId4"/>
              </a:rPr>
              <a:t>23</a:t>
            </a:r>
            <a:r>
              <a:rPr lang="fr-FR" sz="2400" dirty="0"/>
              <a:t> L’homme s’écria : « Voici cette fois l’os de mes os et la chair de ma chair,</a:t>
            </a:r>
            <a:br>
              <a:rPr lang="fr-FR" sz="2400" dirty="0"/>
            </a:br>
            <a:r>
              <a:rPr lang="fr-FR" sz="2400" dirty="0"/>
              <a:t>celle-ci, on l’appellera femme car c’est de l’homme qu’elle a été prise. »</a:t>
            </a:r>
          </a:p>
          <a:p>
            <a:r>
              <a:rPr lang="fr-FR" sz="2400" b="1" dirty="0">
                <a:hlinkClick r:id="rId5"/>
              </a:rPr>
              <a:t>24</a:t>
            </a:r>
            <a:r>
              <a:rPr lang="fr-FR" sz="2400" dirty="0"/>
              <a:t> Aussi l’homme laisse-t-il son père et sa mère pour s’attacher à sa femme, et ils deviennent une seule chair.</a:t>
            </a:r>
          </a:p>
          <a:p>
            <a:r>
              <a:rPr lang="fr-FR" sz="2400" b="1" dirty="0">
                <a:hlinkClick r:id="rId6"/>
              </a:rPr>
              <a:t>25</a:t>
            </a:r>
            <a:r>
              <a:rPr lang="fr-FR" sz="2400" dirty="0"/>
              <a:t> Tous deux étaient nus, l’homme et sa femme, sans se faire mutuellement honte.</a:t>
            </a:r>
          </a:p>
        </p:txBody>
      </p:sp>
      <p:pic>
        <p:nvPicPr>
          <p:cNvPr id="3" name="Image 2" descr="Une image contenant texte, différent, peinture, décoré&#10;&#10;Description générée automatiquement">
            <a:extLst>
              <a:ext uri="{FF2B5EF4-FFF2-40B4-BE49-F238E27FC236}">
                <a16:creationId xmlns:a16="http://schemas.microsoft.com/office/drawing/2014/main" id="{3F9302E6-6BA0-0148-9050-E49AB105FBAB}"/>
              </a:ext>
            </a:extLst>
          </p:cNvPr>
          <p:cNvPicPr>
            <a:picLocks noChangeAspect="1"/>
          </p:cNvPicPr>
          <p:nvPr/>
        </p:nvPicPr>
        <p:blipFill rotWithShape="1">
          <a:blip r:embed="rId7">
            <a:extLst>
              <a:ext uri="{28A0092B-C50C-407E-A947-70E740481C1C}">
                <a14:useLocalDpi xmlns:a14="http://schemas.microsoft.com/office/drawing/2010/main" val="0"/>
              </a:ext>
            </a:extLst>
          </a:blip>
          <a:srcRect l="444" t="49731" r="80415" b="1873"/>
          <a:stretch/>
        </p:blipFill>
        <p:spPr>
          <a:xfrm>
            <a:off x="7863840" y="251460"/>
            <a:ext cx="3759210" cy="5409713"/>
          </a:xfrm>
          <a:prstGeom prst="rect">
            <a:avLst/>
          </a:prstGeom>
        </p:spPr>
      </p:pic>
      <p:sp>
        <p:nvSpPr>
          <p:cNvPr id="2" name="ZoneTexte 1">
            <a:extLst>
              <a:ext uri="{FF2B5EF4-FFF2-40B4-BE49-F238E27FC236}">
                <a16:creationId xmlns:a16="http://schemas.microsoft.com/office/drawing/2014/main" id="{8C200053-E40E-5740-BA8D-8EBB57DCD78F}"/>
              </a:ext>
            </a:extLst>
          </p:cNvPr>
          <p:cNvSpPr txBox="1"/>
          <p:nvPr/>
        </p:nvSpPr>
        <p:spPr>
          <a:xfrm>
            <a:off x="7566660" y="5947614"/>
            <a:ext cx="4625340" cy="646331"/>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Bosch, </a:t>
            </a:r>
            <a:r>
              <a:rPr lang="fr-FR" i="1" dirty="0">
                <a:latin typeface="Times New Roman" panose="02020603050405020304" pitchFamily="18" charset="0"/>
                <a:cs typeface="Times New Roman" panose="02020603050405020304" pitchFamily="18" charset="0"/>
              </a:rPr>
              <a:t>Jardin des délices, </a:t>
            </a:r>
            <a:r>
              <a:rPr lang="fr-FR" dirty="0">
                <a:latin typeface="Times New Roman" panose="02020603050405020304" pitchFamily="18" charset="0"/>
                <a:cs typeface="Times New Roman" panose="02020603050405020304" pitchFamily="18" charset="0"/>
              </a:rPr>
              <a:t>v1500</a:t>
            </a:r>
            <a:r>
              <a:rPr lang="fr-FR" i="1" dirty="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rPr>
              <a:t>volet gauche </a:t>
            </a:r>
          </a:p>
          <a:p>
            <a:r>
              <a:rPr lang="fr-FR" dirty="0">
                <a:latin typeface="Times New Roman" panose="02020603050405020304" pitchFamily="18" charset="0"/>
                <a:cs typeface="Times New Roman" panose="02020603050405020304" pitchFamily="18" charset="0"/>
              </a:rPr>
              <a:t>du triptyque), Madrid, Musée du Prado</a:t>
            </a:r>
          </a:p>
        </p:txBody>
      </p:sp>
    </p:spTree>
    <p:extLst>
      <p:ext uri="{BB962C8B-B14F-4D97-AF65-F5344CB8AC3E}">
        <p14:creationId xmlns:p14="http://schemas.microsoft.com/office/powerpoint/2010/main" val="4004345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carte&#10;&#10;Description générée automatiquement">
            <a:extLst>
              <a:ext uri="{FF2B5EF4-FFF2-40B4-BE49-F238E27FC236}">
                <a16:creationId xmlns:a16="http://schemas.microsoft.com/office/drawing/2014/main" id="{2B4F0434-70A1-CA47-885F-33908BB55793}"/>
              </a:ext>
            </a:extLst>
          </p:cNvPr>
          <p:cNvPicPr>
            <a:picLocks noChangeAspect="1"/>
          </p:cNvPicPr>
          <p:nvPr/>
        </p:nvPicPr>
        <p:blipFill rotWithShape="1">
          <a:blip r:embed="rId2">
            <a:extLst>
              <a:ext uri="{28A0092B-C50C-407E-A947-70E740481C1C}">
                <a14:useLocalDpi xmlns:a14="http://schemas.microsoft.com/office/drawing/2010/main" val="0"/>
              </a:ext>
            </a:extLst>
          </a:blip>
          <a:srcRect l="4084" t="2334"/>
          <a:stretch/>
        </p:blipFill>
        <p:spPr>
          <a:xfrm>
            <a:off x="1687843" y="0"/>
            <a:ext cx="8980157" cy="6858000"/>
          </a:xfrm>
          <a:prstGeom prst="rect">
            <a:avLst/>
          </a:prstGeom>
        </p:spPr>
      </p:pic>
    </p:spTree>
    <p:extLst>
      <p:ext uri="{BB962C8B-B14F-4D97-AF65-F5344CB8AC3E}">
        <p14:creationId xmlns:p14="http://schemas.microsoft.com/office/powerpoint/2010/main" val="2229857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414069" y="167850"/>
            <a:ext cx="11317856" cy="5991410"/>
          </a:xfrm>
        </p:spPr>
        <p:txBody>
          <a:bodyPr>
            <a:noAutofit/>
          </a:bodyPr>
          <a:lstStyle/>
          <a:p>
            <a:pPr algn="ctr"/>
            <a:endParaRPr lang="fr-FR" sz="1200" b="1" dirty="0">
              <a:hlinkClick r:id="rId2"/>
            </a:endParaRPr>
          </a:p>
          <a:p>
            <a:pPr algn="ctr"/>
            <a:r>
              <a:rPr lang="fr-FR" sz="3200" b="1" dirty="0" err="1">
                <a:latin typeface="+mj-lt"/>
              </a:rPr>
              <a:t>Gn</a:t>
            </a:r>
            <a:r>
              <a:rPr lang="fr-FR" sz="3200" b="1" dirty="0">
                <a:latin typeface="+mj-lt"/>
              </a:rPr>
              <a:t> 2, 4b-25 (TOB)</a:t>
            </a:r>
          </a:p>
          <a:p>
            <a:r>
              <a:rPr lang="fr-FR" sz="3200" dirty="0"/>
              <a:t>Le jour où</a:t>
            </a:r>
            <a:r>
              <a:rPr lang="fr-FR" sz="3200" b="1" dirty="0"/>
              <a:t> </a:t>
            </a:r>
            <a:r>
              <a:rPr lang="fr-FR" sz="3200" dirty="0">
                <a:solidFill>
                  <a:srgbClr val="FF0000"/>
                </a:solidFill>
              </a:rPr>
              <a:t>le</a:t>
            </a:r>
            <a:r>
              <a:rPr lang="fr-FR" sz="3200" b="1" dirty="0">
                <a:solidFill>
                  <a:srgbClr val="FF0000"/>
                </a:solidFill>
              </a:rPr>
              <a:t> SEIGNEUR </a:t>
            </a:r>
            <a:r>
              <a:rPr lang="fr-FR" sz="3200" dirty="0">
                <a:solidFill>
                  <a:srgbClr val="FF0000"/>
                </a:solidFill>
              </a:rPr>
              <a:t>Dieu</a:t>
            </a:r>
            <a:r>
              <a:rPr lang="fr-FR" sz="3200" b="1" dirty="0">
                <a:solidFill>
                  <a:srgbClr val="FF0000"/>
                </a:solidFill>
              </a:rPr>
              <a:t> </a:t>
            </a:r>
            <a:r>
              <a:rPr lang="fr-FR" sz="3200" dirty="0"/>
              <a:t>fit la terre et le ciel, </a:t>
            </a:r>
          </a:p>
          <a:p>
            <a:r>
              <a:rPr lang="fr-FR" sz="3200" b="1" dirty="0">
                <a:hlinkClick r:id="rId3"/>
              </a:rPr>
              <a:t>5</a:t>
            </a:r>
            <a:r>
              <a:rPr lang="fr-FR" sz="3200" dirty="0"/>
              <a:t> il n’y avait encore sur la terre </a:t>
            </a:r>
            <a:r>
              <a:rPr lang="fr-FR" sz="3200" b="1" dirty="0"/>
              <a:t>aucun arbuste </a:t>
            </a:r>
            <a:r>
              <a:rPr lang="fr-FR" sz="3200" dirty="0"/>
              <a:t>des champs, et </a:t>
            </a:r>
            <a:r>
              <a:rPr lang="fr-FR" sz="3200" b="1" dirty="0"/>
              <a:t>aucune herbe</a:t>
            </a:r>
            <a:r>
              <a:rPr lang="fr-FR" sz="3200" dirty="0"/>
              <a:t> des champs n’avait encore germé, car </a:t>
            </a:r>
            <a:r>
              <a:rPr lang="fr-FR" sz="3200" dirty="0">
                <a:solidFill>
                  <a:srgbClr val="FF0000"/>
                </a:solidFill>
              </a:rPr>
              <a:t>le</a:t>
            </a:r>
            <a:r>
              <a:rPr lang="fr-FR" sz="3200" b="1" dirty="0">
                <a:solidFill>
                  <a:srgbClr val="FF0000"/>
                </a:solidFill>
              </a:rPr>
              <a:t> SEIGNEUR </a:t>
            </a:r>
            <a:r>
              <a:rPr lang="fr-FR" sz="3200" dirty="0">
                <a:solidFill>
                  <a:srgbClr val="FF0000"/>
                </a:solidFill>
              </a:rPr>
              <a:t>Dieu</a:t>
            </a:r>
            <a:r>
              <a:rPr lang="fr-FR" sz="3200" b="1" dirty="0">
                <a:solidFill>
                  <a:srgbClr val="FF0000"/>
                </a:solidFill>
              </a:rPr>
              <a:t> </a:t>
            </a:r>
            <a:r>
              <a:rPr lang="fr-FR" sz="3200" dirty="0"/>
              <a:t>n’avait pas fait pleuvoir sur la terre et il n’y avait pas d’homme pour cultiver le sol ; </a:t>
            </a:r>
          </a:p>
          <a:p>
            <a:r>
              <a:rPr lang="fr-FR" sz="3200" dirty="0">
                <a:hlinkClick r:id="rId4"/>
              </a:rPr>
              <a:t>6</a:t>
            </a:r>
            <a:r>
              <a:rPr lang="fr-FR" sz="3200" dirty="0"/>
              <a:t> mais </a:t>
            </a:r>
            <a:r>
              <a:rPr lang="fr-FR" sz="3200" b="1" dirty="0"/>
              <a:t>un flux </a:t>
            </a:r>
            <a:r>
              <a:rPr lang="fr-FR" sz="3200" dirty="0"/>
              <a:t>montait de la terre et irriguait toute la surface du sol. </a:t>
            </a:r>
          </a:p>
          <a:p>
            <a:r>
              <a:rPr lang="fr-FR" sz="3200" dirty="0">
                <a:hlinkClick r:id="rId5"/>
              </a:rPr>
              <a:t>7</a:t>
            </a:r>
            <a:r>
              <a:rPr lang="fr-FR" sz="3200" dirty="0"/>
              <a:t> </a:t>
            </a:r>
            <a:r>
              <a:rPr lang="fr-FR" sz="3200" dirty="0">
                <a:solidFill>
                  <a:srgbClr val="FF0000"/>
                </a:solidFill>
              </a:rPr>
              <a:t>le</a:t>
            </a:r>
            <a:r>
              <a:rPr lang="fr-FR" sz="3200" b="1" dirty="0">
                <a:solidFill>
                  <a:srgbClr val="FF0000"/>
                </a:solidFill>
              </a:rPr>
              <a:t> SEIGNEUR </a:t>
            </a:r>
            <a:r>
              <a:rPr lang="fr-FR" sz="3200" dirty="0">
                <a:solidFill>
                  <a:srgbClr val="FF0000"/>
                </a:solidFill>
              </a:rPr>
              <a:t>Dieu</a:t>
            </a:r>
            <a:r>
              <a:rPr lang="fr-FR" sz="3200" b="1" dirty="0">
                <a:solidFill>
                  <a:srgbClr val="FF0000"/>
                </a:solidFill>
              </a:rPr>
              <a:t> </a:t>
            </a:r>
            <a:r>
              <a:rPr lang="fr-FR" sz="3200" b="1" dirty="0"/>
              <a:t>modela l’homme </a:t>
            </a:r>
            <a:r>
              <a:rPr lang="fr-FR" sz="3200" dirty="0"/>
              <a:t>avec de la poussière prise du sol. Il insuffla dans ses narines </a:t>
            </a:r>
            <a:r>
              <a:rPr lang="fr-FR" sz="3200" b="1" dirty="0"/>
              <a:t>l’haleine de vie</a:t>
            </a:r>
            <a:r>
              <a:rPr lang="fr-FR" sz="3200" dirty="0"/>
              <a:t>, et l’homme devint un être vivant. </a:t>
            </a:r>
          </a:p>
        </p:txBody>
      </p:sp>
    </p:spTree>
    <p:extLst>
      <p:ext uri="{BB962C8B-B14F-4D97-AF65-F5344CB8AC3E}">
        <p14:creationId xmlns:p14="http://schemas.microsoft.com/office/powerpoint/2010/main" val="238442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Espace réservé du contenu 4" descr="Une image contenant extérieur, noir, objet d’extérieur&#10;&#10;Description générée automatiquement">
            <a:extLst>
              <a:ext uri="{FF2B5EF4-FFF2-40B4-BE49-F238E27FC236}">
                <a16:creationId xmlns:a16="http://schemas.microsoft.com/office/drawing/2014/main" id="{ABC6D5FD-FC95-9D41-90A3-5D75A65F69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0939" y="0"/>
            <a:ext cx="6909435" cy="6858000"/>
          </a:xfrm>
        </p:spPr>
      </p:pic>
      <p:sp>
        <p:nvSpPr>
          <p:cNvPr id="6" name="ZoneTexte 5">
            <a:extLst>
              <a:ext uri="{FF2B5EF4-FFF2-40B4-BE49-F238E27FC236}">
                <a16:creationId xmlns:a16="http://schemas.microsoft.com/office/drawing/2014/main" id="{DBA50423-E4B6-3040-B22F-D84072AB19CC}"/>
              </a:ext>
            </a:extLst>
          </p:cNvPr>
          <p:cNvSpPr txBox="1"/>
          <p:nvPr/>
        </p:nvSpPr>
        <p:spPr>
          <a:xfrm>
            <a:off x="8686800" y="5714999"/>
            <a:ext cx="3321368" cy="923330"/>
          </a:xfrm>
          <a:prstGeom prst="rect">
            <a:avLst/>
          </a:prstGeom>
          <a:solidFill>
            <a:schemeClr val="bg1"/>
          </a:solidFill>
        </p:spPr>
        <p:txBody>
          <a:bodyPr wrap="square" rtlCol="0">
            <a:spAutoFit/>
          </a:bodyPr>
          <a:lstStyle/>
          <a:p>
            <a:r>
              <a:rPr lang="fr-FR" dirty="0"/>
              <a:t>La création de l’homme,</a:t>
            </a:r>
          </a:p>
          <a:p>
            <a:r>
              <a:rPr lang="fr-FR" dirty="0"/>
              <a:t>portail nord de la cathédrale de Chartres</a:t>
            </a:r>
          </a:p>
        </p:txBody>
      </p:sp>
      <p:sp>
        <p:nvSpPr>
          <p:cNvPr id="2" name="ZoneTexte 1">
            <a:extLst>
              <a:ext uri="{FF2B5EF4-FFF2-40B4-BE49-F238E27FC236}">
                <a16:creationId xmlns:a16="http://schemas.microsoft.com/office/drawing/2014/main" id="{A8E6CD03-CCF9-3447-B352-721ABE19D49D}"/>
              </a:ext>
            </a:extLst>
          </p:cNvPr>
          <p:cNvSpPr txBox="1"/>
          <p:nvPr/>
        </p:nvSpPr>
        <p:spPr>
          <a:xfrm>
            <a:off x="74645" y="5673012"/>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2577451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ersonne, chien&#10;&#10;Description générée automatiquement">
            <a:extLst>
              <a:ext uri="{FF2B5EF4-FFF2-40B4-BE49-F238E27FC236}">
                <a16:creationId xmlns:a16="http://schemas.microsoft.com/office/drawing/2014/main" id="{B9270BE6-77D8-5443-817E-3E53E7EF4094}"/>
              </a:ext>
            </a:extLst>
          </p:cNvPr>
          <p:cNvPicPr>
            <a:picLocks noChangeAspect="1"/>
          </p:cNvPicPr>
          <p:nvPr/>
        </p:nvPicPr>
        <p:blipFill>
          <a:blip r:embed="rId2"/>
          <a:stretch>
            <a:fillRect/>
          </a:stretch>
        </p:blipFill>
        <p:spPr>
          <a:xfrm>
            <a:off x="0" y="1363265"/>
            <a:ext cx="12192000" cy="4131469"/>
          </a:xfrm>
          <a:prstGeom prst="rect">
            <a:avLst/>
          </a:prstGeom>
        </p:spPr>
      </p:pic>
    </p:spTree>
    <p:extLst>
      <p:ext uri="{BB962C8B-B14F-4D97-AF65-F5344CB8AC3E}">
        <p14:creationId xmlns:p14="http://schemas.microsoft.com/office/powerpoint/2010/main" val="3836236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A2DE8-8C7D-C34C-7720-7C868CA2688E}"/>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21D4811-F1C4-64B6-91AF-A5C5D194510F}"/>
              </a:ext>
            </a:extLst>
          </p:cNvPr>
          <p:cNvSpPr>
            <a:spLocks noGrp="1"/>
          </p:cNvSpPr>
          <p:nvPr>
            <p:ph type="body" sz="half" idx="2"/>
          </p:nvPr>
        </p:nvSpPr>
        <p:spPr>
          <a:xfrm>
            <a:off x="885645" y="2102759"/>
            <a:ext cx="10420710" cy="2652481"/>
          </a:xfrm>
        </p:spPr>
        <p:txBody>
          <a:bodyPr>
            <a:noAutofit/>
          </a:bodyPr>
          <a:lstStyle/>
          <a:p>
            <a:r>
              <a:rPr lang="fr-FR" sz="3200" dirty="0">
                <a:hlinkClick r:id="rId2"/>
              </a:rPr>
              <a:t>8</a:t>
            </a:r>
            <a:r>
              <a:rPr lang="fr-FR" sz="3200" dirty="0"/>
              <a:t> </a:t>
            </a:r>
            <a:r>
              <a:rPr lang="fr-FR" sz="3200" dirty="0">
                <a:solidFill>
                  <a:srgbClr val="FF0000"/>
                </a:solidFill>
              </a:rPr>
              <a:t>le</a:t>
            </a:r>
            <a:r>
              <a:rPr lang="fr-FR" sz="3200" b="1" dirty="0">
                <a:solidFill>
                  <a:srgbClr val="FF0000"/>
                </a:solidFill>
              </a:rPr>
              <a:t> SEIGNEUR </a:t>
            </a:r>
            <a:r>
              <a:rPr lang="fr-FR" sz="3200" dirty="0">
                <a:solidFill>
                  <a:srgbClr val="FF0000"/>
                </a:solidFill>
              </a:rPr>
              <a:t>Dieu</a:t>
            </a:r>
            <a:r>
              <a:rPr lang="fr-FR" sz="3200" b="1" dirty="0">
                <a:solidFill>
                  <a:srgbClr val="FF0000"/>
                </a:solidFill>
              </a:rPr>
              <a:t> </a:t>
            </a:r>
            <a:r>
              <a:rPr lang="fr-FR" sz="3200" b="1" dirty="0"/>
              <a:t>planta un jardin </a:t>
            </a:r>
            <a:r>
              <a:rPr lang="fr-FR" sz="3200" dirty="0"/>
              <a:t>en Eden, à l’orient, et il y plaça l’homme qu’il avait formé. </a:t>
            </a:r>
          </a:p>
          <a:p>
            <a:r>
              <a:rPr lang="fr-FR" sz="3200" b="1" dirty="0">
                <a:hlinkClick r:id="rId3"/>
              </a:rPr>
              <a:t>9</a:t>
            </a:r>
            <a:r>
              <a:rPr lang="fr-FR" sz="3200" dirty="0"/>
              <a:t> </a:t>
            </a:r>
            <a:r>
              <a:rPr lang="fr-FR" sz="3200" dirty="0">
                <a:solidFill>
                  <a:srgbClr val="FF0000"/>
                </a:solidFill>
              </a:rPr>
              <a:t>le</a:t>
            </a:r>
            <a:r>
              <a:rPr lang="fr-FR" sz="3200" b="1" dirty="0">
                <a:solidFill>
                  <a:srgbClr val="FF0000"/>
                </a:solidFill>
              </a:rPr>
              <a:t> SEIGNEUR </a:t>
            </a:r>
            <a:r>
              <a:rPr lang="fr-FR" sz="3200" dirty="0">
                <a:solidFill>
                  <a:srgbClr val="FF0000"/>
                </a:solidFill>
              </a:rPr>
              <a:t>Dieu</a:t>
            </a:r>
            <a:r>
              <a:rPr lang="fr-FR" sz="3200" b="1" dirty="0"/>
              <a:t> fit germer du sol </a:t>
            </a:r>
            <a:r>
              <a:rPr lang="fr-FR" sz="3200" dirty="0"/>
              <a:t>tout arbre d’aspect attrayant et bon à manger, l’arbre de vie au milieu du jardin et l’arbre de la connaissance de ce qui est bon ou mauvais.</a:t>
            </a:r>
          </a:p>
        </p:txBody>
      </p:sp>
    </p:spTree>
    <p:extLst>
      <p:ext uri="{BB962C8B-B14F-4D97-AF65-F5344CB8AC3E}">
        <p14:creationId xmlns:p14="http://schemas.microsoft.com/office/powerpoint/2010/main" val="995477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22A38-0D9E-2A5E-087A-70E23F12A23C}"/>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70DB767C-FCCF-5E7B-2B91-3F37F8D8C42B}"/>
              </a:ext>
            </a:extLst>
          </p:cNvPr>
          <p:cNvSpPr>
            <a:spLocks noGrp="1"/>
          </p:cNvSpPr>
          <p:nvPr>
            <p:ph type="body" sz="half" idx="2"/>
          </p:nvPr>
        </p:nvSpPr>
        <p:spPr>
          <a:xfrm>
            <a:off x="782129" y="608303"/>
            <a:ext cx="10627742" cy="5481945"/>
          </a:xfrm>
        </p:spPr>
        <p:txBody>
          <a:bodyPr>
            <a:noAutofit/>
          </a:bodyPr>
          <a:lstStyle/>
          <a:p>
            <a:pPr algn="ctr"/>
            <a:endParaRPr lang="fr-FR" sz="2400" b="1" dirty="0">
              <a:hlinkClick r:id="rId2"/>
            </a:endParaRPr>
          </a:p>
          <a:p>
            <a:r>
              <a:rPr lang="fr-FR" sz="3200" b="1" dirty="0">
                <a:hlinkClick r:id="rId3"/>
              </a:rPr>
              <a:t>10</a:t>
            </a:r>
            <a:r>
              <a:rPr lang="fr-FR" sz="3200" dirty="0"/>
              <a:t> Un fleuve sortait d’Eden pour irriguer le jardin ; de là il se partageait pour former quatre bras. </a:t>
            </a:r>
          </a:p>
          <a:p>
            <a:r>
              <a:rPr lang="fr-FR" sz="3200" b="1" dirty="0">
                <a:hlinkClick r:id="rId4"/>
              </a:rPr>
              <a:t>11</a:t>
            </a:r>
            <a:r>
              <a:rPr lang="fr-FR" sz="3200" dirty="0"/>
              <a:t> L’un d’eux s’appelait </a:t>
            </a:r>
            <a:r>
              <a:rPr lang="fr-FR" sz="3200" dirty="0" err="1"/>
              <a:t>Pishôn</a:t>
            </a:r>
            <a:r>
              <a:rPr lang="fr-FR" sz="3200" dirty="0"/>
              <a:t> : c’est lui qui entoure tout le pays de </a:t>
            </a:r>
            <a:r>
              <a:rPr lang="fr-FR" sz="3200" dirty="0" err="1"/>
              <a:t>Hawila</a:t>
            </a:r>
            <a:r>
              <a:rPr lang="fr-FR" sz="3200" dirty="0"/>
              <a:t> où se trouve l’or</a:t>
            </a:r>
          </a:p>
          <a:p>
            <a:r>
              <a:rPr lang="fr-FR" sz="3200" b="1" dirty="0">
                <a:hlinkClick r:id="rId5"/>
              </a:rPr>
              <a:t>12</a:t>
            </a:r>
            <a:r>
              <a:rPr lang="fr-FR" sz="3200" dirty="0"/>
              <a:t> – et l’or de ce pays est bon – ainsi que le bdellium et la pierre d’onyx. </a:t>
            </a:r>
          </a:p>
          <a:p>
            <a:r>
              <a:rPr lang="fr-FR" sz="3200" b="1" dirty="0">
                <a:hlinkClick r:id="rId6"/>
              </a:rPr>
              <a:t>13</a:t>
            </a:r>
            <a:r>
              <a:rPr lang="fr-FR" sz="3200" dirty="0"/>
              <a:t> Le deuxième fleuve s’appelait </a:t>
            </a:r>
            <a:r>
              <a:rPr lang="fr-FR" sz="3200" dirty="0" err="1"/>
              <a:t>Guihôn</a:t>
            </a:r>
            <a:r>
              <a:rPr lang="fr-FR" sz="3200" dirty="0"/>
              <a:t> ; c’est lui qui entoure tout le pays de </a:t>
            </a:r>
            <a:r>
              <a:rPr lang="fr-FR" sz="3200" dirty="0" err="1"/>
              <a:t>Koush</a:t>
            </a:r>
            <a:r>
              <a:rPr lang="fr-FR" sz="3200" dirty="0"/>
              <a:t>. </a:t>
            </a:r>
          </a:p>
          <a:p>
            <a:r>
              <a:rPr lang="fr-FR" sz="3200" b="1" dirty="0">
                <a:hlinkClick r:id="rId7"/>
              </a:rPr>
              <a:t>14</a:t>
            </a:r>
            <a:r>
              <a:rPr lang="fr-FR" sz="3200" dirty="0"/>
              <a:t> Le troisième fleuve s’appelait Tigre ; il coule à l’orient d’Assour. Le quatrième fleuve, c’était l’Euphrate.</a:t>
            </a:r>
          </a:p>
        </p:txBody>
      </p:sp>
    </p:spTree>
    <p:extLst>
      <p:ext uri="{BB962C8B-B14F-4D97-AF65-F5344CB8AC3E}">
        <p14:creationId xmlns:p14="http://schemas.microsoft.com/office/powerpoint/2010/main" val="2312628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864C1-3A54-FCC7-83EF-41B639B0C7DD}"/>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55C25-7102-4344-C944-E339BB341688}"/>
              </a:ext>
            </a:extLst>
          </p:cNvPr>
          <p:cNvSpPr>
            <a:spLocks noGrp="1"/>
          </p:cNvSpPr>
          <p:nvPr>
            <p:ph type="body" sz="half" idx="2"/>
          </p:nvPr>
        </p:nvSpPr>
        <p:spPr>
          <a:xfrm>
            <a:off x="1104181" y="1354239"/>
            <a:ext cx="10282686" cy="4149521"/>
          </a:xfrm>
        </p:spPr>
        <p:txBody>
          <a:bodyPr>
            <a:noAutofit/>
          </a:bodyPr>
          <a:lstStyle/>
          <a:p>
            <a:pPr algn="ctr"/>
            <a:endParaRPr lang="fr-FR" sz="2200" b="1" dirty="0">
              <a:hlinkClick r:id="rId2"/>
            </a:endParaRPr>
          </a:p>
          <a:p>
            <a:r>
              <a:rPr lang="fr-FR" sz="3200" b="1" dirty="0">
                <a:hlinkClick r:id="rId3"/>
              </a:rPr>
              <a:t>15</a:t>
            </a:r>
            <a:r>
              <a:rPr lang="fr-FR" sz="3200" dirty="0"/>
              <a:t> Le SEIGNEUR Dieu prit l’homme et </a:t>
            </a:r>
            <a:r>
              <a:rPr lang="fr-FR" sz="3200" b="1" dirty="0"/>
              <a:t>l’établit dans le jardin d’Eden pour cultiver le sol et le garder. </a:t>
            </a:r>
          </a:p>
          <a:p>
            <a:r>
              <a:rPr lang="fr-FR" sz="3200" b="1" dirty="0">
                <a:hlinkClick r:id="rId4"/>
              </a:rPr>
              <a:t>16</a:t>
            </a:r>
            <a:r>
              <a:rPr lang="fr-FR" sz="3200" dirty="0"/>
              <a:t> Le SEIGNEUR Dieu </a:t>
            </a:r>
            <a:r>
              <a:rPr lang="fr-FR" sz="3200" b="1" dirty="0"/>
              <a:t>prescrivit</a:t>
            </a:r>
            <a:r>
              <a:rPr lang="fr-FR" sz="3200" dirty="0"/>
              <a:t> à l’homme : « Tu pourras manger de tout arbre du jardin, </a:t>
            </a:r>
          </a:p>
          <a:p>
            <a:r>
              <a:rPr lang="fr-FR" sz="3200" b="1" dirty="0">
                <a:hlinkClick r:id="rId5"/>
              </a:rPr>
              <a:t>17</a:t>
            </a:r>
            <a:r>
              <a:rPr lang="fr-FR" sz="3200" dirty="0"/>
              <a:t> mais </a:t>
            </a:r>
            <a:r>
              <a:rPr lang="fr-FR" sz="3200" b="1" dirty="0"/>
              <a:t>tu ne mangeras pas </a:t>
            </a:r>
            <a:r>
              <a:rPr lang="fr-FR" sz="3200" dirty="0"/>
              <a:t>de l’arbre de la connaissance de ce qui est bon ou mauvais car, du jour où tu en mangeras, tu devras mourir. »</a:t>
            </a:r>
          </a:p>
          <a:p>
            <a:endParaRPr lang="fr-FR" sz="2200" dirty="0"/>
          </a:p>
        </p:txBody>
      </p:sp>
    </p:spTree>
    <p:extLst>
      <p:ext uri="{BB962C8B-B14F-4D97-AF65-F5344CB8AC3E}">
        <p14:creationId xmlns:p14="http://schemas.microsoft.com/office/powerpoint/2010/main" val="2756430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8020F-46A8-285F-62F4-C4CCB6E2FC11}"/>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8043090D-15AD-39DA-3503-540925F53E6F}"/>
              </a:ext>
            </a:extLst>
          </p:cNvPr>
          <p:cNvSpPr>
            <a:spLocks noGrp="1"/>
          </p:cNvSpPr>
          <p:nvPr>
            <p:ph type="body" sz="half" idx="2"/>
          </p:nvPr>
        </p:nvSpPr>
        <p:spPr>
          <a:xfrm>
            <a:off x="1224951" y="750283"/>
            <a:ext cx="10282686" cy="5081174"/>
          </a:xfrm>
        </p:spPr>
        <p:txBody>
          <a:bodyPr>
            <a:noAutofit/>
          </a:bodyPr>
          <a:lstStyle/>
          <a:p>
            <a:pPr algn="ctr"/>
            <a:endParaRPr lang="fr-FR" sz="2200" b="1" dirty="0">
              <a:hlinkClick r:id="rId2"/>
            </a:endParaRPr>
          </a:p>
          <a:p>
            <a:r>
              <a:rPr lang="fr-FR" sz="3200" b="1" dirty="0">
                <a:hlinkClick r:id="rId3"/>
              </a:rPr>
              <a:t>18</a:t>
            </a:r>
            <a:r>
              <a:rPr lang="fr-FR" sz="3200" dirty="0"/>
              <a:t> Le SEIGNEUR Dieu dit : « Il n’est pas bon pour l’homme d’être seul. Je veux </a:t>
            </a:r>
            <a:r>
              <a:rPr lang="fr-FR" sz="3200" b="1" dirty="0"/>
              <a:t>lui faire une aide </a:t>
            </a:r>
            <a:r>
              <a:rPr lang="fr-FR" sz="3200" dirty="0"/>
              <a:t>qui lui soit accordée. »</a:t>
            </a:r>
            <a:endParaRPr lang="fr-FR" sz="3200" b="1" dirty="0">
              <a:hlinkClick r:id="rId2"/>
            </a:endParaRPr>
          </a:p>
          <a:p>
            <a:r>
              <a:rPr lang="fr-FR" sz="3200" b="1" dirty="0">
                <a:hlinkClick r:id="rId4"/>
              </a:rPr>
              <a:t>19</a:t>
            </a:r>
            <a:r>
              <a:rPr lang="fr-FR" sz="3200" dirty="0"/>
              <a:t> Le SEIGNEUR Dieu </a:t>
            </a:r>
            <a:r>
              <a:rPr lang="fr-FR" sz="3200" b="1" dirty="0"/>
              <a:t>modela du sol toute bête </a:t>
            </a:r>
            <a:r>
              <a:rPr lang="fr-FR" sz="3200" dirty="0"/>
              <a:t>des champs et tout oiseau du ciel qu’il amena à l’homme pour voir comment il les désignerait. Tout ce que désigna l’homme avait pour nom « être vivant » ; </a:t>
            </a:r>
          </a:p>
          <a:p>
            <a:r>
              <a:rPr lang="fr-FR" sz="3200" b="1" dirty="0">
                <a:hlinkClick r:id="rId5"/>
              </a:rPr>
              <a:t>20</a:t>
            </a:r>
            <a:r>
              <a:rPr lang="fr-FR" sz="3200" dirty="0"/>
              <a:t> l’homme </a:t>
            </a:r>
            <a:r>
              <a:rPr lang="fr-FR" sz="3200" b="1" dirty="0"/>
              <a:t>désigna par leur nom </a:t>
            </a:r>
            <a:r>
              <a:rPr lang="fr-FR" sz="3200" dirty="0"/>
              <a:t>tout bétail, tout oiseau du ciel et toute bête des champs, mais pour lui-même, l’homme ne trouva pas l’aide qui lui soit accordée. </a:t>
            </a:r>
          </a:p>
          <a:p>
            <a:r>
              <a:rPr lang="fr-FR" sz="3200" dirty="0"/>
              <a:t> </a:t>
            </a:r>
          </a:p>
          <a:p>
            <a:endParaRPr lang="fr-FR" sz="2200" dirty="0"/>
          </a:p>
        </p:txBody>
      </p:sp>
    </p:spTree>
    <p:extLst>
      <p:ext uri="{BB962C8B-B14F-4D97-AF65-F5344CB8AC3E}">
        <p14:creationId xmlns:p14="http://schemas.microsoft.com/office/powerpoint/2010/main" val="2864886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C0B28-EBFB-3072-CA47-46C27C1992A6}"/>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23696B0-8321-15AE-7F3A-220FD15D7BD2}"/>
              </a:ext>
            </a:extLst>
          </p:cNvPr>
          <p:cNvSpPr>
            <a:spLocks noGrp="1"/>
          </p:cNvSpPr>
          <p:nvPr>
            <p:ph type="body" sz="half" idx="2"/>
          </p:nvPr>
        </p:nvSpPr>
        <p:spPr>
          <a:xfrm>
            <a:off x="954657" y="0"/>
            <a:ext cx="10282686" cy="6728604"/>
          </a:xfrm>
        </p:spPr>
        <p:txBody>
          <a:bodyPr>
            <a:noAutofit/>
          </a:bodyPr>
          <a:lstStyle/>
          <a:p>
            <a:pPr algn="ctr"/>
            <a:endParaRPr lang="fr-FR" sz="2200" b="1" dirty="0">
              <a:hlinkClick r:id="rId2"/>
            </a:endParaRPr>
          </a:p>
          <a:p>
            <a:r>
              <a:rPr lang="fr-FR" sz="3200" b="1" dirty="0">
                <a:hlinkClick r:id="rId3"/>
              </a:rPr>
              <a:t>21</a:t>
            </a:r>
            <a:r>
              <a:rPr lang="fr-FR" sz="3200" dirty="0"/>
              <a:t> Le SEIGNEUR Dieu fit tomber dans une </a:t>
            </a:r>
            <a:r>
              <a:rPr lang="fr-FR" sz="3200" b="1" dirty="0"/>
              <a:t>torpeur</a:t>
            </a:r>
            <a:r>
              <a:rPr lang="fr-FR" sz="3200" dirty="0"/>
              <a:t> l’homme qui s’endormit ; il prit l’une de ses côtes et referma les chairs à sa place. </a:t>
            </a:r>
          </a:p>
          <a:p>
            <a:r>
              <a:rPr lang="fr-FR" sz="3200" b="1" dirty="0">
                <a:hlinkClick r:id="rId4"/>
              </a:rPr>
              <a:t>22</a:t>
            </a:r>
            <a:r>
              <a:rPr lang="fr-FR" sz="3200" dirty="0"/>
              <a:t> Le SEIGNEUR Dieu </a:t>
            </a:r>
            <a:r>
              <a:rPr lang="fr-FR" sz="3200" b="1" dirty="0"/>
              <a:t>transforma la côte </a:t>
            </a:r>
            <a:r>
              <a:rPr lang="fr-FR" sz="3200" dirty="0"/>
              <a:t>qu’il avait prise à l’homme en une femme qu’il lui amena. </a:t>
            </a:r>
          </a:p>
          <a:p>
            <a:r>
              <a:rPr lang="fr-FR" sz="3200" b="1" dirty="0">
                <a:hlinkClick r:id="rId5"/>
              </a:rPr>
              <a:t>23</a:t>
            </a:r>
            <a:r>
              <a:rPr lang="fr-FR" sz="3200" dirty="0"/>
              <a:t> L’homme s’écria : « </a:t>
            </a:r>
            <a:r>
              <a:rPr lang="fr-FR" sz="3200" b="1" dirty="0"/>
              <a:t>Voici cette fois l’os de mes os et la chair de ma chair</a:t>
            </a:r>
            <a:r>
              <a:rPr lang="fr-FR" sz="3200" dirty="0"/>
              <a:t>,</a:t>
            </a:r>
            <a:br>
              <a:rPr lang="fr-FR" sz="3200" dirty="0"/>
            </a:br>
            <a:r>
              <a:rPr lang="fr-FR" sz="3200" dirty="0"/>
              <a:t>celle-ci, on l’appellera femme </a:t>
            </a:r>
            <a:r>
              <a:rPr lang="fr-FR" sz="3200" i="1" dirty="0"/>
              <a:t>(</a:t>
            </a:r>
            <a:r>
              <a:rPr lang="fr-FR" sz="3200" i="1" dirty="0" err="1"/>
              <a:t>isha</a:t>
            </a:r>
            <a:r>
              <a:rPr lang="fr-FR" sz="3200" i="1" dirty="0"/>
              <a:t>) </a:t>
            </a:r>
            <a:r>
              <a:rPr lang="fr-FR" sz="3200" dirty="0"/>
              <a:t>car c’est de l’homme </a:t>
            </a:r>
            <a:r>
              <a:rPr lang="fr-FR" sz="3200" i="1" dirty="0"/>
              <a:t>(</a:t>
            </a:r>
            <a:r>
              <a:rPr lang="fr-FR" sz="3200" i="1" dirty="0" err="1"/>
              <a:t>ish</a:t>
            </a:r>
            <a:r>
              <a:rPr lang="fr-FR" sz="3200" i="1" dirty="0"/>
              <a:t>) </a:t>
            </a:r>
            <a:r>
              <a:rPr lang="fr-FR" sz="3200" dirty="0"/>
              <a:t>qu’elle a été prise. »</a:t>
            </a:r>
          </a:p>
          <a:p>
            <a:r>
              <a:rPr lang="fr-FR" sz="3200" b="1" dirty="0">
                <a:hlinkClick r:id="rId6"/>
              </a:rPr>
              <a:t>24</a:t>
            </a:r>
            <a:r>
              <a:rPr lang="fr-FR" sz="3200" dirty="0"/>
              <a:t> Aussi l’homme laisse-t-il son père et sa mère pour s’attacher à sa femme, et ils deviennent une seule chair.</a:t>
            </a:r>
          </a:p>
          <a:p>
            <a:r>
              <a:rPr lang="fr-FR" sz="3200" b="1" dirty="0">
                <a:hlinkClick r:id="rId7"/>
              </a:rPr>
              <a:t>25</a:t>
            </a:r>
            <a:r>
              <a:rPr lang="fr-FR" sz="3200" dirty="0"/>
              <a:t> Tous deux étaient nus, l’homme et sa femme, sans se faire mutuellement honte.</a:t>
            </a:r>
          </a:p>
          <a:p>
            <a:r>
              <a:rPr lang="fr-FR" sz="3200" dirty="0"/>
              <a:t> </a:t>
            </a:r>
          </a:p>
          <a:p>
            <a:endParaRPr lang="fr-FR" sz="2200" dirty="0"/>
          </a:p>
        </p:txBody>
      </p:sp>
    </p:spTree>
    <p:extLst>
      <p:ext uri="{BB962C8B-B14F-4D97-AF65-F5344CB8AC3E}">
        <p14:creationId xmlns:p14="http://schemas.microsoft.com/office/powerpoint/2010/main" val="2901395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descr="Une image contenant texte, décoré&#10;&#10;Description générée automatiquement">
            <a:extLst>
              <a:ext uri="{FF2B5EF4-FFF2-40B4-BE49-F238E27FC236}">
                <a16:creationId xmlns:a16="http://schemas.microsoft.com/office/drawing/2014/main" id="{F77324FA-19D5-DE4E-87F3-697C1854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5123" y="533400"/>
            <a:ext cx="6921754" cy="5791200"/>
          </a:xfrm>
          <a:prstGeom prst="rect">
            <a:avLst/>
          </a:prstGeom>
        </p:spPr>
      </p:pic>
    </p:spTree>
    <p:extLst>
      <p:ext uri="{BB962C8B-B14F-4D97-AF65-F5344CB8AC3E}">
        <p14:creationId xmlns:p14="http://schemas.microsoft.com/office/powerpoint/2010/main" val="41972230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B3D7F18-8098-CD09-74CD-97AFAFB0E832}"/>
              </a:ext>
            </a:extLst>
          </p:cNvPr>
          <p:cNvSpPr txBox="1"/>
          <p:nvPr/>
        </p:nvSpPr>
        <p:spPr>
          <a:xfrm>
            <a:off x="1878563" y="1213008"/>
            <a:ext cx="8434873" cy="3939540"/>
          </a:xfrm>
          <a:prstGeom prst="rect">
            <a:avLst/>
          </a:prstGeom>
          <a:noFill/>
        </p:spPr>
        <p:txBody>
          <a:bodyPr wrap="square" rtlCol="0">
            <a:spAutoFit/>
          </a:bodyPr>
          <a:lstStyle/>
          <a:p>
            <a:pPr marL="547370" marR="547370" algn="just">
              <a:spcBef>
                <a:spcPts val="1200"/>
              </a:spcBef>
              <a:spcAft>
                <a:spcPts val="1200"/>
              </a:spcAft>
            </a:pPr>
            <a:r>
              <a:rPr lang="fr-FR" sz="3200" b="1" u="sng" dirty="0">
                <a:solidFill>
                  <a:schemeClr val="accent1"/>
                </a:solidFill>
              </a:rPr>
              <a:t>23</a:t>
            </a:r>
            <a:r>
              <a:rPr lang="fr-FR" sz="3200" dirty="0">
                <a:solidFill>
                  <a:srgbClr val="404040"/>
                </a:solidFill>
                <a:cs typeface="Times New Roman" panose="02020603050405020304" pitchFamily="18" charset="0"/>
              </a:rPr>
              <a:t> c</a:t>
            </a:r>
            <a:r>
              <a:rPr lang="fr-FR" sz="3200" dirty="0">
                <a:solidFill>
                  <a:srgbClr val="404040"/>
                </a:solidFill>
                <a:effectLst/>
                <a:ea typeface="Times New Roman" panose="02020603050405020304" pitchFamily="18" charset="0"/>
                <a:cs typeface="Times New Roman" panose="02020603050405020304" pitchFamily="18" charset="0"/>
              </a:rPr>
              <a:t>elle-ci, on l’appellera femme (</a:t>
            </a:r>
            <a:r>
              <a:rPr lang="fr-FR" sz="3200" i="1" dirty="0" err="1">
                <a:solidFill>
                  <a:srgbClr val="404040"/>
                </a:solidFill>
                <a:effectLst/>
                <a:ea typeface="Times New Roman" panose="02020603050405020304" pitchFamily="18" charset="0"/>
                <a:cs typeface="Times New Roman" panose="02020603050405020304" pitchFamily="18" charset="0"/>
              </a:rPr>
              <a:t>isha</a:t>
            </a:r>
            <a:r>
              <a:rPr lang="fr-FR" sz="3200" dirty="0">
                <a:solidFill>
                  <a:srgbClr val="404040"/>
                </a:solidFill>
                <a:effectLst/>
                <a:ea typeface="Times New Roman" panose="02020603050405020304" pitchFamily="18" charset="0"/>
                <a:cs typeface="Times New Roman" panose="02020603050405020304" pitchFamily="18" charset="0"/>
              </a:rPr>
              <a:t>) car c’est de l’homme (</a:t>
            </a:r>
            <a:r>
              <a:rPr lang="fr-FR" sz="3200" i="1" dirty="0" err="1">
                <a:solidFill>
                  <a:srgbClr val="404040"/>
                </a:solidFill>
                <a:effectLst/>
                <a:ea typeface="Times New Roman" panose="02020603050405020304" pitchFamily="18" charset="0"/>
                <a:cs typeface="Times New Roman" panose="02020603050405020304" pitchFamily="18" charset="0"/>
              </a:rPr>
              <a:t>ish</a:t>
            </a:r>
            <a:r>
              <a:rPr lang="fr-FR" sz="3200" dirty="0">
                <a:solidFill>
                  <a:srgbClr val="404040"/>
                </a:solidFill>
                <a:effectLst/>
                <a:ea typeface="Times New Roman" panose="02020603050405020304" pitchFamily="18" charset="0"/>
                <a:cs typeface="Times New Roman" panose="02020603050405020304" pitchFamily="18" charset="0"/>
              </a:rPr>
              <a:t>) qu’elle a été prise. </a:t>
            </a:r>
            <a:endParaRPr lang="fr-FR" sz="3200" dirty="0">
              <a:solidFill>
                <a:srgbClr val="404040"/>
              </a:solidFill>
              <a:ea typeface="Times New Roman" panose="02020603050405020304" pitchFamily="18" charset="0"/>
              <a:cs typeface="Times New Roman" panose="02020603050405020304" pitchFamily="18" charset="0"/>
            </a:endParaRPr>
          </a:p>
          <a:p>
            <a:pPr marL="547370" marR="547370" algn="just">
              <a:spcBef>
                <a:spcPts val="1200"/>
              </a:spcBef>
              <a:spcAft>
                <a:spcPts val="1200"/>
              </a:spcAft>
            </a:pPr>
            <a:r>
              <a:rPr lang="fr-FR" sz="3200" b="1" u="sng" dirty="0">
                <a:solidFill>
                  <a:schemeClr val="accent1"/>
                </a:solidFill>
              </a:rPr>
              <a:t>7</a:t>
            </a:r>
            <a:r>
              <a:rPr lang="fr-FR" sz="3200" b="1" dirty="0">
                <a:solidFill>
                  <a:schemeClr val="accent1"/>
                </a:solidFill>
              </a:rPr>
              <a:t> </a:t>
            </a:r>
            <a:r>
              <a:rPr lang="fr-FR" sz="3200" b="1" dirty="0">
                <a:solidFill>
                  <a:srgbClr val="404040"/>
                </a:solidFill>
                <a:cs typeface="Times New Roman" panose="02020603050405020304" pitchFamily="18" charset="0"/>
              </a:rPr>
              <a:t>L</a:t>
            </a:r>
            <a:r>
              <a:rPr lang="fr-FR" sz="3200" dirty="0">
                <a:cs typeface="Times New Roman" panose="02020603050405020304" pitchFamily="18" charset="0"/>
              </a:rPr>
              <a:t>e SEIGNEUR Dieu modela l’homme </a:t>
            </a:r>
            <a:r>
              <a:rPr lang="fr-FR" sz="3200" i="1" dirty="0">
                <a:cs typeface="Times New Roman" panose="02020603050405020304" pitchFamily="18" charset="0"/>
              </a:rPr>
              <a:t>(</a:t>
            </a:r>
            <a:r>
              <a:rPr lang="fr-FR" sz="3200" i="1" dirty="0" err="1">
                <a:cs typeface="Times New Roman" panose="02020603050405020304" pitchFamily="18" charset="0"/>
              </a:rPr>
              <a:t>adam</a:t>
            </a:r>
            <a:r>
              <a:rPr lang="fr-FR" sz="3200" i="1" dirty="0">
                <a:cs typeface="Times New Roman" panose="02020603050405020304" pitchFamily="18" charset="0"/>
              </a:rPr>
              <a:t>)</a:t>
            </a:r>
            <a:r>
              <a:rPr lang="fr-FR" sz="3200" dirty="0">
                <a:cs typeface="Times New Roman" panose="02020603050405020304" pitchFamily="18" charset="0"/>
              </a:rPr>
              <a:t> avec de la poussière prise du sol. Il insuffla dans ses narines l’haleine de vie, et l’homme devint un être vivant. </a:t>
            </a:r>
          </a:p>
          <a:p>
            <a:pPr marL="547370" marR="547370" algn="just">
              <a:spcBef>
                <a:spcPts val="1200"/>
              </a:spcBef>
              <a:spcAft>
                <a:spcPts val="1200"/>
              </a:spcAft>
            </a:pPr>
            <a:endParaRPr lang="fr-FR" sz="18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77117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2" name="ZoneTexte 1">
            <a:extLst>
              <a:ext uri="{FF2B5EF4-FFF2-40B4-BE49-F238E27FC236}">
                <a16:creationId xmlns:a16="http://schemas.microsoft.com/office/drawing/2014/main" id="{51B04167-6513-F64D-9492-89A758E126F7}"/>
              </a:ext>
            </a:extLst>
          </p:cNvPr>
          <p:cNvSpPr txBox="1"/>
          <p:nvPr/>
        </p:nvSpPr>
        <p:spPr>
          <a:xfrm>
            <a:off x="645776" y="735955"/>
            <a:ext cx="10900448" cy="5878532"/>
          </a:xfrm>
          <a:prstGeom prst="rect">
            <a:avLst/>
          </a:prstGeom>
        </p:spPr>
        <p:txBody>
          <a:bodyPr wrap="square" rtlCol="0">
            <a:spAutoFit/>
          </a:bodyPr>
          <a:lstStyle/>
          <a:p>
            <a:r>
              <a:rPr lang="fr-FR" sz="3200" b="1" dirty="0">
                <a:latin typeface="Times New Roman" panose="02020603050405020304" pitchFamily="18" charset="0"/>
                <a:cs typeface="Times New Roman" panose="02020603050405020304" pitchFamily="18" charset="0"/>
              </a:rPr>
              <a:t>Introduction</a:t>
            </a:r>
          </a:p>
          <a:p>
            <a:pPr marL="457200" lvl="0" indent="-457200">
              <a:buFontTx/>
              <a:buChar char="-"/>
            </a:pPr>
            <a:r>
              <a:rPr lang="fr-FR" sz="3200" dirty="0">
                <a:latin typeface="Times New Roman" panose="02020603050405020304" pitchFamily="18" charset="0"/>
                <a:cs typeface="Times New Roman" panose="02020603050405020304" pitchFamily="18" charset="0"/>
              </a:rPr>
              <a:t>Une éclipse de la question de la création en théologie</a:t>
            </a:r>
          </a:p>
          <a:p>
            <a:pPr marL="457200" lvl="0" indent="-457200">
              <a:buFontTx/>
              <a:buChar char="-"/>
            </a:pPr>
            <a:r>
              <a:rPr lang="fr-FR" sz="3200" dirty="0">
                <a:latin typeface="Times New Roman" panose="02020603050405020304" pitchFamily="18" charset="0"/>
                <a:cs typeface="Times New Roman" panose="02020603050405020304" pitchFamily="18" charset="0"/>
              </a:rPr>
              <a:t>Un regain d’intérêt</a:t>
            </a:r>
          </a:p>
          <a:p>
            <a:pPr marL="457200" lvl="0" indent="-457200">
              <a:buFontTx/>
              <a:buChar char="-"/>
            </a:pPr>
            <a:r>
              <a:rPr lang="fr-FR" sz="3200" dirty="0">
                <a:latin typeface="Times New Roman" panose="02020603050405020304" pitchFamily="18" charset="0"/>
                <a:cs typeface="Times New Roman" panose="02020603050405020304" pitchFamily="18" charset="0"/>
              </a:rPr>
              <a:t>Des enjeux très important</a:t>
            </a:r>
            <a:r>
              <a:rPr lang="fr-FR" sz="3200" dirty="0"/>
              <a:t>s</a:t>
            </a:r>
          </a:p>
          <a:p>
            <a:endParaRPr lang="fr-FR" sz="3200" dirty="0"/>
          </a:p>
          <a:p>
            <a:pPr marL="457200" lvl="0" indent="-457200">
              <a:buAutoNum type="arabicPeriod"/>
            </a:pPr>
            <a:r>
              <a:rPr lang="fr-FR" sz="3200" b="1" dirty="0">
                <a:latin typeface="Times New Roman" panose="02020603050405020304" pitchFamily="18" charset="0"/>
                <a:cs typeface="Times New Roman" panose="02020603050405020304" pitchFamily="18" charset="0"/>
              </a:rPr>
              <a:t>LE TEMOIGNAGE DE L’ECRITURE</a:t>
            </a:r>
          </a:p>
          <a:p>
            <a:pPr marL="457200" lvl="0" indent="-457200">
              <a:buAutoNum type="arabicPeriod"/>
            </a:pPr>
            <a:endParaRPr lang="fr-FR" sz="3200" b="1" dirty="0">
              <a:latin typeface="Times New Roman" panose="02020603050405020304" pitchFamily="18" charset="0"/>
              <a:cs typeface="Times New Roman" panose="02020603050405020304" pitchFamily="18" charset="0"/>
            </a:endParaRPr>
          </a:p>
          <a:p>
            <a:pPr lvl="1"/>
            <a:r>
              <a:rPr lang="fr-FR" sz="3200" dirty="0">
                <a:latin typeface="Times New Roman" panose="02020603050405020304" pitchFamily="18" charset="0"/>
                <a:cs typeface="Times New Roman" panose="02020603050405020304" pitchFamily="18" charset="0"/>
              </a:rPr>
              <a:t>1.1. </a:t>
            </a:r>
            <a:r>
              <a:rPr lang="fr-FR" sz="3200" dirty="0"/>
              <a:t>Lecture de </a:t>
            </a:r>
            <a:r>
              <a:rPr lang="fr-FR" sz="3200" dirty="0" err="1"/>
              <a:t>Gn</a:t>
            </a:r>
            <a:r>
              <a:rPr lang="fr-FR" sz="3200" dirty="0"/>
              <a:t> 2, 4b – 3, 25</a:t>
            </a:r>
          </a:p>
          <a:p>
            <a:pPr lvl="1"/>
            <a:r>
              <a:rPr lang="fr-FR" sz="3200" dirty="0">
                <a:solidFill>
                  <a:srgbClr val="FF0000"/>
                </a:solidFill>
              </a:rPr>
              <a:t>1.2. Lecture de </a:t>
            </a:r>
            <a:r>
              <a:rPr lang="fr-FR" sz="3200" dirty="0" err="1">
                <a:solidFill>
                  <a:srgbClr val="FF0000"/>
                </a:solidFill>
              </a:rPr>
              <a:t>Gn</a:t>
            </a:r>
            <a:r>
              <a:rPr lang="fr-FR" sz="3200" dirty="0">
                <a:solidFill>
                  <a:srgbClr val="FF0000"/>
                </a:solidFill>
              </a:rPr>
              <a:t> 1 – 2, 4a</a:t>
            </a:r>
          </a:p>
          <a:p>
            <a:pPr lvl="1"/>
            <a:r>
              <a:rPr lang="fr-FR" sz="3200" dirty="0"/>
              <a:t>1.3. Conclusion et ouvertures</a:t>
            </a:r>
          </a:p>
          <a:p>
            <a:pPr lvl="2"/>
            <a:endParaRPr lang="fr-FR" sz="3200" dirty="0"/>
          </a:p>
          <a:p>
            <a:endParaRPr lang="fr-FR" sz="2400" dirty="0"/>
          </a:p>
        </p:txBody>
      </p:sp>
    </p:spTree>
    <p:extLst>
      <p:ext uri="{BB962C8B-B14F-4D97-AF65-F5344CB8AC3E}">
        <p14:creationId xmlns:p14="http://schemas.microsoft.com/office/powerpoint/2010/main" val="599602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2C9F244-526E-9744-A587-BF508AE70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9392" y="0"/>
            <a:ext cx="5453216" cy="6858000"/>
          </a:xfrm>
          <a:prstGeom prst="rect">
            <a:avLst/>
          </a:prstGeom>
        </p:spPr>
      </p:pic>
    </p:spTree>
    <p:extLst>
      <p:ext uri="{BB962C8B-B14F-4D97-AF65-F5344CB8AC3E}">
        <p14:creationId xmlns:p14="http://schemas.microsoft.com/office/powerpoint/2010/main" val="2921541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19922" y="77118"/>
            <a:ext cx="6436379" cy="6522302"/>
          </a:xfrm>
        </p:spPr>
        <p:txBody>
          <a:bodyPr>
            <a:noAutofit/>
          </a:bodyPr>
          <a:lstStyle/>
          <a:p>
            <a:pPr algn="ctr"/>
            <a:r>
              <a:rPr lang="fr-FR" sz="3200" dirty="0" err="1">
                <a:latin typeface="+mj-lt"/>
              </a:rPr>
              <a:t>Gn</a:t>
            </a:r>
            <a:r>
              <a:rPr lang="fr-FR" sz="3200" dirty="0">
                <a:latin typeface="+mj-lt"/>
              </a:rPr>
              <a:t> 1-2, 4a </a:t>
            </a:r>
          </a:p>
          <a:p>
            <a:pPr algn="ctr"/>
            <a:endParaRPr lang="fr-FR" sz="1200" b="1" dirty="0">
              <a:hlinkClick r:id="rId2"/>
            </a:endParaRPr>
          </a:p>
          <a:p>
            <a:r>
              <a:rPr lang="fr-FR" sz="2000" b="1" dirty="0">
                <a:hlinkClick r:id="rId2"/>
              </a:rPr>
              <a:t>1,1</a:t>
            </a:r>
            <a:r>
              <a:rPr lang="fr-FR" sz="2000" dirty="0"/>
              <a:t> Commencement de la création par Dieu du ciel et de la terre. </a:t>
            </a:r>
          </a:p>
          <a:p>
            <a:r>
              <a:rPr lang="fr-FR" sz="2000" b="1" dirty="0">
                <a:hlinkClick r:id="rId3"/>
              </a:rPr>
              <a:t>2</a:t>
            </a:r>
            <a:r>
              <a:rPr lang="fr-FR" sz="2000" dirty="0"/>
              <a:t> La terre était déserte et vide, et la </a:t>
            </a:r>
            <a:r>
              <a:rPr lang="fr-FR" sz="2000" dirty="0" err="1"/>
              <a:t>ténèbre</a:t>
            </a:r>
            <a:r>
              <a:rPr lang="fr-FR" sz="2000" dirty="0"/>
              <a:t> à la surface de l’abîme ; le souffle de Dieu planait à la surface des eaux,</a:t>
            </a:r>
          </a:p>
          <a:p>
            <a:r>
              <a:rPr lang="fr-FR" sz="2000" b="1" dirty="0">
                <a:hlinkClick r:id="rId4"/>
              </a:rPr>
              <a:t>3</a:t>
            </a:r>
            <a:r>
              <a:rPr lang="fr-FR" sz="2000" dirty="0"/>
              <a:t> et Dieu dit : « Que la lumière soit ! » Et la lumière fut. </a:t>
            </a:r>
          </a:p>
          <a:p>
            <a:r>
              <a:rPr lang="fr-FR" sz="2000" b="1" dirty="0">
                <a:hlinkClick r:id="rId5"/>
              </a:rPr>
              <a:t>4</a:t>
            </a:r>
            <a:r>
              <a:rPr lang="fr-FR" sz="2000" dirty="0"/>
              <a:t> Dieu vit que la lumière était bonne. Dieu sépara la lumière de la </a:t>
            </a:r>
            <a:r>
              <a:rPr lang="fr-FR" sz="2000" dirty="0" err="1"/>
              <a:t>ténèbre</a:t>
            </a:r>
            <a:r>
              <a:rPr lang="fr-FR" sz="2000" dirty="0"/>
              <a:t>. </a:t>
            </a:r>
          </a:p>
          <a:p>
            <a:r>
              <a:rPr lang="fr-FR" sz="2000" b="1" dirty="0">
                <a:hlinkClick r:id="rId6"/>
              </a:rPr>
              <a:t>5</a:t>
            </a:r>
            <a:r>
              <a:rPr lang="fr-FR" sz="2000" dirty="0"/>
              <a:t> Dieu appela la lumière « jour » et la </a:t>
            </a:r>
            <a:r>
              <a:rPr lang="fr-FR" sz="2000" dirty="0" err="1"/>
              <a:t>ténèbre</a:t>
            </a:r>
            <a:r>
              <a:rPr lang="fr-FR" sz="2000" dirty="0"/>
              <a:t> il l’appela « nuit ». Il y eut un soir, il y eut un matin : premier jour.</a:t>
            </a:r>
          </a:p>
          <a:p>
            <a:r>
              <a:rPr lang="fr-FR" sz="2000" b="1" dirty="0">
                <a:hlinkClick r:id="rId7"/>
              </a:rPr>
              <a:t>6</a:t>
            </a:r>
            <a:r>
              <a:rPr lang="fr-FR" sz="2000" dirty="0"/>
              <a:t> Dieu dit : « Qu’il y ait un firmament au milieu des eaux et qu’il sépare les eaux d’avec les eaux ! » </a:t>
            </a:r>
          </a:p>
          <a:p>
            <a:r>
              <a:rPr lang="fr-FR" sz="2000" b="1" dirty="0">
                <a:hlinkClick r:id="rId8"/>
              </a:rPr>
              <a:t>7</a:t>
            </a:r>
            <a:r>
              <a:rPr lang="fr-FR" sz="2000" dirty="0"/>
              <a:t> Dieu fit le firmament et il sépara les eaux inférieures au firmament d’avec les eaux supérieures. Il en fut ainsi. </a:t>
            </a:r>
          </a:p>
          <a:p>
            <a:r>
              <a:rPr lang="fr-FR" sz="2000" b="1" dirty="0">
                <a:hlinkClick r:id="rId9"/>
              </a:rPr>
              <a:t>8</a:t>
            </a:r>
            <a:r>
              <a:rPr lang="fr-FR" sz="2000" dirty="0"/>
              <a:t> Dieu appela le firmament « ciel ». Il y eut un soir, il y eut un matin : deuxième jour.</a:t>
            </a:r>
          </a:p>
          <a:p>
            <a:endParaRPr lang="fr-FR" sz="2400" dirty="0"/>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541545" y="738306"/>
            <a:ext cx="5650455" cy="5381385"/>
          </a:xfrm>
          <a:prstGeom prst="rect">
            <a:avLst/>
          </a:prstGeom>
        </p:spPr>
      </p:pic>
    </p:spTree>
    <p:extLst>
      <p:ext uri="{BB962C8B-B14F-4D97-AF65-F5344CB8AC3E}">
        <p14:creationId xmlns:p14="http://schemas.microsoft.com/office/powerpoint/2010/main" val="2320069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19922" y="258580"/>
            <a:ext cx="6436379" cy="6340839"/>
          </a:xfrm>
        </p:spPr>
        <p:txBody>
          <a:bodyPr>
            <a:noAutofit/>
          </a:bodyPr>
          <a:lstStyle/>
          <a:p>
            <a:r>
              <a:rPr lang="fr-FR" sz="2400" b="1" dirty="0">
                <a:hlinkClick r:id="rId2"/>
              </a:rPr>
              <a:t>9</a:t>
            </a:r>
            <a:r>
              <a:rPr lang="fr-FR" sz="2400" dirty="0"/>
              <a:t> Dieu dit : « Que les eaux inférieures au ciel s’amassent en un seul lieu et que le continent paraisse ! » Il en fut ainsi. </a:t>
            </a:r>
          </a:p>
          <a:p>
            <a:r>
              <a:rPr lang="fr-FR" sz="2400" b="1" dirty="0">
                <a:hlinkClick r:id="rId3"/>
              </a:rPr>
              <a:t>10</a:t>
            </a:r>
            <a:r>
              <a:rPr lang="fr-FR" sz="2400" dirty="0"/>
              <a:t> Dieu appela « terre » le continent ; il appela « mer » l’amas des eaux. Dieu vit que cela était bon.</a:t>
            </a:r>
          </a:p>
          <a:p>
            <a:r>
              <a:rPr lang="fr-FR" sz="2400" b="1" dirty="0">
                <a:hlinkClick r:id="rId4"/>
              </a:rPr>
              <a:t>11</a:t>
            </a:r>
            <a:r>
              <a:rPr lang="fr-FR" sz="2400" dirty="0"/>
              <a:t>Dieu dit : « Que la terre se couvre de verdure, d’herbe qui rend féconde sa semence, d’arbres fruitiers qui, selon leur espèce, portent sur terre des fruits ayant en eux-mêmes leur semence ! » Il en fut ainsi. </a:t>
            </a:r>
          </a:p>
          <a:p>
            <a:r>
              <a:rPr lang="fr-FR" sz="2400" b="1" dirty="0">
                <a:hlinkClick r:id="rId5"/>
              </a:rPr>
              <a:t>12</a:t>
            </a:r>
            <a:r>
              <a:rPr lang="fr-FR" sz="2400" dirty="0"/>
              <a:t> La terre produisit de la verdure, de l’herbe qui rend féconde sa semence selon son espèce, des arbres qui portent des fruits ayant en eux-mêmes leur semence selon leur espèce. Dieu vit que cela était bon. </a:t>
            </a:r>
          </a:p>
          <a:p>
            <a:r>
              <a:rPr lang="fr-FR" sz="2400" b="1" dirty="0">
                <a:hlinkClick r:id="rId6"/>
              </a:rPr>
              <a:t>13</a:t>
            </a:r>
            <a:r>
              <a:rPr lang="fr-FR" sz="2400" dirty="0"/>
              <a:t> Il y eut un soir, il y eut un matin : troisième jour.</a:t>
            </a:r>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541946" y="614596"/>
            <a:ext cx="5649653" cy="5628806"/>
          </a:xfrm>
          <a:prstGeom prst="rect">
            <a:avLst/>
          </a:prstGeom>
        </p:spPr>
      </p:pic>
    </p:spTree>
    <p:extLst>
      <p:ext uri="{BB962C8B-B14F-4D97-AF65-F5344CB8AC3E}">
        <p14:creationId xmlns:p14="http://schemas.microsoft.com/office/powerpoint/2010/main" val="224360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05567" y="607099"/>
            <a:ext cx="6436379" cy="5979638"/>
          </a:xfrm>
        </p:spPr>
        <p:txBody>
          <a:bodyPr>
            <a:noAutofit/>
          </a:bodyPr>
          <a:lstStyle/>
          <a:p>
            <a:r>
              <a:rPr lang="fr-FR" sz="2400" b="1" dirty="0">
                <a:hlinkClick r:id="rId2"/>
              </a:rPr>
              <a:t>14</a:t>
            </a:r>
            <a:r>
              <a:rPr lang="fr-FR" sz="2400" dirty="0"/>
              <a:t> Dieu dit : « Qu’il y ait des luminaires au firmament du ciel pour séparer le jour de la nuit, qu’ils servent de signes tant pour les fêtes que pour les jours et les années, </a:t>
            </a:r>
          </a:p>
          <a:p>
            <a:r>
              <a:rPr lang="fr-FR" sz="2400" b="1" dirty="0">
                <a:hlinkClick r:id="rId3"/>
              </a:rPr>
              <a:t>15</a:t>
            </a:r>
            <a:r>
              <a:rPr lang="fr-FR" sz="2400" dirty="0"/>
              <a:t> et qu’ils servent de luminaires au firmament du ciel pour illuminer la terre. » Il en fut ainsi. </a:t>
            </a:r>
          </a:p>
          <a:p>
            <a:r>
              <a:rPr lang="fr-FR" sz="2400" b="1" dirty="0">
                <a:hlinkClick r:id="rId4"/>
              </a:rPr>
              <a:t>16</a:t>
            </a:r>
            <a:r>
              <a:rPr lang="fr-FR" sz="2400" dirty="0"/>
              <a:t> Dieu fit les deux grands luminaires, le grand luminaire pour présider au jour, le petit pour présider à la nuit, et les étoiles. </a:t>
            </a:r>
          </a:p>
          <a:p>
            <a:r>
              <a:rPr lang="fr-FR" sz="2400" b="1" dirty="0">
                <a:hlinkClick r:id="rId5"/>
              </a:rPr>
              <a:t>17</a:t>
            </a:r>
            <a:r>
              <a:rPr lang="fr-FR" sz="2400" dirty="0"/>
              <a:t> Dieu les établit dans le firmament du ciel pour illuminer la terre, </a:t>
            </a:r>
          </a:p>
          <a:p>
            <a:r>
              <a:rPr lang="fr-FR" sz="2400" b="1" dirty="0">
                <a:hlinkClick r:id="rId6"/>
              </a:rPr>
              <a:t>18</a:t>
            </a:r>
            <a:r>
              <a:rPr lang="fr-FR" sz="2400" dirty="0"/>
              <a:t> pour présider au jour et à la nuit et séparer la lumière de la </a:t>
            </a:r>
            <a:r>
              <a:rPr lang="fr-FR" sz="2400" dirty="0" err="1"/>
              <a:t>ténèbre</a:t>
            </a:r>
            <a:r>
              <a:rPr lang="fr-FR" sz="2400" dirty="0"/>
              <a:t>. Dieu vit que cela était bon. </a:t>
            </a:r>
          </a:p>
          <a:p>
            <a:r>
              <a:rPr lang="fr-FR" sz="2400" b="1" dirty="0">
                <a:hlinkClick r:id="rId7"/>
              </a:rPr>
              <a:t>19</a:t>
            </a:r>
            <a:r>
              <a:rPr lang="fr-FR" sz="2400" dirty="0"/>
              <a:t> Il y eut un soir, il y eut un matin : quatrième jour.</a:t>
            </a:r>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541946" y="619779"/>
            <a:ext cx="5649653" cy="5618439"/>
          </a:xfrm>
          <a:prstGeom prst="rect">
            <a:avLst/>
          </a:prstGeom>
        </p:spPr>
      </p:pic>
    </p:spTree>
    <p:extLst>
      <p:ext uri="{BB962C8B-B14F-4D97-AF65-F5344CB8AC3E}">
        <p14:creationId xmlns:p14="http://schemas.microsoft.com/office/powerpoint/2010/main" val="209126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78436" y="948128"/>
            <a:ext cx="6436379" cy="4673184"/>
          </a:xfrm>
        </p:spPr>
        <p:txBody>
          <a:bodyPr>
            <a:noAutofit/>
          </a:bodyPr>
          <a:lstStyle/>
          <a:p>
            <a:r>
              <a:rPr lang="fr-FR" sz="2400" b="1" dirty="0">
                <a:hlinkClick r:id="rId2"/>
              </a:rPr>
              <a:t>20</a:t>
            </a:r>
            <a:r>
              <a:rPr lang="fr-FR" sz="2400" dirty="0"/>
              <a:t> Dieu dit : « Que les eaux grouillent de bestioles vivantes et que l’oiseau vole au-dessus de la terre face au firmament du ciel. » </a:t>
            </a:r>
          </a:p>
          <a:p>
            <a:r>
              <a:rPr lang="fr-FR" sz="2400" b="1" dirty="0">
                <a:hlinkClick r:id="rId3"/>
              </a:rPr>
              <a:t>21</a:t>
            </a:r>
            <a:r>
              <a:rPr lang="fr-FR" sz="2400" dirty="0"/>
              <a:t> Dieu créa les grands monstres marins, tous les êtres vivants et remuants selon leur espèce, dont grouillèrent les eaux, et tout oiseau ailé selon son espèce. Dieu vit que cela était bon. </a:t>
            </a:r>
          </a:p>
          <a:p>
            <a:r>
              <a:rPr lang="fr-FR" sz="2400" b="1" dirty="0">
                <a:hlinkClick r:id="rId4"/>
              </a:rPr>
              <a:t>22</a:t>
            </a:r>
            <a:r>
              <a:rPr lang="fr-FR" sz="2400" dirty="0"/>
              <a:t> Dieu les bénit en disant : « Soyez féconds et prolifiques, remplissez les eaux dans les mers, et que l’oiseau prolifère sur la terre ! » </a:t>
            </a:r>
          </a:p>
          <a:p>
            <a:r>
              <a:rPr lang="fr-FR" sz="2400" b="1" dirty="0">
                <a:hlinkClick r:id="rId5"/>
              </a:rPr>
              <a:t>23</a:t>
            </a:r>
            <a:r>
              <a:rPr lang="fr-FR" sz="2400" dirty="0"/>
              <a:t> Il y eut un soir, il y eut un matin : cinquième jour.</a:t>
            </a:r>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19980" y="619779"/>
            <a:ext cx="5493584" cy="5618439"/>
          </a:xfrm>
          <a:prstGeom prst="rect">
            <a:avLst/>
          </a:prstGeom>
        </p:spPr>
      </p:pic>
    </p:spTree>
    <p:extLst>
      <p:ext uri="{BB962C8B-B14F-4D97-AF65-F5344CB8AC3E}">
        <p14:creationId xmlns:p14="http://schemas.microsoft.com/office/powerpoint/2010/main" val="3307140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09650" y="1962771"/>
            <a:ext cx="6436379" cy="2932453"/>
          </a:xfrm>
        </p:spPr>
        <p:txBody>
          <a:bodyPr>
            <a:noAutofit/>
          </a:bodyPr>
          <a:lstStyle/>
          <a:p>
            <a:r>
              <a:rPr lang="fr-FR" sz="2400" b="1" dirty="0">
                <a:hlinkClick r:id="rId2"/>
              </a:rPr>
              <a:t>24</a:t>
            </a:r>
            <a:r>
              <a:rPr lang="fr-FR" sz="2400" dirty="0"/>
              <a:t> Dieu dit : « Que la terre produise des êtres vivants selon leur espèce : bestiaux, petites bêtes, et bêtes sauvages selon leur espèce ! » Il en fut ainsi. </a:t>
            </a:r>
          </a:p>
          <a:p>
            <a:r>
              <a:rPr lang="fr-FR" sz="2400" b="1" dirty="0">
                <a:hlinkClick r:id="rId3"/>
              </a:rPr>
              <a:t>25</a:t>
            </a:r>
            <a:r>
              <a:rPr lang="fr-FR" sz="2400" dirty="0"/>
              <a:t> Dieu fit les bêtes sauvages selon leur espèce, les bestiaux selon leur espèce et toutes les petites bêtes du sol selon leur espèce. Dieu vit que cela était bon.</a:t>
            </a:r>
          </a:p>
          <a:p>
            <a:endParaRPr lang="fr-FR" sz="2400" dirty="0"/>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51193" y="619779"/>
            <a:ext cx="5431157" cy="5618439"/>
          </a:xfrm>
          <a:prstGeom prst="rect">
            <a:avLst/>
          </a:prstGeom>
        </p:spPr>
      </p:pic>
    </p:spTree>
    <p:extLst>
      <p:ext uri="{BB962C8B-B14F-4D97-AF65-F5344CB8AC3E}">
        <p14:creationId xmlns:p14="http://schemas.microsoft.com/office/powerpoint/2010/main" val="2717752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19922" y="258580"/>
            <a:ext cx="6436379" cy="6340839"/>
          </a:xfrm>
        </p:spPr>
        <p:txBody>
          <a:bodyPr>
            <a:noAutofit/>
          </a:bodyPr>
          <a:lstStyle/>
          <a:p>
            <a:r>
              <a:rPr lang="fr-FR" sz="2000" b="1" dirty="0">
                <a:hlinkClick r:id="rId2"/>
              </a:rPr>
              <a:t>26</a:t>
            </a:r>
            <a:r>
              <a:rPr lang="fr-FR" sz="2000" dirty="0"/>
              <a:t> Dieu dit : « Faisons l’homme à notre image, selon notre ressemblance, et qu’il soumette les poissons de la mer, les oiseaux du ciel, les bestiaux, toute la terre et toutes les petites bêtes qui remuent sur la terre ! »</a:t>
            </a:r>
          </a:p>
          <a:p>
            <a:r>
              <a:rPr lang="fr-FR" sz="2000" b="1" dirty="0">
                <a:hlinkClick r:id="rId3"/>
              </a:rPr>
              <a:t>27</a:t>
            </a:r>
            <a:r>
              <a:rPr lang="fr-FR" sz="2000" dirty="0"/>
              <a:t> Dieu créa l’homme à son image,</a:t>
            </a:r>
            <a:br>
              <a:rPr lang="fr-FR" sz="2000" dirty="0"/>
            </a:br>
            <a:r>
              <a:rPr lang="fr-FR" sz="2000" dirty="0"/>
              <a:t>à l’image de Dieu il le créa ;</a:t>
            </a:r>
            <a:br>
              <a:rPr lang="fr-FR" sz="2000" dirty="0"/>
            </a:br>
            <a:r>
              <a:rPr lang="fr-FR" sz="2000" dirty="0"/>
              <a:t>mâle et femelle il les créa.</a:t>
            </a:r>
          </a:p>
          <a:p>
            <a:r>
              <a:rPr lang="fr-FR" sz="2000" b="1" dirty="0">
                <a:hlinkClick r:id="rId4"/>
              </a:rPr>
              <a:t>28</a:t>
            </a:r>
            <a:r>
              <a:rPr lang="fr-FR" sz="2000" dirty="0"/>
              <a:t> Dieu les bénit et Dieu leur dit : « Soyez féconds et prolifiques, remplissez la terre et dominez-la. Soumettez les poissons de la mer, les oiseaux du ciel et toute bête qui remue sur la terre ! »</a:t>
            </a:r>
          </a:p>
          <a:p>
            <a:r>
              <a:rPr lang="fr-FR" sz="2000" b="1" dirty="0">
                <a:hlinkClick r:id="rId5"/>
              </a:rPr>
              <a:t>29</a:t>
            </a:r>
            <a:r>
              <a:rPr lang="fr-FR" sz="2000" dirty="0"/>
              <a:t> Dieu dit : « Voici, je vous donne toute herbe qui porte sa semence sur toute la surface de la terre et tout arbre dont le fruit porte sa semence ; ce sera votre nourriture. </a:t>
            </a:r>
          </a:p>
          <a:p>
            <a:r>
              <a:rPr lang="fr-FR" sz="2000" b="1" dirty="0">
                <a:hlinkClick r:id="rId6"/>
              </a:rPr>
              <a:t>30</a:t>
            </a:r>
            <a:r>
              <a:rPr lang="fr-FR" sz="2000" dirty="0"/>
              <a:t> A toute bête de la terre, à tout oiseau du ciel, à tout ce qui remue sur la terre et qui a souffle de vie, je donne pour nourriture toute herbe mûrissante. » Il en fut ainsi. </a:t>
            </a:r>
          </a:p>
          <a:p>
            <a:r>
              <a:rPr lang="fr-FR" sz="2000" b="1" dirty="0">
                <a:hlinkClick r:id="rId7"/>
              </a:rPr>
              <a:t>31</a:t>
            </a:r>
            <a:r>
              <a:rPr lang="fr-FR" sz="2000" dirty="0"/>
              <a:t> Dieu vit tout ce qu’il avait fait. Voilà, c’était très bon. Il y eut un soir, il y eut un matin : sixième jour.</a:t>
            </a:r>
          </a:p>
          <a:p>
            <a:endParaRPr lang="fr-FR" sz="2000" dirty="0"/>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035171" y="619779"/>
            <a:ext cx="4663201" cy="5618439"/>
          </a:xfrm>
          <a:prstGeom prst="rect">
            <a:avLst/>
          </a:prstGeom>
        </p:spPr>
      </p:pic>
    </p:spTree>
    <p:extLst>
      <p:ext uri="{BB962C8B-B14F-4D97-AF65-F5344CB8AC3E}">
        <p14:creationId xmlns:p14="http://schemas.microsoft.com/office/powerpoint/2010/main" val="9025808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509666" y="1144871"/>
            <a:ext cx="6436379" cy="4161647"/>
          </a:xfrm>
        </p:spPr>
        <p:txBody>
          <a:bodyPr>
            <a:noAutofit/>
          </a:bodyPr>
          <a:lstStyle/>
          <a:p>
            <a:r>
              <a:rPr lang="fr-FR" sz="2400" b="1" dirty="0">
                <a:hlinkClick r:id="rId2"/>
              </a:rPr>
              <a:t>2,1</a:t>
            </a:r>
            <a:r>
              <a:rPr lang="fr-FR" sz="2400" dirty="0"/>
              <a:t> Le ciel, la terre et tous leurs éléments furent achevés.</a:t>
            </a:r>
          </a:p>
          <a:p>
            <a:r>
              <a:rPr lang="fr-FR" sz="2400" b="1" dirty="0">
                <a:hlinkClick r:id="rId3"/>
              </a:rPr>
              <a:t>2</a:t>
            </a:r>
            <a:r>
              <a:rPr lang="fr-FR" sz="2400" dirty="0"/>
              <a:t> Dieu acheva au septième jour l’œuvre qu’il avait faite,</a:t>
            </a:r>
            <a:br>
              <a:rPr lang="fr-FR" sz="2400" dirty="0"/>
            </a:br>
            <a:r>
              <a:rPr lang="fr-FR" sz="2400" dirty="0"/>
              <a:t>il arrêta au septième jour toute l’œuvre qu’il faisait.</a:t>
            </a:r>
          </a:p>
          <a:p>
            <a:r>
              <a:rPr lang="fr-FR" sz="2400" b="1" dirty="0">
                <a:hlinkClick r:id="rId4"/>
              </a:rPr>
              <a:t>3</a:t>
            </a:r>
            <a:r>
              <a:rPr lang="fr-FR" sz="2400" dirty="0"/>
              <a:t> Dieu bénit le septième jour et le consacra car il avait alors arrêté toute l’œuvre que lui-même avait créée par son action. </a:t>
            </a:r>
          </a:p>
          <a:p>
            <a:r>
              <a:rPr lang="fr-FR" sz="2400" b="1" dirty="0">
                <a:hlinkClick r:id="rId5"/>
              </a:rPr>
              <a:t>4</a:t>
            </a:r>
            <a:r>
              <a:rPr lang="fr-FR" sz="2400" dirty="0"/>
              <a:t> Telle est la naissance du ciel et de la terre lors de leur création.</a:t>
            </a:r>
          </a:p>
          <a:p>
            <a:endParaRPr lang="fr-FR" sz="2000" dirty="0"/>
          </a:p>
          <a:p>
            <a:endParaRPr lang="fr-FR" sz="2000" dirty="0"/>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962162" y="619779"/>
            <a:ext cx="2809219" cy="5618439"/>
          </a:xfrm>
          <a:prstGeom prst="rect">
            <a:avLst/>
          </a:prstGeom>
        </p:spPr>
      </p:pic>
    </p:spTree>
    <p:extLst>
      <p:ext uri="{BB962C8B-B14F-4D97-AF65-F5344CB8AC3E}">
        <p14:creationId xmlns:p14="http://schemas.microsoft.com/office/powerpoint/2010/main" val="4206850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descr="Une image contenant intérieur&#10;&#10;Description générée automatiquement">
            <a:extLst>
              <a:ext uri="{FF2B5EF4-FFF2-40B4-BE49-F238E27FC236}">
                <a16:creationId xmlns:a16="http://schemas.microsoft.com/office/drawing/2014/main" id="{1FEB9A2E-6A6B-CD4B-B155-DDFF7BBDCA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9491" y="746611"/>
            <a:ext cx="6613018" cy="5364778"/>
          </a:xfrm>
          <a:prstGeom prst="rect">
            <a:avLst/>
          </a:prstGeom>
        </p:spPr>
      </p:pic>
    </p:spTree>
    <p:extLst>
      <p:ext uri="{BB962C8B-B14F-4D97-AF65-F5344CB8AC3E}">
        <p14:creationId xmlns:p14="http://schemas.microsoft.com/office/powerpoint/2010/main" val="13604681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8160415-2CD2-13B3-EB4B-9164D47FF6D3}"/>
              </a:ext>
            </a:extLst>
          </p:cNvPr>
          <p:cNvSpPr txBox="1"/>
          <p:nvPr/>
        </p:nvSpPr>
        <p:spPr>
          <a:xfrm>
            <a:off x="3200400" y="2222938"/>
            <a:ext cx="1404552" cy="646331"/>
          </a:xfrm>
          <a:prstGeom prst="rect">
            <a:avLst/>
          </a:prstGeom>
          <a:noFill/>
        </p:spPr>
        <p:txBody>
          <a:bodyPr wrap="none" rtlCol="0">
            <a:spAutoFit/>
          </a:bodyPr>
          <a:lstStyle/>
          <a:p>
            <a:r>
              <a:rPr lang="fr-FR" dirty="0"/>
              <a:t>Frison-Roche</a:t>
            </a:r>
          </a:p>
          <a:p>
            <a:endParaRPr lang="fr-FR" dirty="0"/>
          </a:p>
        </p:txBody>
      </p:sp>
      <p:pic>
        <p:nvPicPr>
          <p:cNvPr id="4" name="Image 3" descr="Une image contenant peinture, art, cadre photo, Art moderne&#10;&#10;Le contenu généré par l’IA peut être incorrect.">
            <a:extLst>
              <a:ext uri="{FF2B5EF4-FFF2-40B4-BE49-F238E27FC236}">
                <a16:creationId xmlns:a16="http://schemas.microsoft.com/office/drawing/2014/main" id="{3A4358C7-9D8F-DA6B-72A9-30FA910B07D4}"/>
              </a:ext>
            </a:extLst>
          </p:cNvPr>
          <p:cNvPicPr>
            <a:picLocks noChangeAspect="1"/>
          </p:cNvPicPr>
          <p:nvPr/>
        </p:nvPicPr>
        <p:blipFill>
          <a:blip r:embed="rId2">
            <a:extLst>
              <a:ext uri="{28A0092B-C50C-407E-A947-70E740481C1C}">
                <a14:useLocalDpi xmlns:a14="http://schemas.microsoft.com/office/drawing/2010/main" val="0"/>
              </a:ext>
            </a:extLst>
          </a:blip>
          <a:srcRect l="10370" t="14074" r="6666" b="23334"/>
          <a:stretch/>
        </p:blipFill>
        <p:spPr>
          <a:xfrm>
            <a:off x="420839" y="302894"/>
            <a:ext cx="5559121" cy="5592211"/>
          </a:xfrm>
          <a:prstGeom prst="rect">
            <a:avLst/>
          </a:prstGeom>
        </p:spPr>
      </p:pic>
      <p:pic>
        <p:nvPicPr>
          <p:cNvPr id="6" name="Image 5" descr="Une image contenant peinture, art, Arts visuels, dessin&#10;&#10;Le contenu généré par l’IA peut être incorrect.">
            <a:extLst>
              <a:ext uri="{FF2B5EF4-FFF2-40B4-BE49-F238E27FC236}">
                <a16:creationId xmlns:a16="http://schemas.microsoft.com/office/drawing/2014/main" id="{89D98D13-A132-5F8C-C11F-9CD47D5870A2}"/>
              </a:ext>
            </a:extLst>
          </p:cNvPr>
          <p:cNvPicPr>
            <a:picLocks noChangeAspect="1"/>
          </p:cNvPicPr>
          <p:nvPr/>
        </p:nvPicPr>
        <p:blipFill rotWithShape="1">
          <a:blip r:embed="rId3">
            <a:extLst>
              <a:ext uri="{28A0092B-C50C-407E-A947-70E740481C1C}">
                <a14:useLocalDpi xmlns:a14="http://schemas.microsoft.com/office/drawing/2010/main" val="0"/>
              </a:ext>
            </a:extLst>
          </a:blip>
          <a:srcRect l="3827" t="13704" r="3827" b="16331"/>
          <a:stretch/>
        </p:blipFill>
        <p:spPr>
          <a:xfrm>
            <a:off x="6351971" y="302895"/>
            <a:ext cx="5535691" cy="5592211"/>
          </a:xfrm>
          <a:prstGeom prst="rect">
            <a:avLst/>
          </a:prstGeom>
        </p:spPr>
      </p:pic>
      <p:sp>
        <p:nvSpPr>
          <p:cNvPr id="8" name="ZoneTexte 7">
            <a:extLst>
              <a:ext uri="{FF2B5EF4-FFF2-40B4-BE49-F238E27FC236}">
                <a16:creationId xmlns:a16="http://schemas.microsoft.com/office/drawing/2014/main" id="{6D0D691F-2AFC-5EF7-48B0-2B9AFB547E7C}"/>
              </a:ext>
            </a:extLst>
          </p:cNvPr>
          <p:cNvSpPr txBox="1"/>
          <p:nvPr/>
        </p:nvSpPr>
        <p:spPr>
          <a:xfrm>
            <a:off x="2107501" y="6195294"/>
            <a:ext cx="2260600" cy="523220"/>
          </a:xfrm>
          <a:prstGeom prst="rect">
            <a:avLst/>
          </a:prstGeom>
          <a:noFill/>
        </p:spPr>
        <p:txBody>
          <a:bodyPr wrap="square" rtlCol="0">
            <a:spAutoFit/>
          </a:bodyPr>
          <a:lstStyle/>
          <a:p>
            <a:r>
              <a:rPr lang="fr-FR" sz="2800" dirty="0"/>
              <a:t>Premier jour</a:t>
            </a:r>
          </a:p>
        </p:txBody>
      </p:sp>
      <p:sp>
        <p:nvSpPr>
          <p:cNvPr id="9" name="ZoneTexte 8">
            <a:extLst>
              <a:ext uri="{FF2B5EF4-FFF2-40B4-BE49-F238E27FC236}">
                <a16:creationId xmlns:a16="http://schemas.microsoft.com/office/drawing/2014/main" id="{4E5B8B2F-CC87-E8D3-C66A-EE25931FB4CD}"/>
              </a:ext>
            </a:extLst>
          </p:cNvPr>
          <p:cNvSpPr txBox="1"/>
          <p:nvPr/>
        </p:nvSpPr>
        <p:spPr>
          <a:xfrm>
            <a:off x="7875400" y="6192988"/>
            <a:ext cx="2514600" cy="523220"/>
          </a:xfrm>
          <a:prstGeom prst="rect">
            <a:avLst/>
          </a:prstGeom>
          <a:noFill/>
        </p:spPr>
        <p:txBody>
          <a:bodyPr wrap="square" rtlCol="0">
            <a:spAutoFit/>
          </a:bodyPr>
          <a:lstStyle/>
          <a:p>
            <a:r>
              <a:rPr lang="fr-FR" sz="2800" dirty="0"/>
              <a:t>Deuxième jour</a:t>
            </a:r>
          </a:p>
        </p:txBody>
      </p:sp>
    </p:spTree>
    <p:extLst>
      <p:ext uri="{BB962C8B-B14F-4D97-AF65-F5344CB8AC3E}">
        <p14:creationId xmlns:p14="http://schemas.microsoft.com/office/powerpoint/2010/main" val="10622686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einture, Art moderne, art, Arts visuels&#10;&#10;Le contenu généré par l’IA peut être incorrect.">
            <a:extLst>
              <a:ext uri="{FF2B5EF4-FFF2-40B4-BE49-F238E27FC236}">
                <a16:creationId xmlns:a16="http://schemas.microsoft.com/office/drawing/2014/main" id="{FE30F7D8-9873-6BBC-844B-37091C59C6A5}"/>
              </a:ext>
            </a:extLst>
          </p:cNvPr>
          <p:cNvPicPr>
            <a:picLocks noChangeAspect="1"/>
          </p:cNvPicPr>
          <p:nvPr/>
        </p:nvPicPr>
        <p:blipFill>
          <a:blip r:embed="rId2">
            <a:extLst>
              <a:ext uri="{28A0092B-C50C-407E-A947-70E740481C1C}">
                <a14:useLocalDpi xmlns:a14="http://schemas.microsoft.com/office/drawing/2010/main" val="0"/>
              </a:ext>
            </a:extLst>
          </a:blip>
          <a:srcRect l="6859" t="22962" r="3210" b="8519"/>
          <a:stretch/>
        </p:blipFill>
        <p:spPr>
          <a:xfrm>
            <a:off x="330200" y="394305"/>
            <a:ext cx="5562600" cy="5650895"/>
          </a:xfrm>
          <a:prstGeom prst="rect">
            <a:avLst/>
          </a:prstGeom>
        </p:spPr>
      </p:pic>
      <p:pic>
        <p:nvPicPr>
          <p:cNvPr id="6" name="Image 5" descr="Une image contenant peinture, Peinture artistique, Art moderne, Dessin d’enfant&#10;&#10;Le contenu généré par l’IA peut être incorrect.">
            <a:extLst>
              <a:ext uri="{FF2B5EF4-FFF2-40B4-BE49-F238E27FC236}">
                <a16:creationId xmlns:a16="http://schemas.microsoft.com/office/drawing/2014/main" id="{7B8D7CB6-62C9-8DC3-906C-FDFE78E87337}"/>
              </a:ext>
            </a:extLst>
          </p:cNvPr>
          <p:cNvPicPr>
            <a:picLocks noChangeAspect="1"/>
          </p:cNvPicPr>
          <p:nvPr/>
        </p:nvPicPr>
        <p:blipFill>
          <a:blip r:embed="rId3">
            <a:extLst>
              <a:ext uri="{28A0092B-C50C-407E-A947-70E740481C1C}">
                <a14:useLocalDpi xmlns:a14="http://schemas.microsoft.com/office/drawing/2010/main" val="0"/>
              </a:ext>
            </a:extLst>
          </a:blip>
          <a:srcRect l="3952" t="27037" r="2716" b="1852"/>
          <a:stretch/>
        </p:blipFill>
        <p:spPr>
          <a:xfrm>
            <a:off x="6480844" y="394305"/>
            <a:ext cx="5487591" cy="5574695"/>
          </a:xfrm>
          <a:prstGeom prst="rect">
            <a:avLst/>
          </a:prstGeom>
        </p:spPr>
      </p:pic>
      <p:sp>
        <p:nvSpPr>
          <p:cNvPr id="7" name="ZoneTexte 6">
            <a:extLst>
              <a:ext uri="{FF2B5EF4-FFF2-40B4-BE49-F238E27FC236}">
                <a16:creationId xmlns:a16="http://schemas.microsoft.com/office/drawing/2014/main" id="{FC59A274-06DD-83E7-C574-BD3694C71ED1}"/>
              </a:ext>
            </a:extLst>
          </p:cNvPr>
          <p:cNvSpPr txBox="1"/>
          <p:nvPr/>
        </p:nvSpPr>
        <p:spPr>
          <a:xfrm>
            <a:off x="2098278" y="6146800"/>
            <a:ext cx="2438400" cy="523220"/>
          </a:xfrm>
          <a:prstGeom prst="rect">
            <a:avLst/>
          </a:prstGeom>
          <a:noFill/>
        </p:spPr>
        <p:txBody>
          <a:bodyPr wrap="square" rtlCol="0">
            <a:spAutoFit/>
          </a:bodyPr>
          <a:lstStyle/>
          <a:p>
            <a:r>
              <a:rPr lang="fr-FR" sz="2800" dirty="0"/>
              <a:t>Troisième jour</a:t>
            </a:r>
          </a:p>
        </p:txBody>
      </p:sp>
      <p:sp>
        <p:nvSpPr>
          <p:cNvPr id="8" name="ZoneTexte 7">
            <a:extLst>
              <a:ext uri="{FF2B5EF4-FFF2-40B4-BE49-F238E27FC236}">
                <a16:creationId xmlns:a16="http://schemas.microsoft.com/office/drawing/2014/main" id="{91E9A79D-9C97-3A87-3CCA-6FA9996DF796}"/>
              </a:ext>
            </a:extLst>
          </p:cNvPr>
          <p:cNvSpPr txBox="1"/>
          <p:nvPr/>
        </p:nvSpPr>
        <p:spPr>
          <a:xfrm>
            <a:off x="8178800" y="6121400"/>
            <a:ext cx="2438399" cy="538440"/>
          </a:xfrm>
          <a:prstGeom prst="rect">
            <a:avLst/>
          </a:prstGeom>
          <a:noFill/>
        </p:spPr>
        <p:txBody>
          <a:bodyPr wrap="square" rtlCol="0">
            <a:spAutoFit/>
          </a:bodyPr>
          <a:lstStyle/>
          <a:p>
            <a:r>
              <a:rPr lang="fr-FR" sz="2800" dirty="0"/>
              <a:t>Quatrième jour</a:t>
            </a:r>
          </a:p>
        </p:txBody>
      </p:sp>
    </p:spTree>
    <p:extLst>
      <p:ext uri="{BB962C8B-B14F-4D97-AF65-F5344CB8AC3E}">
        <p14:creationId xmlns:p14="http://schemas.microsoft.com/office/powerpoint/2010/main" val="877566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einture, dessin, art, Art moderne&#10;&#10;Le contenu généré par l’IA peut être incorrect.">
            <a:extLst>
              <a:ext uri="{FF2B5EF4-FFF2-40B4-BE49-F238E27FC236}">
                <a16:creationId xmlns:a16="http://schemas.microsoft.com/office/drawing/2014/main" id="{38DE2DE0-6028-5CD6-9CCC-BF094080B42F}"/>
              </a:ext>
            </a:extLst>
          </p:cNvPr>
          <p:cNvPicPr>
            <a:picLocks noChangeAspect="1"/>
          </p:cNvPicPr>
          <p:nvPr/>
        </p:nvPicPr>
        <p:blipFill>
          <a:blip r:embed="rId2">
            <a:extLst>
              <a:ext uri="{28A0092B-C50C-407E-A947-70E740481C1C}">
                <a14:useLocalDpi xmlns:a14="http://schemas.microsoft.com/office/drawing/2010/main" val="0"/>
              </a:ext>
            </a:extLst>
          </a:blip>
          <a:srcRect l="5130" t="30371" r="3243" b="3231"/>
          <a:stretch/>
        </p:blipFill>
        <p:spPr>
          <a:xfrm>
            <a:off x="381160" y="318217"/>
            <a:ext cx="5714840" cy="5521790"/>
          </a:xfrm>
          <a:prstGeom prst="rect">
            <a:avLst/>
          </a:prstGeom>
        </p:spPr>
      </p:pic>
      <p:pic>
        <p:nvPicPr>
          <p:cNvPr id="5" name="Image 4" descr="Une image contenant peinture, art, Arts visuels, Art moderne&#10;&#10;Le contenu généré par l’IA peut être incorrect.">
            <a:extLst>
              <a:ext uri="{FF2B5EF4-FFF2-40B4-BE49-F238E27FC236}">
                <a16:creationId xmlns:a16="http://schemas.microsoft.com/office/drawing/2014/main" id="{5F56E946-BA18-7A77-51C1-E7F8691267C1}"/>
              </a:ext>
            </a:extLst>
          </p:cNvPr>
          <p:cNvPicPr>
            <a:picLocks noChangeAspect="1"/>
          </p:cNvPicPr>
          <p:nvPr/>
        </p:nvPicPr>
        <p:blipFill>
          <a:blip r:embed="rId3">
            <a:extLst>
              <a:ext uri="{28A0092B-C50C-407E-A947-70E740481C1C}">
                <a14:useLocalDpi xmlns:a14="http://schemas.microsoft.com/office/drawing/2010/main" val="0"/>
              </a:ext>
            </a:extLst>
          </a:blip>
          <a:srcRect l="4006" t="28147" r="3648" b="2223"/>
          <a:stretch/>
        </p:blipFill>
        <p:spPr>
          <a:xfrm>
            <a:off x="6318421" y="318217"/>
            <a:ext cx="5492419" cy="5521790"/>
          </a:xfrm>
          <a:prstGeom prst="rect">
            <a:avLst/>
          </a:prstGeom>
        </p:spPr>
      </p:pic>
      <p:sp>
        <p:nvSpPr>
          <p:cNvPr id="6" name="ZoneTexte 5">
            <a:extLst>
              <a:ext uri="{FF2B5EF4-FFF2-40B4-BE49-F238E27FC236}">
                <a16:creationId xmlns:a16="http://schemas.microsoft.com/office/drawing/2014/main" id="{C7BF2C0E-E83E-533A-1E65-2C7CB2ACCBA3}"/>
              </a:ext>
            </a:extLst>
          </p:cNvPr>
          <p:cNvSpPr txBox="1"/>
          <p:nvPr/>
        </p:nvSpPr>
        <p:spPr>
          <a:xfrm>
            <a:off x="2057400" y="6037591"/>
            <a:ext cx="2463800" cy="523220"/>
          </a:xfrm>
          <a:prstGeom prst="rect">
            <a:avLst/>
          </a:prstGeom>
          <a:noFill/>
        </p:spPr>
        <p:txBody>
          <a:bodyPr wrap="square" rtlCol="0">
            <a:spAutoFit/>
          </a:bodyPr>
          <a:lstStyle/>
          <a:p>
            <a:r>
              <a:rPr lang="fr-FR" sz="2800" dirty="0"/>
              <a:t>Cinquième jour</a:t>
            </a:r>
          </a:p>
        </p:txBody>
      </p:sp>
      <p:sp>
        <p:nvSpPr>
          <p:cNvPr id="7" name="ZoneTexte 6">
            <a:extLst>
              <a:ext uri="{FF2B5EF4-FFF2-40B4-BE49-F238E27FC236}">
                <a16:creationId xmlns:a16="http://schemas.microsoft.com/office/drawing/2014/main" id="{A5EE4458-5629-2C15-5BCB-FAF209CA2B41}"/>
              </a:ext>
            </a:extLst>
          </p:cNvPr>
          <p:cNvSpPr txBox="1"/>
          <p:nvPr/>
        </p:nvSpPr>
        <p:spPr>
          <a:xfrm>
            <a:off x="7916946" y="6037591"/>
            <a:ext cx="2217654" cy="523220"/>
          </a:xfrm>
          <a:prstGeom prst="rect">
            <a:avLst/>
          </a:prstGeom>
          <a:noFill/>
        </p:spPr>
        <p:txBody>
          <a:bodyPr wrap="square" rtlCol="0">
            <a:spAutoFit/>
          </a:bodyPr>
          <a:lstStyle/>
          <a:p>
            <a:r>
              <a:rPr lang="fr-FR" sz="2800" dirty="0"/>
              <a:t>Sixième jour</a:t>
            </a:r>
          </a:p>
        </p:txBody>
      </p:sp>
    </p:spTree>
    <p:extLst>
      <p:ext uri="{BB962C8B-B14F-4D97-AF65-F5344CB8AC3E}">
        <p14:creationId xmlns:p14="http://schemas.microsoft.com/office/powerpoint/2010/main" val="38862253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einture, art, Arts visuels, Art moderne&#10;&#10;Le contenu généré par l’IA peut être incorrect.">
            <a:extLst>
              <a:ext uri="{FF2B5EF4-FFF2-40B4-BE49-F238E27FC236}">
                <a16:creationId xmlns:a16="http://schemas.microsoft.com/office/drawing/2014/main" id="{88F5B9FF-745C-357A-24DB-F84BF1BC97DF}"/>
              </a:ext>
            </a:extLst>
          </p:cNvPr>
          <p:cNvPicPr>
            <a:picLocks noChangeAspect="1"/>
          </p:cNvPicPr>
          <p:nvPr/>
        </p:nvPicPr>
        <p:blipFill>
          <a:blip r:embed="rId2">
            <a:extLst>
              <a:ext uri="{28A0092B-C50C-407E-A947-70E740481C1C}">
                <a14:useLocalDpi xmlns:a14="http://schemas.microsoft.com/office/drawing/2010/main" val="0"/>
              </a:ext>
            </a:extLst>
          </a:blip>
          <a:srcRect l="22345" t="15185" r="33950" b="1958"/>
          <a:stretch/>
        </p:blipFill>
        <p:spPr>
          <a:xfrm>
            <a:off x="4591050" y="114300"/>
            <a:ext cx="2622550" cy="6629400"/>
          </a:xfrm>
          <a:prstGeom prst="rect">
            <a:avLst/>
          </a:prstGeom>
        </p:spPr>
      </p:pic>
      <p:sp>
        <p:nvSpPr>
          <p:cNvPr id="4" name="ZoneTexte 3">
            <a:extLst>
              <a:ext uri="{FF2B5EF4-FFF2-40B4-BE49-F238E27FC236}">
                <a16:creationId xmlns:a16="http://schemas.microsoft.com/office/drawing/2014/main" id="{7467A9A8-B54E-CDAA-377F-526B4F808B3A}"/>
              </a:ext>
            </a:extLst>
          </p:cNvPr>
          <p:cNvSpPr txBox="1"/>
          <p:nvPr/>
        </p:nvSpPr>
        <p:spPr>
          <a:xfrm>
            <a:off x="1193800" y="6220480"/>
            <a:ext cx="3200400" cy="523220"/>
          </a:xfrm>
          <a:prstGeom prst="rect">
            <a:avLst/>
          </a:prstGeom>
          <a:noFill/>
        </p:spPr>
        <p:txBody>
          <a:bodyPr wrap="square" rtlCol="0">
            <a:spAutoFit/>
          </a:bodyPr>
          <a:lstStyle/>
          <a:p>
            <a:r>
              <a:rPr lang="fr-FR" sz="2800" dirty="0"/>
              <a:t>Septième jour</a:t>
            </a:r>
          </a:p>
        </p:txBody>
      </p:sp>
    </p:spTree>
    <p:extLst>
      <p:ext uri="{BB962C8B-B14F-4D97-AF65-F5344CB8AC3E}">
        <p14:creationId xmlns:p14="http://schemas.microsoft.com/office/powerpoint/2010/main" val="959788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D11E4-5487-45CF-D1B4-D15B173C67F8}"/>
            </a:ext>
          </a:extLst>
        </p:cNvPr>
        <p:cNvGrpSpPr/>
        <p:nvPr/>
      </p:nvGrpSpPr>
      <p:grpSpPr>
        <a:xfrm>
          <a:off x="0" y="0"/>
          <a:ext cx="0" cy="0"/>
          <a:chOff x="0" y="0"/>
          <a:chExt cx="0" cy="0"/>
        </a:xfrm>
      </p:grpSpPr>
      <p:pic>
        <p:nvPicPr>
          <p:cNvPr id="3" name="Image 2" descr="Une image contenant peinture, dessin, art, Art moderne&#10;&#10;Le contenu généré par l’IA peut être incorrect.">
            <a:extLst>
              <a:ext uri="{FF2B5EF4-FFF2-40B4-BE49-F238E27FC236}">
                <a16:creationId xmlns:a16="http://schemas.microsoft.com/office/drawing/2014/main" id="{0339E973-D81F-25BC-EB4B-29BA61D36F93}"/>
              </a:ext>
            </a:extLst>
          </p:cNvPr>
          <p:cNvPicPr>
            <a:picLocks noChangeAspect="1"/>
          </p:cNvPicPr>
          <p:nvPr/>
        </p:nvPicPr>
        <p:blipFill>
          <a:blip r:embed="rId2">
            <a:extLst>
              <a:ext uri="{28A0092B-C50C-407E-A947-70E740481C1C}">
                <a14:useLocalDpi xmlns:a14="http://schemas.microsoft.com/office/drawing/2010/main" val="0"/>
              </a:ext>
            </a:extLst>
          </a:blip>
          <a:srcRect l="5130" t="30371" r="3243" b="3231"/>
          <a:stretch/>
        </p:blipFill>
        <p:spPr>
          <a:xfrm>
            <a:off x="3247091" y="3770752"/>
            <a:ext cx="2999025" cy="2897716"/>
          </a:xfrm>
          <a:prstGeom prst="rect">
            <a:avLst/>
          </a:prstGeom>
        </p:spPr>
      </p:pic>
      <p:pic>
        <p:nvPicPr>
          <p:cNvPr id="5" name="Image 4" descr="Une image contenant peinture, art, Arts visuels, Art moderne&#10;&#10;Le contenu généré par l’IA peut être incorrect.">
            <a:extLst>
              <a:ext uri="{FF2B5EF4-FFF2-40B4-BE49-F238E27FC236}">
                <a16:creationId xmlns:a16="http://schemas.microsoft.com/office/drawing/2014/main" id="{8E311A36-357E-DA72-1BAB-96DABB19CA1C}"/>
              </a:ext>
            </a:extLst>
          </p:cNvPr>
          <p:cNvPicPr>
            <a:picLocks noChangeAspect="1"/>
          </p:cNvPicPr>
          <p:nvPr/>
        </p:nvPicPr>
        <p:blipFill>
          <a:blip r:embed="rId3">
            <a:extLst>
              <a:ext uri="{28A0092B-C50C-407E-A947-70E740481C1C}">
                <a14:useLocalDpi xmlns:a14="http://schemas.microsoft.com/office/drawing/2010/main" val="0"/>
              </a:ext>
            </a:extLst>
          </a:blip>
          <a:srcRect l="4006" t="28147" r="3648" b="2223"/>
          <a:stretch/>
        </p:blipFill>
        <p:spPr>
          <a:xfrm>
            <a:off x="6407634" y="3770752"/>
            <a:ext cx="2882302" cy="2897715"/>
          </a:xfrm>
          <a:prstGeom prst="rect">
            <a:avLst/>
          </a:prstGeom>
        </p:spPr>
      </p:pic>
      <p:pic>
        <p:nvPicPr>
          <p:cNvPr id="2" name="Image 1" descr="Une image contenant peinture, art, Arts visuels, Art moderne&#10;&#10;Le contenu généré par l’IA peut être incorrect.">
            <a:extLst>
              <a:ext uri="{FF2B5EF4-FFF2-40B4-BE49-F238E27FC236}">
                <a16:creationId xmlns:a16="http://schemas.microsoft.com/office/drawing/2014/main" id="{E56DA9C5-C1C1-7BE7-8B61-84673EE435AF}"/>
              </a:ext>
            </a:extLst>
          </p:cNvPr>
          <p:cNvPicPr>
            <a:picLocks noChangeAspect="1"/>
          </p:cNvPicPr>
          <p:nvPr/>
        </p:nvPicPr>
        <p:blipFill>
          <a:blip r:embed="rId4">
            <a:extLst>
              <a:ext uri="{28A0092B-C50C-407E-A947-70E740481C1C}">
                <a14:useLocalDpi xmlns:a14="http://schemas.microsoft.com/office/drawing/2010/main" val="0"/>
              </a:ext>
            </a:extLst>
          </a:blip>
          <a:srcRect l="22345" t="15185" r="33950" b="1958"/>
          <a:stretch/>
        </p:blipFill>
        <p:spPr>
          <a:xfrm>
            <a:off x="9451454" y="367861"/>
            <a:ext cx="2492481" cy="6300606"/>
          </a:xfrm>
          <a:prstGeom prst="rect">
            <a:avLst/>
          </a:prstGeom>
        </p:spPr>
      </p:pic>
      <p:pic>
        <p:nvPicPr>
          <p:cNvPr id="4" name="Image 3" descr="Une image contenant peinture, Art moderne, art, Arts visuels&#10;&#10;Le contenu généré par l’IA peut être incorrect.">
            <a:extLst>
              <a:ext uri="{FF2B5EF4-FFF2-40B4-BE49-F238E27FC236}">
                <a16:creationId xmlns:a16="http://schemas.microsoft.com/office/drawing/2014/main" id="{CF38B049-31A1-2223-BD67-F41716E2A56C}"/>
              </a:ext>
            </a:extLst>
          </p:cNvPr>
          <p:cNvPicPr>
            <a:picLocks noChangeAspect="1"/>
          </p:cNvPicPr>
          <p:nvPr/>
        </p:nvPicPr>
        <p:blipFill>
          <a:blip r:embed="rId5">
            <a:extLst>
              <a:ext uri="{28A0092B-C50C-407E-A947-70E740481C1C}">
                <a14:useLocalDpi xmlns:a14="http://schemas.microsoft.com/office/drawing/2010/main" val="0"/>
              </a:ext>
            </a:extLst>
          </a:blip>
          <a:srcRect l="6859" t="22962" r="3210" b="8519"/>
          <a:stretch/>
        </p:blipFill>
        <p:spPr>
          <a:xfrm>
            <a:off x="6407634" y="367861"/>
            <a:ext cx="2852438" cy="2897715"/>
          </a:xfrm>
          <a:prstGeom prst="rect">
            <a:avLst/>
          </a:prstGeom>
        </p:spPr>
      </p:pic>
      <p:pic>
        <p:nvPicPr>
          <p:cNvPr id="8" name="Image 7" descr="Une image contenant peinture, Peinture artistique, Art moderne, Dessin d’enfant&#10;&#10;Le contenu généré par l’IA peut être incorrect.">
            <a:extLst>
              <a:ext uri="{FF2B5EF4-FFF2-40B4-BE49-F238E27FC236}">
                <a16:creationId xmlns:a16="http://schemas.microsoft.com/office/drawing/2014/main" id="{4B208547-A29C-97A8-FDF8-BA28331AB317}"/>
              </a:ext>
            </a:extLst>
          </p:cNvPr>
          <p:cNvPicPr>
            <a:picLocks noChangeAspect="1"/>
          </p:cNvPicPr>
          <p:nvPr/>
        </p:nvPicPr>
        <p:blipFill>
          <a:blip r:embed="rId6">
            <a:extLst>
              <a:ext uri="{28A0092B-C50C-407E-A947-70E740481C1C}">
                <a14:useLocalDpi xmlns:a14="http://schemas.microsoft.com/office/drawing/2010/main" val="0"/>
              </a:ext>
            </a:extLst>
          </a:blip>
          <a:srcRect l="3952" t="27037" r="2716" b="1852"/>
          <a:stretch/>
        </p:blipFill>
        <p:spPr>
          <a:xfrm>
            <a:off x="248065" y="3770752"/>
            <a:ext cx="2852440" cy="2897716"/>
          </a:xfrm>
          <a:prstGeom prst="rect">
            <a:avLst/>
          </a:prstGeom>
        </p:spPr>
      </p:pic>
      <p:pic>
        <p:nvPicPr>
          <p:cNvPr id="9" name="Image 8" descr="Une image contenant peinture, art, cadre photo, Art moderne&#10;&#10;Le contenu généré par l’IA peut être incorrect.">
            <a:extLst>
              <a:ext uri="{FF2B5EF4-FFF2-40B4-BE49-F238E27FC236}">
                <a16:creationId xmlns:a16="http://schemas.microsoft.com/office/drawing/2014/main" id="{BC3B27D2-7494-0EBD-A7FE-E6CCEF63452B}"/>
              </a:ext>
            </a:extLst>
          </p:cNvPr>
          <p:cNvPicPr>
            <a:picLocks noChangeAspect="1"/>
          </p:cNvPicPr>
          <p:nvPr/>
        </p:nvPicPr>
        <p:blipFill>
          <a:blip r:embed="rId7">
            <a:extLst>
              <a:ext uri="{28A0092B-C50C-407E-A947-70E740481C1C}">
                <a14:useLocalDpi xmlns:a14="http://schemas.microsoft.com/office/drawing/2010/main" val="0"/>
              </a:ext>
            </a:extLst>
          </a:blip>
          <a:srcRect l="10370" t="14074" r="6666" b="23334"/>
          <a:stretch/>
        </p:blipFill>
        <p:spPr>
          <a:xfrm>
            <a:off x="245631" y="367860"/>
            <a:ext cx="2880570" cy="2897716"/>
          </a:xfrm>
          <a:prstGeom prst="rect">
            <a:avLst/>
          </a:prstGeom>
        </p:spPr>
      </p:pic>
      <p:pic>
        <p:nvPicPr>
          <p:cNvPr id="10" name="Image 9" descr="Une image contenant peinture, art, Arts visuels, dessin&#10;&#10;Le contenu généré par l’IA peut être incorrect.">
            <a:extLst>
              <a:ext uri="{FF2B5EF4-FFF2-40B4-BE49-F238E27FC236}">
                <a16:creationId xmlns:a16="http://schemas.microsoft.com/office/drawing/2014/main" id="{3ED851C2-EF70-2BA6-DA87-B37DE6096E44}"/>
              </a:ext>
            </a:extLst>
          </p:cNvPr>
          <p:cNvPicPr>
            <a:picLocks noChangeAspect="1"/>
          </p:cNvPicPr>
          <p:nvPr/>
        </p:nvPicPr>
        <p:blipFill rotWithShape="1">
          <a:blip r:embed="rId8">
            <a:extLst>
              <a:ext uri="{28A0092B-C50C-407E-A947-70E740481C1C}">
                <a14:useLocalDpi xmlns:a14="http://schemas.microsoft.com/office/drawing/2010/main" val="0"/>
              </a:ext>
            </a:extLst>
          </a:blip>
          <a:srcRect l="3827" t="13704" r="3827" b="16331"/>
          <a:stretch/>
        </p:blipFill>
        <p:spPr>
          <a:xfrm>
            <a:off x="3290700" y="367861"/>
            <a:ext cx="2882302" cy="2911730"/>
          </a:xfrm>
          <a:prstGeom prst="rect">
            <a:avLst/>
          </a:prstGeom>
        </p:spPr>
      </p:pic>
    </p:spTree>
    <p:extLst>
      <p:ext uri="{BB962C8B-B14F-4D97-AF65-F5344CB8AC3E}">
        <p14:creationId xmlns:p14="http://schemas.microsoft.com/office/powerpoint/2010/main" val="36760422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FF065-41B9-95D7-F44A-27F778E234CF}"/>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F6E2CEA3-D352-20A8-F09C-33E6D14A5E4E}"/>
              </a:ext>
            </a:extLst>
          </p:cNvPr>
          <p:cNvSpPr>
            <a:spLocks noGrp="1"/>
          </p:cNvSpPr>
          <p:nvPr>
            <p:ph type="body" sz="half" idx="2"/>
          </p:nvPr>
        </p:nvSpPr>
        <p:spPr>
          <a:xfrm>
            <a:off x="119922" y="668104"/>
            <a:ext cx="6436379" cy="6340839"/>
          </a:xfrm>
        </p:spPr>
        <p:txBody>
          <a:bodyPr>
            <a:noAutofit/>
          </a:bodyPr>
          <a:lstStyle/>
          <a:p>
            <a:r>
              <a:rPr lang="fr-FR" sz="2800" b="1" dirty="0">
                <a:hlinkClick r:id="rId2"/>
              </a:rPr>
              <a:t>26</a:t>
            </a:r>
            <a:r>
              <a:rPr lang="fr-FR" sz="2800" dirty="0"/>
              <a:t> Dieu dit : « Faisons l’homme à notre image, selon notre ressemblance, et qu’il soumette les poissons de la mer, les oiseaux du ciel, les bestiaux, toute la terre et toutes les petites bêtes qui remuent sur la terre ! »</a:t>
            </a:r>
          </a:p>
          <a:p>
            <a:r>
              <a:rPr lang="fr-FR" sz="2800" b="1" dirty="0">
                <a:hlinkClick r:id="rId3"/>
              </a:rPr>
              <a:t>27</a:t>
            </a:r>
            <a:r>
              <a:rPr lang="fr-FR" sz="2800" dirty="0"/>
              <a:t> Dieu créa l’homme à son image,</a:t>
            </a:r>
            <a:br>
              <a:rPr lang="fr-FR" sz="2800" dirty="0"/>
            </a:br>
            <a:r>
              <a:rPr lang="fr-FR" sz="2800" dirty="0"/>
              <a:t>à l’image de Dieu il le créa ;</a:t>
            </a:r>
            <a:br>
              <a:rPr lang="fr-FR" sz="2800" dirty="0"/>
            </a:br>
            <a:r>
              <a:rPr lang="fr-FR" sz="2800" dirty="0"/>
              <a:t>mâle et femelle il les créa.</a:t>
            </a:r>
          </a:p>
          <a:p>
            <a:r>
              <a:rPr lang="fr-FR" sz="2800" b="1" dirty="0">
                <a:hlinkClick r:id="rId4"/>
              </a:rPr>
              <a:t>28</a:t>
            </a:r>
            <a:r>
              <a:rPr lang="fr-FR" sz="2800" dirty="0"/>
              <a:t> Dieu les bénit et Dieu leur dit : « Soyez féconds et prolifiques, remplissez la terre et dominez-la. Soumettez les poissons de la mer, les oiseaux du ciel et toute bête qui remue sur la terre ! »</a:t>
            </a:r>
          </a:p>
          <a:p>
            <a:endParaRPr lang="fr-FR" sz="2000" dirty="0"/>
          </a:p>
        </p:txBody>
      </p:sp>
      <p:pic>
        <p:nvPicPr>
          <p:cNvPr id="2" name="Image 1" descr="Une image contenant peinture, art, Arts visuels, Art moderne&#10;&#10;Le contenu généré par l’IA peut être incorrect.">
            <a:extLst>
              <a:ext uri="{FF2B5EF4-FFF2-40B4-BE49-F238E27FC236}">
                <a16:creationId xmlns:a16="http://schemas.microsoft.com/office/drawing/2014/main" id="{56B2BDB3-F10F-98BD-8385-F3D434ABEEBD}"/>
              </a:ext>
            </a:extLst>
          </p:cNvPr>
          <p:cNvPicPr>
            <a:picLocks noChangeAspect="1"/>
          </p:cNvPicPr>
          <p:nvPr/>
        </p:nvPicPr>
        <p:blipFill>
          <a:blip r:embed="rId5">
            <a:extLst>
              <a:ext uri="{28A0092B-C50C-407E-A947-70E740481C1C}">
                <a14:useLocalDpi xmlns:a14="http://schemas.microsoft.com/office/drawing/2010/main" val="0"/>
              </a:ext>
            </a:extLst>
          </a:blip>
          <a:srcRect l="4006" t="28147" r="3648" b="2223"/>
          <a:stretch/>
        </p:blipFill>
        <p:spPr>
          <a:xfrm>
            <a:off x="6556301" y="668104"/>
            <a:ext cx="5492419" cy="5521790"/>
          </a:xfrm>
          <a:prstGeom prst="rect">
            <a:avLst/>
          </a:prstGeom>
        </p:spPr>
      </p:pic>
    </p:spTree>
    <p:extLst>
      <p:ext uri="{BB962C8B-B14F-4D97-AF65-F5344CB8AC3E}">
        <p14:creationId xmlns:p14="http://schemas.microsoft.com/office/powerpoint/2010/main" val="28497856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22612-6A49-6503-0AC6-042B00A58F77}"/>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27AAB268-684C-08B2-8869-49757513F6F9}"/>
              </a:ext>
            </a:extLst>
          </p:cNvPr>
          <p:cNvSpPr>
            <a:spLocks noGrp="1"/>
          </p:cNvSpPr>
          <p:nvPr>
            <p:ph type="body" sz="half" idx="2"/>
          </p:nvPr>
        </p:nvSpPr>
        <p:spPr>
          <a:xfrm>
            <a:off x="143280" y="668105"/>
            <a:ext cx="6436379" cy="5521790"/>
          </a:xfrm>
        </p:spPr>
        <p:txBody>
          <a:bodyPr>
            <a:noAutofit/>
          </a:bodyPr>
          <a:lstStyle/>
          <a:p>
            <a:r>
              <a:rPr lang="fr-FR" sz="2800" b="1" dirty="0">
                <a:hlinkClick r:id="rId2"/>
              </a:rPr>
              <a:t>29</a:t>
            </a:r>
            <a:r>
              <a:rPr lang="fr-FR" sz="2800" dirty="0"/>
              <a:t> Dieu dit : « Voici, je vous donne toute herbe qui porte sa semence sur toute la surface de la terre et tout arbre dont le fruit porte sa semence ; ce sera votre nourriture. </a:t>
            </a:r>
          </a:p>
          <a:p>
            <a:r>
              <a:rPr lang="fr-FR" sz="2800" b="1" dirty="0">
                <a:hlinkClick r:id="rId3"/>
              </a:rPr>
              <a:t>30</a:t>
            </a:r>
            <a:r>
              <a:rPr lang="fr-FR" sz="2800" dirty="0"/>
              <a:t> A toute bête de la terre, à tout oiseau du ciel, à tout ce qui remue sur la terre et qui a souffle de vie, je donne pour nourriture toute herbe mûrissante. » Il en fut ainsi. </a:t>
            </a:r>
          </a:p>
          <a:p>
            <a:r>
              <a:rPr lang="fr-FR" sz="2800" b="1" dirty="0">
                <a:hlinkClick r:id="rId4"/>
              </a:rPr>
              <a:t>31</a:t>
            </a:r>
            <a:r>
              <a:rPr lang="fr-FR" sz="2800" dirty="0"/>
              <a:t> Dieu vit tout ce qu’il avait fait. Voilà, c’était très bon. Il y eut un soir, il y eut un matin : sixième jour.</a:t>
            </a:r>
          </a:p>
          <a:p>
            <a:endParaRPr lang="fr-FR" sz="2000" dirty="0"/>
          </a:p>
        </p:txBody>
      </p:sp>
      <p:pic>
        <p:nvPicPr>
          <p:cNvPr id="2" name="Image 1" descr="Une image contenant peinture, art, Arts visuels, Art moderne&#10;&#10;Le contenu généré par l’IA peut être incorrect.">
            <a:extLst>
              <a:ext uri="{FF2B5EF4-FFF2-40B4-BE49-F238E27FC236}">
                <a16:creationId xmlns:a16="http://schemas.microsoft.com/office/drawing/2014/main" id="{F5F8BDA7-B28D-7579-E4BC-2E51632ADA21}"/>
              </a:ext>
            </a:extLst>
          </p:cNvPr>
          <p:cNvPicPr>
            <a:picLocks noChangeAspect="1"/>
          </p:cNvPicPr>
          <p:nvPr/>
        </p:nvPicPr>
        <p:blipFill>
          <a:blip r:embed="rId5">
            <a:extLst>
              <a:ext uri="{28A0092B-C50C-407E-A947-70E740481C1C}">
                <a14:useLocalDpi xmlns:a14="http://schemas.microsoft.com/office/drawing/2010/main" val="0"/>
              </a:ext>
            </a:extLst>
          </a:blip>
          <a:srcRect l="4006" t="28147" r="3648" b="2223"/>
          <a:stretch/>
        </p:blipFill>
        <p:spPr>
          <a:xfrm>
            <a:off x="6556301" y="668104"/>
            <a:ext cx="5492419" cy="5521790"/>
          </a:xfrm>
          <a:prstGeom prst="rect">
            <a:avLst/>
          </a:prstGeom>
        </p:spPr>
      </p:pic>
    </p:spTree>
    <p:extLst>
      <p:ext uri="{BB962C8B-B14F-4D97-AF65-F5344CB8AC3E}">
        <p14:creationId xmlns:p14="http://schemas.microsoft.com/office/powerpoint/2010/main" val="10264609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descr="Une image contenant montagne, extérieur, nature, colline&#10;&#10;Description générée automatiquement">
            <a:extLst>
              <a:ext uri="{FF2B5EF4-FFF2-40B4-BE49-F238E27FC236}">
                <a16:creationId xmlns:a16="http://schemas.microsoft.com/office/drawing/2014/main" id="{74F6CAD0-4D4B-104C-8A74-C612186FD7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Tree>
    <p:extLst>
      <p:ext uri="{BB962C8B-B14F-4D97-AF65-F5344CB8AC3E}">
        <p14:creationId xmlns:p14="http://schemas.microsoft.com/office/powerpoint/2010/main" val="36681396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A4B13A5-A732-1B4D-B6BA-44344CFD03AF}"/>
              </a:ext>
            </a:extLst>
          </p:cNvPr>
          <p:cNvSpPr txBox="1"/>
          <p:nvPr/>
        </p:nvSpPr>
        <p:spPr>
          <a:xfrm>
            <a:off x="694006" y="2182505"/>
            <a:ext cx="10803988" cy="2492990"/>
          </a:xfrm>
          <a:prstGeom prst="rect">
            <a:avLst/>
          </a:prstGeom>
          <a:noFill/>
        </p:spPr>
        <p:txBody>
          <a:bodyPr wrap="square" rtlCol="0">
            <a:spAutoFit/>
          </a:bodyPr>
          <a:lstStyle/>
          <a:p>
            <a:pPr marL="547370" marR="547370" algn="just">
              <a:spcBef>
                <a:spcPts val="1200"/>
              </a:spcBef>
              <a:spcAft>
                <a:spcPts val="1200"/>
              </a:spcAft>
            </a:pPr>
            <a:r>
              <a:rPr lang="fr-FR" sz="3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 Alors je vis un ciel nouveau et une terre nouvelle, car le premier ciel et la première terre ont disparu et la mer n’est plus (…). Et celui qui siège sur le trône dit : voici je fais toutes choses nouvelles. » (</a:t>
            </a:r>
            <a:r>
              <a:rPr lang="fr-FR" sz="3200" dirty="0" err="1">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Ap</a:t>
            </a:r>
            <a:r>
              <a:rPr lang="fr-FR" sz="3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rPr>
              <a:t> 21, 1.5) </a:t>
            </a:r>
          </a:p>
          <a:p>
            <a:endParaRPr lang="fr-FR" dirty="0"/>
          </a:p>
        </p:txBody>
      </p:sp>
    </p:spTree>
    <p:extLst>
      <p:ext uri="{BB962C8B-B14F-4D97-AF65-F5344CB8AC3E}">
        <p14:creationId xmlns:p14="http://schemas.microsoft.com/office/powerpoint/2010/main" val="2906628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silhouette&#10;&#10;Description générée automatiquement">
            <a:extLst>
              <a:ext uri="{FF2B5EF4-FFF2-40B4-BE49-F238E27FC236}">
                <a16:creationId xmlns:a16="http://schemas.microsoft.com/office/drawing/2014/main" id="{2B22B06C-9B9F-B647-8870-2E8D302A70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290" y="1494362"/>
            <a:ext cx="6909420" cy="3869275"/>
          </a:xfrm>
          <a:prstGeom prst="rect">
            <a:avLst/>
          </a:prstGeom>
        </p:spPr>
      </p:pic>
    </p:spTree>
    <p:extLst>
      <p:ext uri="{BB962C8B-B14F-4D97-AF65-F5344CB8AC3E}">
        <p14:creationId xmlns:p14="http://schemas.microsoft.com/office/powerpoint/2010/main" val="384462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Espace réservé du contenu 4" descr="Une image contenant texte&#10;&#10;Description générée automatiquement">
            <a:extLst>
              <a:ext uri="{FF2B5EF4-FFF2-40B4-BE49-F238E27FC236}">
                <a16:creationId xmlns:a16="http://schemas.microsoft.com/office/drawing/2014/main" id="{76D98FA3-07E9-8A44-8AFA-CE2CA895DB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82816" y="506586"/>
            <a:ext cx="3890066" cy="5844825"/>
          </a:xfrm>
        </p:spPr>
      </p:pic>
      <p:pic>
        <p:nvPicPr>
          <p:cNvPr id="3" name="Image 2" descr="Une image contenant texte, signe&#10;&#10;Description générée automatiquement">
            <a:extLst>
              <a:ext uri="{FF2B5EF4-FFF2-40B4-BE49-F238E27FC236}">
                <a16:creationId xmlns:a16="http://schemas.microsoft.com/office/drawing/2014/main" id="{BDC281C5-A298-EA43-B7AE-762E13490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201" y="314318"/>
            <a:ext cx="3890066" cy="6229362"/>
          </a:xfrm>
          <a:prstGeom prst="rect">
            <a:avLst/>
          </a:prstGeom>
        </p:spPr>
      </p:pic>
    </p:spTree>
    <p:extLst>
      <p:ext uri="{BB962C8B-B14F-4D97-AF65-F5344CB8AC3E}">
        <p14:creationId xmlns:p14="http://schemas.microsoft.com/office/powerpoint/2010/main" val="476809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descr="Une image contenant texte, livre&#10;&#10;Description générée automatiquement">
            <a:extLst>
              <a:ext uri="{FF2B5EF4-FFF2-40B4-BE49-F238E27FC236}">
                <a16:creationId xmlns:a16="http://schemas.microsoft.com/office/drawing/2014/main" id="{3597A95E-56BB-CE41-9307-7B95B214E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7116" y="494392"/>
            <a:ext cx="3908897" cy="5869215"/>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340F8BE4-1CDC-144A-B1C1-2FEEEE1D7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7538" y="744043"/>
            <a:ext cx="3662281" cy="5369913"/>
          </a:xfrm>
          <a:prstGeom prst="rect">
            <a:avLst/>
          </a:prstGeom>
        </p:spPr>
      </p:pic>
      <p:pic>
        <p:nvPicPr>
          <p:cNvPr id="2" name="Picture 2" descr="La science l'épreuve de Dieu? - 1">
            <a:extLst>
              <a:ext uri="{FF2B5EF4-FFF2-40B4-BE49-F238E27FC236}">
                <a16:creationId xmlns:a16="http://schemas.microsoft.com/office/drawing/2014/main" id="{E54A3C51-C45E-8D7B-0E06-0F4CF32AD6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320" r="17690"/>
          <a:stretch/>
        </p:blipFill>
        <p:spPr bwMode="auto">
          <a:xfrm>
            <a:off x="322181" y="1018308"/>
            <a:ext cx="3133410" cy="4821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725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Espace réservé du contenu 4" descr="Une image contenant texte&#10;&#10;Description générée automatiquement">
            <a:extLst>
              <a:ext uri="{FF2B5EF4-FFF2-40B4-BE49-F238E27FC236}">
                <a16:creationId xmlns:a16="http://schemas.microsoft.com/office/drawing/2014/main" id="{4431F798-3BD9-0A4A-BB24-28BA90703C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71665" y="483853"/>
            <a:ext cx="3784603" cy="5504878"/>
          </a:xfrm>
        </p:spPr>
      </p:pic>
      <p:pic>
        <p:nvPicPr>
          <p:cNvPr id="6" name="Image 5" descr="Une image contenant texte&#10;&#10;Description générée automatiquement">
            <a:extLst>
              <a:ext uri="{FF2B5EF4-FFF2-40B4-BE49-F238E27FC236}">
                <a16:creationId xmlns:a16="http://schemas.microsoft.com/office/drawing/2014/main" id="{A24ECBC9-4345-A14B-B999-A84CD624B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065" y="679980"/>
            <a:ext cx="3448669" cy="5498038"/>
          </a:xfrm>
          <a:prstGeom prst="rect">
            <a:avLst/>
          </a:prstGeom>
          <a:solidFill>
            <a:schemeClr val="tx1"/>
          </a:solidFill>
        </p:spPr>
      </p:pic>
      <p:pic>
        <p:nvPicPr>
          <p:cNvPr id="1028" name="Picture 4" descr="Parler de la création et de la fin des temps en catéchèse - 1">
            <a:extLst>
              <a:ext uri="{FF2B5EF4-FFF2-40B4-BE49-F238E27FC236}">
                <a16:creationId xmlns:a16="http://schemas.microsoft.com/office/drawing/2014/main" id="{5223463E-5CE5-20EA-C632-DAE478D975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133" t="2469" r="17580"/>
          <a:stretch/>
        </p:blipFill>
        <p:spPr bwMode="auto">
          <a:xfrm>
            <a:off x="8562663" y="818617"/>
            <a:ext cx="3042272" cy="4763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546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AD1161CC-9427-DE24-7B2C-8ECF97506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3148" y="878904"/>
            <a:ext cx="3778918" cy="5252591"/>
          </a:xfrm>
          <a:prstGeom prst="rect">
            <a:avLst/>
          </a:prstGeom>
        </p:spPr>
      </p:pic>
      <p:pic>
        <p:nvPicPr>
          <p:cNvPr id="4" name="Picture 2" descr="Un Dieu créateur. qu'est ce que ça veut dire ?">
            <a:extLst>
              <a:ext uri="{FF2B5EF4-FFF2-40B4-BE49-F238E27FC236}">
                <a16:creationId xmlns:a16="http://schemas.microsoft.com/office/drawing/2014/main" id="{EFFFA519-01BE-D100-3672-38714F0BA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9936" y="703808"/>
            <a:ext cx="3550319" cy="5450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6242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31177</TotalTime>
  <Words>2605</Words>
  <Application>Microsoft Macintosh PowerPoint</Application>
  <PresentationFormat>Grand écran</PresentationFormat>
  <Paragraphs>156</Paragraphs>
  <Slides>48</Slides>
  <Notes>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48</vt:i4>
      </vt:variant>
    </vt:vector>
  </HeadingPairs>
  <TitlesOfParts>
    <vt:vector size="53" baseType="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Ragozin, Victoria</dc:creator>
  <cp:lastModifiedBy>Aude Ragozin</cp:lastModifiedBy>
  <cp:revision>170</cp:revision>
  <dcterms:created xsi:type="dcterms:W3CDTF">2020-10-13T11:37:11Z</dcterms:created>
  <dcterms:modified xsi:type="dcterms:W3CDTF">2025-04-30T09:32:19Z</dcterms:modified>
</cp:coreProperties>
</file>