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88" r:id="rId2"/>
    <p:sldId id="295" r:id="rId3"/>
    <p:sldId id="316" r:id="rId4"/>
    <p:sldId id="370" r:id="rId5"/>
    <p:sldId id="329" r:id="rId6"/>
    <p:sldId id="384" r:id="rId7"/>
    <p:sldId id="330" r:id="rId8"/>
    <p:sldId id="364" r:id="rId9"/>
    <p:sldId id="383" r:id="rId10"/>
    <p:sldId id="368" r:id="rId11"/>
    <p:sldId id="380" r:id="rId12"/>
    <p:sldId id="385" r:id="rId13"/>
    <p:sldId id="302" r:id="rId14"/>
    <p:sldId id="386" r:id="rId15"/>
    <p:sldId id="343" r:id="rId16"/>
    <p:sldId id="345" r:id="rId17"/>
    <p:sldId id="344" r:id="rId18"/>
    <p:sldId id="342" r:id="rId19"/>
    <p:sldId id="346" r:id="rId20"/>
    <p:sldId id="387" r:id="rId21"/>
    <p:sldId id="413" r:id="rId22"/>
    <p:sldId id="307" r:id="rId23"/>
    <p:sldId id="308" r:id="rId24"/>
    <p:sldId id="414" r:id="rId25"/>
    <p:sldId id="338" r:id="rId26"/>
    <p:sldId id="337" r:id="rId27"/>
    <p:sldId id="373" r:id="rId28"/>
    <p:sldId id="371" r:id="rId29"/>
    <p:sldId id="415" r:id="rId30"/>
    <p:sldId id="305" r:id="rId31"/>
    <p:sldId id="388" r:id="rId32"/>
    <p:sldId id="374" r:id="rId33"/>
    <p:sldId id="360" r:id="rId34"/>
    <p:sldId id="378" r:id="rId35"/>
    <p:sldId id="391" r:id="rId36"/>
    <p:sldId id="379" r:id="rId37"/>
    <p:sldId id="294" r:id="rId38"/>
    <p:sldId id="319" r:id="rId39"/>
    <p:sldId id="412" r:id="rId40"/>
    <p:sldId id="318" r:id="rId41"/>
    <p:sldId id="284" r:id="rId42"/>
    <p:sldId id="321" r:id="rId43"/>
    <p:sldId id="301" r:id="rId44"/>
    <p:sldId id="350" r:id="rId45"/>
    <p:sldId id="372" r:id="rId46"/>
    <p:sldId id="327" r:id="rId47"/>
    <p:sldId id="389" r:id="rId48"/>
    <p:sldId id="390" r:id="rId49"/>
    <p:sldId id="417" r:id="rId50"/>
    <p:sldId id="416" r:id="rId5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86393"/>
  </p:normalViewPr>
  <p:slideViewPr>
    <p:cSldViewPr snapToGrid="0" snapToObjects="1">
      <p:cViewPr varScale="1">
        <p:scale>
          <a:sx n="68" d="100"/>
          <a:sy n="68" d="100"/>
        </p:scale>
        <p:origin x="240" y="5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43" d="100"/>
        <a:sy n="14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02701-98A0-204D-AD9E-2F0642E6DE76}" type="datetimeFigureOut">
              <a:rPr lang="fr-FR" smtClean="0"/>
              <a:t>13/05/2025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D74D3-F5D4-164E-824C-B8429562E0B9}" type="slidenum">
              <a:rPr lang="fr-FR" smtClean="0"/>
              <a:t>‹N°›</a:t>
            </a:fld>
            <a:endParaRPr lang="fr-FR"/>
          </a:p>
        </p:txBody>
      </p:sp>
    </p:spTree>
    <p:extLst>
      <p:ext uri="{BB962C8B-B14F-4D97-AF65-F5344CB8AC3E}">
        <p14:creationId xmlns:p14="http://schemas.microsoft.com/office/powerpoint/2010/main" val="2579676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51D74D3-F5D4-164E-824C-B8429562E0B9}" type="slidenum">
              <a:rPr lang="fr-FR" smtClean="0"/>
              <a:t>5</a:t>
            </a:fld>
            <a:endParaRPr lang="fr-FR"/>
          </a:p>
        </p:txBody>
      </p:sp>
    </p:spTree>
    <p:extLst>
      <p:ext uri="{BB962C8B-B14F-4D97-AF65-F5344CB8AC3E}">
        <p14:creationId xmlns:p14="http://schemas.microsoft.com/office/powerpoint/2010/main" val="3411140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51D74D3-F5D4-164E-824C-B8429562E0B9}" type="slidenum">
              <a:rPr lang="fr-FR" smtClean="0"/>
              <a:t>15</a:t>
            </a:fld>
            <a:endParaRPr lang="fr-FR"/>
          </a:p>
        </p:txBody>
      </p:sp>
    </p:spTree>
    <p:extLst>
      <p:ext uri="{BB962C8B-B14F-4D97-AF65-F5344CB8AC3E}">
        <p14:creationId xmlns:p14="http://schemas.microsoft.com/office/powerpoint/2010/main" val="701584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790092D-9321-614F-A9B6-2C1C8E01F976}" type="slidenum">
              <a:rPr lang="fr-FR" smtClean="0"/>
              <a:t>33</a:t>
            </a:fld>
            <a:endParaRPr lang="fr-FR"/>
          </a:p>
        </p:txBody>
      </p:sp>
    </p:spTree>
    <p:extLst>
      <p:ext uri="{BB962C8B-B14F-4D97-AF65-F5344CB8AC3E}">
        <p14:creationId xmlns:p14="http://schemas.microsoft.com/office/powerpoint/2010/main" val="3880051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790092D-9321-614F-A9B6-2C1C8E01F976}" type="slidenum">
              <a:rPr lang="fr-FR" smtClean="0"/>
              <a:t>35</a:t>
            </a:fld>
            <a:endParaRPr lang="fr-FR"/>
          </a:p>
        </p:txBody>
      </p:sp>
    </p:spTree>
    <p:extLst>
      <p:ext uri="{BB962C8B-B14F-4D97-AF65-F5344CB8AC3E}">
        <p14:creationId xmlns:p14="http://schemas.microsoft.com/office/powerpoint/2010/main" val="4200067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21AE4E-D615-DD40-8525-E6537D5B80F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0888526-4614-474A-8B73-D0EDFC13E1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E44BBBA-747B-1747-A812-75888EA1633C}"/>
              </a:ext>
            </a:extLst>
          </p:cNvPr>
          <p:cNvSpPr>
            <a:spLocks noGrp="1"/>
          </p:cNvSpPr>
          <p:nvPr>
            <p:ph type="dt" sz="half" idx="10"/>
          </p:nvPr>
        </p:nvSpPr>
        <p:spPr/>
        <p:txBody>
          <a:bodyPr/>
          <a:lstStyle/>
          <a:p>
            <a:fld id="{15C43295-CBC3-C244-B47E-B82E1DE94D92}" type="datetimeFigureOut">
              <a:rPr lang="fr-FR" smtClean="0"/>
              <a:t>13/05/2025</a:t>
            </a:fld>
            <a:endParaRPr lang="fr-FR"/>
          </a:p>
        </p:txBody>
      </p:sp>
      <p:sp>
        <p:nvSpPr>
          <p:cNvPr id="5" name="Espace réservé du pied de page 4">
            <a:extLst>
              <a:ext uri="{FF2B5EF4-FFF2-40B4-BE49-F238E27FC236}">
                <a16:creationId xmlns:a16="http://schemas.microsoft.com/office/drawing/2014/main" id="{BC8A618D-A1D9-C04A-9899-6067D850431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6FE43E2-EB86-4344-8EC3-2C4C3C485A57}"/>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2929285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24040-CC75-EC48-8C27-755FFD54DF2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1C0058D8-04BB-9745-A1E2-504B7262B4E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1EC790B-5643-DE46-8C9B-B53F744CED14}"/>
              </a:ext>
            </a:extLst>
          </p:cNvPr>
          <p:cNvSpPr>
            <a:spLocks noGrp="1"/>
          </p:cNvSpPr>
          <p:nvPr>
            <p:ph type="dt" sz="half" idx="10"/>
          </p:nvPr>
        </p:nvSpPr>
        <p:spPr/>
        <p:txBody>
          <a:bodyPr/>
          <a:lstStyle/>
          <a:p>
            <a:fld id="{15C43295-CBC3-C244-B47E-B82E1DE94D92}" type="datetimeFigureOut">
              <a:rPr lang="fr-FR" smtClean="0"/>
              <a:t>13/05/2025</a:t>
            </a:fld>
            <a:endParaRPr lang="fr-FR"/>
          </a:p>
        </p:txBody>
      </p:sp>
      <p:sp>
        <p:nvSpPr>
          <p:cNvPr id="5" name="Espace réservé du pied de page 4">
            <a:extLst>
              <a:ext uri="{FF2B5EF4-FFF2-40B4-BE49-F238E27FC236}">
                <a16:creationId xmlns:a16="http://schemas.microsoft.com/office/drawing/2014/main" id="{6CDF1EE5-697E-704D-AEF7-8239C93D70B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487D771-EDE4-B24F-BD46-A3D02AAC7321}"/>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1369083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0AD9381-8FDE-204A-86C7-7116D68A76B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F8BAD75-5FE8-EA46-8CFC-CB2C53D998F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222D5CC-2267-934B-ACBF-1D1C81DFC66F}"/>
              </a:ext>
            </a:extLst>
          </p:cNvPr>
          <p:cNvSpPr>
            <a:spLocks noGrp="1"/>
          </p:cNvSpPr>
          <p:nvPr>
            <p:ph type="dt" sz="half" idx="10"/>
          </p:nvPr>
        </p:nvSpPr>
        <p:spPr/>
        <p:txBody>
          <a:bodyPr/>
          <a:lstStyle/>
          <a:p>
            <a:fld id="{15C43295-CBC3-C244-B47E-B82E1DE94D92}" type="datetimeFigureOut">
              <a:rPr lang="fr-FR" smtClean="0"/>
              <a:t>13/05/2025</a:t>
            </a:fld>
            <a:endParaRPr lang="fr-FR"/>
          </a:p>
        </p:txBody>
      </p:sp>
      <p:sp>
        <p:nvSpPr>
          <p:cNvPr id="5" name="Espace réservé du pied de page 4">
            <a:extLst>
              <a:ext uri="{FF2B5EF4-FFF2-40B4-BE49-F238E27FC236}">
                <a16:creationId xmlns:a16="http://schemas.microsoft.com/office/drawing/2014/main" id="{3A327FA8-B304-3E4D-9DF4-6AA02428A86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07568A0-CB0A-3F42-9646-69CB7158EB50}"/>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4232815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E55AF4-7D8D-8545-8EF9-86837F80628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6CFF595-C5B8-AB42-BB37-0BC33CDEFCC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46FD9DE-D04C-5E46-B5D1-847D11E7933D}"/>
              </a:ext>
            </a:extLst>
          </p:cNvPr>
          <p:cNvSpPr>
            <a:spLocks noGrp="1"/>
          </p:cNvSpPr>
          <p:nvPr>
            <p:ph type="dt" sz="half" idx="10"/>
          </p:nvPr>
        </p:nvSpPr>
        <p:spPr/>
        <p:txBody>
          <a:bodyPr/>
          <a:lstStyle/>
          <a:p>
            <a:fld id="{15C43295-CBC3-C244-B47E-B82E1DE94D92}" type="datetimeFigureOut">
              <a:rPr lang="fr-FR" smtClean="0"/>
              <a:t>13/05/2025</a:t>
            </a:fld>
            <a:endParaRPr lang="fr-FR"/>
          </a:p>
        </p:txBody>
      </p:sp>
      <p:sp>
        <p:nvSpPr>
          <p:cNvPr id="5" name="Espace réservé du pied de page 4">
            <a:extLst>
              <a:ext uri="{FF2B5EF4-FFF2-40B4-BE49-F238E27FC236}">
                <a16:creationId xmlns:a16="http://schemas.microsoft.com/office/drawing/2014/main" id="{74968AF7-495F-544A-A503-157937C3A30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411A76A-7801-7E4E-8398-C9C1470A682B}"/>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3254808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7EE23D-76C1-6147-9C65-7C113B9D03A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BA140B1-372A-1448-AE71-F17D46A399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747FF65-1AFF-FA46-993C-2F142E1BC198}"/>
              </a:ext>
            </a:extLst>
          </p:cNvPr>
          <p:cNvSpPr>
            <a:spLocks noGrp="1"/>
          </p:cNvSpPr>
          <p:nvPr>
            <p:ph type="dt" sz="half" idx="10"/>
          </p:nvPr>
        </p:nvSpPr>
        <p:spPr/>
        <p:txBody>
          <a:bodyPr/>
          <a:lstStyle/>
          <a:p>
            <a:fld id="{15C43295-CBC3-C244-B47E-B82E1DE94D92}" type="datetimeFigureOut">
              <a:rPr lang="fr-FR" smtClean="0"/>
              <a:t>13/05/2025</a:t>
            </a:fld>
            <a:endParaRPr lang="fr-FR"/>
          </a:p>
        </p:txBody>
      </p:sp>
      <p:sp>
        <p:nvSpPr>
          <p:cNvPr id="5" name="Espace réservé du pied de page 4">
            <a:extLst>
              <a:ext uri="{FF2B5EF4-FFF2-40B4-BE49-F238E27FC236}">
                <a16:creationId xmlns:a16="http://schemas.microsoft.com/office/drawing/2014/main" id="{D0887514-DA19-154F-833B-F1C21E37044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5F73F09-460A-8347-990C-649408A82BC2}"/>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487071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3C6EC1-DBEF-CC4A-9662-0E6F79D5D50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A460AE5-050B-384B-B62D-FBBD0E19F368}"/>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524210E-8DF0-7642-B813-7709E897723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6797E1F-F471-AE40-86A1-3CC2EDB21065}"/>
              </a:ext>
            </a:extLst>
          </p:cNvPr>
          <p:cNvSpPr>
            <a:spLocks noGrp="1"/>
          </p:cNvSpPr>
          <p:nvPr>
            <p:ph type="dt" sz="half" idx="10"/>
          </p:nvPr>
        </p:nvSpPr>
        <p:spPr/>
        <p:txBody>
          <a:bodyPr/>
          <a:lstStyle/>
          <a:p>
            <a:fld id="{15C43295-CBC3-C244-B47E-B82E1DE94D92}" type="datetimeFigureOut">
              <a:rPr lang="fr-FR" smtClean="0"/>
              <a:t>13/05/2025</a:t>
            </a:fld>
            <a:endParaRPr lang="fr-FR"/>
          </a:p>
        </p:txBody>
      </p:sp>
      <p:sp>
        <p:nvSpPr>
          <p:cNvPr id="6" name="Espace réservé du pied de page 5">
            <a:extLst>
              <a:ext uri="{FF2B5EF4-FFF2-40B4-BE49-F238E27FC236}">
                <a16:creationId xmlns:a16="http://schemas.microsoft.com/office/drawing/2014/main" id="{869A2932-C30B-2F4C-BF90-D3F1C04825E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885B549-0C1C-4D45-9152-72AEB92DFEC8}"/>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4189888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1D8210-EFF0-EC4F-AE4E-FBA7D41EB79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37EC53D-366D-3348-ABFA-57F88D1F1A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22C834C-6529-BB4D-9A3F-143CD85219A2}"/>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969142A-F82D-FD43-BC54-C4C4CC2753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794F762-7D90-754E-BDDA-20395AF851A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206D382-B540-354B-A673-09EEB8174898}"/>
              </a:ext>
            </a:extLst>
          </p:cNvPr>
          <p:cNvSpPr>
            <a:spLocks noGrp="1"/>
          </p:cNvSpPr>
          <p:nvPr>
            <p:ph type="dt" sz="half" idx="10"/>
          </p:nvPr>
        </p:nvSpPr>
        <p:spPr/>
        <p:txBody>
          <a:bodyPr/>
          <a:lstStyle/>
          <a:p>
            <a:fld id="{15C43295-CBC3-C244-B47E-B82E1DE94D92}" type="datetimeFigureOut">
              <a:rPr lang="fr-FR" smtClean="0"/>
              <a:t>13/05/2025</a:t>
            </a:fld>
            <a:endParaRPr lang="fr-FR"/>
          </a:p>
        </p:txBody>
      </p:sp>
      <p:sp>
        <p:nvSpPr>
          <p:cNvPr id="8" name="Espace réservé du pied de page 7">
            <a:extLst>
              <a:ext uri="{FF2B5EF4-FFF2-40B4-BE49-F238E27FC236}">
                <a16:creationId xmlns:a16="http://schemas.microsoft.com/office/drawing/2014/main" id="{1F605BF1-86AA-E742-9918-FA88DBF4C82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EC8C99CD-CF9B-4941-AFCD-11E51BE4A3BE}"/>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197165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6798DF-039D-674C-AEE7-2724F379C88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8D807B3-52EF-D04B-8A4F-7F948DC041DA}"/>
              </a:ext>
            </a:extLst>
          </p:cNvPr>
          <p:cNvSpPr>
            <a:spLocks noGrp="1"/>
          </p:cNvSpPr>
          <p:nvPr>
            <p:ph type="dt" sz="half" idx="10"/>
          </p:nvPr>
        </p:nvSpPr>
        <p:spPr/>
        <p:txBody>
          <a:bodyPr/>
          <a:lstStyle/>
          <a:p>
            <a:fld id="{15C43295-CBC3-C244-B47E-B82E1DE94D92}" type="datetimeFigureOut">
              <a:rPr lang="fr-FR" smtClean="0"/>
              <a:t>13/05/2025</a:t>
            </a:fld>
            <a:endParaRPr lang="fr-FR"/>
          </a:p>
        </p:txBody>
      </p:sp>
      <p:sp>
        <p:nvSpPr>
          <p:cNvPr id="4" name="Espace réservé du pied de page 3">
            <a:extLst>
              <a:ext uri="{FF2B5EF4-FFF2-40B4-BE49-F238E27FC236}">
                <a16:creationId xmlns:a16="http://schemas.microsoft.com/office/drawing/2014/main" id="{8D3A65CF-D9A4-2648-B99D-29FB0E3FD59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5C607BF-C809-6D47-BDAD-2FCB6F350DE3}"/>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2274441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D7E3EAE-C0B8-094E-B7FC-0F7F76AD06A2}"/>
              </a:ext>
            </a:extLst>
          </p:cNvPr>
          <p:cNvSpPr>
            <a:spLocks noGrp="1"/>
          </p:cNvSpPr>
          <p:nvPr>
            <p:ph type="dt" sz="half" idx="10"/>
          </p:nvPr>
        </p:nvSpPr>
        <p:spPr/>
        <p:txBody>
          <a:bodyPr/>
          <a:lstStyle/>
          <a:p>
            <a:fld id="{15C43295-CBC3-C244-B47E-B82E1DE94D92}" type="datetimeFigureOut">
              <a:rPr lang="fr-FR" smtClean="0"/>
              <a:t>13/05/2025</a:t>
            </a:fld>
            <a:endParaRPr lang="fr-FR"/>
          </a:p>
        </p:txBody>
      </p:sp>
      <p:sp>
        <p:nvSpPr>
          <p:cNvPr id="3" name="Espace réservé du pied de page 2">
            <a:extLst>
              <a:ext uri="{FF2B5EF4-FFF2-40B4-BE49-F238E27FC236}">
                <a16:creationId xmlns:a16="http://schemas.microsoft.com/office/drawing/2014/main" id="{E1A977E1-00A3-AD41-9A36-115E16CBD259}"/>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F8BFC5A-B9F9-1B49-BFA1-0A384AFFC336}"/>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477904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29A08A-9F14-7A40-BEA9-CB46AFB21C1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4196F6A-982E-0C4A-BAE6-B2B7E36CF0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94BD82D-C915-D948-82E9-09A7EC3882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A655F67-1338-1949-A556-890907C93074}"/>
              </a:ext>
            </a:extLst>
          </p:cNvPr>
          <p:cNvSpPr>
            <a:spLocks noGrp="1"/>
          </p:cNvSpPr>
          <p:nvPr>
            <p:ph type="dt" sz="half" idx="10"/>
          </p:nvPr>
        </p:nvSpPr>
        <p:spPr/>
        <p:txBody>
          <a:bodyPr/>
          <a:lstStyle/>
          <a:p>
            <a:fld id="{15C43295-CBC3-C244-B47E-B82E1DE94D92}" type="datetimeFigureOut">
              <a:rPr lang="fr-FR" smtClean="0"/>
              <a:t>13/05/2025</a:t>
            </a:fld>
            <a:endParaRPr lang="fr-FR"/>
          </a:p>
        </p:txBody>
      </p:sp>
      <p:sp>
        <p:nvSpPr>
          <p:cNvPr id="6" name="Espace réservé du pied de page 5">
            <a:extLst>
              <a:ext uri="{FF2B5EF4-FFF2-40B4-BE49-F238E27FC236}">
                <a16:creationId xmlns:a16="http://schemas.microsoft.com/office/drawing/2014/main" id="{D0F5D907-83BB-0545-86C6-D7B5A739D81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69DA810-6DE6-A644-82C8-E0D83A15C506}"/>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1885066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AC3632-86B4-E240-A172-F84E2D53304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8D03744-137E-3F41-9E99-385936ECAD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E119E6D8-2E5F-7243-B86C-FE71B52F56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101BFD4-E2D9-7E45-85A0-38EC58AC34F9}"/>
              </a:ext>
            </a:extLst>
          </p:cNvPr>
          <p:cNvSpPr>
            <a:spLocks noGrp="1"/>
          </p:cNvSpPr>
          <p:nvPr>
            <p:ph type="dt" sz="half" idx="10"/>
          </p:nvPr>
        </p:nvSpPr>
        <p:spPr/>
        <p:txBody>
          <a:bodyPr/>
          <a:lstStyle/>
          <a:p>
            <a:fld id="{15C43295-CBC3-C244-B47E-B82E1DE94D92}" type="datetimeFigureOut">
              <a:rPr lang="fr-FR" smtClean="0"/>
              <a:t>13/05/2025</a:t>
            </a:fld>
            <a:endParaRPr lang="fr-FR"/>
          </a:p>
        </p:txBody>
      </p:sp>
      <p:sp>
        <p:nvSpPr>
          <p:cNvPr id="6" name="Espace réservé du pied de page 5">
            <a:extLst>
              <a:ext uri="{FF2B5EF4-FFF2-40B4-BE49-F238E27FC236}">
                <a16:creationId xmlns:a16="http://schemas.microsoft.com/office/drawing/2014/main" id="{36A0AD84-E47D-5B40-8D1B-D2EA123F2D5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D1A0E72-4536-9842-9738-F29E14E44A4E}"/>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1135485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09448D7-3925-A64C-8DB5-EACEB6DCEC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5288E36-EB16-BA43-BBB7-1AC004D6DB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5B0CEEF-C68C-F94E-8B1F-35907E271D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43295-CBC3-C244-B47E-B82E1DE94D92}" type="datetimeFigureOut">
              <a:rPr lang="fr-FR" smtClean="0"/>
              <a:t>13/05/2025</a:t>
            </a:fld>
            <a:endParaRPr lang="fr-FR"/>
          </a:p>
        </p:txBody>
      </p:sp>
      <p:sp>
        <p:nvSpPr>
          <p:cNvPr id="5" name="Espace réservé du pied de page 4">
            <a:extLst>
              <a:ext uri="{FF2B5EF4-FFF2-40B4-BE49-F238E27FC236}">
                <a16:creationId xmlns:a16="http://schemas.microsoft.com/office/drawing/2014/main" id="{8A86B5BD-C7EF-764F-B1B3-8B312AB041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BD7FD26-9B07-C342-98C5-B1E2CDE098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B937E-C8C2-6340-B40E-5AF416C29CAA}" type="slidenum">
              <a:rPr lang="fr-FR" smtClean="0"/>
              <a:t>‹N°›</a:t>
            </a:fld>
            <a:endParaRPr lang="fr-FR"/>
          </a:p>
        </p:txBody>
      </p:sp>
    </p:spTree>
    <p:extLst>
      <p:ext uri="{BB962C8B-B14F-4D97-AF65-F5344CB8AC3E}">
        <p14:creationId xmlns:p14="http://schemas.microsoft.com/office/powerpoint/2010/main" val="1218415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38F1BC3-119A-F643-BF19-B04763B080F3}"/>
              </a:ext>
            </a:extLst>
          </p:cNvPr>
          <p:cNvSpPr txBox="1"/>
          <p:nvPr/>
        </p:nvSpPr>
        <p:spPr>
          <a:xfrm>
            <a:off x="1089285" y="1166842"/>
            <a:ext cx="10013429" cy="4524315"/>
          </a:xfrm>
          <a:prstGeom prst="rect">
            <a:avLst/>
          </a:prstGeom>
          <a:noFill/>
        </p:spPr>
        <p:txBody>
          <a:bodyPr wrap="square" rtlCol="0">
            <a:spAutoFit/>
          </a:bodyPr>
          <a:lstStyle/>
          <a:p>
            <a:pPr algn="ctr"/>
            <a:r>
              <a:rPr lang="fr-FR" sz="3600" dirty="0">
                <a:latin typeface="Times New Roman" panose="02020603050405020304" pitchFamily="18" charset="0"/>
                <a:cs typeface="Times New Roman" panose="02020603050405020304" pitchFamily="18" charset="0"/>
              </a:rPr>
              <a:t>PLAN GENERAL</a:t>
            </a:r>
          </a:p>
          <a:p>
            <a:endParaRPr lang="fr-FR" sz="3600" dirty="0">
              <a:latin typeface="Times New Roman" panose="02020603050405020304" pitchFamily="18" charset="0"/>
              <a:cs typeface="Times New Roman" panose="02020603050405020304" pitchFamily="18" charset="0"/>
            </a:endParaRPr>
          </a:p>
          <a:p>
            <a:r>
              <a:rPr lang="fr-FR" sz="3600" dirty="0">
                <a:latin typeface="Times New Roman" panose="02020603050405020304" pitchFamily="18" charset="0"/>
                <a:cs typeface="Times New Roman" panose="02020603050405020304" pitchFamily="18" charset="0"/>
              </a:rPr>
              <a:t>CH. 1 - UNE ANTHROPOLOGIE CHRETIENNE</a:t>
            </a:r>
          </a:p>
          <a:p>
            <a:r>
              <a:rPr lang="fr-FR" sz="3600" dirty="0">
                <a:latin typeface="Times New Roman" panose="02020603050405020304" pitchFamily="18" charset="0"/>
                <a:cs typeface="Times New Roman" panose="02020603050405020304" pitchFamily="18" charset="0"/>
              </a:rPr>
              <a:t>CH. 2 - LA CREATION</a:t>
            </a:r>
          </a:p>
          <a:p>
            <a:r>
              <a:rPr lang="fr-FR" sz="3600" dirty="0">
                <a:latin typeface="Times New Roman" panose="02020603050405020304" pitchFamily="18" charset="0"/>
                <a:cs typeface="Times New Roman" panose="02020603050405020304" pitchFamily="18" charset="0"/>
              </a:rPr>
              <a:t>CH. 3 - LE MAL</a:t>
            </a:r>
          </a:p>
          <a:p>
            <a:r>
              <a:rPr lang="fr-FR" sz="3600" dirty="0">
                <a:latin typeface="Times New Roman" panose="02020603050405020304" pitchFamily="18" charset="0"/>
                <a:cs typeface="Times New Roman" panose="02020603050405020304" pitchFamily="18" charset="0"/>
              </a:rPr>
              <a:t>CH. 4 - LA MORT ET LE PECHE</a:t>
            </a:r>
          </a:p>
          <a:p>
            <a:r>
              <a:rPr lang="fr-FR" sz="3600" dirty="0">
                <a:latin typeface="Times New Roman" panose="02020603050405020304" pitchFamily="18" charset="0"/>
                <a:cs typeface="Times New Roman" panose="02020603050405020304" pitchFamily="18" charset="0"/>
              </a:rPr>
              <a:t>CH. 5 - LE SALUT</a:t>
            </a:r>
          </a:p>
          <a:p>
            <a:r>
              <a:rPr lang="fr-FR" sz="3600" dirty="0">
                <a:latin typeface="Times New Roman" panose="02020603050405020304" pitchFamily="18" charset="0"/>
                <a:cs typeface="Times New Roman" panose="02020603050405020304" pitchFamily="18" charset="0"/>
              </a:rPr>
              <a:t>CH. 6 - L’ESPERANCE CHRETIENNE</a:t>
            </a:r>
          </a:p>
        </p:txBody>
      </p:sp>
      <p:sp>
        <p:nvSpPr>
          <p:cNvPr id="2" name="ZoneTexte 1">
            <a:extLst>
              <a:ext uri="{FF2B5EF4-FFF2-40B4-BE49-F238E27FC236}">
                <a16:creationId xmlns:a16="http://schemas.microsoft.com/office/drawing/2014/main" id="{8798A636-19F2-AF40-8571-E9291AD0376E}"/>
              </a:ext>
            </a:extLst>
          </p:cNvPr>
          <p:cNvSpPr txBox="1"/>
          <p:nvPr/>
        </p:nvSpPr>
        <p:spPr>
          <a:xfrm>
            <a:off x="9197788" y="8068235"/>
            <a:ext cx="184731" cy="369332"/>
          </a:xfrm>
          <a:prstGeom prst="rect">
            <a:avLst/>
          </a:prstGeom>
          <a:blipFill dpi="0" rotWithShape="1">
            <a:blip r:embed="rId2">
              <a:alphaModFix amt="26000"/>
            </a:blip>
            <a:srcRect/>
            <a:tile tx="0" ty="0" sx="100000" sy="100000" flip="none" algn="tl"/>
          </a:blipFill>
        </p:spPr>
        <p:txBody>
          <a:bodyPr wrap="none" rtlCol="0">
            <a:spAutoFit/>
          </a:bodyPr>
          <a:lstStyle/>
          <a:p>
            <a:endParaRPr lang="fr-FR" dirty="0"/>
          </a:p>
        </p:txBody>
      </p:sp>
    </p:spTree>
    <p:extLst>
      <p:ext uri="{BB962C8B-B14F-4D97-AF65-F5344CB8AC3E}">
        <p14:creationId xmlns:p14="http://schemas.microsoft.com/office/powerpoint/2010/main" val="538157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personne, homme, intérieur, mur&#10;&#10;Description générée automatiquement">
            <a:extLst>
              <a:ext uri="{FF2B5EF4-FFF2-40B4-BE49-F238E27FC236}">
                <a16:creationId xmlns:a16="http://schemas.microsoft.com/office/drawing/2014/main" id="{4AEE31AC-BEDA-07CA-DB23-F9AC7160AD44}"/>
              </a:ext>
            </a:extLst>
          </p:cNvPr>
          <p:cNvPicPr>
            <a:picLocks noChangeAspect="1"/>
          </p:cNvPicPr>
          <p:nvPr/>
        </p:nvPicPr>
        <p:blipFill>
          <a:blip r:embed="rId2"/>
          <a:stretch>
            <a:fillRect/>
          </a:stretch>
        </p:blipFill>
        <p:spPr>
          <a:xfrm>
            <a:off x="0" y="0"/>
            <a:ext cx="4899050" cy="6858000"/>
          </a:xfrm>
          <a:prstGeom prst="rect">
            <a:avLst/>
          </a:prstGeom>
        </p:spPr>
      </p:pic>
      <p:pic>
        <p:nvPicPr>
          <p:cNvPr id="6" name="Image 5" descr="Une image contenant tableau blanc&#10;&#10;Description générée automatiquement">
            <a:extLst>
              <a:ext uri="{FF2B5EF4-FFF2-40B4-BE49-F238E27FC236}">
                <a16:creationId xmlns:a16="http://schemas.microsoft.com/office/drawing/2014/main" id="{046A6C70-3C3F-07FE-5167-C33FE9DA70D4}"/>
              </a:ext>
            </a:extLst>
          </p:cNvPr>
          <p:cNvPicPr>
            <a:picLocks noChangeAspect="1"/>
          </p:cNvPicPr>
          <p:nvPr/>
        </p:nvPicPr>
        <p:blipFill>
          <a:blip r:embed="rId3"/>
          <a:stretch>
            <a:fillRect/>
          </a:stretch>
        </p:blipFill>
        <p:spPr>
          <a:xfrm>
            <a:off x="6618317" y="647700"/>
            <a:ext cx="3810000" cy="5562600"/>
          </a:xfrm>
          <a:prstGeom prst="rect">
            <a:avLst/>
          </a:prstGeom>
        </p:spPr>
      </p:pic>
    </p:spTree>
    <p:extLst>
      <p:ext uri="{BB962C8B-B14F-4D97-AF65-F5344CB8AC3E}">
        <p14:creationId xmlns:p14="http://schemas.microsoft.com/office/powerpoint/2010/main" val="3303184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753E1FD-B52B-4F9A-B1A9-9324412AE7E2}"/>
              </a:ext>
            </a:extLst>
          </p:cNvPr>
          <p:cNvSpPr txBox="1"/>
          <p:nvPr/>
        </p:nvSpPr>
        <p:spPr>
          <a:xfrm>
            <a:off x="284537" y="218628"/>
            <a:ext cx="11622925" cy="6986528"/>
          </a:xfrm>
          <a:prstGeom prst="rect">
            <a:avLst/>
          </a:prstGeom>
          <a:noFill/>
        </p:spPr>
        <p:txBody>
          <a:bodyPr wrap="square" rtlCol="0">
            <a:spAutoFit/>
          </a:bodyPr>
          <a:lstStyle/>
          <a:p>
            <a:pPr algn="just"/>
            <a:r>
              <a:rPr lang="fr-FR" sz="3200" i="1" dirty="0">
                <a:latin typeface="Times New Roman" panose="02020603050405020304" pitchFamily="18" charset="0"/>
                <a:cs typeface="Times New Roman" panose="02020603050405020304" pitchFamily="18" charset="0"/>
              </a:rPr>
              <a:t>Ps 19, 1.12</a:t>
            </a:r>
          </a:p>
          <a:p>
            <a:pPr algn="just"/>
            <a:r>
              <a:rPr lang="fr-FR" sz="3200" dirty="0">
                <a:latin typeface="Times New Roman" panose="02020603050405020304" pitchFamily="18" charset="0"/>
                <a:cs typeface="Times New Roman" panose="02020603050405020304" pitchFamily="18" charset="0"/>
              </a:rPr>
              <a:t>« Pourquoi, Seigneur, es-tu si loin ? Pourquoi te cacher aux jours d’angoisse ? (…) Lève-toi, Seigneur ! Dieu, étends la main ! N’oublie pas le pauvre ! » </a:t>
            </a:r>
          </a:p>
          <a:p>
            <a:pPr algn="just"/>
            <a:endParaRPr lang="fr-FR" sz="3200" dirty="0">
              <a:latin typeface="Times New Roman" panose="02020603050405020304" pitchFamily="18" charset="0"/>
              <a:cs typeface="Times New Roman" panose="02020603050405020304" pitchFamily="18" charset="0"/>
            </a:endParaRPr>
          </a:p>
          <a:p>
            <a:r>
              <a:rPr lang="fr-FR" sz="3200" i="1" dirty="0">
                <a:latin typeface="Times New Roman" panose="02020603050405020304" pitchFamily="18" charset="0"/>
                <a:cs typeface="Times New Roman" panose="02020603050405020304" pitchFamily="18" charset="0"/>
              </a:rPr>
              <a:t>Ps 68, 17-18 </a:t>
            </a:r>
          </a:p>
          <a:p>
            <a:r>
              <a:rPr lang="fr-FR" sz="3200" dirty="0">
                <a:latin typeface="Times New Roman" panose="02020603050405020304" pitchFamily="18" charset="0"/>
                <a:cs typeface="Times New Roman" panose="02020603050405020304" pitchFamily="18" charset="0"/>
              </a:rPr>
              <a:t>« Réponds-moi, Seigneur, car il est bon, ton amour ; dans ta grande tendresse, regarde-moi. Ne cache pas ton visage à ton serviteur ; je suffoque, vite, réponds-moi. »</a:t>
            </a:r>
          </a:p>
          <a:p>
            <a:r>
              <a:rPr lang="fr-FR" sz="3200" dirty="0">
                <a:latin typeface="Times New Roman" panose="02020603050405020304" pitchFamily="18" charset="0"/>
                <a:cs typeface="Times New Roman" panose="02020603050405020304" pitchFamily="18" charset="0"/>
              </a:rPr>
              <a:t> </a:t>
            </a:r>
          </a:p>
          <a:p>
            <a:r>
              <a:rPr lang="fr-FR" sz="3200" i="1" dirty="0">
                <a:latin typeface="Times New Roman" panose="02020603050405020304" pitchFamily="18" charset="0"/>
                <a:cs typeface="Times New Roman" panose="02020603050405020304" pitchFamily="18" charset="0"/>
              </a:rPr>
              <a:t>Ps 69, 6 </a:t>
            </a:r>
          </a:p>
          <a:p>
            <a:r>
              <a:rPr lang="fr-FR" sz="3200" dirty="0">
                <a:latin typeface="Times New Roman" panose="02020603050405020304" pitchFamily="18" charset="0"/>
                <a:cs typeface="Times New Roman" panose="02020603050405020304" pitchFamily="18" charset="0"/>
              </a:rPr>
              <a:t>« Je suis pauvre et malheureux, mon Dieu, viens vite ! Tu es mon secours, mon libérateur : Seigneur, ne tarde pas ! » </a:t>
            </a:r>
          </a:p>
          <a:p>
            <a:pPr algn="just"/>
            <a:endParaRPr lang="fr-FR" sz="3200" dirty="0"/>
          </a:p>
        </p:txBody>
      </p:sp>
    </p:spTree>
    <p:extLst>
      <p:ext uri="{BB962C8B-B14F-4D97-AF65-F5344CB8AC3E}">
        <p14:creationId xmlns:p14="http://schemas.microsoft.com/office/powerpoint/2010/main" val="3021443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667BBE5-C5CA-4286-6599-DBF3B6851662}"/>
              </a:ext>
            </a:extLst>
          </p:cNvPr>
          <p:cNvSpPr txBox="1"/>
          <p:nvPr/>
        </p:nvSpPr>
        <p:spPr>
          <a:xfrm>
            <a:off x="285750" y="287501"/>
            <a:ext cx="11620500" cy="6494085"/>
          </a:xfrm>
          <a:prstGeom prst="rect">
            <a:avLst/>
          </a:prstGeom>
          <a:noFill/>
        </p:spPr>
        <p:txBody>
          <a:bodyPr wrap="square" rtlCol="0">
            <a:spAutoFit/>
          </a:bodyPr>
          <a:lstStyle/>
          <a:p>
            <a:pPr marL="450215" marR="548640" algn="just"/>
            <a:r>
              <a:rPr lang="fr-FR" sz="3200" i="1" dirty="0">
                <a:latin typeface="Times New Roman" panose="02020603050405020304" pitchFamily="18" charset="0"/>
                <a:cs typeface="Times New Roman" panose="02020603050405020304" pitchFamily="18" charset="0"/>
              </a:rPr>
              <a:t>Ps 43, 25</a:t>
            </a:r>
            <a:endParaRPr lang="fr-FR" sz="3200" i="1" dirty="0">
              <a:solidFill>
                <a:srgbClr val="000000"/>
              </a:solidFill>
              <a:latin typeface="Times New Roman" panose="02020603050405020304" pitchFamily="18" charset="0"/>
              <a:cs typeface="Times New Roman" panose="02020603050405020304" pitchFamily="18" charset="0"/>
            </a:endParaRPr>
          </a:p>
          <a:p>
            <a:pPr marL="450215" marR="548640" algn="just"/>
            <a:r>
              <a:rPr lang="fr-FR"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Pourquoi </a:t>
            </a:r>
            <a:r>
              <a:rPr lang="fr-FR"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détourner</a:t>
            </a:r>
            <a:r>
              <a:rPr lang="fr-FR"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ton visage, oublier notre malheur, notre </a:t>
            </a:r>
            <a:r>
              <a:rPr lang="fr-FR"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misère</a:t>
            </a:r>
            <a:r>
              <a:rPr lang="fr-FR"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 </a:t>
            </a:r>
          </a:p>
          <a:p>
            <a:pPr marL="450215" marR="548640" algn="just"/>
            <a:endParaRPr lang="fr-FR" sz="3200" dirty="0">
              <a:solidFill>
                <a:srgbClr val="40404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50215" marR="548640" algn="just"/>
            <a:r>
              <a:rPr lang="fr-FR" sz="3200" i="1" dirty="0">
                <a:latin typeface="Times New Roman" panose="02020603050405020304" pitchFamily="18" charset="0"/>
                <a:cs typeface="Times New Roman" panose="02020603050405020304" pitchFamily="18" charset="0"/>
              </a:rPr>
              <a:t>Ps 76, 8-11</a:t>
            </a:r>
          </a:p>
          <a:p>
            <a:pPr marL="450215" marR="548640" algn="just"/>
            <a:r>
              <a:rPr lang="fr-FR"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a:solidFill>
                  <a:srgbClr val="000000"/>
                </a:solidFill>
                <a:latin typeface="Times New Roman" panose="02020603050405020304" pitchFamily="18" charset="0"/>
                <a:cs typeface="Times New Roman" panose="02020603050405020304" pitchFamily="18" charset="0"/>
              </a:rPr>
              <a:t>« Le Seigneur ne fera-t-il que rejeter ? (…) Son amour a-t-il donc disparu ? (…) Dieu oublierait-il d’avoir pitié ? Dans sa </a:t>
            </a:r>
            <a:r>
              <a:rPr lang="fr-FR" sz="3200" dirty="0" err="1">
                <a:solidFill>
                  <a:srgbClr val="000000"/>
                </a:solidFill>
                <a:latin typeface="Times New Roman" panose="02020603050405020304" pitchFamily="18" charset="0"/>
                <a:cs typeface="Times New Roman" panose="02020603050405020304" pitchFamily="18" charset="0"/>
              </a:rPr>
              <a:t>colère</a:t>
            </a:r>
            <a:r>
              <a:rPr lang="fr-FR" sz="3200" dirty="0">
                <a:solidFill>
                  <a:srgbClr val="000000"/>
                </a:solidFill>
                <a:latin typeface="Times New Roman" panose="02020603050405020304" pitchFamily="18" charset="0"/>
                <a:cs typeface="Times New Roman" panose="02020603050405020304" pitchFamily="18" charset="0"/>
              </a:rPr>
              <a:t> a-t-il fermé ses entrailles ? J’ai dit : “Une chose me fait mal : La droite du </a:t>
            </a:r>
            <a:r>
              <a:rPr lang="fr-FR" sz="3200" dirty="0" err="1">
                <a:solidFill>
                  <a:srgbClr val="000000"/>
                </a:solidFill>
                <a:latin typeface="Times New Roman" panose="02020603050405020304" pitchFamily="18" charset="0"/>
                <a:cs typeface="Times New Roman" panose="02020603050405020304" pitchFamily="18" charset="0"/>
              </a:rPr>
              <a:t>Très-Haut</a:t>
            </a:r>
            <a:r>
              <a:rPr lang="fr-FR" sz="3200" dirty="0">
                <a:solidFill>
                  <a:srgbClr val="000000"/>
                </a:solidFill>
                <a:latin typeface="Times New Roman" panose="02020603050405020304" pitchFamily="18" charset="0"/>
                <a:cs typeface="Times New Roman" panose="02020603050405020304" pitchFamily="18" charset="0"/>
              </a:rPr>
              <a:t> a changé”. » </a:t>
            </a:r>
          </a:p>
          <a:p>
            <a:pPr marL="450215" marR="548640" algn="just"/>
            <a:endParaRPr lang="fr-FR" sz="3200" dirty="0">
              <a:solidFill>
                <a:srgbClr val="000000"/>
              </a:solidFill>
              <a:latin typeface="Times New Roman" panose="02020603050405020304" pitchFamily="18" charset="0"/>
              <a:cs typeface="Times New Roman" panose="02020603050405020304" pitchFamily="18" charset="0"/>
            </a:endParaRPr>
          </a:p>
          <a:p>
            <a:pPr marL="450215" marR="548640" algn="just"/>
            <a:r>
              <a:rPr lang="fr-FR" sz="3200" i="1" dirty="0">
                <a:latin typeface="Times New Roman" panose="02020603050405020304" pitchFamily="18" charset="0"/>
                <a:cs typeface="Times New Roman" panose="02020603050405020304" pitchFamily="18" charset="0"/>
              </a:rPr>
              <a:t>Ps 21, 3 </a:t>
            </a:r>
          </a:p>
          <a:p>
            <a:pPr marL="450215" marR="548640" algn="just"/>
            <a:r>
              <a:rPr lang="fr-FR" sz="3200" dirty="0">
                <a:latin typeface="Times New Roman" panose="02020603050405020304" pitchFamily="18" charset="0"/>
                <a:cs typeface="Times New Roman" panose="02020603050405020304" pitchFamily="18" charset="0"/>
              </a:rPr>
              <a:t>« Mon Dieu, j’appelle tout le jour et tu ne réponds pas ; même la nuit, je n’ai pas de repos. » </a:t>
            </a:r>
          </a:p>
        </p:txBody>
      </p:sp>
    </p:spTree>
    <p:extLst>
      <p:ext uri="{BB962C8B-B14F-4D97-AF65-F5344CB8AC3E}">
        <p14:creationId xmlns:p14="http://schemas.microsoft.com/office/powerpoint/2010/main" val="2155866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texte, personne, intérieur&#10;&#10;Description générée automatiquement">
            <a:extLst>
              <a:ext uri="{FF2B5EF4-FFF2-40B4-BE49-F238E27FC236}">
                <a16:creationId xmlns:a16="http://schemas.microsoft.com/office/drawing/2014/main" id="{09FEAD72-2084-7943-80F0-10768AB462E4}"/>
              </a:ext>
            </a:extLst>
          </p:cNvPr>
          <p:cNvPicPr>
            <a:picLocks noChangeAspect="1"/>
          </p:cNvPicPr>
          <p:nvPr/>
        </p:nvPicPr>
        <p:blipFill rotWithShape="1">
          <a:blip r:embed="rId2"/>
          <a:srcRect l="1874" r="1433" b="34"/>
          <a:stretch/>
        </p:blipFill>
        <p:spPr>
          <a:xfrm>
            <a:off x="3149492" y="0"/>
            <a:ext cx="4408715" cy="6858000"/>
          </a:xfrm>
          <a:prstGeom prst="rect">
            <a:avLst/>
          </a:prstGeom>
        </p:spPr>
      </p:pic>
      <p:sp>
        <p:nvSpPr>
          <p:cNvPr id="2" name="ZoneTexte 1">
            <a:extLst>
              <a:ext uri="{FF2B5EF4-FFF2-40B4-BE49-F238E27FC236}">
                <a16:creationId xmlns:a16="http://schemas.microsoft.com/office/drawing/2014/main" id="{59B55C1B-0D10-1C46-8549-B0918393CC10}"/>
              </a:ext>
            </a:extLst>
          </p:cNvPr>
          <p:cNvSpPr txBox="1"/>
          <p:nvPr/>
        </p:nvSpPr>
        <p:spPr>
          <a:xfrm>
            <a:off x="7939288" y="5780314"/>
            <a:ext cx="4408715" cy="707886"/>
          </a:xfrm>
          <a:prstGeom prst="rect">
            <a:avLst/>
          </a:prstGeom>
          <a:solidFill>
            <a:schemeClr val="bg1"/>
          </a:solidFill>
        </p:spPr>
        <p:txBody>
          <a:bodyPr wrap="square" rtlCol="0">
            <a:spAutoFit/>
          </a:bodyPr>
          <a:lstStyle/>
          <a:p>
            <a:r>
              <a:rPr lang="fr-FR" sz="2000" dirty="0">
                <a:latin typeface="Times New Roman" panose="02020603050405020304" pitchFamily="18" charset="0"/>
                <a:cs typeface="Times New Roman" panose="02020603050405020304" pitchFamily="18" charset="0"/>
              </a:rPr>
              <a:t>Georges de la Tour, </a:t>
            </a:r>
            <a:r>
              <a:rPr lang="fr-FR" sz="2000" i="1" dirty="0">
                <a:latin typeface="Times New Roman" panose="02020603050405020304" pitchFamily="18" charset="0"/>
                <a:cs typeface="Times New Roman" panose="02020603050405020304" pitchFamily="18" charset="0"/>
              </a:rPr>
              <a:t>Job raillé par sa femme</a:t>
            </a:r>
            <a:r>
              <a:rPr lang="fr-FR" sz="2000" dirty="0">
                <a:latin typeface="Times New Roman" panose="02020603050405020304" pitchFamily="18" charset="0"/>
                <a:cs typeface="Times New Roman" panose="02020603050405020304" pitchFamily="18" charset="0"/>
              </a:rPr>
              <a:t>, 1625-1650, Epinal</a:t>
            </a:r>
            <a:endParaRPr lang="fr-FR" sz="2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6496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67A1E13-AEFC-2246-8040-31856083425B}"/>
              </a:ext>
            </a:extLst>
          </p:cNvPr>
          <p:cNvSpPr txBox="1"/>
          <p:nvPr/>
        </p:nvSpPr>
        <p:spPr>
          <a:xfrm>
            <a:off x="813707" y="1520785"/>
            <a:ext cx="10564586" cy="3816429"/>
          </a:xfrm>
          <a:prstGeom prst="rect">
            <a:avLst/>
          </a:prstGeom>
          <a:noFill/>
        </p:spPr>
        <p:txBody>
          <a:bodyPr wrap="square" rtlCol="0">
            <a:spAutoFit/>
          </a:bodyPr>
          <a:lstStyle/>
          <a:p>
            <a:pPr algn="just"/>
            <a:r>
              <a:rPr lang="fr-FR" sz="1800" dirty="0">
                <a:effectLst/>
                <a:latin typeface="Times New Roman" panose="02020603050405020304" pitchFamily="18" charset="0"/>
                <a:ea typeface="Times New Roman" panose="02020603050405020304" pitchFamily="18" charset="0"/>
              </a:rPr>
              <a:t> </a:t>
            </a:r>
            <a:r>
              <a:rPr lang="fr-FR" sz="3200" dirty="0">
                <a:effectLst/>
                <a:latin typeface="Times New Roman" panose="02020603050405020304" pitchFamily="18" charset="0"/>
                <a:ea typeface="Times New Roman" panose="02020603050405020304" pitchFamily="18" charset="0"/>
                <a:cs typeface="Times New Roman" panose="02020603050405020304" pitchFamily="18" charset="0"/>
              </a:rPr>
              <a:t>« Quand cesseras-tu de m’épier ? Me laisseras-tu avaler ma salive ? Ai-je péché ? Qu’est-ce que cela te fait, espion de l’homme ? Pourquoi m’avoir pris pour cible ? (…) Ne peux-tu supporter ma révolte, laisser passer ma faute ? Car déjà me voici gisant en poussière. Tu me chercheras à tâtons : j’aurai cessé d’être. »</a:t>
            </a:r>
            <a:r>
              <a:rPr lang="fr-FR" sz="3200" dirty="0">
                <a:effectLst/>
                <a:latin typeface="Times New Roman" panose="02020603050405020304" pitchFamily="18" charset="0"/>
                <a:cs typeface="Times New Roman" panose="02020603050405020304" pitchFamily="18" charset="0"/>
              </a:rPr>
              <a:t> </a:t>
            </a:r>
            <a:endParaRPr lang="fr-FR" sz="3200" dirty="0">
              <a:latin typeface="Times New Roman" panose="02020603050405020304" pitchFamily="18" charset="0"/>
              <a:cs typeface="Times New Roman" panose="02020603050405020304" pitchFamily="18" charset="0"/>
            </a:endParaRPr>
          </a:p>
          <a:p>
            <a:pPr algn="just"/>
            <a:r>
              <a:rPr lang="fr-FR" sz="3200" dirty="0">
                <a:latin typeface="Times New Roman" panose="02020603050405020304" pitchFamily="18" charset="0"/>
                <a:cs typeface="Times New Roman" panose="02020603050405020304" pitchFamily="18" charset="0"/>
              </a:rPr>
              <a:t>(</a:t>
            </a:r>
            <a:r>
              <a:rPr lang="fr-FR" sz="3200" i="1" dirty="0">
                <a:latin typeface="Times New Roman" panose="02020603050405020304" pitchFamily="18" charset="0"/>
                <a:cs typeface="Times New Roman" panose="02020603050405020304" pitchFamily="18" charset="0"/>
              </a:rPr>
              <a:t>Job</a:t>
            </a:r>
            <a:r>
              <a:rPr lang="fr-FR" sz="3200" dirty="0">
                <a:latin typeface="Times New Roman" panose="02020603050405020304" pitchFamily="18" charset="0"/>
                <a:cs typeface="Times New Roman" panose="02020603050405020304" pitchFamily="18" charset="0"/>
              </a:rPr>
              <a:t>, 7, 19-21)</a:t>
            </a:r>
          </a:p>
          <a:p>
            <a:endParaRPr lang="fr-FR" dirty="0"/>
          </a:p>
        </p:txBody>
      </p:sp>
    </p:spTree>
    <p:extLst>
      <p:ext uri="{BB962C8B-B14F-4D97-AF65-F5344CB8AC3E}">
        <p14:creationId xmlns:p14="http://schemas.microsoft.com/office/powerpoint/2010/main" val="1324827559"/>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67A1E13-AEFC-2246-8040-31856083425B}"/>
              </a:ext>
            </a:extLst>
          </p:cNvPr>
          <p:cNvSpPr txBox="1"/>
          <p:nvPr/>
        </p:nvSpPr>
        <p:spPr>
          <a:xfrm>
            <a:off x="1182914" y="2505670"/>
            <a:ext cx="9826171" cy="1846659"/>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 Celui qui dispute avec le Puissant </a:t>
            </a:r>
            <a:r>
              <a:rPr lang="fr-FR" sz="3200" dirty="0" err="1">
                <a:latin typeface="Times New Roman" panose="02020603050405020304" pitchFamily="18" charset="0"/>
                <a:cs typeface="Times New Roman" panose="02020603050405020304" pitchFamily="18" charset="0"/>
              </a:rPr>
              <a:t>a-t-il</a:t>
            </a:r>
            <a:r>
              <a:rPr lang="fr-FR" sz="3200" dirty="0">
                <a:latin typeface="Times New Roman" panose="02020603050405020304" pitchFamily="18" charset="0"/>
                <a:cs typeface="Times New Roman" panose="02020603050405020304" pitchFamily="18" charset="0"/>
              </a:rPr>
              <a:t> à critiquer ? Celui qui ergote avec Dieu voudrait-il répondre ? » </a:t>
            </a:r>
          </a:p>
          <a:p>
            <a:r>
              <a:rPr lang="fr-FR" sz="3200" dirty="0">
                <a:latin typeface="Times New Roman" panose="02020603050405020304" pitchFamily="18" charset="0"/>
                <a:cs typeface="Times New Roman" panose="02020603050405020304" pitchFamily="18" charset="0"/>
              </a:rPr>
              <a:t>(</a:t>
            </a:r>
            <a:r>
              <a:rPr lang="fr-FR" sz="3200" dirty="0" err="1">
                <a:latin typeface="Times New Roman" panose="02020603050405020304" pitchFamily="18" charset="0"/>
                <a:cs typeface="Times New Roman" panose="02020603050405020304" pitchFamily="18" charset="0"/>
              </a:rPr>
              <a:t>Jb</a:t>
            </a:r>
            <a:r>
              <a:rPr lang="fr-FR" sz="3200" dirty="0">
                <a:latin typeface="Times New Roman" panose="02020603050405020304" pitchFamily="18" charset="0"/>
                <a:cs typeface="Times New Roman" panose="02020603050405020304" pitchFamily="18" charset="0"/>
              </a:rPr>
              <a:t> 40, 1-2)</a:t>
            </a:r>
          </a:p>
          <a:p>
            <a:endParaRPr lang="fr-FR" dirty="0"/>
          </a:p>
        </p:txBody>
      </p:sp>
    </p:spTree>
    <p:extLst>
      <p:ext uri="{BB962C8B-B14F-4D97-AF65-F5344CB8AC3E}">
        <p14:creationId xmlns:p14="http://schemas.microsoft.com/office/powerpoint/2010/main" val="1109534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67A1E13-AEFC-2246-8040-31856083425B}"/>
              </a:ext>
            </a:extLst>
          </p:cNvPr>
          <p:cNvSpPr txBox="1"/>
          <p:nvPr/>
        </p:nvSpPr>
        <p:spPr>
          <a:xfrm>
            <a:off x="1182914" y="2397948"/>
            <a:ext cx="9826171" cy="2062103"/>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 Je ne fais pas le poids, que te répliquerai-je ? Je mets la main sur ma bouche. J’ai parlé une fois, je ne répondrai plus, deux fois, je n’ajouterai rien. » </a:t>
            </a:r>
          </a:p>
          <a:p>
            <a:r>
              <a:rPr lang="fr-FR" sz="3200" dirty="0">
                <a:latin typeface="Times New Roman" panose="02020603050405020304" pitchFamily="18" charset="0"/>
                <a:cs typeface="Times New Roman" panose="02020603050405020304" pitchFamily="18" charset="0"/>
              </a:rPr>
              <a:t>(</a:t>
            </a:r>
            <a:r>
              <a:rPr lang="fr-FR" sz="3200" dirty="0" err="1">
                <a:latin typeface="Times New Roman" panose="02020603050405020304" pitchFamily="18" charset="0"/>
                <a:cs typeface="Times New Roman" panose="02020603050405020304" pitchFamily="18" charset="0"/>
              </a:rPr>
              <a:t>Jb</a:t>
            </a:r>
            <a:r>
              <a:rPr lang="fr-FR" sz="3200" dirty="0">
                <a:latin typeface="Times New Roman" panose="02020603050405020304" pitchFamily="18" charset="0"/>
                <a:cs typeface="Times New Roman" panose="02020603050405020304" pitchFamily="18" charset="0"/>
              </a:rPr>
              <a:t> 40, 4-5 )</a:t>
            </a:r>
          </a:p>
        </p:txBody>
      </p:sp>
    </p:spTree>
    <p:extLst>
      <p:ext uri="{BB962C8B-B14F-4D97-AF65-F5344CB8AC3E}">
        <p14:creationId xmlns:p14="http://schemas.microsoft.com/office/powerpoint/2010/main" val="3840270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67A1E13-AEFC-2246-8040-31856083425B}"/>
              </a:ext>
            </a:extLst>
          </p:cNvPr>
          <p:cNvSpPr txBox="1"/>
          <p:nvPr/>
        </p:nvSpPr>
        <p:spPr>
          <a:xfrm>
            <a:off x="1182914" y="2598003"/>
            <a:ext cx="9826171" cy="2339102"/>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 Ma colère flambe contre toi et tes deux amis, parce que vous n’avez pas parlé de moi avec droiture comme l’a fait mon serviteur Job. » </a:t>
            </a:r>
          </a:p>
          <a:p>
            <a:r>
              <a:rPr lang="fr-FR" sz="3200" dirty="0">
                <a:latin typeface="Times New Roman" panose="02020603050405020304" pitchFamily="18" charset="0"/>
                <a:cs typeface="Times New Roman" panose="02020603050405020304" pitchFamily="18" charset="0"/>
              </a:rPr>
              <a:t>(</a:t>
            </a:r>
            <a:r>
              <a:rPr lang="fr-FR" sz="3200" dirty="0" err="1">
                <a:latin typeface="Times New Roman" panose="02020603050405020304" pitchFamily="18" charset="0"/>
                <a:cs typeface="Times New Roman" panose="02020603050405020304" pitchFamily="18" charset="0"/>
              </a:rPr>
              <a:t>Jb</a:t>
            </a:r>
            <a:r>
              <a:rPr lang="fr-FR" sz="3200" dirty="0">
                <a:latin typeface="Times New Roman" panose="02020603050405020304" pitchFamily="18" charset="0"/>
                <a:cs typeface="Times New Roman" panose="02020603050405020304" pitchFamily="18" charset="0"/>
              </a:rPr>
              <a:t> 42, 7)</a:t>
            </a:r>
          </a:p>
          <a:p>
            <a:endParaRPr lang="fr-FR" dirty="0"/>
          </a:p>
        </p:txBody>
      </p:sp>
    </p:spTree>
    <p:extLst>
      <p:ext uri="{BB962C8B-B14F-4D97-AF65-F5344CB8AC3E}">
        <p14:creationId xmlns:p14="http://schemas.microsoft.com/office/powerpoint/2010/main" val="2208838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67A1E13-AEFC-2246-8040-31856083425B}"/>
              </a:ext>
            </a:extLst>
          </p:cNvPr>
          <p:cNvSpPr txBox="1"/>
          <p:nvPr/>
        </p:nvSpPr>
        <p:spPr>
          <a:xfrm>
            <a:off x="4019550" y="428178"/>
            <a:ext cx="7848600" cy="6001643"/>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 Job répondit alors au Seigneur et dit : Je sais que tu peux tout et qu’aucun projet n’échappe à tes prises. « Qui est celui qui obscurcit mon projet sans rien y connaître ? ». Eh oui ! J’ai abordé, sans le savoir, des mystères qui me confondent. « Ecoute-moi », disais-je, « à moi la parole, je vais t’interroger et tu m’instruiras. » Je ne te connaissais que par ouï-dire, maintenant, mes yeux t’ont vu. Aussi, j’ai horreur de moi et je me désavoue sur la poussière et sur la cendre. » </a:t>
            </a:r>
          </a:p>
          <a:p>
            <a:pPr algn="just"/>
            <a:r>
              <a:rPr lang="fr-FR" sz="3200" dirty="0">
                <a:latin typeface="Times New Roman" panose="02020603050405020304" pitchFamily="18" charset="0"/>
                <a:cs typeface="Times New Roman" panose="02020603050405020304" pitchFamily="18" charset="0"/>
              </a:rPr>
              <a:t>(</a:t>
            </a:r>
            <a:r>
              <a:rPr lang="fr-FR" sz="3200" dirty="0" err="1">
                <a:latin typeface="Times New Roman" panose="02020603050405020304" pitchFamily="18" charset="0"/>
                <a:cs typeface="Times New Roman" panose="02020603050405020304" pitchFamily="18" charset="0"/>
              </a:rPr>
              <a:t>Jb</a:t>
            </a:r>
            <a:r>
              <a:rPr lang="fr-FR" sz="3200" dirty="0">
                <a:latin typeface="Times New Roman" panose="02020603050405020304" pitchFamily="18" charset="0"/>
                <a:cs typeface="Times New Roman" panose="02020603050405020304" pitchFamily="18" charset="0"/>
              </a:rPr>
              <a:t> 42, 1-6)</a:t>
            </a:r>
            <a:endParaRPr lang="fr-FR" sz="3200" dirty="0"/>
          </a:p>
        </p:txBody>
      </p:sp>
      <p:pic>
        <p:nvPicPr>
          <p:cNvPr id="3" name="Image 2" descr="Une image contenant plante, peint&#10;&#10;Description générée automatiquement">
            <a:extLst>
              <a:ext uri="{FF2B5EF4-FFF2-40B4-BE49-F238E27FC236}">
                <a16:creationId xmlns:a16="http://schemas.microsoft.com/office/drawing/2014/main" id="{0BB75A30-66A9-D2AE-19AE-A4B18B008E5D}"/>
              </a:ext>
            </a:extLst>
          </p:cNvPr>
          <p:cNvPicPr>
            <a:picLocks noChangeAspect="1"/>
          </p:cNvPicPr>
          <p:nvPr/>
        </p:nvPicPr>
        <p:blipFill>
          <a:blip r:embed="rId2"/>
          <a:stretch>
            <a:fillRect/>
          </a:stretch>
        </p:blipFill>
        <p:spPr>
          <a:xfrm>
            <a:off x="323850" y="291034"/>
            <a:ext cx="3253046" cy="4452416"/>
          </a:xfrm>
          <a:prstGeom prst="rect">
            <a:avLst/>
          </a:prstGeom>
        </p:spPr>
      </p:pic>
      <p:sp>
        <p:nvSpPr>
          <p:cNvPr id="4" name="ZoneTexte 3">
            <a:extLst>
              <a:ext uri="{FF2B5EF4-FFF2-40B4-BE49-F238E27FC236}">
                <a16:creationId xmlns:a16="http://schemas.microsoft.com/office/drawing/2014/main" id="{E3D4C7D5-9A61-54E5-454E-5D064C84BD1C}"/>
              </a:ext>
            </a:extLst>
          </p:cNvPr>
          <p:cNvSpPr txBox="1"/>
          <p:nvPr/>
        </p:nvSpPr>
        <p:spPr>
          <a:xfrm>
            <a:off x="161925" y="5671780"/>
            <a:ext cx="3576896" cy="707886"/>
          </a:xfrm>
          <a:prstGeom prst="rect">
            <a:avLst/>
          </a:prstGeom>
          <a:solidFill>
            <a:schemeClr val="bg1"/>
          </a:solidFill>
        </p:spPr>
        <p:txBody>
          <a:bodyPr wrap="square" rtlCol="0">
            <a:spAutoFit/>
          </a:bodyPr>
          <a:lstStyle/>
          <a:p>
            <a:r>
              <a:rPr lang="fr-FR" sz="2000" dirty="0">
                <a:latin typeface="Times New Roman" panose="02020603050405020304" pitchFamily="18" charset="0"/>
                <a:cs typeface="Times New Roman" panose="02020603050405020304" pitchFamily="18" charset="0"/>
              </a:rPr>
              <a:t>Marc Chagall, </a:t>
            </a:r>
            <a:r>
              <a:rPr lang="fr-FR" sz="2000" i="1" dirty="0">
                <a:latin typeface="Times New Roman" panose="02020603050405020304" pitchFamily="18" charset="0"/>
                <a:cs typeface="Times New Roman" panose="02020603050405020304" pitchFamily="18" charset="0"/>
              </a:rPr>
              <a:t>Job en prière</a:t>
            </a:r>
            <a:r>
              <a:rPr lang="fr-FR" sz="2000" dirty="0">
                <a:latin typeface="Times New Roman" panose="02020603050405020304" pitchFamily="18" charset="0"/>
                <a:cs typeface="Times New Roman" panose="02020603050405020304" pitchFamily="18" charset="0"/>
              </a:rPr>
              <a:t>, 1960, lithographie</a:t>
            </a:r>
          </a:p>
        </p:txBody>
      </p:sp>
    </p:spTree>
    <p:extLst>
      <p:ext uri="{BB962C8B-B14F-4D97-AF65-F5344CB8AC3E}">
        <p14:creationId xmlns:p14="http://schemas.microsoft.com/office/powerpoint/2010/main" val="2008396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 4" descr="Une image contenant texte, vache&#10;&#10;Description générée automatiquement">
            <a:extLst>
              <a:ext uri="{FF2B5EF4-FFF2-40B4-BE49-F238E27FC236}">
                <a16:creationId xmlns:a16="http://schemas.microsoft.com/office/drawing/2014/main" id="{CAC61891-1737-1B47-BE91-F9BADA24347C}"/>
              </a:ext>
            </a:extLst>
          </p:cNvPr>
          <p:cNvPicPr>
            <a:picLocks noChangeAspect="1"/>
          </p:cNvPicPr>
          <p:nvPr/>
        </p:nvPicPr>
        <p:blipFill rotWithShape="1">
          <a:blip r:embed="rId2"/>
          <a:srcRect l="-685" t="5339" b="33740"/>
          <a:stretch/>
        </p:blipFill>
        <p:spPr>
          <a:xfrm>
            <a:off x="5202239" y="0"/>
            <a:ext cx="6564923" cy="6858000"/>
          </a:xfrm>
          <a:prstGeom prst="rect">
            <a:avLst/>
          </a:prstGeom>
        </p:spPr>
      </p:pic>
      <p:sp>
        <p:nvSpPr>
          <p:cNvPr id="6" name="ZoneTexte 5">
            <a:extLst>
              <a:ext uri="{FF2B5EF4-FFF2-40B4-BE49-F238E27FC236}">
                <a16:creationId xmlns:a16="http://schemas.microsoft.com/office/drawing/2014/main" id="{7D85CFF9-9FC9-1344-B741-CE0AB64523ED}"/>
              </a:ext>
            </a:extLst>
          </p:cNvPr>
          <p:cNvSpPr txBox="1"/>
          <p:nvPr/>
        </p:nvSpPr>
        <p:spPr>
          <a:xfrm>
            <a:off x="424838" y="5556739"/>
            <a:ext cx="4393347" cy="830997"/>
          </a:xfrm>
          <a:prstGeom prst="rect">
            <a:avLst/>
          </a:prstGeom>
          <a:noFill/>
        </p:spPr>
        <p:txBody>
          <a:bodyPr wrap="square" rtlCol="0">
            <a:spAutoFit/>
          </a:bodyPr>
          <a:lstStyle/>
          <a:p>
            <a:r>
              <a:rPr lang="fr-FR" sz="2400" dirty="0">
                <a:solidFill>
                  <a:schemeClr val="bg1"/>
                </a:solidFill>
                <a:latin typeface="Times New Roman" panose="02020603050405020304" pitchFamily="18" charset="0"/>
                <a:cs typeface="Times New Roman" panose="02020603050405020304" pitchFamily="18" charset="0"/>
              </a:rPr>
              <a:t>Le Greco, </a:t>
            </a:r>
            <a:r>
              <a:rPr lang="fr-FR" sz="2400" i="1" dirty="0">
                <a:solidFill>
                  <a:schemeClr val="bg1"/>
                </a:solidFill>
                <a:latin typeface="Times New Roman" panose="02020603050405020304" pitchFamily="18" charset="0"/>
                <a:cs typeface="Times New Roman" panose="02020603050405020304" pitchFamily="18" charset="0"/>
              </a:rPr>
              <a:t>Crucifixion</a:t>
            </a:r>
            <a:r>
              <a:rPr lang="fr-FR" sz="2400" dirty="0">
                <a:solidFill>
                  <a:schemeClr val="bg1"/>
                </a:solidFill>
                <a:latin typeface="Times New Roman" panose="02020603050405020304" pitchFamily="18" charset="0"/>
                <a:cs typeface="Times New Roman" panose="02020603050405020304" pitchFamily="18" charset="0"/>
              </a:rPr>
              <a:t>, </a:t>
            </a:r>
          </a:p>
          <a:p>
            <a:r>
              <a:rPr lang="fr-FR" sz="2400" dirty="0">
                <a:solidFill>
                  <a:schemeClr val="bg1"/>
                </a:solidFill>
                <a:latin typeface="Times New Roman" panose="02020603050405020304" pitchFamily="18" charset="0"/>
                <a:cs typeface="Times New Roman" panose="02020603050405020304" pitchFamily="18" charset="0"/>
              </a:rPr>
              <a:t>v. 1600, Cleveland Museum of art</a:t>
            </a:r>
          </a:p>
        </p:txBody>
      </p:sp>
    </p:spTree>
    <p:extLst>
      <p:ext uri="{BB962C8B-B14F-4D97-AF65-F5344CB8AC3E}">
        <p14:creationId xmlns:p14="http://schemas.microsoft.com/office/powerpoint/2010/main" val="3267082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 3" descr="Une image contenant texte, personne&#10;&#10;Description générée automatiquement">
            <a:extLst>
              <a:ext uri="{FF2B5EF4-FFF2-40B4-BE49-F238E27FC236}">
                <a16:creationId xmlns:a16="http://schemas.microsoft.com/office/drawing/2014/main" id="{1440D2D8-986B-F148-800D-D231854C46DD}"/>
              </a:ext>
            </a:extLst>
          </p:cNvPr>
          <p:cNvPicPr>
            <a:picLocks noChangeAspect="1"/>
          </p:cNvPicPr>
          <p:nvPr/>
        </p:nvPicPr>
        <p:blipFill>
          <a:blip r:embed="rId2"/>
          <a:stretch>
            <a:fillRect/>
          </a:stretch>
        </p:blipFill>
        <p:spPr>
          <a:xfrm>
            <a:off x="3773878" y="0"/>
            <a:ext cx="4644244" cy="6858000"/>
          </a:xfrm>
          <a:prstGeom prst="rect">
            <a:avLst/>
          </a:prstGeom>
        </p:spPr>
      </p:pic>
      <p:sp>
        <p:nvSpPr>
          <p:cNvPr id="5" name="ZoneTexte 4">
            <a:extLst>
              <a:ext uri="{FF2B5EF4-FFF2-40B4-BE49-F238E27FC236}">
                <a16:creationId xmlns:a16="http://schemas.microsoft.com/office/drawing/2014/main" id="{DF14AD8D-6D74-1444-9DE3-C2006E0C8FF8}"/>
              </a:ext>
            </a:extLst>
          </p:cNvPr>
          <p:cNvSpPr txBox="1"/>
          <p:nvPr/>
        </p:nvSpPr>
        <p:spPr>
          <a:xfrm>
            <a:off x="4564010" y="817955"/>
            <a:ext cx="3090911" cy="584775"/>
          </a:xfrm>
          <a:prstGeom prst="rect">
            <a:avLst/>
          </a:prstGeom>
          <a:solidFill>
            <a:schemeClr val="bg1"/>
          </a:solidFill>
        </p:spPr>
        <p:txBody>
          <a:bodyPr wrap="none" rtlCol="0">
            <a:spAutoFit/>
          </a:bodyPr>
          <a:lstStyle/>
          <a:p>
            <a:r>
              <a:rPr lang="fr-FR" sz="3200" dirty="0">
                <a:latin typeface="Times New Roman" panose="02020603050405020304" pitchFamily="18" charset="0"/>
                <a:cs typeface="Times New Roman" panose="02020603050405020304" pitchFamily="18" charset="0"/>
              </a:rPr>
              <a:t>CH. 3 – LE MAL</a:t>
            </a:r>
          </a:p>
        </p:txBody>
      </p:sp>
    </p:spTree>
    <p:extLst>
      <p:ext uri="{BB962C8B-B14F-4D97-AF65-F5344CB8AC3E}">
        <p14:creationId xmlns:p14="http://schemas.microsoft.com/office/powerpoint/2010/main" val="42603903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 4" descr="Une image contenant texte, vache&#10;&#10;Description générée automatiquement">
            <a:extLst>
              <a:ext uri="{FF2B5EF4-FFF2-40B4-BE49-F238E27FC236}">
                <a16:creationId xmlns:a16="http://schemas.microsoft.com/office/drawing/2014/main" id="{CAC61891-1737-1B47-BE91-F9BADA24347C}"/>
              </a:ext>
            </a:extLst>
          </p:cNvPr>
          <p:cNvPicPr>
            <a:picLocks noChangeAspect="1"/>
          </p:cNvPicPr>
          <p:nvPr/>
        </p:nvPicPr>
        <p:blipFill>
          <a:blip r:embed="rId2"/>
          <a:stretch>
            <a:fillRect/>
          </a:stretch>
        </p:blipFill>
        <p:spPr>
          <a:xfrm>
            <a:off x="8193637" y="0"/>
            <a:ext cx="3972207" cy="6858000"/>
          </a:xfrm>
          <a:prstGeom prst="rect">
            <a:avLst/>
          </a:prstGeom>
        </p:spPr>
      </p:pic>
      <p:sp>
        <p:nvSpPr>
          <p:cNvPr id="2" name="ZoneTexte 1">
            <a:extLst>
              <a:ext uri="{FF2B5EF4-FFF2-40B4-BE49-F238E27FC236}">
                <a16:creationId xmlns:a16="http://schemas.microsoft.com/office/drawing/2014/main" id="{B62184C5-D362-7141-9807-1CBEB7B59BE5}"/>
              </a:ext>
            </a:extLst>
          </p:cNvPr>
          <p:cNvSpPr txBox="1"/>
          <p:nvPr/>
        </p:nvSpPr>
        <p:spPr>
          <a:xfrm>
            <a:off x="615142" y="1443785"/>
            <a:ext cx="7015942" cy="3539430"/>
          </a:xfrm>
          <a:prstGeom prst="rect">
            <a:avLst/>
          </a:prstGeom>
          <a:noFill/>
        </p:spPr>
        <p:txBody>
          <a:bodyPr wrap="square" rtlCol="0">
            <a:spAutoFit/>
          </a:bodyPr>
          <a:lstStyle/>
          <a:p>
            <a:r>
              <a:rPr lang="fr-FR" sz="3200" dirty="0">
                <a:solidFill>
                  <a:schemeClr val="bg1"/>
                </a:solidFill>
                <a:latin typeface="Times New Roman" panose="02020603050405020304" pitchFamily="18" charset="0"/>
                <a:cs typeface="Times New Roman" panose="02020603050405020304" pitchFamily="18" charset="0"/>
              </a:rPr>
              <a:t>« Mon Dieu, mon Dieu, pourquoi m’as-tu abandonné ?</a:t>
            </a:r>
          </a:p>
          <a:p>
            <a:endParaRPr lang="fr-FR" sz="3200" dirty="0">
              <a:solidFill>
                <a:schemeClr val="bg1"/>
              </a:solidFill>
              <a:latin typeface="Times New Roman" panose="02020603050405020304" pitchFamily="18" charset="0"/>
              <a:cs typeface="Times New Roman" panose="02020603050405020304" pitchFamily="18" charset="0"/>
            </a:endParaRPr>
          </a:p>
          <a:p>
            <a:r>
              <a:rPr lang="fr-FR" sz="3200" dirty="0">
                <a:solidFill>
                  <a:schemeClr val="bg1"/>
                </a:solidFill>
                <a:latin typeface="Times New Roman" panose="02020603050405020304" pitchFamily="18" charset="0"/>
                <a:cs typeface="Times New Roman" panose="02020603050405020304" pitchFamily="18" charset="0"/>
              </a:rPr>
              <a:t> Le salut est loin de moi, loin des mots que je rugis. Mon Dieu, j’appelle tout le jour et tu ne réponds pas ; même la nuit je n’ai pas de repos » (Ps 21, 1-3)</a:t>
            </a:r>
          </a:p>
        </p:txBody>
      </p:sp>
    </p:spTree>
    <p:extLst>
      <p:ext uri="{BB962C8B-B14F-4D97-AF65-F5344CB8AC3E}">
        <p14:creationId xmlns:p14="http://schemas.microsoft.com/office/powerpoint/2010/main" val="13785224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2" name="Freeform: Shape 11">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7" name="Freeform: Shape 16">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ZoneTexte 1">
            <a:extLst>
              <a:ext uri="{FF2B5EF4-FFF2-40B4-BE49-F238E27FC236}">
                <a16:creationId xmlns:a16="http://schemas.microsoft.com/office/drawing/2014/main" id="{2EA4C780-5BE0-EAE4-D6D8-7D75A296B8D3}"/>
              </a:ext>
            </a:extLst>
          </p:cNvPr>
          <p:cNvSpPr txBox="1"/>
          <p:nvPr/>
        </p:nvSpPr>
        <p:spPr>
          <a:xfrm>
            <a:off x="3215424" y="2273844"/>
            <a:ext cx="5760846" cy="2310312"/>
          </a:xfrm>
          <a:prstGeom prst="rect">
            <a:avLst/>
          </a:prstGeom>
        </p:spPr>
        <p:txBody>
          <a:bodyPr vert="horz" lIns="91440" tIns="45720" rIns="91440" bIns="45720" rtlCol="0" anchor="b">
            <a:normAutofit fontScale="85000" lnSpcReduction="20000"/>
          </a:bodyPr>
          <a:lstStyle/>
          <a:p>
            <a:pPr algn="ctr">
              <a:lnSpc>
                <a:spcPct val="90000"/>
              </a:lnSpc>
              <a:spcBef>
                <a:spcPct val="0"/>
              </a:spcBef>
              <a:spcAft>
                <a:spcPts val="600"/>
              </a:spcAft>
            </a:pPr>
            <a:r>
              <a:rPr lang="en-US" sz="10400" b="1" kern="1200" dirty="0" err="1">
                <a:solidFill>
                  <a:schemeClr val="tx2"/>
                </a:solidFill>
                <a:latin typeface="+mj-lt"/>
                <a:ea typeface="+mj-ea"/>
                <a:cs typeface="+mj-cs"/>
              </a:rPr>
              <a:t>Théodicée</a:t>
            </a:r>
            <a:endParaRPr lang="en-US" sz="10400" b="1" kern="1200" dirty="0">
              <a:solidFill>
                <a:schemeClr val="tx2"/>
              </a:solidFill>
              <a:latin typeface="+mj-lt"/>
              <a:ea typeface="+mj-ea"/>
              <a:cs typeface="+mj-cs"/>
            </a:endParaRPr>
          </a:p>
          <a:p>
            <a:pPr algn="ctr">
              <a:lnSpc>
                <a:spcPct val="90000"/>
              </a:lnSpc>
              <a:spcBef>
                <a:spcPct val="0"/>
              </a:spcBef>
              <a:spcAft>
                <a:spcPts val="600"/>
              </a:spcAft>
            </a:pPr>
            <a:endParaRPr lang="en-US" sz="4800" i="1" kern="1200" dirty="0">
              <a:solidFill>
                <a:schemeClr val="tx2"/>
              </a:solidFill>
              <a:latin typeface="+mj-lt"/>
              <a:ea typeface="+mj-ea"/>
              <a:cs typeface="+mj-cs"/>
            </a:endParaRPr>
          </a:p>
          <a:p>
            <a:pPr algn="ctr">
              <a:lnSpc>
                <a:spcPct val="90000"/>
              </a:lnSpc>
              <a:spcBef>
                <a:spcPct val="0"/>
              </a:spcBef>
              <a:spcAft>
                <a:spcPts val="600"/>
              </a:spcAft>
            </a:pPr>
            <a:r>
              <a:rPr lang="en-US" sz="6500" i="1" kern="1200" dirty="0">
                <a:solidFill>
                  <a:schemeClr val="tx2"/>
                </a:solidFill>
                <a:latin typeface="+mj-lt"/>
                <a:ea typeface="+mj-ea"/>
                <a:cs typeface="+mj-cs"/>
              </a:rPr>
              <a:t>Theos        </a:t>
            </a:r>
            <a:r>
              <a:rPr lang="en-US" sz="6500" i="1" kern="1200" dirty="0" err="1">
                <a:solidFill>
                  <a:schemeClr val="tx2"/>
                </a:solidFill>
                <a:latin typeface="+mj-lt"/>
                <a:ea typeface="+mj-ea"/>
                <a:cs typeface="+mj-cs"/>
              </a:rPr>
              <a:t>dikè</a:t>
            </a:r>
            <a:endParaRPr lang="en-US" sz="6500" i="1" kern="1200" dirty="0">
              <a:solidFill>
                <a:schemeClr val="tx2"/>
              </a:solidFill>
              <a:latin typeface="+mj-lt"/>
              <a:ea typeface="+mj-ea"/>
              <a:cs typeface="+mj-cs"/>
            </a:endParaRPr>
          </a:p>
        </p:txBody>
      </p:sp>
    </p:spTree>
    <p:extLst>
      <p:ext uri="{BB962C8B-B14F-4D97-AF65-F5344CB8AC3E}">
        <p14:creationId xmlns:p14="http://schemas.microsoft.com/office/powerpoint/2010/main" val="3206830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Image 6" descr="Une image contenant texte, personne&#10;&#10;Description générée automatiquement">
            <a:extLst>
              <a:ext uri="{FF2B5EF4-FFF2-40B4-BE49-F238E27FC236}">
                <a16:creationId xmlns:a16="http://schemas.microsoft.com/office/drawing/2014/main" id="{4A91723F-802C-D04B-A627-8EBEFD548DF3}"/>
              </a:ext>
            </a:extLst>
          </p:cNvPr>
          <p:cNvPicPr>
            <a:picLocks noChangeAspect="1"/>
          </p:cNvPicPr>
          <p:nvPr/>
        </p:nvPicPr>
        <p:blipFill rotWithShape="1">
          <a:blip r:embed="rId2"/>
          <a:srcRect b="11094"/>
          <a:stretch/>
        </p:blipFill>
        <p:spPr>
          <a:xfrm>
            <a:off x="20" y="10"/>
            <a:ext cx="6095980" cy="6857990"/>
          </a:xfrm>
          <a:prstGeom prst="rect">
            <a:avLst/>
          </a:prstGeom>
        </p:spPr>
      </p:pic>
      <p:pic>
        <p:nvPicPr>
          <p:cNvPr id="3" name="Image 2" descr="Une image contenant texte&#10;&#10;Description générée automatiquement">
            <a:extLst>
              <a:ext uri="{FF2B5EF4-FFF2-40B4-BE49-F238E27FC236}">
                <a16:creationId xmlns:a16="http://schemas.microsoft.com/office/drawing/2014/main" id="{21FB96EF-B39E-1C46-B525-86D428E5F34F}"/>
              </a:ext>
            </a:extLst>
          </p:cNvPr>
          <p:cNvPicPr>
            <a:picLocks noChangeAspect="1"/>
          </p:cNvPicPr>
          <p:nvPr/>
        </p:nvPicPr>
        <p:blipFill rotWithShape="1">
          <a:blip r:embed="rId3"/>
          <a:srcRect t="12788" r="1" b="21962"/>
          <a:stretch/>
        </p:blipFill>
        <p:spPr>
          <a:xfrm>
            <a:off x="6094476" y="17595"/>
            <a:ext cx="6096000" cy="6857990"/>
          </a:xfrm>
          <a:prstGeom prst="rect">
            <a:avLst/>
          </a:prstGeom>
        </p:spPr>
      </p:pic>
    </p:spTree>
    <p:extLst>
      <p:ext uri="{BB962C8B-B14F-4D97-AF65-F5344CB8AC3E}">
        <p14:creationId xmlns:p14="http://schemas.microsoft.com/office/powerpoint/2010/main" val="2632462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 2">
            <a:extLst>
              <a:ext uri="{FF2B5EF4-FFF2-40B4-BE49-F238E27FC236}">
                <a16:creationId xmlns:a16="http://schemas.microsoft.com/office/drawing/2014/main" id="{222CB3F9-D7BA-F245-8DF4-294F84C8E7F8}"/>
              </a:ext>
            </a:extLst>
          </p:cNvPr>
          <p:cNvPicPr>
            <a:picLocks noChangeAspect="1"/>
          </p:cNvPicPr>
          <p:nvPr/>
        </p:nvPicPr>
        <p:blipFill rotWithShape="1">
          <a:blip r:embed="rId2"/>
          <a:srcRect b="9156"/>
          <a:stretch/>
        </p:blipFill>
        <p:spPr>
          <a:xfrm>
            <a:off x="20" y="10"/>
            <a:ext cx="6095980" cy="6857990"/>
          </a:xfrm>
          <a:prstGeom prst="rect">
            <a:avLst/>
          </a:prstGeom>
        </p:spPr>
      </p:pic>
      <p:pic>
        <p:nvPicPr>
          <p:cNvPr id="7" name="Image 6" descr="Une image contenant texte&#10;&#10;Description générée automatiquement">
            <a:extLst>
              <a:ext uri="{FF2B5EF4-FFF2-40B4-BE49-F238E27FC236}">
                <a16:creationId xmlns:a16="http://schemas.microsoft.com/office/drawing/2014/main" id="{CAB3650A-6465-FC47-BBF0-ED816FB2D755}"/>
              </a:ext>
            </a:extLst>
          </p:cNvPr>
          <p:cNvPicPr>
            <a:picLocks noChangeAspect="1"/>
          </p:cNvPicPr>
          <p:nvPr/>
        </p:nvPicPr>
        <p:blipFill rotWithShape="1">
          <a:blip r:embed="rId3"/>
          <a:srcRect t="9544" r="-1" b="15643"/>
          <a:stretch/>
        </p:blipFill>
        <p:spPr>
          <a:xfrm>
            <a:off x="6096000" y="10"/>
            <a:ext cx="6096000" cy="6857990"/>
          </a:xfrm>
          <a:prstGeom prst="rect">
            <a:avLst/>
          </a:prstGeom>
        </p:spPr>
      </p:pic>
    </p:spTree>
    <p:extLst>
      <p:ext uri="{BB962C8B-B14F-4D97-AF65-F5344CB8AC3E}">
        <p14:creationId xmlns:p14="http://schemas.microsoft.com/office/powerpoint/2010/main" val="12573339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0B463674-2B03-6BBE-DF60-F66D04304184}"/>
              </a:ext>
            </a:extLst>
          </p:cNvPr>
          <p:cNvSpPr txBox="1"/>
          <p:nvPr/>
        </p:nvSpPr>
        <p:spPr>
          <a:xfrm>
            <a:off x="890338" y="640080"/>
            <a:ext cx="3734014" cy="3566160"/>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5400" dirty="0">
              <a:latin typeface="+mj-lt"/>
              <a:ea typeface="+mj-ea"/>
              <a:cs typeface="+mj-cs"/>
            </a:endParaRPr>
          </a:p>
          <a:p>
            <a:pPr>
              <a:lnSpc>
                <a:spcPct val="90000"/>
              </a:lnSpc>
              <a:spcBef>
                <a:spcPct val="0"/>
              </a:spcBef>
              <a:spcAft>
                <a:spcPts val="600"/>
              </a:spcAft>
            </a:pPr>
            <a:r>
              <a:rPr lang="en-US" sz="5400" dirty="0">
                <a:latin typeface="+mj-lt"/>
                <a:ea typeface="+mj-ea"/>
                <a:cs typeface="+mj-cs"/>
              </a:rPr>
              <a:t>Un mal radical</a:t>
            </a:r>
          </a:p>
        </p:txBody>
      </p:sp>
      <p:sp>
        <p:nvSpPr>
          <p:cNvPr id="2057"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Emmanuel Kant — Wikipédia">
            <a:extLst>
              <a:ext uri="{FF2B5EF4-FFF2-40B4-BE49-F238E27FC236}">
                <a16:creationId xmlns:a16="http://schemas.microsoft.com/office/drawing/2014/main" id="{C22048DF-C721-232C-9B42-C7CEE306B5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 b="2373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6728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9DCFCCAD-734E-F36B-0C8F-E9E14AE98D08}"/>
              </a:ext>
            </a:extLst>
          </p:cNvPr>
          <p:cNvSpPr txBox="1"/>
          <p:nvPr/>
        </p:nvSpPr>
        <p:spPr>
          <a:xfrm>
            <a:off x="890338" y="640080"/>
            <a:ext cx="3734014" cy="356616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a:latin typeface="+mj-lt"/>
                <a:ea typeface="+mj-ea"/>
                <a:cs typeface="+mj-cs"/>
              </a:rPr>
              <a:t>La banalité du mal</a:t>
            </a:r>
          </a:p>
        </p:txBody>
      </p:sp>
      <p:sp>
        <p:nvSpPr>
          <p:cNvPr id="4" name="ZoneTexte 3">
            <a:extLst>
              <a:ext uri="{FF2B5EF4-FFF2-40B4-BE49-F238E27FC236}">
                <a16:creationId xmlns:a16="http://schemas.microsoft.com/office/drawing/2014/main" id="{1DFB48AC-3309-5A4D-A26E-C896D5F8D685}"/>
              </a:ext>
            </a:extLst>
          </p:cNvPr>
          <p:cNvSpPr txBox="1"/>
          <p:nvPr/>
        </p:nvSpPr>
        <p:spPr>
          <a:xfrm>
            <a:off x="890339" y="4636008"/>
            <a:ext cx="3734014" cy="1572768"/>
          </a:xfrm>
          <a:prstGeom prst="rect">
            <a:avLst/>
          </a:prstGeom>
        </p:spPr>
        <p:txBody>
          <a:bodyPr vert="horz" lIns="91440" tIns="45720" rIns="91440" bIns="45720" rtlCol="0">
            <a:normAutofit/>
          </a:bodyPr>
          <a:lstStyle/>
          <a:p>
            <a:pPr>
              <a:lnSpc>
                <a:spcPct val="90000"/>
              </a:lnSpc>
              <a:spcBef>
                <a:spcPts val="1000"/>
              </a:spcBef>
            </a:pPr>
            <a:r>
              <a:rPr lang="en-US" sz="2400" dirty="0"/>
              <a:t>Hannah Arendt (1906-1975)</a:t>
            </a:r>
          </a:p>
        </p:txBody>
      </p:sp>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personne, homme, mur, regardant&#10;&#10;Description générée automatiquement">
            <a:extLst>
              <a:ext uri="{FF2B5EF4-FFF2-40B4-BE49-F238E27FC236}">
                <a16:creationId xmlns:a16="http://schemas.microsoft.com/office/drawing/2014/main" id="{6540B20D-B19A-914F-A113-ADFB1056AC60}"/>
              </a:ext>
            </a:extLst>
          </p:cNvPr>
          <p:cNvPicPr>
            <a:picLocks noChangeAspect="1"/>
          </p:cNvPicPr>
          <p:nvPr/>
        </p:nvPicPr>
        <p:blipFill>
          <a:blip r:embed="rId2"/>
          <a:srcRect t="5733" r="1" b="2298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582074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texte, homme, personne, vieux&#10;&#10;Description générée automatiquement">
            <a:extLst>
              <a:ext uri="{FF2B5EF4-FFF2-40B4-BE49-F238E27FC236}">
                <a16:creationId xmlns:a16="http://schemas.microsoft.com/office/drawing/2014/main" id="{AD204CEE-0291-924A-90C0-10B0770C3DE4}"/>
              </a:ext>
            </a:extLst>
          </p:cNvPr>
          <p:cNvPicPr>
            <a:picLocks noChangeAspect="1"/>
          </p:cNvPicPr>
          <p:nvPr/>
        </p:nvPicPr>
        <p:blipFill>
          <a:blip r:embed="rId2"/>
          <a:stretch>
            <a:fillRect/>
          </a:stretch>
        </p:blipFill>
        <p:spPr>
          <a:xfrm>
            <a:off x="0" y="475511"/>
            <a:ext cx="12192000" cy="5906977"/>
          </a:xfrm>
          <a:prstGeom prst="rect">
            <a:avLst/>
          </a:prstGeom>
        </p:spPr>
      </p:pic>
    </p:spTree>
    <p:extLst>
      <p:ext uri="{BB962C8B-B14F-4D97-AF65-F5344CB8AC3E}">
        <p14:creationId xmlns:p14="http://schemas.microsoft.com/office/powerpoint/2010/main" val="39301637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BA6E0A6-0507-58D5-CC46-8921A4E99AA9}"/>
              </a:ext>
            </a:extLst>
          </p:cNvPr>
          <p:cNvSpPr txBox="1"/>
          <p:nvPr/>
        </p:nvSpPr>
        <p:spPr>
          <a:xfrm>
            <a:off x="651163" y="920621"/>
            <a:ext cx="10889673" cy="5016758"/>
          </a:xfrm>
          <a:prstGeom prst="rect">
            <a:avLst/>
          </a:prstGeom>
          <a:noFill/>
        </p:spPr>
        <p:txBody>
          <a:bodyPr wrap="square" rtlCol="0">
            <a:spAutoFit/>
          </a:bodyPr>
          <a:lstStyle/>
          <a:p>
            <a:pPr algn="just"/>
            <a:r>
              <a:rPr lang="fr-FR" sz="3200" dirty="0"/>
              <a:t>« J'ai changé d'avis et je ne parle plus de "mal radical"... A l'heure actuelle, mon avis est que le mal n'est jamais "radical", qu'il est seulement extrême, et qu'il ne possède ni profondeur ni dimension démoniaque. Il peut tout envahir et ravager le monde entier précisément parce qu'il se propage comme un champignon. Il "</a:t>
            </a:r>
            <a:r>
              <a:rPr lang="fr-FR" sz="3200" dirty="0">
                <a:solidFill>
                  <a:srgbClr val="FF0000"/>
                </a:solidFill>
              </a:rPr>
              <a:t>défie la pensée</a:t>
            </a:r>
            <a:r>
              <a:rPr lang="fr-FR" sz="3200" dirty="0"/>
              <a:t>", comme je l'ai dit, parce que la pensée essaie d'atteindre à la profondeur, de toucher aux racines, et du moment qu'elle s'occupe du mal, elle est frustrée parce qu'elle ne trouve rien. C'est là sa "</a:t>
            </a:r>
            <a:r>
              <a:rPr lang="fr-FR" sz="3200" dirty="0">
                <a:solidFill>
                  <a:srgbClr val="FF0000"/>
                </a:solidFill>
              </a:rPr>
              <a:t>banalité</a:t>
            </a:r>
            <a:r>
              <a:rPr lang="fr-FR" sz="3200" dirty="0"/>
              <a:t>". Seul le bien a de la profondeur et peut être radical. » </a:t>
            </a:r>
          </a:p>
        </p:txBody>
      </p:sp>
    </p:spTree>
    <p:extLst>
      <p:ext uri="{BB962C8B-B14F-4D97-AF65-F5344CB8AC3E}">
        <p14:creationId xmlns:p14="http://schemas.microsoft.com/office/powerpoint/2010/main" val="1765721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302029" y="181957"/>
            <a:ext cx="11587941" cy="6494085"/>
          </a:xfrm>
          <a:prstGeom prst="rect">
            <a:avLst/>
          </a:prstGeom>
          <a:noFill/>
        </p:spPr>
        <p:txBody>
          <a:bodyPr wrap="square" rtlCol="0">
            <a:spAutoFit/>
          </a:bodyPr>
          <a:lstStyle/>
          <a:p>
            <a:r>
              <a:rPr lang="fr-FR" sz="3200" b="1" dirty="0">
                <a:latin typeface="Times New Roman" panose="02020603050405020304" pitchFamily="18" charset="0"/>
                <a:cs typeface="Times New Roman" panose="02020603050405020304" pitchFamily="18" charset="0"/>
              </a:rPr>
              <a:t>1. LE MAL N’EST PAS CE QU’IL Y A DE PLUS ORIGINAIRE</a:t>
            </a:r>
          </a:p>
          <a:p>
            <a:r>
              <a:rPr lang="fr-FR" sz="3200" dirty="0">
                <a:latin typeface="Times New Roman" panose="02020603050405020304" pitchFamily="18" charset="0"/>
                <a:cs typeface="Times New Roman" panose="02020603050405020304" pitchFamily="18" charset="0"/>
              </a:rPr>
              <a:t> </a:t>
            </a:r>
          </a:p>
          <a:p>
            <a:r>
              <a:rPr lang="fr-FR" sz="3200" b="1" dirty="0">
                <a:latin typeface="Times New Roman" panose="02020603050405020304" pitchFamily="18" charset="0"/>
                <a:cs typeface="Times New Roman" panose="02020603050405020304" pitchFamily="18" charset="0"/>
              </a:rPr>
              <a:t>2. LE MAL EST UN SCANDALE INCOMPREHENSIBLE</a:t>
            </a:r>
          </a:p>
          <a:p>
            <a:pPr lvl="1"/>
            <a:r>
              <a:rPr lang="fr-FR" sz="3200" dirty="0">
                <a:latin typeface="Times New Roman" panose="02020603050405020304" pitchFamily="18" charset="0"/>
                <a:cs typeface="Times New Roman" panose="02020603050405020304" pitchFamily="18" charset="0"/>
              </a:rPr>
              <a:t>2.1. L’Ancien Testament : mise en lumière du scandale</a:t>
            </a:r>
          </a:p>
          <a:p>
            <a:pPr lvl="1"/>
            <a:r>
              <a:rPr lang="fr-FR" sz="3200" dirty="0">
                <a:latin typeface="Times New Roman" panose="02020603050405020304" pitchFamily="18" charset="0"/>
                <a:cs typeface="Times New Roman" panose="02020603050405020304" pitchFamily="18" charset="0"/>
              </a:rPr>
              <a:t>2.2. Jésus : une question sans réponse</a:t>
            </a:r>
          </a:p>
          <a:p>
            <a:pPr lvl="1"/>
            <a:r>
              <a:rPr lang="fr-FR" sz="3200" dirty="0">
                <a:latin typeface="Times New Roman" panose="02020603050405020304" pitchFamily="18" charset="0"/>
                <a:cs typeface="Times New Roman" panose="02020603050405020304" pitchFamily="18" charset="0"/>
              </a:rPr>
              <a:t>2.3. Des explications irrecevables</a:t>
            </a:r>
          </a:p>
          <a:p>
            <a:r>
              <a:rPr lang="fr-FR" sz="3200" dirty="0">
                <a:latin typeface="Times New Roman" panose="02020603050405020304" pitchFamily="18" charset="0"/>
                <a:cs typeface="Times New Roman" panose="02020603050405020304" pitchFamily="18" charset="0"/>
              </a:rPr>
              <a:t> </a:t>
            </a:r>
          </a:p>
          <a:p>
            <a:pPr lvl="0"/>
            <a:r>
              <a:rPr lang="fr-FR" sz="3200" b="1" dirty="0">
                <a:solidFill>
                  <a:srgbClr val="FF0000"/>
                </a:solidFill>
                <a:latin typeface="Times New Roman" panose="02020603050405020304" pitchFamily="18" charset="0"/>
                <a:cs typeface="Times New Roman" panose="02020603050405020304" pitchFamily="18" charset="0"/>
              </a:rPr>
              <a:t>3. DIEU ET LE MAL</a:t>
            </a:r>
          </a:p>
          <a:p>
            <a:pPr lvl="1"/>
            <a:r>
              <a:rPr lang="fr-FR" sz="3200" dirty="0">
                <a:latin typeface="Times New Roman" panose="02020603050405020304" pitchFamily="18" charset="0"/>
                <a:cs typeface="Times New Roman" panose="02020603050405020304" pitchFamily="18" charset="0"/>
              </a:rPr>
              <a:t>3.1. La situation propre du judéo-christianisme</a:t>
            </a:r>
          </a:p>
          <a:p>
            <a:pPr lvl="1"/>
            <a:r>
              <a:rPr lang="fr-FR" sz="3200" dirty="0">
                <a:latin typeface="Times New Roman" panose="02020603050405020304" pitchFamily="18" charset="0"/>
                <a:cs typeface="Times New Roman" panose="02020603050405020304" pitchFamily="18" charset="0"/>
              </a:rPr>
              <a:t>3.2. Une fausse image de la toute-puissance de Dieu</a:t>
            </a:r>
          </a:p>
          <a:p>
            <a:pPr lvl="1"/>
            <a:r>
              <a:rPr lang="fr-FR" sz="3200" dirty="0">
                <a:latin typeface="Times New Roman" panose="02020603050405020304" pitchFamily="18" charset="0"/>
                <a:cs typeface="Times New Roman" panose="02020603050405020304" pitchFamily="18" charset="0"/>
              </a:rPr>
              <a:t>3.3. Le renversement du problème en Jésus-Christ </a:t>
            </a:r>
          </a:p>
          <a:p>
            <a:r>
              <a:rPr lang="fr-FR" sz="3200" dirty="0">
                <a:latin typeface="Times New Roman" panose="02020603050405020304" pitchFamily="18" charset="0"/>
                <a:cs typeface="Times New Roman" panose="02020603050405020304" pitchFamily="18" charset="0"/>
              </a:rPr>
              <a:t> </a:t>
            </a:r>
          </a:p>
          <a:p>
            <a:pPr lvl="0"/>
            <a:r>
              <a:rPr lang="fr-FR" sz="3200" b="1" dirty="0">
                <a:latin typeface="Times New Roman" panose="02020603050405020304" pitchFamily="18" charset="0"/>
                <a:cs typeface="Times New Roman" panose="02020603050405020304" pitchFamily="18" charset="0"/>
              </a:rPr>
              <a:t>4. NOTRE REPONSE AU MAL</a:t>
            </a:r>
          </a:p>
        </p:txBody>
      </p:sp>
    </p:spTree>
    <p:extLst>
      <p:ext uri="{BB962C8B-B14F-4D97-AF65-F5344CB8AC3E}">
        <p14:creationId xmlns:p14="http://schemas.microsoft.com/office/powerpoint/2010/main" val="23750061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10;&#10;Description générée automatiquement">
            <a:extLst>
              <a:ext uri="{FF2B5EF4-FFF2-40B4-BE49-F238E27FC236}">
                <a16:creationId xmlns:a16="http://schemas.microsoft.com/office/drawing/2014/main" id="{9C533978-3B6F-E344-99E9-5CB8CCEDDA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7181" y="4"/>
            <a:ext cx="3597637" cy="6857996"/>
          </a:xfrm>
          <a:prstGeom prst="rect">
            <a:avLst/>
          </a:prstGeom>
        </p:spPr>
      </p:pic>
      <p:sp>
        <p:nvSpPr>
          <p:cNvPr id="3" name="ZoneTexte 2">
            <a:extLst>
              <a:ext uri="{FF2B5EF4-FFF2-40B4-BE49-F238E27FC236}">
                <a16:creationId xmlns:a16="http://schemas.microsoft.com/office/drawing/2014/main" id="{4957B0AE-9F18-D249-8D89-9B448DAA14A7}"/>
              </a:ext>
            </a:extLst>
          </p:cNvPr>
          <p:cNvSpPr txBox="1"/>
          <p:nvPr/>
        </p:nvSpPr>
        <p:spPr>
          <a:xfrm>
            <a:off x="8366760" y="5646420"/>
            <a:ext cx="2948940" cy="707886"/>
          </a:xfrm>
          <a:prstGeom prst="rect">
            <a:avLst/>
          </a:prstGeom>
          <a:solidFill>
            <a:schemeClr val="bg1"/>
          </a:solidFill>
        </p:spPr>
        <p:txBody>
          <a:bodyPr wrap="square" rtlCol="0">
            <a:spAutoFit/>
          </a:bodyPr>
          <a:lstStyle/>
          <a:p>
            <a:r>
              <a:rPr lang="fr-FR" sz="2000" dirty="0">
                <a:latin typeface="Times New Roman" panose="02020603050405020304" pitchFamily="18" charset="0"/>
                <a:cs typeface="Times New Roman" panose="02020603050405020304" pitchFamily="18" charset="0"/>
              </a:rPr>
              <a:t>Christ Pantocrator, VIe s,</a:t>
            </a:r>
          </a:p>
          <a:p>
            <a:r>
              <a:rPr lang="fr-FR" sz="2000" dirty="0">
                <a:latin typeface="Times New Roman" panose="02020603050405020304" pitchFamily="18" charset="0"/>
                <a:cs typeface="Times New Roman" panose="02020603050405020304" pitchFamily="18" charset="0"/>
              </a:rPr>
              <a:t>Monastère du mont Sinaï</a:t>
            </a:r>
          </a:p>
        </p:txBody>
      </p:sp>
    </p:spTree>
    <p:extLst>
      <p:ext uri="{BB962C8B-B14F-4D97-AF65-F5344CB8AC3E}">
        <p14:creationId xmlns:p14="http://schemas.microsoft.com/office/powerpoint/2010/main" val="94092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texte, intérieur, chien&#10;&#10;Description générée automatiquement">
            <a:extLst>
              <a:ext uri="{FF2B5EF4-FFF2-40B4-BE49-F238E27FC236}">
                <a16:creationId xmlns:a16="http://schemas.microsoft.com/office/drawing/2014/main" id="{6B4941C8-F8D0-AD47-9355-555E47145CEA}"/>
              </a:ext>
            </a:extLst>
          </p:cNvPr>
          <p:cNvPicPr>
            <a:picLocks noChangeAspect="1"/>
          </p:cNvPicPr>
          <p:nvPr/>
        </p:nvPicPr>
        <p:blipFill>
          <a:blip r:embed="rId2"/>
          <a:stretch>
            <a:fillRect/>
          </a:stretch>
        </p:blipFill>
        <p:spPr>
          <a:xfrm>
            <a:off x="0" y="-1"/>
            <a:ext cx="12192000" cy="6265333"/>
          </a:xfrm>
          <a:prstGeom prst="rect">
            <a:avLst/>
          </a:prstGeom>
        </p:spPr>
      </p:pic>
      <p:sp>
        <p:nvSpPr>
          <p:cNvPr id="4" name="ZoneTexte 3">
            <a:extLst>
              <a:ext uri="{FF2B5EF4-FFF2-40B4-BE49-F238E27FC236}">
                <a16:creationId xmlns:a16="http://schemas.microsoft.com/office/drawing/2014/main" id="{62B472BA-8A6B-764A-B736-E4642C4EB39B}"/>
              </a:ext>
            </a:extLst>
          </p:cNvPr>
          <p:cNvSpPr txBox="1"/>
          <p:nvPr/>
        </p:nvSpPr>
        <p:spPr>
          <a:xfrm>
            <a:off x="2472123" y="6346975"/>
            <a:ext cx="7283019" cy="369332"/>
          </a:xfrm>
          <a:prstGeom prst="rect">
            <a:avLst/>
          </a:prstGeom>
          <a:solidFill>
            <a:schemeClr val="bg1"/>
          </a:solidFill>
        </p:spPr>
        <p:txBody>
          <a:bodyPr wrap="none" rtlCol="0">
            <a:spAutoFit/>
          </a:bodyPr>
          <a:lstStyle/>
          <a:p>
            <a:r>
              <a:rPr lang="fr-FR" dirty="0"/>
              <a:t>Michel-Ange, </a:t>
            </a:r>
            <a:r>
              <a:rPr lang="fr-FR" i="1" dirty="0"/>
              <a:t>Adam et Eve chassés du paradis, </a:t>
            </a:r>
            <a:r>
              <a:rPr lang="fr-FR" dirty="0"/>
              <a:t>1509-1510, Chapelle Sixtine </a:t>
            </a:r>
          </a:p>
        </p:txBody>
      </p:sp>
    </p:spTree>
    <p:extLst>
      <p:ext uri="{BB962C8B-B14F-4D97-AF65-F5344CB8AC3E}">
        <p14:creationId xmlns:p14="http://schemas.microsoft.com/office/powerpoint/2010/main" val="2620624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mage 4" descr="Une image contenant personne, homme, intérieur, aîné&#10;&#10;Description générée automatiquement">
            <a:extLst>
              <a:ext uri="{FF2B5EF4-FFF2-40B4-BE49-F238E27FC236}">
                <a16:creationId xmlns:a16="http://schemas.microsoft.com/office/drawing/2014/main" id="{AF6F0407-CC25-6641-B187-AD37015AA41C}"/>
              </a:ext>
            </a:extLst>
          </p:cNvPr>
          <p:cNvPicPr>
            <a:picLocks noChangeAspect="1"/>
          </p:cNvPicPr>
          <p:nvPr/>
        </p:nvPicPr>
        <p:blipFill rotWithShape="1">
          <a:blip r:embed="rId2"/>
          <a:srcRect t="4391" r="-2" b="17139"/>
          <a:stretch/>
        </p:blipFill>
        <p:spPr>
          <a:xfrm>
            <a:off x="20" y="10"/>
            <a:ext cx="6095980" cy="6857990"/>
          </a:xfrm>
          <a:prstGeom prst="rect">
            <a:avLst/>
          </a:prstGeom>
        </p:spPr>
      </p:pic>
      <p:pic>
        <p:nvPicPr>
          <p:cNvPr id="2" name="Image 1" descr="Une image contenant texte&#10;&#10;Description générée automatiquement">
            <a:extLst>
              <a:ext uri="{FF2B5EF4-FFF2-40B4-BE49-F238E27FC236}">
                <a16:creationId xmlns:a16="http://schemas.microsoft.com/office/drawing/2014/main" id="{1ACCDAED-BD5E-D056-2F59-F9CD9AD13C3C}"/>
              </a:ext>
            </a:extLst>
          </p:cNvPr>
          <p:cNvPicPr>
            <a:picLocks noChangeAspect="1"/>
          </p:cNvPicPr>
          <p:nvPr/>
        </p:nvPicPr>
        <p:blipFill>
          <a:blip r:embed="rId3"/>
          <a:stretch>
            <a:fillRect/>
          </a:stretch>
        </p:blipFill>
        <p:spPr>
          <a:xfrm>
            <a:off x="7213355" y="469846"/>
            <a:ext cx="3859765" cy="5918307"/>
          </a:xfrm>
          <a:prstGeom prst="rect">
            <a:avLst/>
          </a:prstGeom>
        </p:spPr>
      </p:pic>
    </p:spTree>
    <p:extLst>
      <p:ext uri="{BB962C8B-B14F-4D97-AF65-F5344CB8AC3E}">
        <p14:creationId xmlns:p14="http://schemas.microsoft.com/office/powerpoint/2010/main" val="39611600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C63E925-A7D5-8D43-2E2C-FDBFAEF9F3CB}"/>
              </a:ext>
            </a:extLst>
          </p:cNvPr>
          <p:cNvSpPr txBox="1"/>
          <p:nvPr/>
        </p:nvSpPr>
        <p:spPr>
          <a:xfrm>
            <a:off x="514350" y="2259449"/>
            <a:ext cx="11163300" cy="2339102"/>
          </a:xfrm>
          <a:prstGeom prst="rect">
            <a:avLst/>
          </a:prstGeom>
          <a:noFill/>
        </p:spPr>
        <p:txBody>
          <a:bodyPr wrap="square" rtlCol="0">
            <a:spAutoFit/>
          </a:bodyPr>
          <a:lstStyle/>
          <a:p>
            <a:pPr algn="ctr"/>
            <a:r>
              <a:rPr lang="fr-FR"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Hans JONAS, </a:t>
            </a:r>
            <a:r>
              <a:rPr lang="fr-FR"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Le concept de Dieu après Auschwitz</a:t>
            </a:r>
          </a:p>
          <a:p>
            <a:endParaRPr lang="fr-FR"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fr-FR"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Et moi, je dis maintenant : s’il n’est pas intervenu, ce n’est point qu’il ne le voulait pas, mais parce qu’il ne le pouvait pas. » (p. 34)</a:t>
            </a:r>
            <a:endParaRPr lang="fr-FR" sz="3200" dirty="0">
              <a:solidFill>
                <a:srgbClr val="40404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fr-FR" dirty="0"/>
          </a:p>
        </p:txBody>
      </p:sp>
    </p:spTree>
    <p:extLst>
      <p:ext uri="{BB962C8B-B14F-4D97-AF65-F5344CB8AC3E}">
        <p14:creationId xmlns:p14="http://schemas.microsoft.com/office/powerpoint/2010/main" val="25895495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BA064CB-FBF9-2AA7-D4FA-DF33E0A0417C}"/>
              </a:ext>
            </a:extLst>
          </p:cNvPr>
          <p:cNvSpPr txBox="1"/>
          <p:nvPr/>
        </p:nvSpPr>
        <p:spPr>
          <a:xfrm>
            <a:off x="493221" y="1166842"/>
            <a:ext cx="11205557" cy="4524315"/>
          </a:xfrm>
          <a:prstGeom prst="rect">
            <a:avLst/>
          </a:prstGeom>
          <a:noFill/>
        </p:spPr>
        <p:txBody>
          <a:bodyPr wrap="square" rtlCol="0">
            <a:spAutoFit/>
          </a:bodyPr>
          <a:lstStyle/>
          <a:p>
            <a:pPr algn="just"/>
            <a:r>
              <a:rPr lang="fr-FR" sz="3200" dirty="0"/>
              <a:t>« Renonçant à sa propre invulnérabilité, le fondement éternel a permis au monde d’être. Toute créature doit son existence à cette négation et a reçu avec cette existence ce qu’il y avait à recevoir de l’au-delà. Dieu après s’être entièrement donné dans le monde en devenir, n’a plus rien à lui offrir : c’est maintenant à l’homme de lui donner. Et il peut le faire en veillant à ce que, dans les cheminements de sa vie, n’arrive pas, ou n’arrive pas trop souvent, et pas à cause de lui, l’homme, que Dieu puisse regretter d’avoir laissé devenir le monde » (p. 38-39)</a:t>
            </a:r>
          </a:p>
        </p:txBody>
      </p:sp>
    </p:spTree>
    <p:extLst>
      <p:ext uri="{BB962C8B-B14F-4D97-AF65-F5344CB8AC3E}">
        <p14:creationId xmlns:p14="http://schemas.microsoft.com/office/powerpoint/2010/main" val="6385199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texte, intérieur, posant&#10;&#10;Description générée automatiquement">
            <a:extLst>
              <a:ext uri="{FF2B5EF4-FFF2-40B4-BE49-F238E27FC236}">
                <a16:creationId xmlns:a16="http://schemas.microsoft.com/office/drawing/2014/main" id="{C70A356D-D8B9-F44D-9327-599393C10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5015" y="531767"/>
            <a:ext cx="3506485" cy="5794466"/>
          </a:xfrm>
          <a:prstGeom prst="rect">
            <a:avLst/>
          </a:prstGeom>
        </p:spPr>
      </p:pic>
      <p:pic>
        <p:nvPicPr>
          <p:cNvPr id="5" name="Image 4" descr="Une image contenant personne, cheveux&#10;&#10;Description générée automatiquement">
            <a:extLst>
              <a:ext uri="{FF2B5EF4-FFF2-40B4-BE49-F238E27FC236}">
                <a16:creationId xmlns:a16="http://schemas.microsoft.com/office/drawing/2014/main" id="{2945501D-A785-F94A-9EED-E5D7EFBB4A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166987" cy="6858000"/>
          </a:xfrm>
          <a:prstGeom prst="rect">
            <a:avLst/>
          </a:prstGeom>
        </p:spPr>
      </p:pic>
    </p:spTree>
    <p:extLst>
      <p:ext uri="{BB962C8B-B14F-4D97-AF65-F5344CB8AC3E}">
        <p14:creationId xmlns:p14="http://schemas.microsoft.com/office/powerpoint/2010/main" val="33380321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C2A92C6-8E92-D9ED-BD47-A4AD1A3BFF0A}"/>
              </a:ext>
            </a:extLst>
          </p:cNvPr>
          <p:cNvSpPr txBox="1"/>
          <p:nvPr/>
        </p:nvSpPr>
        <p:spPr>
          <a:xfrm>
            <a:off x="1080655" y="980902"/>
            <a:ext cx="10124901" cy="5016758"/>
          </a:xfrm>
          <a:prstGeom prst="rect">
            <a:avLst/>
          </a:prstGeom>
          <a:noFill/>
        </p:spPr>
        <p:txBody>
          <a:bodyPr wrap="square" rtlCol="0">
            <a:spAutoFit/>
          </a:bodyPr>
          <a:lstStyle/>
          <a:p>
            <a:pPr algn="just"/>
            <a:r>
              <a:rPr lang="fr-FR" sz="3200" dirty="0"/>
              <a:t>« Je vais t’aider mon Dieu à ne pas t’éteindre en moi, mais je ne puis rien garantir d’avance. Une chose cependant m’apparaît de plus en plus claire : ce n’est pas toi </a:t>
            </a:r>
            <a:r>
              <a:rPr lang="fr-FR" sz="3200"/>
              <a:t>qui peux </a:t>
            </a:r>
            <a:r>
              <a:rPr lang="fr-FR" sz="3200" dirty="0"/>
              <a:t>nous aider, mais nous qui pouvons t’aider, mon Dieu – et ce faisant nous nous aidons nous-mêmes. C’est tout ce qu’il nous est possible de sauver en cette époque, et c’est aussi la seule chose qui compte : un peu de toi en nous, mon Dieu. Et peut-être pourrons-nous aussi contribuer à te mettre au jour dans le cœur martyrisé des autres. » </a:t>
            </a:r>
          </a:p>
          <a:p>
            <a:pPr algn="just"/>
            <a:r>
              <a:rPr lang="fr-FR" sz="3200" dirty="0"/>
              <a:t>(</a:t>
            </a:r>
            <a:r>
              <a:rPr lang="fr-FR" sz="3200" dirty="0" err="1"/>
              <a:t>Etty</a:t>
            </a:r>
            <a:r>
              <a:rPr lang="fr-FR" sz="3200" dirty="0"/>
              <a:t> </a:t>
            </a:r>
            <a:r>
              <a:rPr lang="fr-FR" sz="3200" dirty="0" err="1"/>
              <a:t>Hillesum</a:t>
            </a:r>
            <a:r>
              <a:rPr lang="fr-FR" sz="3200" dirty="0"/>
              <a:t>, </a:t>
            </a:r>
            <a:r>
              <a:rPr lang="fr-FR" sz="3200" i="1" dirty="0"/>
              <a:t>Une vie bouleversée, </a:t>
            </a:r>
            <a:r>
              <a:rPr lang="fr-FR" sz="3200" dirty="0"/>
              <a:t>p. 166)</a:t>
            </a:r>
          </a:p>
        </p:txBody>
      </p:sp>
    </p:spTree>
    <p:extLst>
      <p:ext uri="{BB962C8B-B14F-4D97-AF65-F5344CB8AC3E}">
        <p14:creationId xmlns:p14="http://schemas.microsoft.com/office/powerpoint/2010/main" val="9299905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personne, homme, uniforme militaire, cravate&#10;&#10;Description générée automatiquement">
            <a:extLst>
              <a:ext uri="{FF2B5EF4-FFF2-40B4-BE49-F238E27FC236}">
                <a16:creationId xmlns:a16="http://schemas.microsoft.com/office/drawing/2014/main" id="{D88B8A6C-3941-4142-A29A-8F12F62EC90E}"/>
              </a:ext>
            </a:extLst>
          </p:cNvPr>
          <p:cNvPicPr>
            <a:picLocks noChangeAspect="1"/>
          </p:cNvPicPr>
          <p:nvPr/>
        </p:nvPicPr>
        <p:blipFill>
          <a:blip r:embed="rId3"/>
          <a:stretch>
            <a:fillRect/>
          </a:stretch>
        </p:blipFill>
        <p:spPr>
          <a:xfrm>
            <a:off x="0" y="31112"/>
            <a:ext cx="5498166" cy="6826888"/>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5C3D1A1F-7500-DA47-A7E8-187CFA12D8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7050" y="411826"/>
            <a:ext cx="3884928" cy="5912774"/>
          </a:xfrm>
          <a:prstGeom prst="rect">
            <a:avLst/>
          </a:prstGeom>
        </p:spPr>
      </p:pic>
    </p:spTree>
    <p:extLst>
      <p:ext uri="{BB962C8B-B14F-4D97-AF65-F5344CB8AC3E}">
        <p14:creationId xmlns:p14="http://schemas.microsoft.com/office/powerpoint/2010/main" val="18759095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A52AF75-CEDE-37BC-0CAB-84D0906754D4}"/>
              </a:ext>
            </a:extLst>
          </p:cNvPr>
          <p:cNvSpPr txBox="1"/>
          <p:nvPr/>
        </p:nvSpPr>
        <p:spPr>
          <a:xfrm>
            <a:off x="825731" y="1767006"/>
            <a:ext cx="10540538" cy="3323987"/>
          </a:xfrm>
          <a:prstGeom prst="rect">
            <a:avLst/>
          </a:prstGeom>
          <a:noFill/>
        </p:spPr>
        <p:txBody>
          <a:bodyPr wrap="square" rtlCol="0">
            <a:spAutoFit/>
          </a:bodyPr>
          <a:lstStyle/>
          <a:p>
            <a:pPr algn="just"/>
            <a:r>
              <a:rPr lang="fr-FR" sz="3200" dirty="0"/>
              <a:t>« Dieu sur la croix se laisse chasser du monde. Dieu est impuissant et faible dans le monde, et ainsi seulement il est avec nous et il nous aide (…).</a:t>
            </a:r>
          </a:p>
          <a:p>
            <a:pPr algn="just"/>
            <a:r>
              <a:rPr lang="fr-FR" sz="3200" dirty="0"/>
              <a:t>Nous ne pouvons être honnête sans reconnaître qu’il nous faut vivre dans le monde « </a:t>
            </a:r>
            <a:r>
              <a:rPr lang="fr-FR" sz="3200" i="1" dirty="0" err="1"/>
              <a:t>etsi</a:t>
            </a:r>
            <a:r>
              <a:rPr lang="fr-FR" sz="3200" i="1" dirty="0"/>
              <a:t> deus non </a:t>
            </a:r>
            <a:r>
              <a:rPr lang="fr-FR" sz="3200" i="1" dirty="0" err="1"/>
              <a:t>daretur</a:t>
            </a:r>
            <a:r>
              <a:rPr lang="fr-FR" sz="3200" i="1" dirty="0"/>
              <a:t>. </a:t>
            </a:r>
            <a:r>
              <a:rPr lang="fr-FR" sz="3200" dirty="0"/>
              <a:t>» </a:t>
            </a:r>
          </a:p>
          <a:p>
            <a:pPr algn="just"/>
            <a:r>
              <a:rPr lang="fr-FR" sz="3200" dirty="0"/>
              <a:t>(Dietrich </a:t>
            </a:r>
            <a:r>
              <a:rPr lang="fr-FR" sz="3200" dirty="0" err="1"/>
              <a:t>Bonhoegger</a:t>
            </a:r>
            <a:r>
              <a:rPr lang="fr-FR" sz="3200" dirty="0"/>
              <a:t>, </a:t>
            </a:r>
            <a:r>
              <a:rPr lang="fr-FR" sz="3200" i="1" dirty="0"/>
              <a:t>Résistance et soumission, </a:t>
            </a:r>
            <a:r>
              <a:rPr lang="fr-FR" sz="3200" dirty="0"/>
              <a:t>2006, p. 431) </a:t>
            </a:r>
          </a:p>
          <a:p>
            <a:endParaRPr lang="fr-FR" dirty="0"/>
          </a:p>
        </p:txBody>
      </p:sp>
    </p:spTree>
    <p:extLst>
      <p:ext uri="{BB962C8B-B14F-4D97-AF65-F5344CB8AC3E}">
        <p14:creationId xmlns:p14="http://schemas.microsoft.com/office/powerpoint/2010/main" val="41212108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descr="Une image contenant texte, personne, groupe, gens&#10;&#10;Description générée automatiquement">
            <a:extLst>
              <a:ext uri="{FF2B5EF4-FFF2-40B4-BE49-F238E27FC236}">
                <a16:creationId xmlns:a16="http://schemas.microsoft.com/office/drawing/2014/main" id="{99B44D58-0180-D149-86DD-4B912D201EE5}"/>
              </a:ext>
            </a:extLst>
          </p:cNvPr>
          <p:cNvPicPr>
            <a:picLocks noChangeAspect="1"/>
          </p:cNvPicPr>
          <p:nvPr/>
        </p:nvPicPr>
        <p:blipFill>
          <a:blip r:embed="rId2"/>
          <a:stretch>
            <a:fillRect/>
          </a:stretch>
        </p:blipFill>
        <p:spPr>
          <a:xfrm>
            <a:off x="2337724" y="27666"/>
            <a:ext cx="7452360" cy="6802668"/>
          </a:xfrm>
          <a:prstGeom prst="rect">
            <a:avLst/>
          </a:prstGeom>
        </p:spPr>
      </p:pic>
      <p:sp>
        <p:nvSpPr>
          <p:cNvPr id="2" name="Rectangle 1">
            <a:extLst>
              <a:ext uri="{FF2B5EF4-FFF2-40B4-BE49-F238E27FC236}">
                <a16:creationId xmlns:a16="http://schemas.microsoft.com/office/drawing/2014/main" id="{2671E58F-3608-734D-B851-DDC30B0A186F}"/>
              </a:ext>
            </a:extLst>
          </p:cNvPr>
          <p:cNvSpPr/>
          <p:nvPr/>
        </p:nvSpPr>
        <p:spPr>
          <a:xfrm>
            <a:off x="7647250" y="5933387"/>
            <a:ext cx="4285669" cy="707886"/>
          </a:xfrm>
          <a:prstGeom prst="rect">
            <a:avLst/>
          </a:prstGeom>
          <a:solidFill>
            <a:schemeClr val="bg1"/>
          </a:solidFill>
        </p:spPr>
        <p:txBody>
          <a:bodyPr wrap="square">
            <a:spAutoFit/>
          </a:bodyPr>
          <a:lstStyle/>
          <a:p>
            <a:r>
              <a:rPr lang="fr-FR" sz="2000" dirty="0">
                <a:latin typeface="Times New Roman" panose="02020603050405020304" pitchFamily="18" charset="0"/>
                <a:cs typeface="Times New Roman" panose="02020603050405020304" pitchFamily="18" charset="0"/>
              </a:rPr>
              <a:t>J. Bosch</a:t>
            </a:r>
            <a:r>
              <a:rPr lang="fr-FR" sz="2000" i="1" dirty="0">
                <a:latin typeface="Times New Roman" panose="02020603050405020304" pitchFamily="18" charset="0"/>
                <a:cs typeface="Times New Roman" panose="02020603050405020304" pitchFamily="18" charset="0"/>
              </a:rPr>
              <a:t>, Le portement de croix, </a:t>
            </a:r>
          </a:p>
          <a:p>
            <a:r>
              <a:rPr lang="fr-FR" sz="2000" i="1" dirty="0">
                <a:latin typeface="Times New Roman" panose="02020603050405020304" pitchFamily="18" charset="0"/>
                <a:cs typeface="Times New Roman" panose="02020603050405020304" pitchFamily="18" charset="0"/>
              </a:rPr>
              <a:t>v</a:t>
            </a:r>
            <a:r>
              <a:rPr lang="fr-FR" sz="2000" dirty="0">
                <a:latin typeface="Times New Roman" panose="02020603050405020304" pitchFamily="18" charset="0"/>
                <a:cs typeface="Times New Roman" panose="02020603050405020304" pitchFamily="18" charset="0"/>
              </a:rPr>
              <a:t>. 1515, Musée des Beaux Arts de Gand</a:t>
            </a:r>
          </a:p>
        </p:txBody>
      </p:sp>
    </p:spTree>
    <p:extLst>
      <p:ext uri="{BB962C8B-B14F-4D97-AF65-F5344CB8AC3E}">
        <p14:creationId xmlns:p14="http://schemas.microsoft.com/office/powerpoint/2010/main" val="21900050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ciel, extérieur, crépuscule, soleil&#10;&#10;Description générée automatiquement">
            <a:extLst>
              <a:ext uri="{FF2B5EF4-FFF2-40B4-BE49-F238E27FC236}">
                <a16:creationId xmlns:a16="http://schemas.microsoft.com/office/drawing/2014/main" id="{02E24BA6-6CB4-B749-8B98-1E493614E80C}"/>
              </a:ext>
            </a:extLst>
          </p:cNvPr>
          <p:cNvPicPr>
            <a:picLocks noChangeAspect="1"/>
          </p:cNvPicPr>
          <p:nvPr/>
        </p:nvPicPr>
        <p:blipFill>
          <a:blip r:embed="rId2"/>
          <a:srcRect l="4066" r="28420" b="-1"/>
          <a:stretch/>
        </p:blipFill>
        <p:spPr>
          <a:xfrm>
            <a:off x="1" y="10"/>
            <a:ext cx="6936390" cy="6857990"/>
          </a:xfrm>
          <a:prstGeom prst="rect">
            <a:avLst/>
          </a:prstGeom>
        </p:spPr>
      </p:pic>
      <p:sp>
        <p:nvSpPr>
          <p:cNvPr id="2" name="ZoneTexte 1">
            <a:extLst>
              <a:ext uri="{FF2B5EF4-FFF2-40B4-BE49-F238E27FC236}">
                <a16:creationId xmlns:a16="http://schemas.microsoft.com/office/drawing/2014/main" id="{FBD0FD00-600E-4040-8D5E-1F9B1F8AD1D7}"/>
              </a:ext>
            </a:extLst>
          </p:cNvPr>
          <p:cNvSpPr txBox="1"/>
          <p:nvPr/>
        </p:nvSpPr>
        <p:spPr>
          <a:xfrm>
            <a:off x="7398260" y="1283775"/>
            <a:ext cx="3822189" cy="4290449"/>
          </a:xfrm>
          <a:prstGeom prst="rect">
            <a:avLst/>
          </a:prstGeom>
        </p:spPr>
        <p:txBody>
          <a:bodyPr vert="horz" lIns="91440" tIns="45720" rIns="91440" bIns="45720" rtlCol="0">
            <a:noAutofit/>
          </a:bodyPr>
          <a:lstStyle/>
          <a:p>
            <a:pPr>
              <a:lnSpc>
                <a:spcPct val="90000"/>
              </a:lnSpc>
              <a:spcAft>
                <a:spcPts val="600"/>
              </a:spcAft>
            </a:pPr>
            <a:r>
              <a:rPr lang="en-US" sz="3200" dirty="0"/>
              <a:t>« </a:t>
            </a:r>
            <a:r>
              <a:rPr lang="en-US" sz="3200" dirty="0" err="1"/>
              <a:t>Sachant</a:t>
            </a:r>
            <a:r>
              <a:rPr lang="en-US" sz="3200" dirty="0"/>
              <a:t> que </a:t>
            </a:r>
            <a:r>
              <a:rPr lang="en-US" sz="3200" dirty="0" err="1"/>
              <a:t>l'heure</a:t>
            </a:r>
            <a:r>
              <a:rPr lang="en-US" sz="3200" dirty="0"/>
              <a:t> </a:t>
            </a:r>
            <a:r>
              <a:rPr lang="en-US" sz="3200" dirty="0" err="1"/>
              <a:t>était</a:t>
            </a:r>
            <a:r>
              <a:rPr lang="en-US" sz="3200" dirty="0"/>
              <a:t> venue pour </a:t>
            </a:r>
            <a:r>
              <a:rPr lang="en-US" sz="3200" dirty="0" err="1"/>
              <a:t>lui</a:t>
            </a:r>
            <a:r>
              <a:rPr lang="en-US" sz="3200" dirty="0"/>
              <a:t> de passer de </a:t>
            </a:r>
            <a:r>
              <a:rPr lang="en-US" sz="3200" dirty="0" err="1"/>
              <a:t>ce</a:t>
            </a:r>
            <a:r>
              <a:rPr lang="en-US" sz="3200" dirty="0"/>
              <a:t> monde à son Père, Jésus, </a:t>
            </a:r>
            <a:r>
              <a:rPr lang="en-US" sz="3200" dirty="0" err="1"/>
              <a:t>ayant</a:t>
            </a:r>
            <a:r>
              <a:rPr lang="en-US" sz="3200" dirty="0"/>
              <a:t> </a:t>
            </a:r>
            <a:r>
              <a:rPr lang="en-US" sz="3200" dirty="0" err="1"/>
              <a:t>aimé</a:t>
            </a:r>
            <a:r>
              <a:rPr lang="en-US" sz="3200" dirty="0"/>
              <a:t> les </a:t>
            </a:r>
            <a:r>
              <a:rPr lang="en-US" sz="3200" dirty="0" err="1"/>
              <a:t>siens</a:t>
            </a:r>
            <a:r>
              <a:rPr lang="en-US" sz="3200" dirty="0"/>
              <a:t> qui </a:t>
            </a:r>
            <a:r>
              <a:rPr lang="en-US" sz="3200" dirty="0" err="1"/>
              <a:t>étaient</a:t>
            </a:r>
            <a:r>
              <a:rPr lang="en-US" sz="3200" dirty="0"/>
              <a:t> dans le monde, les </a:t>
            </a:r>
            <a:r>
              <a:rPr lang="en-US" sz="3200" dirty="0" err="1"/>
              <a:t>aima</a:t>
            </a:r>
            <a:r>
              <a:rPr lang="en-US" sz="3200" dirty="0"/>
              <a:t> </a:t>
            </a:r>
            <a:r>
              <a:rPr lang="en-US" sz="3200" dirty="0" err="1"/>
              <a:t>jusqu'au</a:t>
            </a:r>
            <a:r>
              <a:rPr lang="en-US" sz="3200" dirty="0"/>
              <a:t> bout. » (Jn 13, 1)</a:t>
            </a:r>
          </a:p>
        </p:txBody>
      </p:sp>
    </p:spTree>
    <p:extLst>
      <p:ext uri="{BB962C8B-B14F-4D97-AF65-F5344CB8AC3E}">
        <p14:creationId xmlns:p14="http://schemas.microsoft.com/office/powerpoint/2010/main" val="20899456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1" name="Rectangle 1040">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Rectangle 1042">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descr="Une image contenant statue, art&#10;&#10;Description générée automatiquement">
            <a:extLst>
              <a:ext uri="{FF2B5EF4-FFF2-40B4-BE49-F238E27FC236}">
                <a16:creationId xmlns:a16="http://schemas.microsoft.com/office/drawing/2014/main" id="{2BB5F090-F7A9-FD94-4574-5150E11327C8}"/>
              </a:ext>
            </a:extLst>
          </p:cNvPr>
          <p:cNvPicPr>
            <a:picLocks noChangeAspect="1"/>
          </p:cNvPicPr>
          <p:nvPr/>
        </p:nvPicPr>
        <p:blipFill rotWithShape="1">
          <a:blip r:embed="rId2">
            <a:alphaModFix amt="40000"/>
          </a:blip>
          <a:srcRect l="7586"/>
          <a:stretch/>
        </p:blipFill>
        <p:spPr>
          <a:xfrm>
            <a:off x="-340" y="4926"/>
            <a:ext cx="8450317" cy="6857990"/>
          </a:xfrm>
          <a:prstGeom prst="rect">
            <a:avLst/>
          </a:prstGeom>
        </p:spPr>
      </p:pic>
      <p:sp>
        <p:nvSpPr>
          <p:cNvPr id="3" name="ZoneTexte 2">
            <a:extLst>
              <a:ext uri="{FF2B5EF4-FFF2-40B4-BE49-F238E27FC236}">
                <a16:creationId xmlns:a16="http://schemas.microsoft.com/office/drawing/2014/main" id="{F41C049F-AE44-2FDB-C321-3612EDC3CC24}"/>
              </a:ext>
            </a:extLst>
          </p:cNvPr>
          <p:cNvSpPr txBox="1"/>
          <p:nvPr/>
        </p:nvSpPr>
        <p:spPr>
          <a:xfrm>
            <a:off x="593094" y="4466492"/>
            <a:ext cx="5502906" cy="210769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kern="1200" dirty="0">
                <a:solidFill>
                  <a:srgbClr val="FFFFFF"/>
                </a:solidFill>
                <a:latin typeface="+mj-lt"/>
                <a:ea typeface="+mj-ea"/>
                <a:cs typeface="+mj-cs"/>
              </a:rPr>
              <a:t>Crucifix de Germaine </a:t>
            </a:r>
            <a:r>
              <a:rPr lang="en-US" sz="2800" kern="1200" dirty="0" err="1">
                <a:solidFill>
                  <a:srgbClr val="FFFFFF"/>
                </a:solidFill>
                <a:latin typeface="+mj-lt"/>
                <a:ea typeface="+mj-ea"/>
                <a:cs typeface="+mj-cs"/>
              </a:rPr>
              <a:t>Richier</a:t>
            </a:r>
            <a:r>
              <a:rPr lang="en-US" sz="2800" kern="1200" dirty="0">
                <a:solidFill>
                  <a:srgbClr val="FFFFFF"/>
                </a:solidFill>
                <a:latin typeface="+mj-lt"/>
                <a:ea typeface="+mj-ea"/>
                <a:cs typeface="+mj-cs"/>
              </a:rPr>
              <a:t> , </a:t>
            </a:r>
          </a:p>
          <a:p>
            <a:pPr>
              <a:lnSpc>
                <a:spcPct val="90000"/>
              </a:lnSpc>
              <a:spcBef>
                <a:spcPct val="0"/>
              </a:spcBef>
              <a:spcAft>
                <a:spcPts val="600"/>
              </a:spcAft>
            </a:pPr>
            <a:r>
              <a:rPr lang="en-US" sz="2800" kern="1200" dirty="0" err="1">
                <a:solidFill>
                  <a:srgbClr val="FFFFFF"/>
                </a:solidFill>
                <a:latin typeface="+mj-lt"/>
                <a:ea typeface="+mj-ea"/>
                <a:cs typeface="+mj-cs"/>
              </a:rPr>
              <a:t>Eglise</a:t>
            </a:r>
            <a:r>
              <a:rPr lang="en-US" sz="2800" kern="1200" dirty="0">
                <a:solidFill>
                  <a:srgbClr val="FFFFFF"/>
                </a:solidFill>
                <a:latin typeface="+mj-lt"/>
                <a:ea typeface="+mj-ea"/>
                <a:cs typeface="+mj-cs"/>
              </a:rPr>
              <a:t> Notre-Dame de </a:t>
            </a:r>
            <a:r>
              <a:rPr lang="en-US" sz="2800" kern="1200" dirty="0" err="1">
                <a:solidFill>
                  <a:srgbClr val="FFFFFF"/>
                </a:solidFill>
                <a:latin typeface="+mj-lt"/>
                <a:ea typeface="+mj-ea"/>
                <a:cs typeface="+mj-cs"/>
              </a:rPr>
              <a:t>Toute</a:t>
            </a:r>
            <a:r>
              <a:rPr lang="en-US" sz="2800" dirty="0">
                <a:solidFill>
                  <a:srgbClr val="FFFFFF"/>
                </a:solidFill>
                <a:latin typeface="+mj-lt"/>
                <a:ea typeface="+mj-ea"/>
                <a:cs typeface="+mj-cs"/>
              </a:rPr>
              <a:t>-</a:t>
            </a:r>
            <a:r>
              <a:rPr lang="en-US" sz="2800" kern="1200" dirty="0">
                <a:solidFill>
                  <a:srgbClr val="FFFFFF"/>
                </a:solidFill>
                <a:latin typeface="+mj-lt"/>
                <a:ea typeface="+mj-ea"/>
                <a:cs typeface="+mj-cs"/>
              </a:rPr>
              <a:t>Grâce</a:t>
            </a:r>
          </a:p>
          <a:p>
            <a:pPr>
              <a:lnSpc>
                <a:spcPct val="90000"/>
              </a:lnSpc>
              <a:spcBef>
                <a:spcPct val="0"/>
              </a:spcBef>
              <a:spcAft>
                <a:spcPts val="600"/>
              </a:spcAft>
            </a:pPr>
            <a:r>
              <a:rPr lang="en-US" sz="2800" dirty="0">
                <a:solidFill>
                  <a:srgbClr val="FFFFFF"/>
                </a:solidFill>
                <a:latin typeface="+mj-lt"/>
                <a:ea typeface="+mj-ea"/>
                <a:cs typeface="+mj-cs"/>
              </a:rPr>
              <a:t>du </a:t>
            </a:r>
            <a:r>
              <a:rPr lang="en-US" sz="2800" kern="1200" dirty="0">
                <a:solidFill>
                  <a:srgbClr val="FFFFFF"/>
                </a:solidFill>
                <a:latin typeface="+mj-lt"/>
                <a:ea typeface="+mj-ea"/>
                <a:cs typeface="+mj-cs"/>
              </a:rPr>
              <a:t>plateau </a:t>
            </a:r>
            <a:r>
              <a:rPr lang="en-US" sz="2800" kern="1200" dirty="0" err="1">
                <a:solidFill>
                  <a:srgbClr val="FFFFFF"/>
                </a:solidFill>
                <a:latin typeface="+mj-lt"/>
                <a:ea typeface="+mj-ea"/>
                <a:cs typeface="+mj-cs"/>
              </a:rPr>
              <a:t>d’Assy</a:t>
            </a:r>
            <a:r>
              <a:rPr lang="en-US" sz="2800" kern="1200" dirty="0">
                <a:solidFill>
                  <a:srgbClr val="FFFFFF"/>
                </a:solidFill>
                <a:latin typeface="+mj-lt"/>
                <a:ea typeface="+mj-ea"/>
                <a:cs typeface="+mj-cs"/>
              </a:rPr>
              <a:t>, 1950</a:t>
            </a:r>
          </a:p>
        </p:txBody>
      </p:sp>
      <p:pic>
        <p:nvPicPr>
          <p:cNvPr id="1026" name="Picture 2" descr="Une image contenant symbole, statue, art&#10;&#10;Description générée automatiquement">
            <a:extLst>
              <a:ext uri="{FF2B5EF4-FFF2-40B4-BE49-F238E27FC236}">
                <a16:creationId xmlns:a16="http://schemas.microsoft.com/office/drawing/2014/main" id="{DCF13931-049A-1F85-5180-C2DE64B8A4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13" b="9326"/>
          <a:stretch/>
        </p:blipFill>
        <p:spPr bwMode="auto">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927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302029" y="181957"/>
            <a:ext cx="11587941" cy="6494085"/>
          </a:xfrm>
          <a:prstGeom prst="rect">
            <a:avLst/>
          </a:prstGeom>
          <a:noFill/>
        </p:spPr>
        <p:txBody>
          <a:bodyPr wrap="square" rtlCol="0">
            <a:spAutoFit/>
          </a:bodyPr>
          <a:lstStyle/>
          <a:p>
            <a:r>
              <a:rPr lang="fr-FR" sz="3200" b="1" dirty="0">
                <a:solidFill>
                  <a:srgbClr val="FF0000"/>
                </a:solidFill>
                <a:latin typeface="Times New Roman" panose="02020603050405020304" pitchFamily="18" charset="0"/>
                <a:cs typeface="Times New Roman" panose="02020603050405020304" pitchFamily="18" charset="0"/>
              </a:rPr>
              <a:t>1. LE MAL N’EST PAS CE QU’IL Y A DE PLUS ORIGINAIRE</a:t>
            </a:r>
          </a:p>
          <a:p>
            <a:r>
              <a:rPr lang="fr-FR" sz="3200" dirty="0">
                <a:latin typeface="Times New Roman" panose="02020603050405020304" pitchFamily="18" charset="0"/>
                <a:cs typeface="Times New Roman" panose="02020603050405020304" pitchFamily="18" charset="0"/>
              </a:rPr>
              <a:t> </a:t>
            </a:r>
          </a:p>
          <a:p>
            <a:r>
              <a:rPr lang="fr-FR" sz="3200" b="1" dirty="0">
                <a:latin typeface="Times New Roman" panose="02020603050405020304" pitchFamily="18" charset="0"/>
                <a:cs typeface="Times New Roman" panose="02020603050405020304" pitchFamily="18" charset="0"/>
              </a:rPr>
              <a:t>2. LE MAL EST UN SCANDALE INCOMPREHENSIBLE</a:t>
            </a:r>
          </a:p>
          <a:p>
            <a:pPr lvl="1"/>
            <a:r>
              <a:rPr lang="fr-FR" sz="3200" dirty="0">
                <a:latin typeface="Times New Roman" panose="02020603050405020304" pitchFamily="18" charset="0"/>
                <a:cs typeface="Times New Roman" panose="02020603050405020304" pitchFamily="18" charset="0"/>
              </a:rPr>
              <a:t>2.1. L’Ancien Testament : mise en lumière du scandale</a:t>
            </a:r>
          </a:p>
          <a:p>
            <a:pPr lvl="1"/>
            <a:r>
              <a:rPr lang="fr-FR" sz="3200" dirty="0">
                <a:latin typeface="Times New Roman" panose="02020603050405020304" pitchFamily="18" charset="0"/>
                <a:cs typeface="Times New Roman" panose="02020603050405020304" pitchFamily="18" charset="0"/>
              </a:rPr>
              <a:t>2.2. Jésus : une question sans réponse</a:t>
            </a:r>
          </a:p>
          <a:p>
            <a:pPr lvl="1"/>
            <a:r>
              <a:rPr lang="fr-FR" sz="3200" dirty="0">
                <a:latin typeface="Times New Roman" panose="02020603050405020304" pitchFamily="18" charset="0"/>
                <a:cs typeface="Times New Roman" panose="02020603050405020304" pitchFamily="18" charset="0"/>
              </a:rPr>
              <a:t>2.3. Des explications irrecevables</a:t>
            </a:r>
          </a:p>
          <a:p>
            <a:r>
              <a:rPr lang="fr-FR" sz="3200" dirty="0">
                <a:latin typeface="Times New Roman" panose="02020603050405020304" pitchFamily="18" charset="0"/>
                <a:cs typeface="Times New Roman" panose="02020603050405020304" pitchFamily="18" charset="0"/>
              </a:rPr>
              <a:t> </a:t>
            </a:r>
          </a:p>
          <a:p>
            <a:pPr lvl="0"/>
            <a:r>
              <a:rPr lang="fr-FR" sz="3200" b="1" dirty="0">
                <a:latin typeface="Times New Roman" panose="02020603050405020304" pitchFamily="18" charset="0"/>
                <a:cs typeface="Times New Roman" panose="02020603050405020304" pitchFamily="18" charset="0"/>
              </a:rPr>
              <a:t>3. DIEU ET LE MAL</a:t>
            </a:r>
          </a:p>
          <a:p>
            <a:pPr lvl="1"/>
            <a:r>
              <a:rPr lang="fr-FR" sz="3200" dirty="0">
                <a:latin typeface="Times New Roman" panose="02020603050405020304" pitchFamily="18" charset="0"/>
                <a:cs typeface="Times New Roman" panose="02020603050405020304" pitchFamily="18" charset="0"/>
              </a:rPr>
              <a:t>3.1. La situation propre du judéo-christianisme</a:t>
            </a:r>
          </a:p>
          <a:p>
            <a:pPr lvl="1"/>
            <a:r>
              <a:rPr lang="fr-FR" sz="3200" dirty="0">
                <a:latin typeface="Times New Roman" panose="02020603050405020304" pitchFamily="18" charset="0"/>
                <a:cs typeface="Times New Roman" panose="02020603050405020304" pitchFamily="18" charset="0"/>
              </a:rPr>
              <a:t>3.2. Une fausse image de la toute-puissance de Dieu</a:t>
            </a:r>
          </a:p>
          <a:p>
            <a:pPr lvl="1"/>
            <a:r>
              <a:rPr lang="fr-FR" sz="3200" dirty="0">
                <a:latin typeface="Times New Roman" panose="02020603050405020304" pitchFamily="18" charset="0"/>
                <a:cs typeface="Times New Roman" panose="02020603050405020304" pitchFamily="18" charset="0"/>
              </a:rPr>
              <a:t>3.3. Le renversement du problème en Jésus-Christ </a:t>
            </a:r>
          </a:p>
          <a:p>
            <a:r>
              <a:rPr lang="fr-FR" sz="3200" dirty="0">
                <a:latin typeface="Times New Roman" panose="02020603050405020304" pitchFamily="18" charset="0"/>
                <a:cs typeface="Times New Roman" panose="02020603050405020304" pitchFamily="18" charset="0"/>
              </a:rPr>
              <a:t> </a:t>
            </a:r>
          </a:p>
          <a:p>
            <a:pPr lvl="0"/>
            <a:r>
              <a:rPr lang="fr-FR" sz="3200" b="1" dirty="0">
                <a:latin typeface="Times New Roman" panose="02020603050405020304" pitchFamily="18" charset="0"/>
                <a:cs typeface="Times New Roman" panose="02020603050405020304" pitchFamily="18" charset="0"/>
              </a:rPr>
              <a:t>4. NOTRE REPONSE AU MAL</a:t>
            </a:r>
          </a:p>
        </p:txBody>
      </p:sp>
    </p:spTree>
    <p:extLst>
      <p:ext uri="{BB962C8B-B14F-4D97-AF65-F5344CB8AC3E}">
        <p14:creationId xmlns:p14="http://schemas.microsoft.com/office/powerpoint/2010/main" val="36892190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9C17D61-E73A-614D-8D02-0E5A6F0AB92C}"/>
              </a:ext>
            </a:extLst>
          </p:cNvPr>
          <p:cNvSpPr txBox="1"/>
          <p:nvPr/>
        </p:nvSpPr>
        <p:spPr>
          <a:xfrm>
            <a:off x="834571" y="920621"/>
            <a:ext cx="10522857" cy="5016758"/>
          </a:xfrm>
          <a:prstGeom prst="rect">
            <a:avLst/>
          </a:prstGeom>
          <a:noFill/>
        </p:spPr>
        <p:txBody>
          <a:bodyPr wrap="square" rtlCol="0">
            <a:spAutoFit/>
          </a:bodyPr>
          <a:lstStyle/>
          <a:p>
            <a:r>
              <a:rPr lang="fr-FR" sz="3200" dirty="0">
                <a:latin typeface="Times New Roman" panose="02020603050405020304" pitchFamily="18" charset="0"/>
                <a:cs typeface="Times New Roman" panose="02020603050405020304" pitchFamily="18" charset="0"/>
              </a:rPr>
              <a:t>« Le langage de la croix, en effet, est folie pour ceux qui se perdent, mais pour ceux qui sont en train d’être sauvés, pour nous, il est puissance de Dieu (…). Les Juifs demandent des signes et les Grecs recherchent la sagesse ; mais nous, nous prêchons un Messie crucifié, scandale pour les Juifs, folie pour les païens, mais pour ceux qui sont appelés, tant Juifs que grecs, il est Christ, puissance de Dieu et sagesse de Dieu. Car ce qui est folie de Dieu est plus sage que les hommes, et ce qui est faiblesse de Dieu est plus fort que les hommes. » </a:t>
            </a:r>
          </a:p>
          <a:p>
            <a:r>
              <a:rPr lang="fr-FR" sz="3200" dirty="0">
                <a:latin typeface="Times New Roman" panose="02020603050405020304" pitchFamily="18" charset="0"/>
                <a:cs typeface="Times New Roman" panose="02020603050405020304" pitchFamily="18" charset="0"/>
              </a:rPr>
              <a:t>(1 Co 1,17-25)</a:t>
            </a:r>
          </a:p>
        </p:txBody>
      </p:sp>
    </p:spTree>
    <p:extLst>
      <p:ext uri="{BB962C8B-B14F-4D97-AF65-F5344CB8AC3E}">
        <p14:creationId xmlns:p14="http://schemas.microsoft.com/office/powerpoint/2010/main" val="2519021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vieux&#10;&#10;Description générée automatiquement">
            <a:extLst>
              <a:ext uri="{FF2B5EF4-FFF2-40B4-BE49-F238E27FC236}">
                <a16:creationId xmlns:a16="http://schemas.microsoft.com/office/drawing/2014/main" id="{ED276973-99B1-E243-BDC8-E6E0871E5D14}"/>
              </a:ext>
            </a:extLst>
          </p:cNvPr>
          <p:cNvPicPr>
            <a:picLocks noChangeAspect="1"/>
          </p:cNvPicPr>
          <p:nvPr/>
        </p:nvPicPr>
        <p:blipFill>
          <a:blip r:embed="rId2"/>
          <a:stretch>
            <a:fillRect/>
          </a:stretch>
        </p:blipFill>
        <p:spPr>
          <a:xfrm>
            <a:off x="3109068" y="-830439"/>
            <a:ext cx="5973864" cy="8518878"/>
          </a:xfrm>
          <a:prstGeom prst="rect">
            <a:avLst/>
          </a:prstGeom>
        </p:spPr>
      </p:pic>
      <p:sp>
        <p:nvSpPr>
          <p:cNvPr id="2" name="ZoneTexte 1">
            <a:extLst>
              <a:ext uri="{FF2B5EF4-FFF2-40B4-BE49-F238E27FC236}">
                <a16:creationId xmlns:a16="http://schemas.microsoft.com/office/drawing/2014/main" id="{9689CDBA-DD7F-DE43-B08B-D67B353726C1}"/>
              </a:ext>
            </a:extLst>
          </p:cNvPr>
          <p:cNvSpPr txBox="1"/>
          <p:nvPr/>
        </p:nvSpPr>
        <p:spPr>
          <a:xfrm>
            <a:off x="3135086" y="3696020"/>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29607339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descr="Une image contenant personne, homme, cravate, mur&#10;&#10;Description générée automatiquement">
            <a:extLst>
              <a:ext uri="{FF2B5EF4-FFF2-40B4-BE49-F238E27FC236}">
                <a16:creationId xmlns:a16="http://schemas.microsoft.com/office/drawing/2014/main" id="{A6BE123A-161A-0245-BA09-5E691975F339}"/>
              </a:ext>
            </a:extLst>
          </p:cNvPr>
          <p:cNvPicPr>
            <a:picLocks noChangeAspect="1"/>
          </p:cNvPicPr>
          <p:nvPr/>
        </p:nvPicPr>
        <p:blipFill>
          <a:blip r:embed="rId2"/>
          <a:stretch>
            <a:fillRect/>
          </a:stretch>
        </p:blipFill>
        <p:spPr>
          <a:xfrm>
            <a:off x="0" y="-1"/>
            <a:ext cx="5291528" cy="6880855"/>
          </a:xfrm>
          <a:prstGeom prst="rect">
            <a:avLst/>
          </a:prstGeom>
        </p:spPr>
      </p:pic>
      <p:pic>
        <p:nvPicPr>
          <p:cNvPr id="6" name="Image 5">
            <a:extLst>
              <a:ext uri="{FF2B5EF4-FFF2-40B4-BE49-F238E27FC236}">
                <a16:creationId xmlns:a16="http://schemas.microsoft.com/office/drawing/2014/main" id="{080FCFF2-99AB-C247-A3DB-0E358DE7EE49}"/>
              </a:ext>
            </a:extLst>
          </p:cNvPr>
          <p:cNvPicPr>
            <a:picLocks noChangeAspect="1"/>
          </p:cNvPicPr>
          <p:nvPr/>
        </p:nvPicPr>
        <p:blipFill>
          <a:blip r:embed="rId3"/>
          <a:stretch>
            <a:fillRect/>
          </a:stretch>
        </p:blipFill>
        <p:spPr>
          <a:xfrm>
            <a:off x="7511142" y="1136181"/>
            <a:ext cx="2698051" cy="4196968"/>
          </a:xfrm>
          <a:prstGeom prst="rect">
            <a:avLst/>
          </a:prstGeom>
        </p:spPr>
      </p:pic>
    </p:spTree>
    <p:extLst>
      <p:ext uri="{BB962C8B-B14F-4D97-AF65-F5344CB8AC3E}">
        <p14:creationId xmlns:p14="http://schemas.microsoft.com/office/powerpoint/2010/main" val="686273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CACFCF0-677F-DA4F-A89C-8A0BAB4D24E9}"/>
              </a:ext>
            </a:extLst>
          </p:cNvPr>
          <p:cNvPicPr>
            <a:picLocks noChangeAspect="1"/>
          </p:cNvPicPr>
          <p:nvPr/>
        </p:nvPicPr>
        <p:blipFill rotWithShape="1">
          <a:blip r:embed="rId2"/>
          <a:srcRect l="5982" t="11949" r="5648" b="14322"/>
          <a:stretch/>
        </p:blipFill>
        <p:spPr>
          <a:xfrm>
            <a:off x="2202659" y="0"/>
            <a:ext cx="6158490" cy="6858000"/>
          </a:xfrm>
          <a:prstGeom prst="rect">
            <a:avLst/>
          </a:prstGeom>
        </p:spPr>
      </p:pic>
      <p:sp>
        <p:nvSpPr>
          <p:cNvPr id="4" name="ZoneTexte 3">
            <a:extLst>
              <a:ext uri="{FF2B5EF4-FFF2-40B4-BE49-F238E27FC236}">
                <a16:creationId xmlns:a16="http://schemas.microsoft.com/office/drawing/2014/main" id="{B0E77F63-862B-9C4C-867D-22DACFFFD949}"/>
              </a:ext>
            </a:extLst>
          </p:cNvPr>
          <p:cNvSpPr txBox="1"/>
          <p:nvPr/>
        </p:nvSpPr>
        <p:spPr>
          <a:xfrm>
            <a:off x="8634335" y="5620515"/>
            <a:ext cx="3252865" cy="923330"/>
          </a:xfrm>
          <a:prstGeom prst="rect">
            <a:avLst/>
          </a:prstGeom>
          <a:solidFill>
            <a:schemeClr val="bg1"/>
          </a:solidFill>
        </p:spPr>
        <p:txBody>
          <a:bodyPr wrap="square" rtlCol="0">
            <a:spAutoFit/>
          </a:bodyPr>
          <a:lstStyle/>
          <a:p>
            <a:r>
              <a:rPr lang="fr-FR" dirty="0"/>
              <a:t>Marc Chagall </a:t>
            </a:r>
          </a:p>
          <a:p>
            <a:r>
              <a:rPr lang="fr-FR" i="1" dirty="0"/>
              <a:t>La crucifixion blanche, </a:t>
            </a:r>
            <a:r>
              <a:rPr lang="fr-FR" dirty="0"/>
              <a:t>1938</a:t>
            </a:r>
          </a:p>
          <a:p>
            <a:r>
              <a:rPr lang="fr-FR" dirty="0"/>
              <a:t>Art </a:t>
            </a:r>
            <a:r>
              <a:rPr lang="fr-FR" dirty="0" err="1"/>
              <a:t>institute</a:t>
            </a:r>
            <a:r>
              <a:rPr lang="fr-FR" dirty="0"/>
              <a:t> of Chicago</a:t>
            </a:r>
          </a:p>
        </p:txBody>
      </p:sp>
    </p:spTree>
    <p:extLst>
      <p:ext uri="{BB962C8B-B14F-4D97-AF65-F5344CB8AC3E}">
        <p14:creationId xmlns:p14="http://schemas.microsoft.com/office/powerpoint/2010/main" val="38462311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homme, personne, vieux, aîné&#10;&#10;Description générée automatiquement">
            <a:extLst>
              <a:ext uri="{FF2B5EF4-FFF2-40B4-BE49-F238E27FC236}">
                <a16:creationId xmlns:a16="http://schemas.microsoft.com/office/drawing/2014/main" id="{B5161F1B-3CCC-F241-B886-177008E00B06}"/>
              </a:ext>
            </a:extLst>
          </p:cNvPr>
          <p:cNvPicPr>
            <a:picLocks noChangeAspect="1"/>
          </p:cNvPicPr>
          <p:nvPr/>
        </p:nvPicPr>
        <p:blipFill>
          <a:blip r:embed="rId2"/>
          <a:srcRect r="-1" b="391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677316CA-06E6-8146-A61A-AFAB2BD7F71D}"/>
              </a:ext>
            </a:extLst>
          </p:cNvPr>
          <p:cNvSpPr txBox="1"/>
          <p:nvPr/>
        </p:nvSpPr>
        <p:spPr>
          <a:xfrm>
            <a:off x="5297762" y="2706624"/>
            <a:ext cx="6251110" cy="3483864"/>
          </a:xfrm>
          <a:prstGeom prst="rect">
            <a:avLst/>
          </a:prstGeom>
        </p:spPr>
        <p:txBody>
          <a:bodyPr vert="horz" lIns="91440" tIns="45720" rIns="91440" bIns="45720" rtlCol="0">
            <a:normAutofit/>
          </a:bodyPr>
          <a:lstStyle/>
          <a:p>
            <a:pPr>
              <a:lnSpc>
                <a:spcPct val="90000"/>
              </a:lnSpc>
              <a:spcAft>
                <a:spcPts val="600"/>
              </a:spcAft>
            </a:pPr>
            <a:r>
              <a:rPr lang="en-US" sz="3200" dirty="0"/>
              <a:t>« Dieu </a:t>
            </a:r>
            <a:r>
              <a:rPr lang="en-US" sz="3200" dirty="0" err="1"/>
              <a:t>n’est</a:t>
            </a:r>
            <a:r>
              <a:rPr lang="en-US" sz="3200" dirty="0"/>
              <a:t> pas </a:t>
            </a:r>
            <a:r>
              <a:rPr lang="en-US" sz="3200" dirty="0" err="1"/>
              <a:t>venu</a:t>
            </a:r>
            <a:r>
              <a:rPr lang="en-US" sz="3200" dirty="0"/>
              <a:t> </a:t>
            </a:r>
            <a:r>
              <a:rPr lang="en-US" sz="3200" dirty="0" err="1"/>
              <a:t>supprimer</a:t>
            </a:r>
            <a:r>
              <a:rPr lang="en-US" sz="3200" dirty="0"/>
              <a:t> la </a:t>
            </a:r>
            <a:r>
              <a:rPr lang="en-US" sz="3200" dirty="0" err="1"/>
              <a:t>souffrance</a:t>
            </a:r>
            <a:r>
              <a:rPr lang="en-US" sz="3200" dirty="0"/>
              <a:t>. Il </a:t>
            </a:r>
            <a:r>
              <a:rPr lang="en-US" sz="3200" dirty="0" err="1"/>
              <a:t>n’est</a:t>
            </a:r>
            <a:r>
              <a:rPr lang="en-US" sz="3200" dirty="0"/>
              <a:t> </a:t>
            </a:r>
            <a:r>
              <a:rPr lang="en-US" sz="3200" dirty="0" err="1"/>
              <a:t>même</a:t>
            </a:r>
            <a:r>
              <a:rPr lang="en-US" sz="3200" dirty="0"/>
              <a:t> pas </a:t>
            </a:r>
            <a:r>
              <a:rPr lang="en-US" sz="3200" dirty="0" err="1"/>
              <a:t>venu</a:t>
            </a:r>
            <a:r>
              <a:rPr lang="en-US" sz="3200" dirty="0"/>
              <a:t> </a:t>
            </a:r>
            <a:r>
              <a:rPr lang="en-US" sz="3200" dirty="0" err="1"/>
              <a:t>l’expliquer</a:t>
            </a:r>
            <a:r>
              <a:rPr lang="en-US" sz="3200" dirty="0"/>
              <a:t>, </a:t>
            </a:r>
            <a:r>
              <a:rPr lang="en-US" sz="3200" dirty="0" err="1"/>
              <a:t>mais</a:t>
            </a:r>
            <a:r>
              <a:rPr lang="en-US" sz="3200" dirty="0"/>
              <a:t> il </a:t>
            </a:r>
            <a:r>
              <a:rPr lang="en-US" sz="3200" dirty="0" err="1"/>
              <a:t>est</a:t>
            </a:r>
            <a:r>
              <a:rPr lang="en-US" sz="3200" dirty="0"/>
              <a:t> </a:t>
            </a:r>
            <a:r>
              <a:rPr lang="en-US" sz="3200" dirty="0" err="1"/>
              <a:t>venu</a:t>
            </a:r>
            <a:r>
              <a:rPr lang="en-US" sz="3200" dirty="0"/>
              <a:t> la </a:t>
            </a:r>
            <a:r>
              <a:rPr lang="en-US" sz="3200" dirty="0" err="1"/>
              <a:t>remplir</a:t>
            </a:r>
            <a:r>
              <a:rPr lang="en-US" sz="3200" dirty="0"/>
              <a:t> de </a:t>
            </a:r>
            <a:r>
              <a:rPr lang="en-US" sz="3200" dirty="0" err="1"/>
              <a:t>sa</a:t>
            </a:r>
            <a:r>
              <a:rPr lang="en-US" sz="3200" dirty="0"/>
              <a:t> </a:t>
            </a:r>
            <a:r>
              <a:rPr lang="en-US" sz="3200" dirty="0" err="1"/>
              <a:t>présence</a:t>
            </a:r>
            <a:r>
              <a:rPr lang="en-US" sz="3200" dirty="0"/>
              <a:t>. » </a:t>
            </a:r>
          </a:p>
          <a:p>
            <a:pPr>
              <a:lnSpc>
                <a:spcPct val="90000"/>
              </a:lnSpc>
              <a:spcAft>
                <a:spcPts val="600"/>
              </a:spcAft>
            </a:pPr>
            <a:r>
              <a:rPr lang="en-US" sz="3200" dirty="0"/>
              <a:t>(Paul Claudel)</a:t>
            </a:r>
          </a:p>
        </p:txBody>
      </p:sp>
    </p:spTree>
    <p:extLst>
      <p:ext uri="{BB962C8B-B14F-4D97-AF65-F5344CB8AC3E}">
        <p14:creationId xmlns:p14="http://schemas.microsoft.com/office/powerpoint/2010/main" val="13659834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302029" y="181957"/>
            <a:ext cx="11587941" cy="6494085"/>
          </a:xfrm>
          <a:prstGeom prst="rect">
            <a:avLst/>
          </a:prstGeom>
          <a:noFill/>
        </p:spPr>
        <p:txBody>
          <a:bodyPr wrap="square" rtlCol="0">
            <a:spAutoFit/>
          </a:bodyPr>
          <a:lstStyle/>
          <a:p>
            <a:r>
              <a:rPr lang="fr-FR" sz="3200" b="1" dirty="0">
                <a:latin typeface="Times New Roman" panose="02020603050405020304" pitchFamily="18" charset="0"/>
                <a:cs typeface="Times New Roman" panose="02020603050405020304" pitchFamily="18" charset="0"/>
              </a:rPr>
              <a:t>1. LE MAL N’EST PAS CE QU’IL Y A DE PLUS ORIGINAIRE</a:t>
            </a:r>
          </a:p>
          <a:p>
            <a:r>
              <a:rPr lang="fr-FR" sz="3200" dirty="0">
                <a:latin typeface="Times New Roman" panose="02020603050405020304" pitchFamily="18" charset="0"/>
                <a:cs typeface="Times New Roman" panose="02020603050405020304" pitchFamily="18" charset="0"/>
              </a:rPr>
              <a:t> </a:t>
            </a:r>
          </a:p>
          <a:p>
            <a:r>
              <a:rPr lang="fr-FR" sz="3200" b="1" dirty="0">
                <a:latin typeface="Times New Roman" panose="02020603050405020304" pitchFamily="18" charset="0"/>
                <a:cs typeface="Times New Roman" panose="02020603050405020304" pitchFamily="18" charset="0"/>
              </a:rPr>
              <a:t>2. LE MAL EST UN SCANDALE INCOMPREHENSIBLE</a:t>
            </a:r>
          </a:p>
          <a:p>
            <a:pPr lvl="1"/>
            <a:r>
              <a:rPr lang="fr-FR" sz="3200" dirty="0">
                <a:latin typeface="Times New Roman" panose="02020603050405020304" pitchFamily="18" charset="0"/>
                <a:cs typeface="Times New Roman" panose="02020603050405020304" pitchFamily="18" charset="0"/>
              </a:rPr>
              <a:t>2.1. L’Ancien Testament : mise en lumière du scandale</a:t>
            </a:r>
          </a:p>
          <a:p>
            <a:pPr lvl="1"/>
            <a:r>
              <a:rPr lang="fr-FR" sz="3200" dirty="0">
                <a:latin typeface="Times New Roman" panose="02020603050405020304" pitchFamily="18" charset="0"/>
                <a:cs typeface="Times New Roman" panose="02020603050405020304" pitchFamily="18" charset="0"/>
              </a:rPr>
              <a:t>2.2. Jésus : une question sans réponse</a:t>
            </a:r>
          </a:p>
          <a:p>
            <a:pPr lvl="1"/>
            <a:r>
              <a:rPr lang="fr-FR" sz="3200" dirty="0">
                <a:latin typeface="Times New Roman" panose="02020603050405020304" pitchFamily="18" charset="0"/>
                <a:cs typeface="Times New Roman" panose="02020603050405020304" pitchFamily="18" charset="0"/>
              </a:rPr>
              <a:t>2.3. Des explications irrecevables</a:t>
            </a:r>
          </a:p>
          <a:p>
            <a:r>
              <a:rPr lang="fr-FR" sz="3200" dirty="0">
                <a:latin typeface="Times New Roman" panose="02020603050405020304" pitchFamily="18" charset="0"/>
                <a:cs typeface="Times New Roman" panose="02020603050405020304" pitchFamily="18" charset="0"/>
              </a:rPr>
              <a:t> </a:t>
            </a:r>
          </a:p>
          <a:p>
            <a:pPr lvl="0"/>
            <a:r>
              <a:rPr lang="fr-FR" sz="3200" b="1" dirty="0">
                <a:latin typeface="Times New Roman" panose="02020603050405020304" pitchFamily="18" charset="0"/>
                <a:cs typeface="Times New Roman" panose="02020603050405020304" pitchFamily="18" charset="0"/>
              </a:rPr>
              <a:t>3. DIEU ET LE MAL</a:t>
            </a:r>
          </a:p>
          <a:p>
            <a:pPr lvl="1"/>
            <a:r>
              <a:rPr lang="fr-FR" sz="3200" dirty="0">
                <a:latin typeface="Times New Roman" panose="02020603050405020304" pitchFamily="18" charset="0"/>
                <a:cs typeface="Times New Roman" panose="02020603050405020304" pitchFamily="18" charset="0"/>
              </a:rPr>
              <a:t>3.1. La situation propre du judéo-christianisme</a:t>
            </a:r>
          </a:p>
          <a:p>
            <a:pPr lvl="1"/>
            <a:r>
              <a:rPr lang="fr-FR" sz="3200" dirty="0">
                <a:latin typeface="Times New Roman" panose="02020603050405020304" pitchFamily="18" charset="0"/>
                <a:cs typeface="Times New Roman" panose="02020603050405020304" pitchFamily="18" charset="0"/>
              </a:rPr>
              <a:t>3.2. Une fausse image de la toute-puissance de Dieu</a:t>
            </a:r>
          </a:p>
          <a:p>
            <a:pPr lvl="1"/>
            <a:r>
              <a:rPr lang="fr-FR" sz="3200" dirty="0">
                <a:latin typeface="Times New Roman" panose="02020603050405020304" pitchFamily="18" charset="0"/>
                <a:cs typeface="Times New Roman" panose="02020603050405020304" pitchFamily="18" charset="0"/>
              </a:rPr>
              <a:t>3.3. Le renversement du problème en Jésus-Christ </a:t>
            </a:r>
          </a:p>
          <a:p>
            <a:r>
              <a:rPr lang="fr-FR" sz="3200" dirty="0">
                <a:latin typeface="Times New Roman" panose="02020603050405020304" pitchFamily="18" charset="0"/>
                <a:cs typeface="Times New Roman" panose="02020603050405020304" pitchFamily="18" charset="0"/>
              </a:rPr>
              <a:t> </a:t>
            </a:r>
          </a:p>
          <a:p>
            <a:pPr lvl="0"/>
            <a:r>
              <a:rPr lang="fr-FR" sz="3200" b="1" dirty="0">
                <a:solidFill>
                  <a:srgbClr val="FF0000"/>
                </a:solidFill>
                <a:latin typeface="Times New Roman" panose="02020603050405020304" pitchFamily="18" charset="0"/>
                <a:cs typeface="Times New Roman" panose="02020603050405020304" pitchFamily="18" charset="0"/>
              </a:rPr>
              <a:t>4. NOTRE REPONSE AU MAL</a:t>
            </a:r>
          </a:p>
        </p:txBody>
      </p:sp>
    </p:spTree>
    <p:extLst>
      <p:ext uri="{BB962C8B-B14F-4D97-AF65-F5344CB8AC3E}">
        <p14:creationId xmlns:p14="http://schemas.microsoft.com/office/powerpoint/2010/main" val="23078368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personne, homme, complet, aîné&#10;&#10;Description générée automatiquement">
            <a:extLst>
              <a:ext uri="{FF2B5EF4-FFF2-40B4-BE49-F238E27FC236}">
                <a16:creationId xmlns:a16="http://schemas.microsoft.com/office/drawing/2014/main" id="{C2C1303C-CF1C-304A-BE37-5F044D0BF95F}"/>
              </a:ext>
            </a:extLst>
          </p:cNvPr>
          <p:cNvPicPr>
            <a:picLocks noChangeAspect="1"/>
          </p:cNvPicPr>
          <p:nvPr/>
        </p:nvPicPr>
        <p:blipFill>
          <a:blip r:embed="rId2"/>
          <a:stretch>
            <a:fillRect/>
          </a:stretch>
        </p:blipFill>
        <p:spPr>
          <a:xfrm>
            <a:off x="0" y="0"/>
            <a:ext cx="6613353" cy="6858000"/>
          </a:xfrm>
          <a:prstGeom prst="rect">
            <a:avLst/>
          </a:prstGeom>
        </p:spPr>
      </p:pic>
      <p:pic>
        <p:nvPicPr>
          <p:cNvPr id="5" name="Image 4">
            <a:extLst>
              <a:ext uri="{FF2B5EF4-FFF2-40B4-BE49-F238E27FC236}">
                <a16:creationId xmlns:a16="http://schemas.microsoft.com/office/drawing/2014/main" id="{A8C6BB9B-E5E4-D64E-8D29-69F91BA2628C}"/>
              </a:ext>
            </a:extLst>
          </p:cNvPr>
          <p:cNvPicPr>
            <a:picLocks noChangeAspect="1"/>
          </p:cNvPicPr>
          <p:nvPr/>
        </p:nvPicPr>
        <p:blipFill>
          <a:blip r:embed="rId3"/>
          <a:stretch>
            <a:fillRect/>
          </a:stretch>
        </p:blipFill>
        <p:spPr>
          <a:xfrm>
            <a:off x="7317921" y="254000"/>
            <a:ext cx="3924300" cy="6350000"/>
          </a:xfrm>
          <a:prstGeom prst="rect">
            <a:avLst/>
          </a:prstGeom>
        </p:spPr>
      </p:pic>
    </p:spTree>
    <p:extLst>
      <p:ext uri="{BB962C8B-B14F-4D97-AF65-F5344CB8AC3E}">
        <p14:creationId xmlns:p14="http://schemas.microsoft.com/office/powerpoint/2010/main" val="13191785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Visage humain, personne, portrait, habits&#10;&#10;Description générée automatiquement">
            <a:extLst>
              <a:ext uri="{FF2B5EF4-FFF2-40B4-BE49-F238E27FC236}">
                <a16:creationId xmlns:a16="http://schemas.microsoft.com/office/drawing/2014/main" id="{99131393-6092-1E12-9D93-42B07EA3CE2B}"/>
              </a:ext>
            </a:extLst>
          </p:cNvPr>
          <p:cNvPicPr>
            <a:picLocks noChangeAspect="1"/>
          </p:cNvPicPr>
          <p:nvPr/>
        </p:nvPicPr>
        <p:blipFill rotWithShape="1">
          <a:blip r:embed="rId2"/>
          <a:srcRect l="-1658" t="3722" r="-1" b="5581"/>
          <a:stretch/>
        </p:blipFill>
        <p:spPr>
          <a:xfrm>
            <a:off x="649899" y="-1"/>
            <a:ext cx="6149489" cy="6858000"/>
          </a:xfrm>
          <a:prstGeom prst="rect">
            <a:avLst/>
          </a:prstGeom>
        </p:spPr>
      </p:pic>
      <p:pic>
        <p:nvPicPr>
          <p:cNvPr id="5" name="Image 4" descr="Une image contenant texte, affiche, livre, graphisme&#10;&#10;Description générée automatiquement">
            <a:extLst>
              <a:ext uri="{FF2B5EF4-FFF2-40B4-BE49-F238E27FC236}">
                <a16:creationId xmlns:a16="http://schemas.microsoft.com/office/drawing/2014/main" id="{2CC7E69A-D972-5C07-F265-EC0866BE2E9B}"/>
              </a:ext>
            </a:extLst>
          </p:cNvPr>
          <p:cNvPicPr>
            <a:picLocks noChangeAspect="1"/>
          </p:cNvPicPr>
          <p:nvPr/>
        </p:nvPicPr>
        <p:blipFill rotWithShape="1">
          <a:blip r:embed="rId3"/>
          <a:srcRect l="18291" t="-1" r="17606" b="-1"/>
          <a:stretch/>
        </p:blipFill>
        <p:spPr>
          <a:xfrm>
            <a:off x="7145947" y="1"/>
            <a:ext cx="4396154" cy="6857999"/>
          </a:xfrm>
          <a:prstGeom prst="rect">
            <a:avLst/>
          </a:prstGeom>
        </p:spPr>
      </p:pic>
    </p:spTree>
    <p:extLst>
      <p:ext uri="{BB962C8B-B14F-4D97-AF65-F5344CB8AC3E}">
        <p14:creationId xmlns:p14="http://schemas.microsoft.com/office/powerpoint/2010/main" val="24015045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Visage humain, portrait, personne, homme&#10;&#10;Description générée automatiquement">
            <a:extLst>
              <a:ext uri="{FF2B5EF4-FFF2-40B4-BE49-F238E27FC236}">
                <a16:creationId xmlns:a16="http://schemas.microsoft.com/office/drawing/2014/main" id="{33C8886C-2162-B5E9-A588-EF6E1D506E24}"/>
              </a:ext>
            </a:extLst>
          </p:cNvPr>
          <p:cNvPicPr>
            <a:picLocks noChangeAspect="1"/>
          </p:cNvPicPr>
          <p:nvPr/>
        </p:nvPicPr>
        <p:blipFill>
          <a:blip r:embed="rId2"/>
          <a:stretch>
            <a:fillRect/>
          </a:stretch>
        </p:blipFill>
        <p:spPr>
          <a:xfrm>
            <a:off x="266307" y="947076"/>
            <a:ext cx="6943385" cy="5207539"/>
          </a:xfrm>
          <a:prstGeom prst="rect">
            <a:avLst/>
          </a:prstGeom>
        </p:spPr>
      </p:pic>
      <p:pic>
        <p:nvPicPr>
          <p:cNvPr id="9" name="Image 8" descr="Une image contenant texte, nuage, livre, ciel&#10;&#10;Description générée automatiquement">
            <a:extLst>
              <a:ext uri="{FF2B5EF4-FFF2-40B4-BE49-F238E27FC236}">
                <a16:creationId xmlns:a16="http://schemas.microsoft.com/office/drawing/2014/main" id="{AEAE8E52-BA54-D65A-174C-E1A94AE0EE24}"/>
              </a:ext>
            </a:extLst>
          </p:cNvPr>
          <p:cNvPicPr>
            <a:picLocks noChangeAspect="1"/>
          </p:cNvPicPr>
          <p:nvPr/>
        </p:nvPicPr>
        <p:blipFill>
          <a:blip r:embed="rId3"/>
          <a:stretch>
            <a:fillRect/>
          </a:stretch>
        </p:blipFill>
        <p:spPr>
          <a:xfrm>
            <a:off x="7534615" y="193431"/>
            <a:ext cx="4394660" cy="6471138"/>
          </a:xfrm>
          <a:prstGeom prst="rect">
            <a:avLst/>
          </a:prstGeom>
        </p:spPr>
      </p:pic>
    </p:spTree>
    <p:extLst>
      <p:ext uri="{BB962C8B-B14F-4D97-AF65-F5344CB8AC3E}">
        <p14:creationId xmlns:p14="http://schemas.microsoft.com/office/powerpoint/2010/main" val="33578809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DB062FC-7E58-0710-9EA8-781E6519D2E8}"/>
            </a:ext>
          </a:extLst>
        </p:cNvPr>
        <p:cNvGrpSpPr/>
        <p:nvPr/>
      </p:nvGrpSpPr>
      <p:grpSpPr>
        <a:xfrm>
          <a:off x="0" y="0"/>
          <a:ext cx="0" cy="0"/>
          <a:chOff x="0" y="0"/>
          <a:chExt cx="0" cy="0"/>
        </a:xfrm>
      </p:grpSpPr>
      <p:sp useBgFill="1">
        <p:nvSpPr>
          <p:cNvPr id="4109" name="Rectangle 4108">
            <a:extLst>
              <a:ext uri="{FF2B5EF4-FFF2-40B4-BE49-F238E27FC236}">
                <a16:creationId xmlns:a16="http://schemas.microsoft.com/office/drawing/2014/main" id="{E8DC6FCD-811B-436E-9FEE-FC957486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102" name="Picture 6" descr="Grand-mère Avec Petit-enfant. Vieille Femme Avec Sa Petite-fille Banque  D'Images et Photos Libres De Droits. Image 17286882">
            <a:extLst>
              <a:ext uri="{FF2B5EF4-FFF2-40B4-BE49-F238E27FC236}">
                <a16:creationId xmlns:a16="http://schemas.microsoft.com/office/drawing/2014/main" id="{E6857C09-C4A1-F504-145D-A7A005D0F2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508" r="1" b="22555"/>
          <a:stretch/>
        </p:blipFill>
        <p:spPr bwMode="auto">
          <a:xfrm>
            <a:off x="198739" y="171717"/>
            <a:ext cx="5804105" cy="3167426"/>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descr="Une image contenant personne, extérieur, rue, foule&#10;&#10;Description générée automatiquement">
            <a:extLst>
              <a:ext uri="{FF2B5EF4-FFF2-40B4-BE49-F238E27FC236}">
                <a16:creationId xmlns:a16="http://schemas.microsoft.com/office/drawing/2014/main" id="{C2EDB374-F966-0AB8-86FA-40B7E5B5E616}"/>
              </a:ext>
            </a:extLst>
          </p:cNvPr>
          <p:cNvPicPr>
            <a:picLocks noChangeAspect="1"/>
          </p:cNvPicPr>
          <p:nvPr/>
        </p:nvPicPr>
        <p:blipFill rotWithShape="1">
          <a:blip r:embed="rId3"/>
          <a:srcRect t="14310" r="2" b="3847"/>
          <a:stretch/>
        </p:blipFill>
        <p:spPr>
          <a:xfrm>
            <a:off x="6195373" y="171717"/>
            <a:ext cx="5797883" cy="3167426"/>
          </a:xfrm>
          <a:prstGeom prst="rect">
            <a:avLst/>
          </a:prstGeom>
        </p:spPr>
      </p:pic>
      <p:pic>
        <p:nvPicPr>
          <p:cNvPr id="1026" name="Picture 2" descr="Comment changer la vision de l'enfant sur le soutien scolaire ?">
            <a:extLst>
              <a:ext uri="{FF2B5EF4-FFF2-40B4-BE49-F238E27FC236}">
                <a16:creationId xmlns:a16="http://schemas.microsoft.com/office/drawing/2014/main" id="{0CEEB714-1400-5483-F02A-C241031958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998" r="1" b="25769"/>
          <a:stretch/>
        </p:blipFill>
        <p:spPr bwMode="auto">
          <a:xfrm>
            <a:off x="198739" y="3510858"/>
            <a:ext cx="5804105" cy="278994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oins palliatifs : face à la mort, un projet de vie. - Diocèse d'Évry -  Corbeil - Essonnes">
            <a:extLst>
              <a:ext uri="{FF2B5EF4-FFF2-40B4-BE49-F238E27FC236}">
                <a16:creationId xmlns:a16="http://schemas.microsoft.com/office/drawing/2014/main" id="{A26D6743-96E9-0BE0-09C9-760F3F0C90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2000" r="-1" b="15687"/>
          <a:stretch/>
        </p:blipFill>
        <p:spPr bwMode="auto">
          <a:xfrm>
            <a:off x="6195372" y="3510858"/>
            <a:ext cx="5797883" cy="2789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336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personne, intérieur, noir&#10;&#10;Description générée automatiquement">
            <a:extLst>
              <a:ext uri="{FF2B5EF4-FFF2-40B4-BE49-F238E27FC236}">
                <a16:creationId xmlns:a16="http://schemas.microsoft.com/office/drawing/2014/main" id="{8E28FF2D-8E46-444F-BE6B-AD10924E87F1}"/>
              </a:ext>
            </a:extLst>
          </p:cNvPr>
          <p:cNvPicPr>
            <a:picLocks noChangeAspect="1"/>
          </p:cNvPicPr>
          <p:nvPr/>
        </p:nvPicPr>
        <p:blipFill rotWithShape="1">
          <a:blip r:embed="rId3"/>
          <a:srcRect l="13824" t="234" r="24069" b="-1242"/>
          <a:stretch/>
        </p:blipFill>
        <p:spPr>
          <a:xfrm>
            <a:off x="27710" y="0"/>
            <a:ext cx="5906871" cy="6858000"/>
          </a:xfrm>
          <a:prstGeom prst="rect">
            <a:avLst/>
          </a:prstGeom>
        </p:spPr>
      </p:pic>
      <p:pic>
        <p:nvPicPr>
          <p:cNvPr id="5" name="Image 4" descr="Une image contenant texte, tracté, vieux, wagon&#10;&#10;Description générée automatiquement">
            <a:extLst>
              <a:ext uri="{FF2B5EF4-FFF2-40B4-BE49-F238E27FC236}">
                <a16:creationId xmlns:a16="http://schemas.microsoft.com/office/drawing/2014/main" id="{7C817183-DE89-8144-8B91-785E91E9518B}"/>
              </a:ext>
            </a:extLst>
          </p:cNvPr>
          <p:cNvPicPr>
            <a:picLocks noChangeAspect="1"/>
          </p:cNvPicPr>
          <p:nvPr/>
        </p:nvPicPr>
        <p:blipFill rotWithShape="1">
          <a:blip r:embed="rId4"/>
          <a:srcRect l="654" t="1195" r="3082" b="941"/>
          <a:stretch/>
        </p:blipFill>
        <p:spPr>
          <a:xfrm>
            <a:off x="6096000" y="714894"/>
            <a:ext cx="5906871" cy="4937761"/>
          </a:xfrm>
          <a:prstGeom prst="rect">
            <a:avLst/>
          </a:prstGeom>
        </p:spPr>
      </p:pic>
      <p:sp>
        <p:nvSpPr>
          <p:cNvPr id="6" name="ZoneTexte 5">
            <a:extLst>
              <a:ext uri="{FF2B5EF4-FFF2-40B4-BE49-F238E27FC236}">
                <a16:creationId xmlns:a16="http://schemas.microsoft.com/office/drawing/2014/main" id="{665BCB3E-4D08-2A43-A9C0-095655DC5396}"/>
              </a:ext>
            </a:extLst>
          </p:cNvPr>
          <p:cNvSpPr txBox="1"/>
          <p:nvPr/>
        </p:nvSpPr>
        <p:spPr>
          <a:xfrm>
            <a:off x="1570536" y="6156900"/>
            <a:ext cx="2765797" cy="369332"/>
          </a:xfrm>
          <a:prstGeom prst="rect">
            <a:avLst/>
          </a:prstGeom>
          <a:solidFill>
            <a:schemeClr val="bg1"/>
          </a:solidFill>
        </p:spPr>
        <p:txBody>
          <a:bodyPr wrap="square" rtlCol="0">
            <a:spAutoFit/>
          </a:bodyPr>
          <a:lstStyle/>
          <a:p>
            <a:r>
              <a:rPr lang="fr-FR" dirty="0"/>
              <a:t>Martin Luther (1483-1546)</a:t>
            </a:r>
          </a:p>
        </p:txBody>
      </p:sp>
      <p:sp>
        <p:nvSpPr>
          <p:cNvPr id="7" name="ZoneTexte 6">
            <a:extLst>
              <a:ext uri="{FF2B5EF4-FFF2-40B4-BE49-F238E27FC236}">
                <a16:creationId xmlns:a16="http://schemas.microsoft.com/office/drawing/2014/main" id="{3A2AC9D4-616E-374E-B480-DB9587868D7C}"/>
              </a:ext>
            </a:extLst>
          </p:cNvPr>
          <p:cNvSpPr txBox="1"/>
          <p:nvPr/>
        </p:nvSpPr>
        <p:spPr>
          <a:xfrm>
            <a:off x="6979764" y="5905580"/>
            <a:ext cx="4139342" cy="646331"/>
          </a:xfrm>
          <a:prstGeom prst="rect">
            <a:avLst/>
          </a:prstGeom>
          <a:solidFill>
            <a:schemeClr val="bg1"/>
          </a:solidFill>
        </p:spPr>
        <p:txBody>
          <a:bodyPr wrap="square" rtlCol="0">
            <a:spAutoFit/>
          </a:bodyPr>
          <a:lstStyle/>
          <a:p>
            <a:r>
              <a:rPr lang="fr-FR" dirty="0"/>
              <a:t>Présentation de la Confession d’Augsbourg à Charles Quint, 1530</a:t>
            </a:r>
          </a:p>
        </p:txBody>
      </p:sp>
    </p:spTree>
    <p:extLst>
      <p:ext uri="{BB962C8B-B14F-4D97-AF65-F5344CB8AC3E}">
        <p14:creationId xmlns:p14="http://schemas.microsoft.com/office/powerpoint/2010/main" val="30108400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2" name="Rectangle 3091">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B5E341B2-1E86-DA64-EF4F-78F74ECDC3EC}"/>
              </a:ext>
            </a:extLst>
          </p:cNvPr>
          <p:cNvSpPr txBox="1"/>
          <p:nvPr/>
        </p:nvSpPr>
        <p:spPr>
          <a:xfrm>
            <a:off x="640080" y="2706624"/>
            <a:ext cx="6894576" cy="3483864"/>
          </a:xfrm>
          <a:prstGeom prst="rect">
            <a:avLst/>
          </a:prstGeom>
        </p:spPr>
        <p:txBody>
          <a:bodyPr vert="horz" lIns="91440" tIns="45720" rIns="91440" bIns="45720" rtlCol="0">
            <a:normAutofit/>
          </a:bodyPr>
          <a:lstStyle/>
          <a:p>
            <a:pPr marL="320040" marR="548640">
              <a:lnSpc>
                <a:spcPct val="90000"/>
              </a:lnSpc>
              <a:spcBef>
                <a:spcPts val="1000"/>
              </a:spcBef>
              <a:spcAft>
                <a:spcPts val="800"/>
              </a:spcAft>
            </a:pPr>
            <a:r>
              <a:rPr lang="en-US" sz="3200" dirty="0"/>
              <a:t>« Quelle </a:t>
            </a:r>
            <a:r>
              <a:rPr lang="en-US" sz="3200" dirty="0">
                <a:effectLst/>
              </a:rPr>
              <a:t>chance extraordinaire </a:t>
            </a:r>
            <a:r>
              <a:rPr lang="en-US" sz="3200" dirty="0" err="1">
                <a:effectLst/>
              </a:rPr>
              <a:t>d’avoir</a:t>
            </a:r>
            <a:r>
              <a:rPr lang="en-US" sz="3200" dirty="0">
                <a:effectLst/>
              </a:rPr>
              <a:t>  ”</a:t>
            </a:r>
            <a:r>
              <a:rPr lang="en-US" sz="3200" dirty="0" err="1">
                <a:effectLst/>
              </a:rPr>
              <a:t>traversé</a:t>
            </a:r>
            <a:r>
              <a:rPr lang="en-US" sz="3200" dirty="0">
                <a:effectLst/>
              </a:rPr>
              <a:t> le mal”  à </a:t>
            </a:r>
            <a:r>
              <a:rPr lang="en-US" sz="3200" dirty="0" err="1">
                <a:effectLst/>
              </a:rPr>
              <a:t>tes</a:t>
            </a:r>
            <a:r>
              <a:rPr lang="en-US" sz="3200" dirty="0">
                <a:effectLst/>
              </a:rPr>
              <a:t> </a:t>
            </a:r>
            <a:r>
              <a:rPr lang="en-US" sz="3200" dirty="0" err="1">
                <a:effectLst/>
              </a:rPr>
              <a:t>côtés</a:t>
            </a:r>
            <a:r>
              <a:rPr lang="en-US" sz="3200" dirty="0">
                <a:effectLst/>
              </a:rPr>
              <a:t>, </a:t>
            </a:r>
            <a:r>
              <a:rPr lang="en-US" sz="3200" dirty="0" err="1">
                <a:effectLst/>
              </a:rPr>
              <a:t>puisqu’en</a:t>
            </a:r>
            <a:r>
              <a:rPr lang="en-US" sz="3200" dirty="0">
                <a:effectLst/>
              </a:rPr>
              <a:t> </a:t>
            </a:r>
            <a:r>
              <a:rPr lang="en-US" sz="3200" dirty="0" err="1">
                <a:effectLst/>
              </a:rPr>
              <a:t>te</a:t>
            </a:r>
            <a:r>
              <a:rPr lang="en-US" sz="3200" dirty="0">
                <a:effectLst/>
              </a:rPr>
              <a:t> </a:t>
            </a:r>
            <a:r>
              <a:rPr lang="en-US" sz="3200" dirty="0" err="1">
                <a:effectLst/>
              </a:rPr>
              <a:t>voyant</a:t>
            </a:r>
            <a:r>
              <a:rPr lang="en-US" sz="3200" dirty="0">
                <a:effectLst/>
              </a:rPr>
              <a:t> nous </a:t>
            </a:r>
            <a:r>
              <a:rPr lang="en-US" sz="3200" dirty="0" err="1">
                <a:effectLst/>
              </a:rPr>
              <a:t>pouvions</a:t>
            </a:r>
            <a:r>
              <a:rPr lang="en-US" sz="3200" dirty="0">
                <a:effectLst/>
              </a:rPr>
              <a:t> </a:t>
            </a:r>
            <a:r>
              <a:rPr lang="en-US" sz="3200" dirty="0" err="1">
                <a:effectLst/>
              </a:rPr>
              <a:t>croire</a:t>
            </a:r>
            <a:r>
              <a:rPr lang="en-US" sz="3200" dirty="0">
                <a:effectLst/>
              </a:rPr>
              <a:t> au bien, </a:t>
            </a:r>
            <a:r>
              <a:rPr lang="en-US" sz="3200" dirty="0" err="1">
                <a:effectLst/>
              </a:rPr>
              <a:t>puisque</a:t>
            </a:r>
            <a:r>
              <a:rPr lang="en-US" sz="3200" dirty="0">
                <a:effectLst/>
              </a:rPr>
              <a:t> nous </a:t>
            </a:r>
            <a:r>
              <a:rPr lang="en-US" sz="3200" dirty="0" err="1">
                <a:effectLst/>
              </a:rPr>
              <a:t>pouvions</a:t>
            </a:r>
            <a:r>
              <a:rPr lang="en-US" sz="3200" dirty="0">
                <a:effectLst/>
              </a:rPr>
              <a:t> encore </a:t>
            </a:r>
            <a:r>
              <a:rPr lang="en-US" sz="3200" dirty="0" err="1">
                <a:effectLst/>
              </a:rPr>
              <a:t>espérer</a:t>
            </a:r>
            <a:r>
              <a:rPr lang="en-US" sz="3200" dirty="0">
                <a:effectLst/>
              </a:rPr>
              <a:t>.</a:t>
            </a:r>
            <a:r>
              <a:rPr lang="en-US" sz="3200" i="1" baseline="30000" dirty="0">
                <a:effectLst/>
              </a:rPr>
              <a:t> </a:t>
            </a:r>
            <a:r>
              <a:rPr lang="en-US" sz="3200" dirty="0"/>
              <a:t>»</a:t>
            </a:r>
            <a:endParaRPr lang="en-US" sz="3200" i="1" baseline="30000" dirty="0">
              <a:effectLst/>
            </a:endParaRPr>
          </a:p>
          <a:p>
            <a:pPr marL="320040" marR="548640">
              <a:lnSpc>
                <a:spcPct val="90000"/>
              </a:lnSpc>
              <a:spcBef>
                <a:spcPts val="1000"/>
              </a:spcBef>
              <a:spcAft>
                <a:spcPts val="800"/>
              </a:spcAft>
            </a:pPr>
            <a:r>
              <a:rPr lang="en-US" sz="3200" dirty="0">
                <a:effectLst/>
              </a:rPr>
              <a:t>(Geneviève de Gaulle-</a:t>
            </a:r>
            <a:r>
              <a:rPr lang="en-US" sz="3200" dirty="0" err="1">
                <a:effectLst/>
              </a:rPr>
              <a:t>Anthonioz</a:t>
            </a:r>
            <a:r>
              <a:rPr lang="en-US" sz="3200" dirty="0">
                <a:effectLst/>
              </a:rPr>
              <a:t> à </a:t>
            </a:r>
            <a:r>
              <a:rPr lang="en-US" sz="3200">
                <a:effectLst/>
              </a:rPr>
              <a:t>Germaine Tillion</a:t>
            </a:r>
            <a:r>
              <a:rPr lang="en-US" sz="3200" dirty="0">
                <a:effectLst/>
              </a:rPr>
              <a:t>)</a:t>
            </a:r>
          </a:p>
        </p:txBody>
      </p:sp>
      <p:pic>
        <p:nvPicPr>
          <p:cNvPr id="3076" name="Picture 4" descr="Germaine Tillion — Wikipédia">
            <a:extLst>
              <a:ext uri="{FF2B5EF4-FFF2-40B4-BE49-F238E27FC236}">
                <a16:creationId xmlns:a16="http://schemas.microsoft.com/office/drawing/2014/main" id="{977B2725-FF1B-5A01-1502-60037CACC5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290" r="1" b="34836"/>
          <a:stretch/>
        </p:blipFill>
        <p:spPr bwMode="auto">
          <a:xfrm>
            <a:off x="7510537" y="3534845"/>
            <a:ext cx="4014216" cy="294825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Geneviève de Gaulle-Anthonioz (1920-2002) | Service historique de la Défense">
            <a:extLst>
              <a:ext uri="{FF2B5EF4-FFF2-40B4-BE49-F238E27FC236}">
                <a16:creationId xmlns:a16="http://schemas.microsoft.com/office/drawing/2014/main" id="{9682B910-C37D-2185-214F-52BAA0C5F4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186" r="12688" b="2"/>
          <a:stretch/>
        </p:blipFill>
        <p:spPr bwMode="auto">
          <a:xfrm>
            <a:off x="7510537" y="350520"/>
            <a:ext cx="3990097" cy="294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736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27ACED-8278-AF6F-69E8-5DF4E1DABB77}"/>
              </a:ext>
            </a:extLst>
          </p:cNvPr>
          <p:cNvSpPr txBox="1"/>
          <p:nvPr/>
        </p:nvSpPr>
        <p:spPr>
          <a:xfrm>
            <a:off x="662353" y="782121"/>
            <a:ext cx="10867293" cy="5293757"/>
          </a:xfrm>
          <a:prstGeom prst="rect">
            <a:avLst/>
          </a:prstGeom>
          <a:noFill/>
        </p:spPr>
        <p:txBody>
          <a:bodyPr wrap="square" rtlCol="0">
            <a:spAutoFit/>
          </a:bodyPr>
          <a:lstStyle/>
          <a:p>
            <a:pPr algn="just"/>
            <a:r>
              <a:rPr lang="fr-FR" sz="32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     « </a:t>
            </a:r>
            <a:r>
              <a:rPr lang="fr-FR" sz="3200" dirty="0">
                <a:effectLst/>
                <a:latin typeface="Calibri" panose="020F0502020204030204" pitchFamily="34" charset="0"/>
                <a:ea typeface="Times New Roman" panose="02020603050405020304" pitchFamily="18" charset="0"/>
                <a:cs typeface="Times New Roman" panose="02020603050405020304" pitchFamily="18" charset="0"/>
              </a:rPr>
              <a:t>Nous enseignons que par suite de la chute d'Adam, tous les hommes nés de manière naturelle sont </a:t>
            </a:r>
            <a:r>
              <a:rPr lang="fr-FR" sz="3200" b="1" dirty="0">
                <a:effectLst/>
                <a:latin typeface="Calibri" panose="020F0502020204030204" pitchFamily="34" charset="0"/>
                <a:ea typeface="Times New Roman" panose="02020603050405020304" pitchFamily="18" charset="0"/>
                <a:cs typeface="Times New Roman" panose="02020603050405020304" pitchFamily="18" charset="0"/>
              </a:rPr>
              <a:t>conçus et nés dans le péché</a:t>
            </a:r>
            <a:r>
              <a:rPr lang="fr-FR" sz="3200" dirty="0">
                <a:effectLst/>
                <a:latin typeface="Calibri" panose="020F0502020204030204" pitchFamily="34" charset="0"/>
                <a:ea typeface="Times New Roman" panose="02020603050405020304" pitchFamily="18" charset="0"/>
                <a:cs typeface="Times New Roman" panose="02020603050405020304" pitchFamily="18" charset="0"/>
              </a:rPr>
              <a:t> ; ce qui veut dire que, </a:t>
            </a:r>
            <a:r>
              <a:rPr lang="fr-FR" sz="3200" b="1" dirty="0">
                <a:effectLst/>
                <a:latin typeface="Calibri" panose="020F0502020204030204" pitchFamily="34" charset="0"/>
                <a:ea typeface="Times New Roman" panose="02020603050405020304" pitchFamily="18" charset="0"/>
                <a:cs typeface="Times New Roman" panose="02020603050405020304" pitchFamily="18" charset="0"/>
              </a:rPr>
              <a:t>dès le sein de leur mère, ils sont pleins de convoitises mauvaises et de penchants pervers.  Il ne peut y avoir en eux, par nature, ni crainte de Dieu ni confiance en lui.</a:t>
            </a:r>
            <a:r>
              <a:rPr lang="fr-FR" sz="3200" dirty="0">
                <a:effectLst/>
                <a:latin typeface="Calibri" panose="020F0502020204030204" pitchFamily="34" charset="0"/>
                <a:ea typeface="Times New Roman" panose="02020603050405020304" pitchFamily="18" charset="0"/>
                <a:cs typeface="Times New Roman" panose="02020603050405020304" pitchFamily="18" charset="0"/>
              </a:rPr>
              <a:t> Ce péché héréditaire et cette corruption innée et contagieuse est un péché réel, qui assujettit à la damnation et à la colère éternelle de Dieu tous ceux qui ne sont pas régénérés par le Baptême et par le Saint-Esprit.</a:t>
            </a:r>
            <a:r>
              <a:rPr lang="fr-FR" sz="3200" dirty="0">
                <a:effectLst/>
                <a:latin typeface="-webkit-standard"/>
                <a:ea typeface="Times New Roman" panose="02020603050405020304" pitchFamily="18" charset="0"/>
                <a:cs typeface="Times New Roman" panose="02020603050405020304" pitchFamily="18" charset="0"/>
              </a:rPr>
              <a:t>  »</a:t>
            </a:r>
          </a:p>
          <a:p>
            <a:r>
              <a:rPr lang="fr-FR" sz="3200" dirty="0">
                <a:latin typeface="-webkit-standard"/>
                <a:ea typeface="Times New Roman" panose="02020603050405020304" pitchFamily="18" charset="0"/>
                <a:cs typeface="Times New Roman" panose="02020603050405020304" pitchFamily="18" charset="0"/>
              </a:rPr>
              <a:t>(</a:t>
            </a:r>
            <a:r>
              <a:rPr lang="fr-FR" sz="3200" i="1" dirty="0">
                <a:latin typeface="-webkit-standard"/>
                <a:ea typeface="Times New Roman" panose="02020603050405020304" pitchFamily="18" charset="0"/>
                <a:cs typeface="Times New Roman" panose="02020603050405020304" pitchFamily="18" charset="0"/>
              </a:rPr>
              <a:t>Confession d’Augsbourg,</a:t>
            </a:r>
            <a:r>
              <a:rPr lang="fr-FR" sz="3200" dirty="0">
                <a:latin typeface="-webkit-standard"/>
                <a:ea typeface="Times New Roman" panose="02020603050405020304" pitchFamily="18" charset="0"/>
                <a:cs typeface="Times New Roman" panose="02020603050405020304" pitchFamily="18" charset="0"/>
              </a:rPr>
              <a:t> art. 2, 1530)</a:t>
            </a:r>
            <a:endParaRPr lang="fr-FR" sz="3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fr-FR" dirty="0"/>
          </a:p>
        </p:txBody>
      </p:sp>
    </p:spTree>
    <p:extLst>
      <p:ext uri="{BB962C8B-B14F-4D97-AF65-F5344CB8AC3E}">
        <p14:creationId xmlns:p14="http://schemas.microsoft.com/office/powerpoint/2010/main" val="641742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4678D59B-A641-364B-80A2-F86FDD4229A0}"/>
              </a:ext>
            </a:extLst>
          </p:cNvPr>
          <p:cNvPicPr>
            <a:picLocks noChangeAspect="1"/>
          </p:cNvPicPr>
          <p:nvPr/>
        </p:nvPicPr>
        <p:blipFill rotWithShape="1">
          <a:blip r:embed="rId2"/>
          <a:srcRect t="2619" r="6393" b="4286"/>
          <a:stretch/>
        </p:blipFill>
        <p:spPr>
          <a:xfrm>
            <a:off x="0" y="0"/>
            <a:ext cx="4806773" cy="6858000"/>
          </a:xfrm>
          <a:prstGeom prst="rect">
            <a:avLst/>
          </a:prstGeom>
        </p:spPr>
      </p:pic>
      <p:pic>
        <p:nvPicPr>
          <p:cNvPr id="5" name="Image 4" descr="Une image contenant texte, bâtiment, vieux, autel&#10;&#10;Description générée automatiquement">
            <a:extLst>
              <a:ext uri="{FF2B5EF4-FFF2-40B4-BE49-F238E27FC236}">
                <a16:creationId xmlns:a16="http://schemas.microsoft.com/office/drawing/2014/main" id="{7BC55935-C02E-6445-9A11-2196423E0271}"/>
              </a:ext>
            </a:extLst>
          </p:cNvPr>
          <p:cNvPicPr>
            <a:picLocks noChangeAspect="1"/>
          </p:cNvPicPr>
          <p:nvPr/>
        </p:nvPicPr>
        <p:blipFill rotWithShape="1">
          <a:blip r:embed="rId3"/>
          <a:srcRect l="237" r="-1" b="3755"/>
          <a:stretch/>
        </p:blipFill>
        <p:spPr>
          <a:xfrm>
            <a:off x="5045529" y="779939"/>
            <a:ext cx="6847539" cy="5539218"/>
          </a:xfrm>
          <a:prstGeom prst="rect">
            <a:avLst/>
          </a:prstGeom>
        </p:spPr>
      </p:pic>
    </p:spTree>
    <p:extLst>
      <p:ext uri="{BB962C8B-B14F-4D97-AF65-F5344CB8AC3E}">
        <p14:creationId xmlns:p14="http://schemas.microsoft.com/office/powerpoint/2010/main" val="1023714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302029" y="181957"/>
            <a:ext cx="11587941" cy="6494085"/>
          </a:xfrm>
          <a:prstGeom prst="rect">
            <a:avLst/>
          </a:prstGeom>
          <a:noFill/>
        </p:spPr>
        <p:txBody>
          <a:bodyPr wrap="square" rtlCol="0">
            <a:spAutoFit/>
          </a:bodyPr>
          <a:lstStyle/>
          <a:p>
            <a:r>
              <a:rPr lang="fr-FR" sz="3200" b="1" dirty="0">
                <a:latin typeface="Times New Roman" panose="02020603050405020304" pitchFamily="18" charset="0"/>
                <a:cs typeface="Times New Roman" panose="02020603050405020304" pitchFamily="18" charset="0"/>
              </a:rPr>
              <a:t>1. LE MAL N’EST PAS CE QU’IL Y A DE PLUS ORIGINAIRE</a:t>
            </a:r>
          </a:p>
          <a:p>
            <a:r>
              <a:rPr lang="fr-FR" sz="3200" dirty="0">
                <a:latin typeface="Times New Roman" panose="02020603050405020304" pitchFamily="18" charset="0"/>
                <a:cs typeface="Times New Roman" panose="02020603050405020304" pitchFamily="18" charset="0"/>
              </a:rPr>
              <a:t> </a:t>
            </a:r>
          </a:p>
          <a:p>
            <a:r>
              <a:rPr lang="fr-FR" sz="3200" b="1" dirty="0">
                <a:solidFill>
                  <a:srgbClr val="FF0000"/>
                </a:solidFill>
                <a:latin typeface="Times New Roman" panose="02020603050405020304" pitchFamily="18" charset="0"/>
                <a:cs typeface="Times New Roman" panose="02020603050405020304" pitchFamily="18" charset="0"/>
              </a:rPr>
              <a:t>2. LE MAL EST UN SCANDALE INCOMPREHENSIBLE</a:t>
            </a:r>
          </a:p>
          <a:p>
            <a:pPr lvl="1"/>
            <a:r>
              <a:rPr lang="fr-FR" sz="3200" dirty="0">
                <a:latin typeface="Times New Roman" panose="02020603050405020304" pitchFamily="18" charset="0"/>
                <a:cs typeface="Times New Roman" panose="02020603050405020304" pitchFamily="18" charset="0"/>
              </a:rPr>
              <a:t>2.1. L’Ancien Testament : mise en lumière du scandale</a:t>
            </a:r>
          </a:p>
          <a:p>
            <a:pPr lvl="1"/>
            <a:r>
              <a:rPr lang="fr-FR" sz="3200" dirty="0">
                <a:latin typeface="Times New Roman" panose="02020603050405020304" pitchFamily="18" charset="0"/>
                <a:cs typeface="Times New Roman" panose="02020603050405020304" pitchFamily="18" charset="0"/>
              </a:rPr>
              <a:t>2.2. Jésus : une question sans réponse</a:t>
            </a:r>
          </a:p>
          <a:p>
            <a:pPr lvl="1"/>
            <a:r>
              <a:rPr lang="fr-FR" sz="3200" dirty="0">
                <a:latin typeface="Times New Roman" panose="02020603050405020304" pitchFamily="18" charset="0"/>
                <a:cs typeface="Times New Roman" panose="02020603050405020304" pitchFamily="18" charset="0"/>
              </a:rPr>
              <a:t>2.3. Des explications irrecevables</a:t>
            </a:r>
          </a:p>
          <a:p>
            <a:r>
              <a:rPr lang="fr-FR" sz="3200" dirty="0">
                <a:latin typeface="Times New Roman" panose="02020603050405020304" pitchFamily="18" charset="0"/>
                <a:cs typeface="Times New Roman" panose="02020603050405020304" pitchFamily="18" charset="0"/>
              </a:rPr>
              <a:t> </a:t>
            </a:r>
          </a:p>
          <a:p>
            <a:pPr lvl="0"/>
            <a:r>
              <a:rPr lang="fr-FR" sz="3200" b="1" dirty="0">
                <a:latin typeface="Times New Roman" panose="02020603050405020304" pitchFamily="18" charset="0"/>
                <a:cs typeface="Times New Roman" panose="02020603050405020304" pitchFamily="18" charset="0"/>
              </a:rPr>
              <a:t>3. DIEU ET LE MAL</a:t>
            </a:r>
          </a:p>
          <a:p>
            <a:pPr lvl="1"/>
            <a:r>
              <a:rPr lang="fr-FR" sz="3200" dirty="0">
                <a:latin typeface="Times New Roman" panose="02020603050405020304" pitchFamily="18" charset="0"/>
                <a:cs typeface="Times New Roman" panose="02020603050405020304" pitchFamily="18" charset="0"/>
              </a:rPr>
              <a:t>3.1. La situation propre du judéo-christianisme</a:t>
            </a:r>
          </a:p>
          <a:p>
            <a:pPr lvl="1"/>
            <a:r>
              <a:rPr lang="fr-FR" sz="3200" dirty="0">
                <a:latin typeface="Times New Roman" panose="02020603050405020304" pitchFamily="18" charset="0"/>
                <a:cs typeface="Times New Roman" panose="02020603050405020304" pitchFamily="18" charset="0"/>
              </a:rPr>
              <a:t>3.2. Une fausse image de la toute-puissance de Dieu</a:t>
            </a:r>
          </a:p>
          <a:p>
            <a:pPr lvl="1"/>
            <a:r>
              <a:rPr lang="fr-FR" sz="3200" dirty="0">
                <a:latin typeface="Times New Roman" panose="02020603050405020304" pitchFamily="18" charset="0"/>
                <a:cs typeface="Times New Roman" panose="02020603050405020304" pitchFamily="18" charset="0"/>
              </a:rPr>
              <a:t>3.3. Le renversement du problème en Jésus-Christ </a:t>
            </a:r>
          </a:p>
          <a:p>
            <a:r>
              <a:rPr lang="fr-FR" sz="3200" dirty="0">
                <a:latin typeface="Times New Roman" panose="02020603050405020304" pitchFamily="18" charset="0"/>
                <a:cs typeface="Times New Roman" panose="02020603050405020304" pitchFamily="18" charset="0"/>
              </a:rPr>
              <a:t> </a:t>
            </a:r>
          </a:p>
          <a:p>
            <a:pPr lvl="0"/>
            <a:r>
              <a:rPr lang="fr-FR" sz="3200" b="1" dirty="0">
                <a:latin typeface="Times New Roman" panose="02020603050405020304" pitchFamily="18" charset="0"/>
                <a:cs typeface="Times New Roman" panose="02020603050405020304" pitchFamily="18" charset="0"/>
              </a:rPr>
              <a:t>4. NOTRE REPONSE AU MAL</a:t>
            </a:r>
          </a:p>
        </p:txBody>
      </p:sp>
    </p:spTree>
    <p:extLst>
      <p:ext uri="{BB962C8B-B14F-4D97-AF65-F5344CB8AC3E}">
        <p14:creationId xmlns:p14="http://schemas.microsoft.com/office/powerpoint/2010/main" val="1287488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D7E20C3-0DC5-994A-87CB-B559D0B4703C}"/>
              </a:ext>
            </a:extLst>
          </p:cNvPr>
          <p:cNvSpPr txBox="1"/>
          <p:nvPr/>
        </p:nvSpPr>
        <p:spPr>
          <a:xfrm>
            <a:off x="8058150" y="5440973"/>
            <a:ext cx="3663462" cy="830997"/>
          </a:xfrm>
          <a:prstGeom prst="rect">
            <a:avLst/>
          </a:prstGeom>
          <a:solidFill>
            <a:schemeClr val="bg1"/>
          </a:solidFill>
        </p:spPr>
        <p:txBody>
          <a:bodyPr wrap="square" rtlCol="0">
            <a:spAutoFit/>
          </a:bodyPr>
          <a:lstStyle/>
          <a:p>
            <a:r>
              <a:rPr lang="fr-FR" sz="2400" dirty="0"/>
              <a:t>Edvard Munch, </a:t>
            </a:r>
            <a:r>
              <a:rPr lang="fr-FR" sz="2400" i="1" dirty="0"/>
              <a:t>Le cri, </a:t>
            </a:r>
            <a:r>
              <a:rPr lang="fr-FR" sz="2400" dirty="0"/>
              <a:t>1893 </a:t>
            </a:r>
            <a:r>
              <a:rPr lang="fr-FR" sz="2400" dirty="0" err="1"/>
              <a:t>Nasjonalgalleriet</a:t>
            </a:r>
            <a:r>
              <a:rPr lang="fr-FR" sz="2400" dirty="0"/>
              <a:t> d’Oslo</a:t>
            </a:r>
          </a:p>
        </p:txBody>
      </p:sp>
      <p:pic>
        <p:nvPicPr>
          <p:cNvPr id="1026" name="Picture 2" descr="L'écho du Cri à Oslo, Norvège | Edvard Munch | Visit Norway">
            <a:extLst>
              <a:ext uri="{FF2B5EF4-FFF2-40B4-BE49-F238E27FC236}">
                <a16:creationId xmlns:a16="http://schemas.microsoft.com/office/drawing/2014/main" id="{8E8A7FB8-F3F7-B546-D7F3-3937766395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2860" y="0"/>
            <a:ext cx="4140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19531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20638</TotalTime>
  <Words>1912</Words>
  <Application>Microsoft Macintosh PowerPoint</Application>
  <PresentationFormat>Grand écran</PresentationFormat>
  <Paragraphs>138</Paragraphs>
  <Slides>50</Slides>
  <Notes>4</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50</vt:i4>
      </vt:variant>
    </vt:vector>
  </HeadingPairs>
  <TitlesOfParts>
    <vt:vector size="56" baseType="lpstr">
      <vt:lpstr>-webkit-standard</vt:lpstr>
      <vt:lpstr>Arial</vt:lpstr>
      <vt:lpstr>Calibri</vt:lpstr>
      <vt:lpstr>Calibri Light</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Aude Ragozin</dc:creator>
  <cp:lastModifiedBy>Aude Ragozin</cp:lastModifiedBy>
  <cp:revision>109</cp:revision>
  <dcterms:created xsi:type="dcterms:W3CDTF">2021-01-11T21:38:17Z</dcterms:created>
  <dcterms:modified xsi:type="dcterms:W3CDTF">2025-05-13T07:11:53Z</dcterms:modified>
</cp:coreProperties>
</file>