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94" r:id="rId2"/>
    <p:sldId id="262" r:id="rId3"/>
    <p:sldId id="440" r:id="rId4"/>
    <p:sldId id="439" r:id="rId5"/>
    <p:sldId id="343" r:id="rId6"/>
    <p:sldId id="430" r:id="rId7"/>
    <p:sldId id="346" r:id="rId8"/>
    <p:sldId id="257" r:id="rId9"/>
    <p:sldId id="344" r:id="rId10"/>
    <p:sldId id="444" r:id="rId11"/>
    <p:sldId id="377" r:id="rId12"/>
    <p:sldId id="445" r:id="rId13"/>
    <p:sldId id="434" r:id="rId14"/>
    <p:sldId id="446" r:id="rId15"/>
    <p:sldId id="456" r:id="rId16"/>
    <p:sldId id="457" r:id="rId17"/>
    <p:sldId id="367" r:id="rId18"/>
    <p:sldId id="458" r:id="rId19"/>
    <p:sldId id="375" r:id="rId20"/>
    <p:sldId id="443" r:id="rId21"/>
    <p:sldId id="331" r:id="rId22"/>
    <p:sldId id="330" r:id="rId23"/>
    <p:sldId id="349" r:id="rId24"/>
    <p:sldId id="450" r:id="rId25"/>
    <p:sldId id="332" r:id="rId26"/>
    <p:sldId id="451" r:id="rId27"/>
    <p:sldId id="432" r:id="rId28"/>
    <p:sldId id="433" r:id="rId29"/>
    <p:sldId id="368" r:id="rId30"/>
    <p:sldId id="369" r:id="rId31"/>
    <p:sldId id="360" r:id="rId32"/>
    <p:sldId id="361" r:id="rId33"/>
    <p:sldId id="376" r:id="rId34"/>
    <p:sldId id="362" r:id="rId35"/>
    <p:sldId id="363" r:id="rId36"/>
    <p:sldId id="374" r:id="rId37"/>
    <p:sldId id="337" r:id="rId38"/>
    <p:sldId id="342" r:id="rId39"/>
    <p:sldId id="455" r:id="rId40"/>
    <p:sldId id="454" r:id="rId41"/>
    <p:sldId id="340" r:id="rId42"/>
    <p:sldId id="339" r:id="rId43"/>
    <p:sldId id="378" r:id="rId44"/>
    <p:sldId id="341" r:id="rId45"/>
    <p:sldId id="338" r:id="rId46"/>
    <p:sldId id="452" r:id="rId47"/>
    <p:sldId id="449" r:id="rId48"/>
    <p:sldId id="437" r:id="rId49"/>
    <p:sldId id="336" r:id="rId50"/>
    <p:sldId id="459" r:id="rId51"/>
    <p:sldId id="370" r:id="rId52"/>
    <p:sldId id="372" r:id="rId53"/>
    <p:sldId id="373"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000"/>
  </p:normalViewPr>
  <p:slideViewPr>
    <p:cSldViewPr snapToGrid="0" snapToObjects="1">
      <p:cViewPr varScale="1">
        <p:scale>
          <a:sx n="42" d="100"/>
          <a:sy n="42" d="100"/>
        </p:scale>
        <p:origin x="184" y="696"/>
      </p:cViewPr>
      <p:guideLst/>
    </p:cSldViewPr>
  </p:slideViewPr>
  <p:outlineViewPr>
    <p:cViewPr>
      <p:scale>
        <a:sx n="33" d="100"/>
        <a:sy n="33" d="100"/>
      </p:scale>
      <p:origin x="0" y="-1768"/>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20/05/2025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72045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Danse macabre, Cloître des saints innocents à P</a:t>
            </a:r>
          </a:p>
          <a:p>
            <a:r>
              <a:rPr lang="fr-FR" dirty="0" err="1"/>
              <a:t>aris</a:t>
            </a:r>
            <a:r>
              <a:rPr lang="fr-FR" dirty="0"/>
              <a:t>, 1485, gravure sur bois</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8</a:t>
            </a:fld>
            <a:endParaRPr lang="fr-FR"/>
          </a:p>
        </p:txBody>
      </p:sp>
    </p:spTree>
    <p:extLst>
      <p:ext uri="{BB962C8B-B14F-4D97-AF65-F5344CB8AC3E}">
        <p14:creationId xmlns:p14="http://schemas.microsoft.com/office/powerpoint/2010/main" val="256566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Christ pantocrator, Cathédrale de </a:t>
            </a:r>
            <a:r>
              <a:rPr lang="fr-FR" dirty="0" err="1"/>
              <a:t>Cefalu</a:t>
            </a:r>
            <a:r>
              <a:rPr lang="fr-FR" dirty="0"/>
              <a:t> en Sicile</a:t>
            </a: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51</a:t>
            </a:fld>
            <a:endParaRPr lang="fr-FR"/>
          </a:p>
        </p:txBody>
      </p:sp>
    </p:spTree>
    <p:extLst>
      <p:ext uri="{BB962C8B-B14F-4D97-AF65-F5344CB8AC3E}">
        <p14:creationId xmlns:p14="http://schemas.microsoft.com/office/powerpoint/2010/main" val="175314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20/05/2025</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file:///verset/Gene&#768;se/2/16/TOB" TargetMode="External"/><Relationship Id="rId2" Type="http://schemas.openxmlformats.org/officeDocument/2006/relationships/hyperlink" Target="file:///verset/Gene&#768;se/2/15/TOB" TargetMode="External"/><Relationship Id="rId1" Type="http://schemas.openxmlformats.org/officeDocument/2006/relationships/slideLayout" Target="../slideLayouts/slideLayout7.xml"/><Relationship Id="rId4" Type="http://schemas.openxmlformats.org/officeDocument/2006/relationships/hyperlink" Target="file:///verset/Gene&#768;se/2/17/TOB"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file:///verset/Gene&#768;se/3/2/TOB" TargetMode="External"/><Relationship Id="rId2" Type="http://schemas.openxmlformats.org/officeDocument/2006/relationships/hyperlink" Target="file:///verset/Gene&#768;se/3/1/TOB" TargetMode="External"/><Relationship Id="rId1" Type="http://schemas.openxmlformats.org/officeDocument/2006/relationships/slideLayout" Target="../slideLayouts/slideLayout7.xml"/><Relationship Id="rId4" Type="http://schemas.openxmlformats.org/officeDocument/2006/relationships/hyperlink" Target="file:///verset/Gene&#768;se/3/3/TOB"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file:///verset/Gene&#768;se/3/5/TOB" TargetMode="External"/><Relationship Id="rId2" Type="http://schemas.openxmlformats.org/officeDocument/2006/relationships/hyperlink" Target="file:///verset/Gene&#768;se/3/4/TOB" TargetMode="Externa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file:///verset/Gene&#768;se/3/7/TOB" TargetMode="External"/><Relationship Id="rId2" Type="http://schemas.openxmlformats.org/officeDocument/2006/relationships/hyperlink" Target="file:///verset/Gene&#768;se/3/6/TOB"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file:///verset/Gene&#768;se/3/9/TOB" TargetMode="External"/><Relationship Id="rId7" Type="http://schemas.openxmlformats.org/officeDocument/2006/relationships/hyperlink" Target="file:///verset/Gene&#768;se/3/13/TOB" TargetMode="External"/><Relationship Id="rId2" Type="http://schemas.openxmlformats.org/officeDocument/2006/relationships/hyperlink" Target="file:///verset/Gene&#768;se/3/8/TOB" TargetMode="External"/><Relationship Id="rId1" Type="http://schemas.openxmlformats.org/officeDocument/2006/relationships/slideLayout" Target="../slideLayouts/slideLayout7.xml"/><Relationship Id="rId6" Type="http://schemas.openxmlformats.org/officeDocument/2006/relationships/hyperlink" Target="file:///verset/Gene&#768;se/3/12/TOB" TargetMode="External"/><Relationship Id="rId5" Type="http://schemas.openxmlformats.org/officeDocument/2006/relationships/hyperlink" Target="file:///verset/Gene&#768;se/3/11/TOB" TargetMode="External"/><Relationship Id="rId4" Type="http://schemas.openxmlformats.org/officeDocument/2006/relationships/hyperlink" Target="file:///verset/Gene&#768;se/3/10/TOB"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file:///verset/Gene&#768;se/3/15/TOB" TargetMode="External"/><Relationship Id="rId2" Type="http://schemas.openxmlformats.org/officeDocument/2006/relationships/hyperlink" Target="file:///verset/Gene&#768;se/3/14/TOB" TargetMode="External"/><Relationship Id="rId1" Type="http://schemas.openxmlformats.org/officeDocument/2006/relationships/slideLayout" Target="../slideLayouts/slideLayout7.xml"/><Relationship Id="rId4" Type="http://schemas.openxmlformats.org/officeDocument/2006/relationships/hyperlink" Target="file:///verset/Gene&#768;se/3/16/TOB"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file:///verset/Gene&#768;se/3/18/TOB" TargetMode="External"/><Relationship Id="rId2" Type="http://schemas.openxmlformats.org/officeDocument/2006/relationships/hyperlink" Target="file:///verset/Gene&#768;se/3/17/TOB" TargetMode="External"/><Relationship Id="rId1" Type="http://schemas.openxmlformats.org/officeDocument/2006/relationships/slideLayout" Target="../slideLayouts/slideLayout7.xml"/><Relationship Id="rId4" Type="http://schemas.openxmlformats.org/officeDocument/2006/relationships/hyperlink" Target="file:///verset/Gene&#768;se/3/19/TOB"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file:///verset/Gene&#768;se/3/20/TOB" TargetMode="External"/><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hyperlink" Target="file:///verset/Gene&#768;se/3/22/TOB" TargetMode="External"/><Relationship Id="rId4" Type="http://schemas.openxmlformats.org/officeDocument/2006/relationships/hyperlink" Target="file:///verset/Gene&#768;se/3/21/TOB"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file:///verset/Gene&#768;se/3/24/TOB" TargetMode="External"/><Relationship Id="rId2" Type="http://schemas.openxmlformats.org/officeDocument/2006/relationships/hyperlink" Target="file:///verset/Gene&#768;se/3/23/TOB" TargetMode="Externa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DF14AD8D-6D74-1444-9DE3-C2006E0C8FF8}"/>
              </a:ext>
            </a:extLst>
          </p:cNvPr>
          <p:cNvSpPr txBox="1"/>
          <p:nvPr/>
        </p:nvSpPr>
        <p:spPr>
          <a:xfrm>
            <a:off x="838199" y="548464"/>
            <a:ext cx="3807187" cy="2228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CH. 3 - LA MORT ET LE PECHE</a:t>
            </a:r>
          </a:p>
        </p:txBody>
      </p:sp>
      <p:sp>
        <p:nvSpPr>
          <p:cNvPr id="2" name="Rectangle 1">
            <a:extLst>
              <a:ext uri="{FF2B5EF4-FFF2-40B4-BE49-F238E27FC236}">
                <a16:creationId xmlns:a16="http://schemas.microsoft.com/office/drawing/2014/main" id="{2671E58F-3608-734D-B851-DDC30B0A186F}"/>
              </a:ext>
            </a:extLst>
          </p:cNvPr>
          <p:cNvSpPr/>
          <p:nvPr/>
        </p:nvSpPr>
        <p:spPr>
          <a:xfrm>
            <a:off x="203201" y="5749944"/>
            <a:ext cx="4442185" cy="854056"/>
          </a:xfrm>
          <a:prstGeom prst="rect">
            <a:avLst/>
          </a:prstGeom>
        </p:spPr>
        <p:txBody>
          <a:bodyPr vert="horz" lIns="91440" tIns="45720" rIns="91440" bIns="45720" rtlCol="0">
            <a:normAutofit/>
          </a:bodyPr>
          <a:lstStyle/>
          <a:p>
            <a:pPr>
              <a:lnSpc>
                <a:spcPct val="90000"/>
              </a:lnSpc>
              <a:spcAft>
                <a:spcPts val="600"/>
              </a:spcAft>
            </a:pPr>
            <a:r>
              <a:rPr lang="en-US" sz="2000" dirty="0"/>
              <a:t>J. Bosch</a:t>
            </a:r>
            <a:r>
              <a:rPr lang="en-US" sz="2000" i="1" dirty="0"/>
              <a:t>, Le </a:t>
            </a:r>
            <a:r>
              <a:rPr lang="en-US" sz="2000" i="1" dirty="0" err="1"/>
              <a:t>portement</a:t>
            </a:r>
            <a:r>
              <a:rPr lang="en-US" sz="2000" i="1" dirty="0"/>
              <a:t> de </a:t>
            </a:r>
            <a:r>
              <a:rPr lang="en-US" sz="2000" i="1" dirty="0" err="1"/>
              <a:t>croix</a:t>
            </a:r>
            <a:r>
              <a:rPr lang="en-US" sz="2000" i="1" dirty="0"/>
              <a:t>, </a:t>
            </a:r>
          </a:p>
          <a:p>
            <a:pPr>
              <a:lnSpc>
                <a:spcPct val="90000"/>
              </a:lnSpc>
              <a:spcAft>
                <a:spcPts val="600"/>
              </a:spcAft>
            </a:pPr>
            <a:r>
              <a:rPr lang="en-US" sz="2000" i="1" dirty="0"/>
              <a:t>v</a:t>
            </a:r>
            <a:r>
              <a:rPr lang="en-US" sz="2000" dirty="0"/>
              <a:t>. 1515, </a:t>
            </a:r>
            <a:r>
              <a:rPr lang="en-US" sz="2000" dirty="0" err="1"/>
              <a:t>Musée</a:t>
            </a:r>
            <a:r>
              <a:rPr lang="en-US" sz="2000" dirty="0"/>
              <a:t> des Beaux Arts de Gand</a:t>
            </a:r>
          </a:p>
        </p:txBody>
      </p:sp>
      <p:pic>
        <p:nvPicPr>
          <p:cNvPr id="4" name="Image 3" descr="Une image contenant texte, personne, groupe, gens&#10;&#10;Description générée automatiquement">
            <a:extLst>
              <a:ext uri="{FF2B5EF4-FFF2-40B4-BE49-F238E27FC236}">
                <a16:creationId xmlns:a16="http://schemas.microsoft.com/office/drawing/2014/main" id="{99B44D58-0180-D149-86DD-4B912D201EE5}"/>
              </a:ext>
            </a:extLst>
          </p:cNvPr>
          <p:cNvPicPr>
            <a:picLocks noChangeAspect="1"/>
          </p:cNvPicPr>
          <p:nvPr/>
        </p:nvPicPr>
        <p:blipFill>
          <a:blip r:embed="rId3"/>
          <a:srcRect r="4142"/>
          <a:stretch>
            <a:fillRect/>
          </a:stretch>
        </p:blipFill>
        <p:spPr>
          <a:xfrm>
            <a:off x="5010386" y="10"/>
            <a:ext cx="7181613" cy="6857990"/>
          </a:xfrm>
          <a:prstGeom prst="rect">
            <a:avLst/>
          </a:prstGeom>
          <a:effectLst/>
        </p:spPr>
      </p:pic>
    </p:spTree>
    <p:extLst>
      <p:ext uri="{BB962C8B-B14F-4D97-AF65-F5344CB8AC3E}">
        <p14:creationId xmlns:p14="http://schemas.microsoft.com/office/powerpoint/2010/main" val="219000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5" name="Rectangle 41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Les funérailles - étapes et rites liturgiques">
            <a:extLst>
              <a:ext uri="{FF2B5EF4-FFF2-40B4-BE49-F238E27FC236}">
                <a16:creationId xmlns:a16="http://schemas.microsoft.com/office/drawing/2014/main" id="{4B15692D-E6D7-066F-3A7D-529C1B418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2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94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26967" y="181957"/>
            <a:ext cx="11538066"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solidFill>
                  <a:srgbClr val="FF0000"/>
                </a:solidFill>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47568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ZoneTexte 1">
            <a:extLst>
              <a:ext uri="{FF2B5EF4-FFF2-40B4-BE49-F238E27FC236}">
                <a16:creationId xmlns:a16="http://schemas.microsoft.com/office/drawing/2014/main" id="{E4107921-F255-959A-C5B7-F59314C9C02A}"/>
              </a:ext>
            </a:extLst>
          </p:cNvPr>
          <p:cNvSpPr txBox="1"/>
          <p:nvPr/>
        </p:nvSpPr>
        <p:spPr>
          <a:xfrm>
            <a:off x="3215729" y="1764407"/>
            <a:ext cx="5760846" cy="2310312"/>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endParaRPr lang="en-US" sz="9600" kern="1200" dirty="0">
              <a:solidFill>
                <a:schemeClr val="tx2"/>
              </a:solidFill>
              <a:latin typeface="+mj-lt"/>
              <a:ea typeface="+mj-ea"/>
              <a:cs typeface="+mj-cs"/>
            </a:endParaRPr>
          </a:p>
          <a:p>
            <a:pPr algn="ctr">
              <a:lnSpc>
                <a:spcPct val="90000"/>
              </a:lnSpc>
              <a:spcBef>
                <a:spcPct val="0"/>
              </a:spcBef>
              <a:spcAft>
                <a:spcPts val="600"/>
              </a:spcAft>
            </a:pPr>
            <a:r>
              <a:rPr lang="en-US" sz="10400" kern="1200" dirty="0" err="1">
                <a:solidFill>
                  <a:schemeClr val="tx2"/>
                </a:solidFill>
                <a:latin typeface="+mj-lt"/>
                <a:ea typeface="+mj-ea"/>
                <a:cs typeface="+mj-cs"/>
              </a:rPr>
              <a:t>Sheol</a:t>
            </a:r>
            <a:endParaRPr lang="en-US" sz="10400" kern="1200" dirty="0">
              <a:solidFill>
                <a:schemeClr val="tx2"/>
              </a:solidFill>
              <a:latin typeface="+mj-lt"/>
              <a:ea typeface="+mj-ea"/>
              <a:cs typeface="+mj-cs"/>
            </a:endParaRPr>
          </a:p>
          <a:p>
            <a:pPr algn="ctr">
              <a:lnSpc>
                <a:spcPct val="90000"/>
              </a:lnSpc>
              <a:spcBef>
                <a:spcPct val="0"/>
              </a:spcBef>
              <a:spcAft>
                <a:spcPts val="600"/>
              </a:spcAft>
            </a:pP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238057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46DDF5-6360-E811-E90B-6651528D6EEA}"/>
              </a:ext>
            </a:extLst>
          </p:cNvPr>
          <p:cNvSpPr txBox="1"/>
          <p:nvPr/>
        </p:nvSpPr>
        <p:spPr>
          <a:xfrm>
            <a:off x="4724400" y="1051426"/>
            <a:ext cx="6587564" cy="4755148"/>
          </a:xfrm>
          <a:prstGeom prst="rect">
            <a:avLst/>
          </a:prstGeom>
          <a:noFill/>
        </p:spPr>
        <p:txBody>
          <a:bodyPr wrap="square" rtlCol="0">
            <a:spAutoFit/>
          </a:bodyPr>
          <a:lstStyle/>
          <a:p>
            <a:pPr marL="548640" marR="548640" algn="just">
              <a:spcBef>
                <a:spcPts val="1000"/>
              </a:spcBef>
              <a:spcAft>
                <a:spcPts val="800"/>
              </a:spcAft>
            </a:pP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a:solidFill>
                  <a:srgbClr val="000000"/>
                </a:solidFill>
                <a:effectLst/>
                <a:ea typeface="Calibri" panose="020F0502020204030204" pitchFamily="34" charset="0"/>
                <a:cs typeface="Times New Roman" panose="02020603050405020304" pitchFamily="18" charset="0"/>
              </a:rPr>
              <a:t>Pour les morts fais-tu des merveilles, les ombres se lèvent-elles pour te louer ? Parle-t-on de ton amour dans la tombe, de ta vérité au lieu de perdition ? Connaît-on dans la </a:t>
            </a:r>
            <a:r>
              <a:rPr lang="fr-FR" sz="3200" dirty="0" err="1">
                <a:solidFill>
                  <a:srgbClr val="000000"/>
                </a:solidFill>
                <a:effectLst/>
                <a:ea typeface="Calibri" panose="020F0502020204030204" pitchFamily="34" charset="0"/>
                <a:cs typeface="Times New Roman" panose="02020603050405020304" pitchFamily="18" charset="0"/>
              </a:rPr>
              <a:t>ténèbre</a:t>
            </a:r>
            <a:r>
              <a:rPr lang="fr-FR" sz="3200" dirty="0">
                <a:solidFill>
                  <a:srgbClr val="000000"/>
                </a:solidFill>
                <a:effectLst/>
                <a:ea typeface="Calibri" panose="020F0502020204030204" pitchFamily="34" charset="0"/>
                <a:cs typeface="Times New Roman" panose="02020603050405020304" pitchFamily="18" charset="0"/>
              </a:rPr>
              <a:t> tes merveilles et ta justice au pays de l’oubli ? </a:t>
            </a:r>
          </a:p>
          <a:p>
            <a:pPr marL="548640" marR="548640" algn="just">
              <a:spcBef>
                <a:spcPts val="1000"/>
              </a:spcBef>
              <a:spcAft>
                <a:spcPts val="800"/>
              </a:spcAft>
            </a:pPr>
            <a:r>
              <a:rPr lang="fr-FR" sz="3200" dirty="0">
                <a:solidFill>
                  <a:srgbClr val="000000"/>
                </a:solidFill>
                <a:effectLst/>
                <a:ea typeface="Calibri" panose="020F0502020204030204" pitchFamily="34" charset="0"/>
                <a:cs typeface="Times New Roman" panose="02020603050405020304" pitchFamily="18" charset="0"/>
              </a:rPr>
              <a:t>(Ps 87/88)</a:t>
            </a:r>
          </a:p>
        </p:txBody>
      </p:sp>
      <p:pic>
        <p:nvPicPr>
          <p:cNvPr id="3" name="Image 2" descr="Une image contenant texte&#10;&#10;Description générée automatiquement">
            <a:extLst>
              <a:ext uri="{FF2B5EF4-FFF2-40B4-BE49-F238E27FC236}">
                <a16:creationId xmlns:a16="http://schemas.microsoft.com/office/drawing/2014/main" id="{906B64CB-75E1-1D2E-5688-9491B50710DD}"/>
              </a:ext>
            </a:extLst>
          </p:cNvPr>
          <p:cNvPicPr>
            <a:picLocks noChangeAspect="1"/>
          </p:cNvPicPr>
          <p:nvPr/>
        </p:nvPicPr>
        <p:blipFill>
          <a:blip r:embed="rId2"/>
          <a:stretch>
            <a:fillRect/>
          </a:stretch>
        </p:blipFill>
        <p:spPr>
          <a:xfrm>
            <a:off x="880036" y="731520"/>
            <a:ext cx="3237785" cy="5394960"/>
          </a:xfrm>
          <a:prstGeom prst="rect">
            <a:avLst/>
          </a:prstGeom>
        </p:spPr>
      </p:pic>
    </p:spTree>
    <p:extLst>
      <p:ext uri="{BB962C8B-B14F-4D97-AF65-F5344CB8AC3E}">
        <p14:creationId xmlns:p14="http://schemas.microsoft.com/office/powerpoint/2010/main" val="78237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F19A72-7D15-BD5E-D7EF-8415FC6E0B9F}"/>
              </a:ext>
            </a:extLst>
          </p:cNvPr>
          <p:cNvSpPr txBox="1"/>
          <p:nvPr/>
        </p:nvSpPr>
        <p:spPr>
          <a:xfrm>
            <a:off x="4953715" y="1659285"/>
            <a:ext cx="6426200" cy="3539430"/>
          </a:xfrm>
          <a:prstGeom prst="rect">
            <a:avLst/>
          </a:prstGeom>
          <a:noFill/>
        </p:spPr>
        <p:txBody>
          <a:bodyPr wrap="square" rtlCol="0">
            <a:spAutoFit/>
          </a:bodyPr>
          <a:lstStyle/>
          <a:p>
            <a:pPr marR="548640" algn="just">
              <a:buNone/>
            </a:pPr>
            <a:r>
              <a:rPr lang="fr-FR" sz="3200" dirty="0">
                <a:solidFill>
                  <a:srgbClr val="000000"/>
                </a:solidFill>
                <a:cs typeface="Times New Roman" panose="02020603050405020304" pitchFamily="18" charset="0"/>
              </a:rPr>
              <a:t>Où donc aller, loin de ton souffle ?</a:t>
            </a:r>
          </a:p>
          <a:p>
            <a:pPr marR="548640" algn="just">
              <a:buNone/>
            </a:pPr>
            <a:r>
              <a:rPr lang="fr-FR" sz="3200" dirty="0">
                <a:solidFill>
                  <a:srgbClr val="000000"/>
                </a:solidFill>
                <a:cs typeface="Times New Roman" panose="02020603050405020304" pitchFamily="18" charset="0"/>
              </a:rPr>
              <a:t>Où m’enfuir, loin de ta face ?</a:t>
            </a:r>
          </a:p>
          <a:p>
            <a:pPr marR="548640" algn="just">
              <a:buNone/>
            </a:pPr>
            <a:r>
              <a:rPr lang="fr-FR" sz="3200" dirty="0">
                <a:solidFill>
                  <a:srgbClr val="000000"/>
                </a:solidFill>
                <a:cs typeface="Times New Roman" panose="02020603050405020304" pitchFamily="18" charset="0"/>
              </a:rPr>
              <a:t>Je gravis les cieux, tu es là ;</a:t>
            </a:r>
          </a:p>
          <a:p>
            <a:pPr marR="548640" algn="just"/>
            <a:r>
              <a:rPr lang="fr-FR" sz="3200" dirty="0">
                <a:solidFill>
                  <a:srgbClr val="000000"/>
                </a:solidFill>
                <a:cs typeface="Times New Roman" panose="02020603050405020304" pitchFamily="18" charset="0"/>
              </a:rPr>
              <a:t>Je descends chez les morts : te voici </a:t>
            </a:r>
          </a:p>
          <a:p>
            <a:pPr marR="548640" algn="just"/>
            <a:endParaRPr lang="fr-FR" sz="3200" dirty="0">
              <a:solidFill>
                <a:srgbClr val="000000"/>
              </a:solidFill>
              <a:cs typeface="Times New Roman" panose="02020603050405020304" pitchFamily="18" charset="0"/>
            </a:endParaRPr>
          </a:p>
          <a:p>
            <a:pPr marR="548640" algn="just"/>
            <a:r>
              <a:rPr lang="fr-FR" sz="3200" dirty="0">
                <a:solidFill>
                  <a:srgbClr val="000000"/>
                </a:solidFill>
                <a:cs typeface="Times New Roman" panose="02020603050405020304" pitchFamily="18" charset="0"/>
              </a:rPr>
              <a:t>(Ps 138/139, 7-8)</a:t>
            </a:r>
          </a:p>
        </p:txBody>
      </p:sp>
      <p:pic>
        <p:nvPicPr>
          <p:cNvPr id="3" name="Image 2" descr="Une image contenant texte&#10;&#10;Description générée automatiquement">
            <a:extLst>
              <a:ext uri="{FF2B5EF4-FFF2-40B4-BE49-F238E27FC236}">
                <a16:creationId xmlns:a16="http://schemas.microsoft.com/office/drawing/2014/main" id="{3F5414DE-47A3-3B38-A01E-FACC9450B633}"/>
              </a:ext>
            </a:extLst>
          </p:cNvPr>
          <p:cNvPicPr>
            <a:picLocks noChangeAspect="1"/>
          </p:cNvPicPr>
          <p:nvPr/>
        </p:nvPicPr>
        <p:blipFill>
          <a:blip r:embed="rId2"/>
          <a:stretch>
            <a:fillRect/>
          </a:stretch>
        </p:blipFill>
        <p:spPr>
          <a:xfrm>
            <a:off x="576580" y="731520"/>
            <a:ext cx="3237785" cy="5394960"/>
          </a:xfrm>
          <a:prstGeom prst="rect">
            <a:avLst/>
          </a:prstGeom>
        </p:spPr>
      </p:pic>
    </p:spTree>
    <p:extLst>
      <p:ext uri="{BB962C8B-B14F-4D97-AF65-F5344CB8AC3E}">
        <p14:creationId xmlns:p14="http://schemas.microsoft.com/office/powerpoint/2010/main" val="414459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9CD0CE-BB4F-BEF6-2374-FB9AEC88245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livre, vieux&#10;&#10;Description générée automatiquement">
            <a:extLst>
              <a:ext uri="{FF2B5EF4-FFF2-40B4-BE49-F238E27FC236}">
                <a16:creationId xmlns:a16="http://schemas.microsoft.com/office/drawing/2014/main" id="{76F01563-8394-4248-6D16-7BFEC2A0AFF5}"/>
              </a:ext>
            </a:extLst>
          </p:cNvPr>
          <p:cNvPicPr>
            <a:picLocks noChangeAspect="1"/>
          </p:cNvPicPr>
          <p:nvPr/>
        </p:nvPicPr>
        <p:blipFill rotWithShape="1">
          <a:blip r:embed="rId2"/>
          <a:srcRect t="15316"/>
          <a:stretch>
            <a:fillRect/>
          </a:stretch>
        </p:blipFill>
        <p:spPr>
          <a:xfrm>
            <a:off x="2900310" y="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9F0B7222-869C-AB4B-F00C-CDF4D10495D5}"/>
              </a:ext>
            </a:extLst>
          </p:cNvPr>
          <p:cNvSpPr txBox="1"/>
          <p:nvPr/>
        </p:nvSpPr>
        <p:spPr>
          <a:xfrm>
            <a:off x="381000" y="1472009"/>
            <a:ext cx="5156200" cy="3913982"/>
          </a:xfrm>
          <a:prstGeom prst="rect">
            <a:avLst/>
          </a:prstGeom>
        </p:spPr>
        <p:txBody>
          <a:bodyPr vert="horz" lIns="91440" tIns="45720" rIns="91440" bIns="45720" rtlCol="0">
            <a:noAutofit/>
          </a:bodyPr>
          <a:lstStyle/>
          <a:p>
            <a:pPr>
              <a:spcAft>
                <a:spcPts val="600"/>
              </a:spcAft>
            </a:pPr>
            <a:r>
              <a:rPr lang="en-US" sz="3200" dirty="0"/>
              <a:t>« </a:t>
            </a:r>
            <a:r>
              <a:rPr lang="en-US" sz="3200" dirty="0" err="1"/>
              <a:t>Eminemment</a:t>
            </a:r>
            <a:r>
              <a:rPr lang="en-US" sz="3200" dirty="0"/>
              <a:t> admirable et </a:t>
            </a:r>
            <a:r>
              <a:rPr lang="en-US" sz="3200" dirty="0" err="1"/>
              <a:t>digne</a:t>
            </a:r>
            <a:r>
              <a:rPr lang="en-US" sz="3200" dirty="0"/>
              <a:t> </a:t>
            </a:r>
            <a:r>
              <a:rPr lang="en-US" sz="3200" dirty="0" err="1"/>
              <a:t>d’une</a:t>
            </a:r>
            <a:r>
              <a:rPr lang="en-US" sz="3200" dirty="0"/>
              <a:t> </a:t>
            </a:r>
            <a:r>
              <a:rPr lang="en-US" sz="3200" dirty="0" err="1"/>
              <a:t>excellente</a:t>
            </a:r>
            <a:r>
              <a:rPr lang="en-US" sz="3200" dirty="0"/>
              <a:t> </a:t>
            </a:r>
            <a:r>
              <a:rPr lang="en-US" sz="3200" dirty="0" err="1"/>
              <a:t>renommée</a:t>
            </a:r>
            <a:r>
              <a:rPr lang="en-US" sz="3200" dirty="0"/>
              <a:t> </a:t>
            </a:r>
            <a:r>
              <a:rPr lang="en-US" sz="3200" dirty="0" err="1"/>
              <a:t>fut</a:t>
            </a:r>
            <a:r>
              <a:rPr lang="en-US" sz="3200" dirty="0"/>
              <a:t> la mère, qui </a:t>
            </a:r>
            <a:r>
              <a:rPr lang="en-US" sz="3200" dirty="0" err="1"/>
              <a:t>voyait</a:t>
            </a:r>
            <a:r>
              <a:rPr lang="en-US" sz="3200" dirty="0"/>
              <a:t> </a:t>
            </a:r>
            <a:r>
              <a:rPr lang="en-US" sz="3200" dirty="0" err="1"/>
              <a:t>mourir</a:t>
            </a:r>
            <a:r>
              <a:rPr lang="en-US" sz="3200" dirty="0"/>
              <a:t> </a:t>
            </a:r>
            <a:r>
              <a:rPr lang="en-US" sz="3200" dirty="0" err="1"/>
              <a:t>ses</a:t>
            </a:r>
            <a:r>
              <a:rPr lang="en-US" sz="3200" dirty="0"/>
              <a:t> sept </a:t>
            </a:r>
            <a:r>
              <a:rPr lang="en-US" sz="3200" dirty="0" err="1"/>
              <a:t>fils</a:t>
            </a:r>
            <a:r>
              <a:rPr lang="en-US" sz="3200" dirty="0"/>
              <a:t> </a:t>
            </a:r>
            <a:r>
              <a:rPr lang="en-US" sz="3200" dirty="0" err="1"/>
              <a:t>en</a:t>
            </a:r>
            <a:r>
              <a:rPr lang="en-US" sz="3200" dirty="0"/>
              <a:t> </a:t>
            </a:r>
            <a:r>
              <a:rPr lang="en-US" sz="3200" dirty="0" err="1"/>
              <a:t>l’espace</a:t>
            </a:r>
            <a:r>
              <a:rPr lang="en-US" sz="3200" dirty="0"/>
              <a:t> d’un seul jour et le </a:t>
            </a:r>
            <a:r>
              <a:rPr lang="en-US" sz="3200" dirty="0" err="1"/>
              <a:t>supportait</a:t>
            </a:r>
            <a:r>
              <a:rPr lang="en-US" sz="3200" dirty="0"/>
              <a:t> avec </a:t>
            </a:r>
            <a:r>
              <a:rPr lang="en-US" sz="3200" dirty="0" err="1"/>
              <a:t>sérénité</a:t>
            </a:r>
            <a:r>
              <a:rPr lang="en-US" sz="3200" dirty="0"/>
              <a:t>, </a:t>
            </a:r>
            <a:r>
              <a:rPr lang="en-US" sz="3200" dirty="0" err="1"/>
              <a:t>parce</a:t>
            </a:r>
            <a:r>
              <a:rPr lang="en-US" sz="3200" dirty="0"/>
              <a:t> </a:t>
            </a:r>
            <a:r>
              <a:rPr lang="en-US" sz="3200" dirty="0" err="1"/>
              <a:t>qu’elle</a:t>
            </a:r>
            <a:r>
              <a:rPr lang="en-US" sz="3200" dirty="0"/>
              <a:t> </a:t>
            </a:r>
            <a:r>
              <a:rPr lang="en-US" sz="3200" dirty="0" err="1"/>
              <a:t>mettait</a:t>
            </a:r>
            <a:r>
              <a:rPr lang="en-US" sz="3200" dirty="0"/>
              <a:t> son </a:t>
            </a:r>
            <a:r>
              <a:rPr lang="en-US" sz="3200" dirty="0" err="1"/>
              <a:t>espérance</a:t>
            </a:r>
            <a:r>
              <a:rPr lang="en-US" sz="3200" dirty="0"/>
              <a:t> dans le Seigneur. </a:t>
            </a:r>
          </a:p>
        </p:txBody>
      </p:sp>
    </p:spTree>
    <p:extLst>
      <p:ext uri="{BB962C8B-B14F-4D97-AF65-F5344CB8AC3E}">
        <p14:creationId xmlns:p14="http://schemas.microsoft.com/office/powerpoint/2010/main" val="914764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1AF327B-989D-305F-7625-9CAEB99318C4}"/>
              </a:ext>
            </a:extLst>
          </p:cNvPr>
          <p:cNvSpPr txBox="1"/>
          <p:nvPr/>
        </p:nvSpPr>
        <p:spPr>
          <a:xfrm>
            <a:off x="1473200" y="1205485"/>
            <a:ext cx="9652000" cy="3539430"/>
          </a:xfrm>
          <a:prstGeom prst="rect">
            <a:avLst/>
          </a:prstGeom>
          <a:noFill/>
        </p:spPr>
        <p:txBody>
          <a:bodyPr wrap="square">
            <a:spAutoFit/>
          </a:bodyPr>
          <a:lstStyle/>
          <a:p>
            <a:pPr>
              <a:spcAft>
                <a:spcPts val="600"/>
              </a:spcAft>
            </a:pPr>
            <a:r>
              <a:rPr lang="en-US" sz="3200" dirty="0"/>
              <a:t>Elle </a:t>
            </a:r>
            <a:r>
              <a:rPr lang="en-US" sz="3200" dirty="0" err="1"/>
              <a:t>exhortait</a:t>
            </a:r>
            <a:r>
              <a:rPr lang="en-US" sz="3200" dirty="0"/>
              <a:t> chacun </a:t>
            </a:r>
            <a:r>
              <a:rPr lang="en-US" sz="3200" dirty="0" err="1"/>
              <a:t>d’eux</a:t>
            </a:r>
            <a:r>
              <a:rPr lang="en-US" sz="3200" dirty="0"/>
              <a:t> dans la langue de </a:t>
            </a:r>
            <a:r>
              <a:rPr lang="en-US" sz="3200" dirty="0" err="1"/>
              <a:t>ses</a:t>
            </a:r>
            <a:r>
              <a:rPr lang="en-US" sz="3200" dirty="0"/>
              <a:t> pères. </a:t>
            </a:r>
            <a:r>
              <a:rPr lang="en-US" sz="3200" dirty="0" err="1"/>
              <a:t>Remplie</a:t>
            </a:r>
            <a:r>
              <a:rPr lang="en-US" sz="3200" dirty="0"/>
              <a:t> de nobles sentiments et </a:t>
            </a:r>
            <a:r>
              <a:rPr lang="en-US" sz="3200" dirty="0" err="1"/>
              <a:t>animée</a:t>
            </a:r>
            <a:r>
              <a:rPr lang="en-US" sz="3200" dirty="0"/>
              <a:t> d’un </a:t>
            </a:r>
            <a:r>
              <a:rPr lang="en-US" sz="3200" dirty="0" err="1"/>
              <a:t>mâle</a:t>
            </a:r>
            <a:r>
              <a:rPr lang="en-US" sz="3200" dirty="0"/>
              <a:t> courage, </a:t>
            </a:r>
            <a:r>
              <a:rPr lang="en-US" sz="3200" dirty="0" err="1"/>
              <a:t>cette</a:t>
            </a:r>
            <a:r>
              <a:rPr lang="en-US" sz="3200" dirty="0"/>
              <a:t> femme </a:t>
            </a:r>
            <a:r>
              <a:rPr lang="en-US" sz="3200" dirty="0" err="1"/>
              <a:t>leur</a:t>
            </a:r>
            <a:r>
              <a:rPr lang="en-US" sz="3200" dirty="0"/>
              <a:t> </a:t>
            </a:r>
            <a:r>
              <a:rPr lang="en-US" sz="3200" dirty="0" err="1"/>
              <a:t>disait</a:t>
            </a:r>
            <a:r>
              <a:rPr lang="en-US" sz="3200" dirty="0"/>
              <a:t> : </a:t>
            </a:r>
            <a:r>
              <a:rPr lang="fr-FR" sz="3200" dirty="0">
                <a:cs typeface="Times New Roman" panose="02020603050405020304" pitchFamily="18" charset="0"/>
              </a:rPr>
              <a:t>« Je ne sais comment vous êtes apparus dans mes entrailles ; ce n’est pas moi qui vous ai gratifiés de l’esprit et de la vie, et ce n’est pas moi qui ai organisé les éléments dont chacun de vous est composé. </a:t>
            </a:r>
            <a:endParaRPr lang="en-US" sz="3200" dirty="0"/>
          </a:p>
        </p:txBody>
      </p:sp>
    </p:spTree>
    <p:extLst>
      <p:ext uri="{BB962C8B-B14F-4D97-AF65-F5344CB8AC3E}">
        <p14:creationId xmlns:p14="http://schemas.microsoft.com/office/powerpoint/2010/main" val="2933132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C208CB-5005-DE43-8E69-2F5E9164094A}"/>
              </a:ext>
            </a:extLst>
          </p:cNvPr>
          <p:cNvSpPr txBox="1"/>
          <p:nvPr/>
        </p:nvSpPr>
        <p:spPr>
          <a:xfrm>
            <a:off x="1038860" y="1556028"/>
            <a:ext cx="9555480" cy="3816429"/>
          </a:xfrm>
          <a:prstGeom prst="rect">
            <a:avLst/>
          </a:prstGeom>
          <a:noFill/>
        </p:spPr>
        <p:txBody>
          <a:bodyPr wrap="square" rtlCol="0">
            <a:spAutoFit/>
          </a:bodyPr>
          <a:lstStyle/>
          <a:p>
            <a:pPr algn="just"/>
            <a:r>
              <a:rPr lang="fr-FR" sz="3200" b="1" dirty="0">
                <a:cs typeface="Times New Roman" panose="02020603050405020304" pitchFamily="18" charset="0"/>
              </a:rPr>
              <a:t>Aussi bien le Créateur du monde, qui a formé l’homme à sa naissance et qui est à l’origine de toute chose, vous rendra-t-il dans sa miséricorde et l’esprit et la vie,</a:t>
            </a:r>
            <a:r>
              <a:rPr lang="fr-FR" sz="3200" dirty="0">
                <a:cs typeface="Times New Roman" panose="02020603050405020304" pitchFamily="18" charset="0"/>
              </a:rPr>
              <a:t> parce que vous vous sacrifiez maintenant vous-mêmes pour l’amour de ses lois »». </a:t>
            </a:r>
          </a:p>
          <a:p>
            <a:pPr algn="just"/>
            <a:endParaRPr lang="fr-FR" sz="3200" dirty="0">
              <a:cs typeface="Times New Roman" panose="02020603050405020304" pitchFamily="18" charset="0"/>
            </a:endParaRPr>
          </a:p>
          <a:p>
            <a:pPr algn="just"/>
            <a:r>
              <a:rPr lang="fr-FR" sz="3200" dirty="0">
                <a:cs typeface="Times New Roman" panose="02020603050405020304" pitchFamily="18" charset="0"/>
              </a:rPr>
              <a:t>(2 M 7, 20-23)</a:t>
            </a:r>
          </a:p>
          <a:p>
            <a:endParaRPr lang="fr-FR" dirty="0"/>
          </a:p>
        </p:txBody>
      </p:sp>
    </p:spTree>
    <p:extLst>
      <p:ext uri="{BB962C8B-B14F-4D97-AF65-F5344CB8AC3E}">
        <p14:creationId xmlns:p14="http://schemas.microsoft.com/office/powerpoint/2010/main" val="353218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52D85-2BC8-6724-9747-AEE54421B07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CE9B1A9-1DE9-36AC-1EB7-E68800C08E51}"/>
              </a:ext>
            </a:extLst>
          </p:cNvPr>
          <p:cNvSpPr txBox="1"/>
          <p:nvPr/>
        </p:nvSpPr>
        <p:spPr>
          <a:xfrm>
            <a:off x="1244378" y="1401157"/>
            <a:ext cx="9703244" cy="4031873"/>
          </a:xfrm>
          <a:prstGeom prst="rect">
            <a:avLst/>
          </a:prstGeom>
          <a:noFill/>
        </p:spPr>
        <p:txBody>
          <a:bodyPr wrap="square" rtlCol="0">
            <a:spAutoFit/>
          </a:bodyPr>
          <a:lstStyle/>
          <a:p>
            <a:pPr algn="just"/>
            <a:r>
              <a:rPr lang="fr-FR" sz="3200" dirty="0">
                <a:cs typeface="Times New Roman" panose="02020603050405020304" pitchFamily="18" charset="0"/>
              </a:rPr>
              <a:t>« En ce temps-là se dressera Michel, le grand Prince (…). Ce sera un temps d’angoisse tel qu’il n’en est pas advenu depuis qu’il existe une nation jusqu’à ce temps-là. (…). </a:t>
            </a:r>
          </a:p>
          <a:p>
            <a:pPr algn="just"/>
            <a:r>
              <a:rPr lang="fr-FR" sz="3200" dirty="0">
                <a:cs typeface="Times New Roman" panose="02020603050405020304" pitchFamily="18" charset="0"/>
              </a:rPr>
              <a:t>Beaucoup de ceux qui dorment dans le ciel poussiéreux </a:t>
            </a:r>
            <a:r>
              <a:rPr lang="fr-FR" sz="3200" b="1" dirty="0">
                <a:cs typeface="Times New Roman" panose="02020603050405020304" pitchFamily="18" charset="0"/>
              </a:rPr>
              <a:t>se réveilleront (</a:t>
            </a:r>
            <a:r>
              <a:rPr lang="fr-FR" sz="3200" b="1" i="1" dirty="0" err="1">
                <a:cs typeface="Times New Roman" panose="02020603050405020304" pitchFamily="18" charset="0"/>
              </a:rPr>
              <a:t>egeiro</a:t>
            </a:r>
            <a:r>
              <a:rPr lang="fr-FR" sz="3200" b="1" dirty="0">
                <a:cs typeface="Times New Roman" panose="02020603050405020304" pitchFamily="18" charset="0"/>
              </a:rPr>
              <a:t>), </a:t>
            </a:r>
            <a:r>
              <a:rPr lang="fr-FR" sz="3200" dirty="0">
                <a:cs typeface="Times New Roman" panose="02020603050405020304" pitchFamily="18" charset="0"/>
              </a:rPr>
              <a:t>ceux-ci pour la vie éternelle, ceux-là pour l’opprobre, pour l’horreur éternelle. » </a:t>
            </a:r>
          </a:p>
          <a:p>
            <a:pPr algn="just"/>
            <a:endParaRPr lang="fr-FR" sz="3200" dirty="0">
              <a:cs typeface="Times New Roman" panose="02020603050405020304" pitchFamily="18" charset="0"/>
            </a:endParaRPr>
          </a:p>
          <a:p>
            <a:pPr algn="just"/>
            <a:r>
              <a:rPr lang="fr-FR" sz="3200" dirty="0">
                <a:cs typeface="Times New Roman" panose="02020603050405020304" pitchFamily="18" charset="0"/>
              </a:rPr>
              <a:t>(</a:t>
            </a:r>
            <a:r>
              <a:rPr lang="fr-FR" sz="3200" dirty="0" err="1">
                <a:cs typeface="Times New Roman" panose="02020603050405020304" pitchFamily="18" charset="0"/>
              </a:rPr>
              <a:t>Dn</a:t>
            </a:r>
            <a:r>
              <a:rPr lang="fr-FR" sz="3200" dirty="0">
                <a:cs typeface="Times New Roman" panose="02020603050405020304" pitchFamily="18" charset="0"/>
              </a:rPr>
              <a:t> 12, 1-2)</a:t>
            </a:r>
          </a:p>
        </p:txBody>
      </p:sp>
    </p:spTree>
    <p:extLst>
      <p:ext uri="{BB962C8B-B14F-4D97-AF65-F5344CB8AC3E}">
        <p14:creationId xmlns:p14="http://schemas.microsoft.com/office/powerpoint/2010/main" val="3254706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60218" y="181957"/>
            <a:ext cx="11471564"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solidFill>
                  <a:srgbClr val="FF0000"/>
                </a:solidFill>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291259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60218" y="181957"/>
            <a:ext cx="11471563"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77840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ACE2C2-7D47-0EC9-7A1C-D759C76B2E31}"/>
              </a:ext>
            </a:extLst>
          </p:cNvPr>
          <p:cNvSpPr txBox="1"/>
          <p:nvPr/>
        </p:nvSpPr>
        <p:spPr>
          <a:xfrm>
            <a:off x="1739863" y="1296392"/>
            <a:ext cx="8712274" cy="3770263"/>
          </a:xfrm>
          <a:prstGeom prst="rect">
            <a:avLst/>
          </a:prstGeom>
          <a:noFill/>
        </p:spPr>
        <p:txBody>
          <a:bodyPr wrap="square">
            <a:spAutoFit/>
          </a:bodyPr>
          <a:lstStyle/>
          <a:p>
            <a:pPr marL="548640" marR="548640" algn="just">
              <a:spcBef>
                <a:spcPts val="1000"/>
              </a:spcBef>
              <a:spcAft>
                <a:spcPts val="800"/>
              </a:spcAft>
            </a:pPr>
            <a:r>
              <a:rPr lang="fr-FR" sz="3200" dirty="0">
                <a:solidFill>
                  <a:srgbClr val="000000"/>
                </a:solidFill>
                <a:effectLst/>
                <a:latin typeface="Calibri" panose="020F0502020204030204" pitchFamily="34" charset="0"/>
                <a:ea typeface="Calibri" panose="020F0502020204030204" pitchFamily="34" charset="0"/>
                <a:cs typeface="Times New Roman (Corps CS)"/>
              </a:rPr>
              <a:t>« que les morts doivent ressusciter, Moïse lui-même l’a indiqué dans le récit du buisson ardent, quand il appelle le Seigneur le Dieu d’Abraham, le Dieu d’Isaac et le Dieu de Jacob. Dieu n’est pas le Dieu des morts mais des vivants, car tous sont vivants pour lui. » </a:t>
            </a:r>
          </a:p>
          <a:p>
            <a:pPr marL="548640" marR="548640" algn="just">
              <a:spcBef>
                <a:spcPts val="1000"/>
              </a:spcBef>
              <a:spcAft>
                <a:spcPts val="800"/>
              </a:spcAft>
            </a:pPr>
            <a:r>
              <a:rPr lang="fr-FR" sz="3200" dirty="0">
                <a:solidFill>
                  <a:srgbClr val="000000"/>
                </a:solidFill>
                <a:effectLst/>
                <a:latin typeface="Calibri" panose="020F0502020204030204" pitchFamily="34" charset="0"/>
                <a:ea typeface="Calibri" panose="020F0502020204030204" pitchFamily="34" charset="0"/>
                <a:cs typeface="Times New Roman (Corps CS)"/>
              </a:rPr>
              <a:t>(</a:t>
            </a:r>
            <a:r>
              <a:rPr lang="fr-FR" sz="3200" dirty="0" err="1">
                <a:solidFill>
                  <a:srgbClr val="000000"/>
                </a:solidFill>
                <a:effectLst/>
                <a:latin typeface="Calibri" panose="020F0502020204030204" pitchFamily="34" charset="0"/>
                <a:ea typeface="Calibri" panose="020F0502020204030204" pitchFamily="34" charset="0"/>
                <a:cs typeface="Times New Roman (Corps CS)"/>
              </a:rPr>
              <a:t>Lc</a:t>
            </a:r>
            <a:r>
              <a:rPr lang="fr-FR" sz="3200" dirty="0">
                <a:solidFill>
                  <a:srgbClr val="000000"/>
                </a:solidFill>
                <a:effectLst/>
                <a:latin typeface="Calibri" panose="020F0502020204030204" pitchFamily="34" charset="0"/>
                <a:ea typeface="Calibri" panose="020F0502020204030204" pitchFamily="34" charset="0"/>
                <a:cs typeface="Times New Roman (Corps CS)"/>
              </a:rPr>
              <a:t> 20, 37-38</a:t>
            </a:r>
            <a:r>
              <a:rPr lang="fr-FR" sz="3200" dirty="0">
                <a:solidFill>
                  <a:srgbClr val="000000"/>
                </a:solidFill>
                <a:latin typeface="Calibri" panose="020F0502020204030204" pitchFamily="34" charset="0"/>
                <a:ea typeface="Calibri" panose="020F0502020204030204" pitchFamily="34" charset="0"/>
                <a:cs typeface="Times New Roman (Corps CS)"/>
              </a:rPr>
              <a:t> // </a:t>
            </a:r>
            <a:r>
              <a:rPr lang="fr-FR" sz="3200" dirty="0">
                <a:solidFill>
                  <a:srgbClr val="000000"/>
                </a:solidFill>
                <a:effectLst/>
                <a:latin typeface="Calibri" panose="020F0502020204030204" pitchFamily="34" charset="0"/>
                <a:ea typeface="Calibri" panose="020F0502020204030204" pitchFamily="34" charset="0"/>
                <a:cs typeface="Times New Roman (Corps CS)"/>
              </a:rPr>
              <a:t>Mt 22, 31-32 ; Mc 12, 26-27)</a:t>
            </a:r>
          </a:p>
        </p:txBody>
      </p:sp>
    </p:spTree>
    <p:extLst>
      <p:ext uri="{BB962C8B-B14F-4D97-AF65-F5344CB8AC3E}">
        <p14:creationId xmlns:p14="http://schemas.microsoft.com/office/powerpoint/2010/main" val="193161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5159908E-D320-A14C-8511-008358468563}"/>
              </a:ext>
            </a:extLst>
          </p:cNvPr>
          <p:cNvPicPr>
            <a:picLocks noChangeAspect="1"/>
          </p:cNvPicPr>
          <p:nvPr/>
        </p:nvPicPr>
        <p:blipFill>
          <a:blip r:embed="rId2"/>
          <a:stretch>
            <a:fillRect/>
          </a:stretch>
        </p:blipFill>
        <p:spPr>
          <a:xfrm>
            <a:off x="2081561" y="-25400"/>
            <a:ext cx="8028877" cy="6858000"/>
          </a:xfrm>
          <a:prstGeom prst="rect">
            <a:avLst/>
          </a:prstGeom>
        </p:spPr>
      </p:pic>
      <p:sp>
        <p:nvSpPr>
          <p:cNvPr id="2" name="ZoneTexte 1">
            <a:extLst>
              <a:ext uri="{FF2B5EF4-FFF2-40B4-BE49-F238E27FC236}">
                <a16:creationId xmlns:a16="http://schemas.microsoft.com/office/drawing/2014/main" id="{86FF671E-3D62-5446-9011-A34FE8B781A9}"/>
              </a:ext>
            </a:extLst>
          </p:cNvPr>
          <p:cNvSpPr txBox="1"/>
          <p:nvPr/>
        </p:nvSpPr>
        <p:spPr>
          <a:xfrm>
            <a:off x="266080" y="5330735"/>
            <a:ext cx="2946400" cy="1200329"/>
          </a:xfrm>
          <a:prstGeom prst="rect">
            <a:avLst/>
          </a:prstGeom>
          <a:noFill/>
        </p:spPr>
        <p:txBody>
          <a:bodyPr wrap="square" rtlCol="0">
            <a:spAutoFit/>
          </a:bodyPr>
          <a:lstStyle/>
          <a:p>
            <a:r>
              <a:rPr lang="fr-FR" sz="2400" dirty="0">
                <a:solidFill>
                  <a:schemeClr val="bg1"/>
                </a:solidFill>
              </a:rPr>
              <a:t>Matthias Grünewald </a:t>
            </a:r>
          </a:p>
          <a:p>
            <a:r>
              <a:rPr lang="fr-FR" sz="2400" dirty="0">
                <a:solidFill>
                  <a:schemeClr val="bg1"/>
                </a:solidFill>
              </a:rPr>
              <a:t>Retable d’Issenheim v.1516</a:t>
            </a:r>
          </a:p>
        </p:txBody>
      </p:sp>
      <p:sp>
        <p:nvSpPr>
          <p:cNvPr id="3" name="ZoneTexte 2">
            <a:extLst>
              <a:ext uri="{FF2B5EF4-FFF2-40B4-BE49-F238E27FC236}">
                <a16:creationId xmlns:a16="http://schemas.microsoft.com/office/drawing/2014/main" id="{D1FA23DC-05A4-491A-B24F-81CA6AE7939A}"/>
              </a:ext>
            </a:extLst>
          </p:cNvPr>
          <p:cNvSpPr txBox="1"/>
          <p:nvPr/>
        </p:nvSpPr>
        <p:spPr>
          <a:xfrm>
            <a:off x="2081561" y="0"/>
            <a:ext cx="2261839" cy="812800"/>
          </a:xfrm>
          <a:prstGeom prst="rect">
            <a:avLst/>
          </a:prstGeom>
          <a:solidFill>
            <a:schemeClr val="tx1">
              <a:lumMod val="65000"/>
              <a:lumOff val="35000"/>
            </a:schemeClr>
          </a:solidFill>
        </p:spPr>
        <p:txBody>
          <a:bodyPr wrap="square" rtlCol="0">
            <a:spAutoFit/>
          </a:bodyPr>
          <a:lstStyle/>
          <a:p>
            <a:endParaRPr lang="fr-FR" dirty="0"/>
          </a:p>
        </p:txBody>
      </p:sp>
      <p:sp>
        <p:nvSpPr>
          <p:cNvPr id="6" name="ZoneTexte 5">
            <a:extLst>
              <a:ext uri="{FF2B5EF4-FFF2-40B4-BE49-F238E27FC236}">
                <a16:creationId xmlns:a16="http://schemas.microsoft.com/office/drawing/2014/main" id="{78B4D81C-7551-1A1F-9D06-AAADD854BABE}"/>
              </a:ext>
            </a:extLst>
          </p:cNvPr>
          <p:cNvSpPr txBox="1"/>
          <p:nvPr/>
        </p:nvSpPr>
        <p:spPr>
          <a:xfrm>
            <a:off x="7848598" y="-25400"/>
            <a:ext cx="2261839" cy="838200"/>
          </a:xfrm>
          <a:prstGeom prst="rect">
            <a:avLst/>
          </a:prstGeom>
          <a:solidFill>
            <a:schemeClr val="tx1">
              <a:lumMod val="65000"/>
              <a:lumOff val="35000"/>
            </a:schemeClr>
          </a:solidFill>
        </p:spPr>
        <p:txBody>
          <a:bodyPr wrap="square" rtlCol="0">
            <a:spAutoFit/>
          </a:bodyPr>
          <a:lstStyle/>
          <a:p>
            <a:endParaRPr lang="fr-FR" dirty="0"/>
          </a:p>
        </p:txBody>
      </p:sp>
    </p:spTree>
    <p:extLst>
      <p:ext uri="{BB962C8B-B14F-4D97-AF65-F5344CB8AC3E}">
        <p14:creationId xmlns:p14="http://schemas.microsoft.com/office/powerpoint/2010/main" val="1993708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71B848-A79D-2249-AEE9-DD381C46ACA9}"/>
              </a:ext>
            </a:extLst>
          </p:cNvPr>
          <p:cNvSpPr txBox="1"/>
          <p:nvPr/>
        </p:nvSpPr>
        <p:spPr>
          <a:xfrm>
            <a:off x="282575" y="5627060"/>
            <a:ext cx="5102225" cy="830997"/>
          </a:xfrm>
          <a:prstGeom prst="rect">
            <a:avLst/>
          </a:prstGeom>
          <a:solidFill>
            <a:schemeClr val="tx1">
              <a:lumMod val="65000"/>
              <a:lumOff val="35000"/>
            </a:schemeClr>
          </a:solidFill>
        </p:spPr>
        <p:txBody>
          <a:bodyPr wrap="square" rtlCol="0">
            <a:spAutoFit/>
          </a:bodyPr>
          <a:lstStyle/>
          <a:p>
            <a:r>
              <a:rPr lang="fr-FR" sz="2400" dirty="0">
                <a:solidFill>
                  <a:schemeClr val="bg1"/>
                </a:solidFill>
              </a:rPr>
              <a:t>Holbein le Jeune, </a:t>
            </a:r>
            <a:r>
              <a:rPr lang="fr-FR" sz="2400" i="1" dirty="0">
                <a:solidFill>
                  <a:schemeClr val="bg1"/>
                </a:solidFill>
              </a:rPr>
              <a:t>Le Christ au tombeau</a:t>
            </a:r>
          </a:p>
          <a:p>
            <a:r>
              <a:rPr lang="fr-FR" sz="2400" dirty="0">
                <a:solidFill>
                  <a:schemeClr val="bg1"/>
                </a:solidFill>
              </a:rPr>
              <a:t>1521, </a:t>
            </a:r>
            <a:r>
              <a:rPr lang="fr-FR" sz="2400" dirty="0" err="1">
                <a:solidFill>
                  <a:schemeClr val="bg1"/>
                </a:solidFill>
              </a:rPr>
              <a:t>Kunstmuseum</a:t>
            </a:r>
            <a:r>
              <a:rPr lang="fr-FR" sz="2400" dirty="0">
                <a:solidFill>
                  <a:schemeClr val="bg1"/>
                </a:solidFill>
              </a:rPr>
              <a:t> de Bâle </a:t>
            </a:r>
          </a:p>
        </p:txBody>
      </p:sp>
      <p:pic>
        <p:nvPicPr>
          <p:cNvPr id="5" name="Image 4">
            <a:extLst>
              <a:ext uri="{FF2B5EF4-FFF2-40B4-BE49-F238E27FC236}">
                <a16:creationId xmlns:a16="http://schemas.microsoft.com/office/drawing/2014/main" id="{59431077-C023-BB4C-B6FC-7DCD59BCA303}"/>
              </a:ext>
            </a:extLst>
          </p:cNvPr>
          <p:cNvPicPr>
            <a:picLocks noChangeAspect="1"/>
          </p:cNvPicPr>
          <p:nvPr/>
        </p:nvPicPr>
        <p:blipFill>
          <a:blip r:embed="rId2"/>
          <a:stretch>
            <a:fillRect/>
          </a:stretch>
        </p:blipFill>
        <p:spPr>
          <a:xfrm>
            <a:off x="0" y="1313970"/>
            <a:ext cx="12192000" cy="3176067"/>
          </a:xfrm>
          <a:prstGeom prst="rect">
            <a:avLst/>
          </a:prstGeom>
        </p:spPr>
      </p:pic>
    </p:spTree>
    <p:extLst>
      <p:ext uri="{BB962C8B-B14F-4D97-AF65-F5344CB8AC3E}">
        <p14:creationId xmlns:p14="http://schemas.microsoft.com/office/powerpoint/2010/main" val="989888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Image 2" descr="Une image contenant pierre&#10;&#10;Description générée automatiquement">
            <a:extLst>
              <a:ext uri="{FF2B5EF4-FFF2-40B4-BE49-F238E27FC236}">
                <a16:creationId xmlns:a16="http://schemas.microsoft.com/office/drawing/2014/main" id="{EF3473C3-0437-2E4D-A53E-020CD1D76AB9}"/>
              </a:ext>
            </a:extLst>
          </p:cNvPr>
          <p:cNvPicPr>
            <a:picLocks noChangeAspect="1"/>
          </p:cNvPicPr>
          <p:nvPr/>
        </p:nvPicPr>
        <p:blipFill>
          <a:blip r:embed="rId2"/>
          <a:stretch>
            <a:fillRect/>
          </a:stretch>
        </p:blipFill>
        <p:spPr>
          <a:xfrm>
            <a:off x="941982" y="0"/>
            <a:ext cx="10308035" cy="6858000"/>
          </a:xfrm>
          <a:prstGeom prst="rect">
            <a:avLst/>
          </a:prstGeom>
        </p:spPr>
      </p:pic>
      <p:sp>
        <p:nvSpPr>
          <p:cNvPr id="4" name="ZoneTexte 3">
            <a:extLst>
              <a:ext uri="{FF2B5EF4-FFF2-40B4-BE49-F238E27FC236}">
                <a16:creationId xmlns:a16="http://schemas.microsoft.com/office/drawing/2014/main" id="{4116AB38-0782-F74A-83E2-DBCE1B2F81BD}"/>
              </a:ext>
            </a:extLst>
          </p:cNvPr>
          <p:cNvSpPr txBox="1"/>
          <p:nvPr/>
        </p:nvSpPr>
        <p:spPr>
          <a:xfrm>
            <a:off x="9270999" y="318975"/>
            <a:ext cx="2665819" cy="830997"/>
          </a:xfrm>
          <a:prstGeom prst="rect">
            <a:avLst/>
          </a:prstGeom>
          <a:solidFill>
            <a:schemeClr val="tx1">
              <a:lumMod val="65000"/>
              <a:lumOff val="35000"/>
            </a:schemeClr>
          </a:solidFill>
        </p:spPr>
        <p:txBody>
          <a:bodyPr wrap="square" rtlCol="0">
            <a:spAutoFit/>
          </a:bodyPr>
          <a:lstStyle/>
          <a:p>
            <a:r>
              <a:rPr lang="fr-FR" sz="2400" i="1" dirty="0">
                <a:solidFill>
                  <a:schemeClr val="bg1"/>
                </a:solidFill>
              </a:rPr>
              <a:t>Mise au tombeau</a:t>
            </a:r>
          </a:p>
          <a:p>
            <a:r>
              <a:rPr lang="fr-FR" sz="2400" dirty="0">
                <a:solidFill>
                  <a:schemeClr val="bg1"/>
                </a:solidFill>
              </a:rPr>
              <a:t>Chaource, 1515</a:t>
            </a:r>
          </a:p>
        </p:txBody>
      </p:sp>
    </p:spTree>
    <p:extLst>
      <p:ext uri="{BB962C8B-B14F-4D97-AF65-F5344CB8AC3E}">
        <p14:creationId xmlns:p14="http://schemas.microsoft.com/office/powerpoint/2010/main" val="3289598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Image 2" descr="Une image contenant croquis, dessin, art, Arts visuels&#10;&#10;Le contenu généré par l’IA peut être incorrect.">
            <a:extLst>
              <a:ext uri="{FF2B5EF4-FFF2-40B4-BE49-F238E27FC236}">
                <a16:creationId xmlns:a16="http://schemas.microsoft.com/office/drawing/2014/main" id="{536DE42E-75E4-08EC-F1B3-DEEB4A331530}"/>
              </a:ext>
            </a:extLst>
          </p:cNvPr>
          <p:cNvPicPr>
            <a:picLocks noChangeAspect="1"/>
          </p:cNvPicPr>
          <p:nvPr/>
        </p:nvPicPr>
        <p:blipFill>
          <a:blip r:embed="rId2"/>
          <a:srcRect l="6048" t="23703" r="2593" b="5556"/>
          <a:stretch/>
        </p:blipFill>
        <p:spPr>
          <a:xfrm>
            <a:off x="2508017" y="0"/>
            <a:ext cx="6642566" cy="6858000"/>
          </a:xfrm>
          <a:prstGeom prst="rect">
            <a:avLst/>
          </a:prstGeom>
        </p:spPr>
      </p:pic>
    </p:spTree>
    <p:extLst>
      <p:ext uri="{BB962C8B-B14F-4D97-AF65-F5344CB8AC3E}">
        <p14:creationId xmlns:p14="http://schemas.microsoft.com/office/powerpoint/2010/main" val="174198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BF21BC-DAB5-9147-95A8-4604393893F1}"/>
              </a:ext>
            </a:extLst>
          </p:cNvPr>
          <p:cNvSpPr txBox="1"/>
          <p:nvPr/>
        </p:nvSpPr>
        <p:spPr>
          <a:xfrm>
            <a:off x="1466850" y="1743891"/>
            <a:ext cx="9258300" cy="3046988"/>
          </a:xfrm>
          <a:prstGeom prst="rect">
            <a:avLst/>
          </a:prstGeom>
          <a:noFill/>
        </p:spPr>
        <p:txBody>
          <a:bodyPr wrap="square" rtlCol="0">
            <a:spAutoFit/>
          </a:bodyPr>
          <a:lstStyle/>
          <a:p>
            <a:pPr algn="just"/>
            <a:r>
              <a:rPr lang="fr-FR" sz="3200" dirty="0">
                <a:cs typeface="Times New Roman" panose="02020603050405020304" pitchFamily="18" charset="0"/>
              </a:rPr>
              <a:t>« Oui, j’en ai l’assurance, ni la mort ni la vie […], ni le présent ni l’avenir, ni les puissances, ni les forces des hauteurs ni celles des profondeurs, ni aucune autre créature, </a:t>
            </a:r>
            <a:r>
              <a:rPr lang="fr-FR" sz="3200" b="1" dirty="0">
                <a:cs typeface="Times New Roman" panose="02020603050405020304" pitchFamily="18" charset="0"/>
              </a:rPr>
              <a:t>rien ne pourra nous séparer de l’amour de Dieu </a:t>
            </a:r>
            <a:r>
              <a:rPr lang="fr-FR" sz="3200" dirty="0">
                <a:cs typeface="Times New Roman" panose="02020603050405020304" pitchFamily="18" charset="0"/>
              </a:rPr>
              <a:t>manifesté en Jésus Christ, notre Seigneur. » </a:t>
            </a:r>
          </a:p>
          <a:p>
            <a:r>
              <a:rPr lang="fr-FR" sz="3200" dirty="0">
                <a:cs typeface="Times New Roman" panose="02020603050405020304" pitchFamily="18" charset="0"/>
              </a:rPr>
              <a:t>(</a:t>
            </a:r>
            <a:r>
              <a:rPr lang="fr-FR" sz="3200" dirty="0" err="1">
                <a:cs typeface="Times New Roman" panose="02020603050405020304" pitchFamily="18" charset="0"/>
              </a:rPr>
              <a:t>Rm</a:t>
            </a:r>
            <a:r>
              <a:rPr lang="fr-FR" sz="3200" dirty="0">
                <a:cs typeface="Times New Roman" panose="02020603050405020304" pitchFamily="18" charset="0"/>
              </a:rPr>
              <a:t> 8, 38-39) </a:t>
            </a:r>
          </a:p>
        </p:txBody>
      </p:sp>
    </p:spTree>
    <p:extLst>
      <p:ext uri="{BB962C8B-B14F-4D97-AF65-F5344CB8AC3E}">
        <p14:creationId xmlns:p14="http://schemas.microsoft.com/office/powerpoint/2010/main" val="3118855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Baptême – Paroisse étudiante de Toulouse">
            <a:extLst>
              <a:ext uri="{FF2B5EF4-FFF2-40B4-BE49-F238E27FC236}">
                <a16:creationId xmlns:a16="http://schemas.microsoft.com/office/drawing/2014/main" id="{15B976D7-2183-E699-3261-EEAD44A9E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3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homme, personne, intérieur&#10;&#10;Description générée automatiquement">
            <a:extLst>
              <a:ext uri="{FF2B5EF4-FFF2-40B4-BE49-F238E27FC236}">
                <a16:creationId xmlns:a16="http://schemas.microsoft.com/office/drawing/2014/main" id="{05DC2E5D-D007-5F43-9986-9ADB029EDA09}"/>
              </a:ext>
            </a:extLst>
          </p:cNvPr>
          <p:cNvPicPr>
            <a:picLocks noChangeAspect="1"/>
          </p:cNvPicPr>
          <p:nvPr/>
        </p:nvPicPr>
        <p:blipFill rotWithShape="1">
          <a:blip r:embed="rId2"/>
          <a:srcRect l="14730" r="10747"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E093667-8870-4546-B36E-55DA7BE70F6E}"/>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3200" dirty="0"/>
              <a:t>« </a:t>
            </a:r>
            <a:r>
              <a:rPr lang="en-US" sz="3200" i="1" dirty="0"/>
              <a:t>Qui </a:t>
            </a:r>
            <a:r>
              <a:rPr lang="en-US" sz="3200" i="1" dirty="0" err="1"/>
              <a:t>est</a:t>
            </a:r>
            <a:r>
              <a:rPr lang="en-US" sz="3200" i="1" dirty="0"/>
              <a:t> Jésus-Christ pour </a:t>
            </a:r>
            <a:r>
              <a:rPr lang="en-US" sz="3200" i="1" dirty="0" err="1"/>
              <a:t>vous</a:t>
            </a:r>
            <a:r>
              <a:rPr lang="en-US" sz="3200" i="1" dirty="0"/>
              <a:t> ? </a:t>
            </a:r>
          </a:p>
          <a:p>
            <a:pPr lvl="0" indent="-228600">
              <a:lnSpc>
                <a:spcPct val="90000"/>
              </a:lnSpc>
              <a:spcAft>
                <a:spcPts val="600"/>
              </a:spcAft>
              <a:buFont typeface="Arial" panose="020B0604020202020204" pitchFamily="34" charset="0"/>
              <a:buChar char="•"/>
            </a:pPr>
            <a:endParaRPr lang="en-US" sz="3200" dirty="0"/>
          </a:p>
          <a:p>
            <a:pPr lvl="0">
              <a:lnSpc>
                <a:spcPct val="90000"/>
              </a:lnSpc>
              <a:spcAft>
                <a:spcPts val="600"/>
              </a:spcAft>
            </a:pPr>
            <a:r>
              <a:rPr lang="en-US" sz="3200" dirty="0" err="1"/>
              <a:t>Celui</a:t>
            </a:r>
            <a:r>
              <a:rPr lang="en-US" sz="3200" dirty="0"/>
              <a:t> qui </a:t>
            </a:r>
            <a:r>
              <a:rPr lang="en-US" sz="3200" dirty="0" err="1"/>
              <a:t>m’a</a:t>
            </a:r>
            <a:r>
              <a:rPr lang="en-US" sz="3200" dirty="0"/>
              <a:t> fait traverser la mort. Par </a:t>
            </a:r>
            <a:r>
              <a:rPr lang="en-US" sz="3200" dirty="0" err="1"/>
              <a:t>lui</a:t>
            </a:r>
            <a:r>
              <a:rPr lang="en-US" sz="3200" dirty="0"/>
              <a:t>, la mort </a:t>
            </a:r>
            <a:r>
              <a:rPr lang="en-US" sz="3200" dirty="0" err="1"/>
              <a:t>est</a:t>
            </a:r>
            <a:r>
              <a:rPr lang="en-US" sz="3200" dirty="0"/>
              <a:t> derrière </a:t>
            </a:r>
            <a:r>
              <a:rPr lang="en-US" sz="3200" dirty="0" err="1"/>
              <a:t>moi</a:t>
            </a:r>
            <a:r>
              <a:rPr lang="en-US" sz="3200" dirty="0"/>
              <a:t> ; </a:t>
            </a:r>
            <a:r>
              <a:rPr lang="en-US" sz="3200" dirty="0" err="1"/>
              <a:t>quand</a:t>
            </a:r>
            <a:r>
              <a:rPr lang="en-US" sz="3200" dirty="0"/>
              <a:t> on a </a:t>
            </a:r>
            <a:r>
              <a:rPr lang="en-US" sz="3200" dirty="0" err="1"/>
              <a:t>cette</a:t>
            </a:r>
            <a:r>
              <a:rPr lang="en-US" sz="3200" dirty="0"/>
              <a:t> certitude, plus rien ne </a:t>
            </a:r>
            <a:r>
              <a:rPr lang="en-US" sz="3200" dirty="0" err="1"/>
              <a:t>vous</a:t>
            </a:r>
            <a:r>
              <a:rPr lang="en-US" sz="3200" dirty="0"/>
              <a:t> </a:t>
            </a:r>
            <a:r>
              <a:rPr lang="en-US" sz="3200" dirty="0" err="1"/>
              <a:t>entrave</a:t>
            </a:r>
            <a:r>
              <a:rPr lang="en-US" sz="3200" dirty="0"/>
              <a:t>. </a:t>
            </a:r>
          </a:p>
        </p:txBody>
      </p:sp>
      <p:sp>
        <p:nvSpPr>
          <p:cNvPr id="5" name="ZoneTexte 4">
            <a:extLst>
              <a:ext uri="{FF2B5EF4-FFF2-40B4-BE49-F238E27FC236}">
                <a16:creationId xmlns:a16="http://schemas.microsoft.com/office/drawing/2014/main" id="{993C3C33-5E36-A13F-F242-E102D1BA8278}"/>
              </a:ext>
            </a:extLst>
          </p:cNvPr>
          <p:cNvSpPr txBox="1"/>
          <p:nvPr/>
        </p:nvSpPr>
        <p:spPr>
          <a:xfrm>
            <a:off x="6891529" y="436679"/>
            <a:ext cx="4657344" cy="461665"/>
          </a:xfrm>
          <a:prstGeom prst="rect">
            <a:avLst/>
          </a:prstGeom>
          <a:solidFill>
            <a:schemeClr val="bg1"/>
          </a:solidFill>
        </p:spPr>
        <p:txBody>
          <a:bodyPr wrap="square" rtlCol="0">
            <a:spAutoFit/>
          </a:bodyPr>
          <a:lstStyle/>
          <a:p>
            <a:pPr algn="ctr"/>
            <a:r>
              <a:rPr lang="fr-FR" sz="2400" dirty="0"/>
              <a:t>Xavier LEON-DUFOUR (1912-2007)</a:t>
            </a:r>
          </a:p>
        </p:txBody>
      </p:sp>
    </p:spTree>
    <p:extLst>
      <p:ext uri="{BB962C8B-B14F-4D97-AF65-F5344CB8AC3E}">
        <p14:creationId xmlns:p14="http://schemas.microsoft.com/office/powerpoint/2010/main" val="1785475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305F1C-53CB-064B-8339-2D32D6606520}"/>
              </a:ext>
            </a:extLst>
          </p:cNvPr>
          <p:cNvSpPr txBox="1"/>
          <p:nvPr/>
        </p:nvSpPr>
        <p:spPr>
          <a:xfrm>
            <a:off x="541020" y="939793"/>
            <a:ext cx="11109960" cy="4978414"/>
          </a:xfrm>
          <a:prstGeom prst="rect">
            <a:avLst/>
          </a:prstGeom>
          <a:noFill/>
        </p:spPr>
        <p:txBody>
          <a:bodyPr wrap="square" rtlCol="0">
            <a:spAutoFit/>
          </a:bodyPr>
          <a:lstStyle/>
          <a:p>
            <a:pPr lvl="0"/>
            <a:r>
              <a:rPr lang="fr-FR" sz="3200" i="1" dirty="0">
                <a:cs typeface="Times New Roman" panose="02020603050405020304" pitchFamily="18" charset="0"/>
              </a:rPr>
              <a:t>Qu’est-ce que cela veut dire : "La mort est derrière moi ?" </a:t>
            </a:r>
          </a:p>
          <a:p>
            <a:pPr lvl="0"/>
            <a:endParaRPr lang="fr-FR" sz="3200" dirty="0">
              <a:cs typeface="Times New Roman" panose="02020603050405020304" pitchFamily="18" charset="0"/>
            </a:endParaRPr>
          </a:p>
          <a:p>
            <a:pPr lvl="0"/>
            <a:r>
              <a:rPr lang="fr-FR" sz="3200" dirty="0">
                <a:cs typeface="Times New Roman" panose="02020603050405020304" pitchFamily="18" charset="0"/>
              </a:rPr>
              <a:t>Je ne fais que répéter st Jean : </a:t>
            </a:r>
            <a:r>
              <a:rPr lang="fr-FR" sz="3200" i="1" dirty="0">
                <a:cs typeface="Times New Roman" panose="02020603050405020304" pitchFamily="18" charset="0"/>
              </a:rPr>
              <a:t>"C</a:t>
            </a:r>
            <a:r>
              <a:rPr lang="fr-FR" sz="3200" dirty="0">
                <a:cs typeface="Times New Roman" panose="02020603050405020304" pitchFamily="18" charset="0"/>
              </a:rPr>
              <a:t>elui qui croit en moi, dit Jésus, vit à jamais.</a:t>
            </a:r>
            <a:r>
              <a:rPr lang="fr-FR" sz="3200" i="1" dirty="0">
                <a:cs typeface="Times New Roman" panose="02020603050405020304" pitchFamily="18" charset="0"/>
              </a:rPr>
              <a:t> "</a:t>
            </a:r>
            <a:r>
              <a:rPr lang="fr-FR" sz="3200" dirty="0">
                <a:cs typeface="Times New Roman" panose="02020603050405020304" pitchFamily="18" charset="0"/>
              </a:rPr>
              <a:t> J’ai beaucoup médité cela. La mort pourrait être un mur devant moi qui signifierait la fin de tout : ma vie, mon travail, mes amis. Mais Jésus nous révèle que, pour lui comme pour nous, l’amour de Dieu est plus fort que la mort. Si je suis uni à Dieu, je suis uni à la vie de Dieu, une vie d’éternité, et c’est cela qui met la mort derrière moi. </a:t>
            </a:r>
          </a:p>
          <a:p>
            <a:pPr lvl="0"/>
            <a:endParaRPr lang="fr-FR" sz="1600" dirty="0">
              <a:latin typeface="Times New Roman" panose="02020603050405020304" pitchFamily="18" charset="0"/>
              <a:cs typeface="Times New Roman" panose="02020603050405020304" pitchFamily="18" charset="0"/>
            </a:endParaRPr>
          </a:p>
          <a:p>
            <a:endParaRPr lang="fr-FR" sz="1351" dirty="0"/>
          </a:p>
        </p:txBody>
      </p:sp>
    </p:spTree>
    <p:extLst>
      <p:ext uri="{BB962C8B-B14F-4D97-AF65-F5344CB8AC3E}">
        <p14:creationId xmlns:p14="http://schemas.microsoft.com/office/powerpoint/2010/main" val="2077513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305F1C-53CB-064B-8339-2D32D6606520}"/>
              </a:ext>
            </a:extLst>
          </p:cNvPr>
          <p:cNvSpPr txBox="1"/>
          <p:nvPr/>
        </p:nvSpPr>
        <p:spPr>
          <a:xfrm>
            <a:off x="541020" y="905232"/>
            <a:ext cx="11109960" cy="5047536"/>
          </a:xfrm>
          <a:prstGeom prst="rect">
            <a:avLst/>
          </a:prstGeom>
          <a:noFill/>
        </p:spPr>
        <p:txBody>
          <a:bodyPr wrap="square" rtlCol="0">
            <a:spAutoFit/>
          </a:bodyPr>
          <a:lstStyle/>
          <a:p>
            <a:pPr lvl="0"/>
            <a:r>
              <a:rPr lang="fr-FR" sz="3200" i="1" dirty="0">
                <a:cs typeface="Times New Roman" panose="02020603050405020304" pitchFamily="18" charset="0"/>
              </a:rPr>
              <a:t>Vous allez tout de même mourir ? </a:t>
            </a:r>
          </a:p>
          <a:p>
            <a:pPr lvl="0"/>
            <a:endParaRPr lang="fr-FR" sz="3200" dirty="0">
              <a:cs typeface="Times New Roman" panose="02020603050405020304" pitchFamily="18" charset="0"/>
            </a:endParaRPr>
          </a:p>
          <a:p>
            <a:pPr lvl="0"/>
            <a:r>
              <a:rPr lang="fr-FR" sz="3200" dirty="0">
                <a:cs typeface="Times New Roman" panose="02020603050405020304" pitchFamily="18" charset="0"/>
              </a:rPr>
              <a:t>Oui, à l’existence limitée de ce </a:t>
            </a:r>
            <a:r>
              <a:rPr lang="fr-FR" sz="3200" dirty="0" err="1">
                <a:cs typeface="Times New Roman" panose="02020603050405020304" pitchFamily="18" charset="0"/>
              </a:rPr>
              <a:t>monde-ci</a:t>
            </a:r>
            <a:r>
              <a:rPr lang="fr-FR" sz="3200" dirty="0">
                <a:cs typeface="Times New Roman" panose="02020603050405020304" pitchFamily="18" charset="0"/>
              </a:rPr>
              <a:t>. Mais ma vie condamnée à cette mort coexiste actuellement avec une vie éternelle déjà commencée. Une vie éternelle déjà vécue à travers ma vie terrestre, voilà ce que Jésus m’a appris et m’a donné, c’est du pur Evangile. Jésus montre constamment qu’il ne faut avoir peur de rien, ni de la nature ni des hommes, pourvu qu’on soit uni comme lui au Père qui est la source inépuisable de la vie.</a:t>
            </a:r>
          </a:p>
          <a:p>
            <a:pPr lvl="0"/>
            <a:endParaRPr lang="fr-FR" sz="16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662208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6AD7022-2D1C-8DE9-452F-2657DB903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178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91DF918-EAD1-E441-A299-4467CBC418B5}"/>
              </a:ext>
            </a:extLst>
          </p:cNvPr>
          <p:cNvSpPr txBox="1"/>
          <p:nvPr/>
        </p:nvSpPr>
        <p:spPr>
          <a:xfrm>
            <a:off x="1307224" y="674400"/>
            <a:ext cx="9829800" cy="5509200"/>
          </a:xfrm>
          <a:prstGeom prst="rect">
            <a:avLst/>
          </a:prstGeom>
          <a:noFill/>
        </p:spPr>
        <p:txBody>
          <a:bodyPr wrap="square" rtlCol="0">
            <a:spAutoFit/>
          </a:bodyPr>
          <a:lstStyle/>
          <a:p>
            <a:pPr lvl="0"/>
            <a:r>
              <a:rPr lang="fr-FR" sz="3200" i="1" dirty="0">
                <a:cs typeface="Times New Roman" panose="02020603050405020304" pitchFamily="18" charset="0"/>
              </a:rPr>
              <a:t>Si je vous suis bien, il n’y a ni une vie coupée par la mort ni une vie entièrement nouvelle après la mort ? </a:t>
            </a:r>
          </a:p>
          <a:p>
            <a:pPr lvl="0"/>
            <a:endParaRPr lang="fr-FR" sz="3200" dirty="0">
              <a:cs typeface="Times New Roman" panose="02020603050405020304" pitchFamily="18" charset="0"/>
            </a:endParaRPr>
          </a:p>
          <a:p>
            <a:pPr lvl="0" algn="just"/>
            <a:r>
              <a:rPr lang="fr-FR" sz="3200" dirty="0">
                <a:cs typeface="Times New Roman" panose="02020603050405020304" pitchFamily="18" charset="0"/>
              </a:rPr>
              <a:t>Dès maintenant, la même vie est à vivre à la fois comme destinée à finir et comme vie éternelle. Tel est le paradoxe chrétien fondamental : je crois que j’ai déjà dépassé la mort, mais j’espère aussi une vie qui va transfigurer ce que je vis péniblement et secrètement. Saint Paul le dit aux Colossiens : </a:t>
            </a:r>
            <a:r>
              <a:rPr lang="fr-FR" sz="3200" i="1" dirty="0">
                <a:cs typeface="Times New Roman" panose="02020603050405020304" pitchFamily="18" charset="0"/>
              </a:rPr>
              <a:t>"</a:t>
            </a:r>
            <a:r>
              <a:rPr lang="fr-FR" sz="3200" dirty="0">
                <a:cs typeface="Times New Roman" panose="02020603050405020304" pitchFamily="18" charset="0"/>
              </a:rPr>
              <a:t>Actuellement votre vie est désormais cachée avec le Christ en Dieu, mais vous paraîtrez un jour avec le Christ en pleine gloire. »</a:t>
            </a:r>
          </a:p>
        </p:txBody>
      </p:sp>
    </p:spTree>
    <p:extLst>
      <p:ext uri="{BB962C8B-B14F-4D97-AF65-F5344CB8AC3E}">
        <p14:creationId xmlns:p14="http://schemas.microsoft.com/office/powerpoint/2010/main" val="659978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60218" y="181957"/>
            <a:ext cx="11471564"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98170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99258" y="181957"/>
            <a:ext cx="11321935" cy="6494085"/>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solidFill>
                  <a:srgbClr val="FF0000"/>
                </a:solidFill>
                <a:latin typeface="Times New Roman" panose="02020603050405020304" pitchFamily="18" charset="0"/>
                <a:cs typeface="Times New Roman" panose="02020603050405020304" pitchFamily="18" charset="0"/>
              </a:rPr>
              <a:t>2.2. Le péché et la mort</a:t>
            </a:r>
          </a:p>
          <a:p>
            <a:pPr lvl="1"/>
            <a:r>
              <a:rPr lang="fr-FR" sz="3200" dirty="0">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3200" i="1" dirty="0">
                <a:latin typeface="Times New Roman" panose="02020603050405020304" pitchFamily="18" charset="0"/>
                <a:cs typeface="Times New Roman" panose="02020603050405020304" pitchFamily="18" charset="0"/>
              </a:rPr>
              <a:t>Le retournement de </a:t>
            </a:r>
            <a:r>
              <a:rPr lang="fr-FR" sz="3200" i="1" dirty="0" err="1">
                <a:latin typeface="Times New Roman" panose="02020603050405020304" pitchFamily="18" charset="0"/>
                <a:cs typeface="Times New Roman" panose="02020603050405020304" pitchFamily="18" charset="0"/>
              </a:rPr>
              <a:t>Philippiens</a:t>
            </a:r>
            <a:r>
              <a:rPr lang="fr-FR" sz="32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490385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e image contenant Visage humain, personne, Front, ride&#10;&#10;Le contenu généré par l’IA peut être incorrect.">
            <a:extLst>
              <a:ext uri="{FF2B5EF4-FFF2-40B4-BE49-F238E27FC236}">
                <a16:creationId xmlns:a16="http://schemas.microsoft.com/office/drawing/2014/main" id="{A4F5529E-6351-CF37-5A65-B16F2F4CD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452"/>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4446E099-BB6D-C2E9-50C2-F2C889C8BA0A}"/>
              </a:ext>
            </a:extLst>
          </p:cNvPr>
          <p:cNvSpPr txBox="1"/>
          <p:nvPr/>
        </p:nvSpPr>
        <p:spPr>
          <a:xfrm>
            <a:off x="4883790" y="2596552"/>
            <a:ext cx="7078717" cy="3736428"/>
          </a:xfrm>
          <a:prstGeom prst="rect">
            <a:avLst/>
          </a:prstGeom>
        </p:spPr>
        <p:txBody>
          <a:bodyPr vert="horz" lIns="91440" tIns="45720" rIns="91440" bIns="45720" rtlCol="0">
            <a:normAutofit fontScale="25000" lnSpcReduction="20000"/>
          </a:bodyPr>
          <a:lstStyle/>
          <a:p>
            <a:pPr algn="just">
              <a:lnSpc>
                <a:spcPct val="120000"/>
              </a:lnSpc>
              <a:spcAft>
                <a:spcPts val="600"/>
              </a:spcAft>
            </a:pPr>
            <a:r>
              <a:rPr lang="en-US" sz="12000" dirty="0"/>
              <a:t>« La condition de mort </a:t>
            </a:r>
            <a:r>
              <a:rPr lang="en-US" sz="12000" dirty="0" err="1"/>
              <a:t>entraînée</a:t>
            </a:r>
            <a:r>
              <a:rPr lang="en-US" sz="12000" dirty="0"/>
              <a:t> par le </a:t>
            </a:r>
            <a:r>
              <a:rPr lang="en-US" sz="12000" dirty="0" err="1"/>
              <a:t>péché</a:t>
            </a:r>
            <a:r>
              <a:rPr lang="en-US" sz="12000" dirty="0"/>
              <a:t> </a:t>
            </a:r>
            <a:r>
              <a:rPr lang="en-US" sz="12000" dirty="0" err="1"/>
              <a:t>n’est</a:t>
            </a:r>
            <a:r>
              <a:rPr lang="en-US" sz="12000" dirty="0"/>
              <a:t> pas </a:t>
            </a:r>
            <a:r>
              <a:rPr lang="en-US" sz="12000" dirty="0" err="1"/>
              <a:t>une</a:t>
            </a:r>
            <a:r>
              <a:rPr lang="en-US" sz="12000" dirty="0"/>
              <a:t> punition, tout au plus </a:t>
            </a:r>
            <a:r>
              <a:rPr lang="en-US" sz="12000" dirty="0" err="1"/>
              <a:t>une</a:t>
            </a:r>
            <a:r>
              <a:rPr lang="en-US" sz="12000" dirty="0"/>
              <a:t> </a:t>
            </a:r>
            <a:r>
              <a:rPr lang="en-US" sz="12000" b="1" dirty="0" err="1"/>
              <a:t>autopunition</a:t>
            </a:r>
            <a:r>
              <a:rPr lang="en-US" sz="12000" dirty="0"/>
              <a:t> que Dieu </a:t>
            </a:r>
            <a:r>
              <a:rPr lang="en-US" sz="12000" dirty="0" err="1"/>
              <a:t>tourne</a:t>
            </a:r>
            <a:r>
              <a:rPr lang="en-US" sz="12000" dirty="0"/>
              <a:t> </a:t>
            </a:r>
            <a:r>
              <a:rPr lang="en-US" sz="12000" dirty="0" err="1"/>
              <a:t>en</a:t>
            </a:r>
            <a:r>
              <a:rPr lang="en-US" sz="12000" dirty="0"/>
              <a:t> </a:t>
            </a:r>
            <a:r>
              <a:rPr lang="en-US" sz="12000" dirty="0" err="1"/>
              <a:t>remède</a:t>
            </a:r>
            <a:r>
              <a:rPr lang="en-US" sz="12000" dirty="0"/>
              <a:t>. L’homme </a:t>
            </a:r>
            <a:r>
              <a:rPr lang="en-US" sz="12000" dirty="0" err="1"/>
              <a:t>meurt</a:t>
            </a:r>
            <a:r>
              <a:rPr lang="en-US" sz="12000" dirty="0"/>
              <a:t> </a:t>
            </a:r>
            <a:r>
              <a:rPr lang="en-US" sz="12000" dirty="0" err="1"/>
              <a:t>parce</a:t>
            </a:r>
            <a:r>
              <a:rPr lang="en-US" sz="12000" dirty="0"/>
              <a:t> </a:t>
            </a:r>
            <a:r>
              <a:rPr lang="en-US" sz="12000" dirty="0" err="1"/>
              <a:t>qu’il</a:t>
            </a:r>
            <a:r>
              <a:rPr lang="en-US" sz="12000" dirty="0"/>
              <a:t> </a:t>
            </a:r>
            <a:r>
              <a:rPr lang="en-US" sz="12000" b="1" dirty="0"/>
              <a:t>refuse</a:t>
            </a:r>
            <a:r>
              <a:rPr lang="en-US" sz="12000" dirty="0"/>
              <a:t> le Vivant et </a:t>
            </a:r>
            <a:r>
              <a:rPr lang="en-US" sz="12000" b="1" dirty="0" err="1"/>
              <a:t>exclut</a:t>
            </a:r>
            <a:r>
              <a:rPr lang="en-US" sz="12000" dirty="0"/>
              <a:t> le </a:t>
            </a:r>
            <a:r>
              <a:rPr lang="en-US" sz="12000" dirty="0" err="1"/>
              <a:t>Créateur</a:t>
            </a:r>
            <a:r>
              <a:rPr lang="en-US" sz="12000" dirty="0"/>
              <a:t> de </a:t>
            </a:r>
            <a:r>
              <a:rPr lang="en-US" sz="12000" dirty="0" err="1"/>
              <a:t>sa</a:t>
            </a:r>
            <a:r>
              <a:rPr lang="en-US" sz="12000" dirty="0"/>
              <a:t> </a:t>
            </a:r>
            <a:r>
              <a:rPr lang="en-US" sz="12000" dirty="0" err="1"/>
              <a:t>création</a:t>
            </a:r>
            <a:r>
              <a:rPr lang="en-US" sz="12000" dirty="0"/>
              <a:t>. Mais Dieu </a:t>
            </a:r>
            <a:r>
              <a:rPr lang="en-US" sz="12000" dirty="0" err="1"/>
              <a:t>s’incarnera</a:t>
            </a:r>
            <a:r>
              <a:rPr lang="en-US" sz="12000" dirty="0"/>
              <a:t> et </a:t>
            </a:r>
            <a:r>
              <a:rPr lang="en-US" sz="12000" dirty="0" err="1"/>
              <a:t>mourra</a:t>
            </a:r>
            <a:r>
              <a:rPr lang="en-US" sz="12000" dirty="0"/>
              <a:t> pour que la mort </a:t>
            </a:r>
            <a:r>
              <a:rPr lang="en-US" sz="12000" dirty="0" err="1"/>
              <a:t>même</a:t>
            </a:r>
            <a:r>
              <a:rPr lang="en-US" sz="12000" dirty="0"/>
              <a:t> </a:t>
            </a:r>
            <a:r>
              <a:rPr lang="en-US" sz="12000" dirty="0" err="1"/>
              <a:t>s’emplisse</a:t>
            </a:r>
            <a:r>
              <a:rPr lang="en-US" sz="12000" dirty="0"/>
              <a:t> de son amour et </a:t>
            </a:r>
            <a:r>
              <a:rPr lang="en-US" sz="12000" dirty="0" err="1"/>
              <a:t>devienne</a:t>
            </a:r>
            <a:r>
              <a:rPr lang="en-US" sz="12000" dirty="0"/>
              <a:t> pour </a:t>
            </a:r>
            <a:r>
              <a:rPr lang="en-US" sz="12000" dirty="0" err="1"/>
              <a:t>l’homme</a:t>
            </a:r>
            <a:r>
              <a:rPr lang="en-US" sz="12000" dirty="0"/>
              <a:t> </a:t>
            </a:r>
            <a:r>
              <a:rPr lang="en-US" sz="12000" dirty="0" err="1"/>
              <a:t>résurrection</a:t>
            </a:r>
            <a:r>
              <a:rPr lang="en-US" sz="12000" dirty="0"/>
              <a:t>. »</a:t>
            </a:r>
          </a:p>
          <a:p>
            <a:pPr>
              <a:lnSpc>
                <a:spcPct val="90000"/>
              </a:lnSpc>
              <a:spcAft>
                <a:spcPts val="600"/>
              </a:spcAft>
            </a:pPr>
            <a:endParaRPr lang="en-US" sz="4100" dirty="0"/>
          </a:p>
          <a:p>
            <a:pPr>
              <a:lnSpc>
                <a:spcPct val="90000"/>
              </a:lnSpc>
              <a:spcAft>
                <a:spcPts val="600"/>
              </a:spcAft>
            </a:pPr>
            <a:endParaRPr lang="en-US" sz="9600" dirty="0"/>
          </a:p>
          <a:p>
            <a:pPr indent="-228600">
              <a:lnSpc>
                <a:spcPct val="90000"/>
              </a:lnSpc>
              <a:spcAft>
                <a:spcPts val="600"/>
              </a:spcAft>
              <a:buFont typeface="Arial" panose="020B0604020202020204" pitchFamily="34" charset="0"/>
              <a:buChar char="•"/>
            </a:pPr>
            <a:endParaRPr lang="en-US" sz="2200" dirty="0"/>
          </a:p>
        </p:txBody>
      </p:sp>
      <p:sp>
        <p:nvSpPr>
          <p:cNvPr id="3" name="ZoneTexte 2">
            <a:extLst>
              <a:ext uri="{FF2B5EF4-FFF2-40B4-BE49-F238E27FC236}">
                <a16:creationId xmlns:a16="http://schemas.microsoft.com/office/drawing/2014/main" id="{9C6FC810-008D-9C67-82C3-C19D9419AC4A}"/>
              </a:ext>
            </a:extLst>
          </p:cNvPr>
          <p:cNvSpPr txBox="1"/>
          <p:nvPr/>
        </p:nvSpPr>
        <p:spPr>
          <a:xfrm>
            <a:off x="7078717" y="362607"/>
            <a:ext cx="4540469" cy="369332"/>
          </a:xfrm>
          <a:prstGeom prst="rect">
            <a:avLst/>
          </a:prstGeom>
          <a:noFill/>
        </p:spPr>
        <p:txBody>
          <a:bodyPr wrap="square" rtlCol="0">
            <a:spAutoFit/>
          </a:bodyPr>
          <a:lstStyle/>
          <a:p>
            <a:r>
              <a:rPr lang="en-US" sz="1800" dirty="0"/>
              <a:t>Olivier CLEMENT, </a:t>
            </a:r>
            <a:r>
              <a:rPr lang="en-US" sz="1800" i="1" dirty="0"/>
              <a:t>Questions sur </a:t>
            </a:r>
            <a:r>
              <a:rPr lang="en-US" sz="1800" i="1" dirty="0" err="1"/>
              <a:t>l’homme</a:t>
            </a:r>
            <a:r>
              <a:rPr lang="en-US" sz="1800" dirty="0"/>
              <a:t>, p. 14</a:t>
            </a:r>
            <a:endParaRPr lang="fr-FR" dirty="0"/>
          </a:p>
        </p:txBody>
      </p:sp>
    </p:spTree>
    <p:extLst>
      <p:ext uri="{BB962C8B-B14F-4D97-AF65-F5344CB8AC3E}">
        <p14:creationId xmlns:p14="http://schemas.microsoft.com/office/powerpoint/2010/main" val="392293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376843" y="212735"/>
            <a:ext cx="11438313" cy="643253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 drame de la mort</a:t>
            </a:r>
          </a:p>
          <a:p>
            <a:pPr lvl="1"/>
            <a:r>
              <a:rPr lang="fr-FR" sz="3200" dirty="0">
                <a:latin typeface="Times New Roman" panose="02020603050405020304" pitchFamily="18" charset="0"/>
                <a:cs typeface="Times New Roman" panose="02020603050405020304" pitchFamily="18" charset="0"/>
              </a:rPr>
              <a:t>1.2. Le chemin parcouru par les hommes de l’Ancien Testament</a:t>
            </a:r>
          </a:p>
          <a:p>
            <a:pPr lvl="1"/>
            <a:r>
              <a:rPr lang="fr-FR" sz="3200" dirty="0">
                <a:latin typeface="Times New Roman" panose="02020603050405020304" pitchFamily="18" charset="0"/>
                <a:cs typeface="Times New Roman" panose="02020603050405020304" pitchFamily="18" charset="0"/>
              </a:rPr>
              <a:t>1.3. Jésus vainqueur de la mort</a:t>
            </a:r>
          </a:p>
          <a:p>
            <a:r>
              <a:rPr lang="fr-FR" sz="3200" dirty="0"/>
              <a:t> </a:t>
            </a:r>
            <a:endParaRPr lang="fr-FR" sz="3200" b="1" dirty="0">
              <a:latin typeface="Times New Roman" panose="02020603050405020304" pitchFamily="18" charset="0"/>
              <a:cs typeface="Times New Roman" panose="02020603050405020304" pitchFamily="18" charset="0"/>
            </a:endParaRPr>
          </a:p>
          <a:p>
            <a:pPr lvl="0"/>
            <a:r>
              <a:rPr lang="fr-FR" sz="3200" b="1" dirty="0">
                <a:latin typeface="Times New Roman" panose="02020603050405020304" pitchFamily="18" charset="0"/>
                <a:cs typeface="Times New Roman" panose="02020603050405020304" pitchFamily="18" charset="0"/>
              </a:rPr>
              <a:t>2. LE PECHE</a:t>
            </a:r>
          </a:p>
          <a:p>
            <a:pPr lvl="0"/>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2.1. Quelques mises au point</a:t>
            </a:r>
          </a:p>
          <a:p>
            <a:pPr lvl="1"/>
            <a:r>
              <a:rPr lang="fr-FR" sz="3200" dirty="0">
                <a:latin typeface="Times New Roman" panose="02020603050405020304" pitchFamily="18" charset="0"/>
                <a:cs typeface="Times New Roman" panose="02020603050405020304" pitchFamily="18" charset="0"/>
              </a:rPr>
              <a:t>2.2. Le péché et la mort</a:t>
            </a:r>
          </a:p>
          <a:p>
            <a:pPr lvl="1"/>
            <a:r>
              <a:rPr lang="fr-FR" sz="3200" dirty="0">
                <a:solidFill>
                  <a:srgbClr val="FF0000"/>
                </a:solidFill>
                <a:latin typeface="Times New Roman" panose="02020603050405020304" pitchFamily="18" charset="0"/>
                <a:cs typeface="Times New Roman" panose="02020603050405020304" pitchFamily="18" charset="0"/>
              </a:rPr>
              <a:t>2.3. Du premier Adam au nouvel Adam</a:t>
            </a:r>
          </a:p>
          <a:p>
            <a:pPr lvl="2"/>
            <a:r>
              <a:rPr lang="fr-FR" sz="3200" i="1" dirty="0">
                <a:latin typeface="Times New Roman" panose="02020603050405020304" pitchFamily="18" charset="0"/>
                <a:cs typeface="Times New Roman" panose="02020603050405020304" pitchFamily="18" charset="0"/>
              </a:rPr>
              <a:t>Lecture de </a:t>
            </a:r>
            <a:r>
              <a:rPr lang="fr-FR" sz="3200" i="1" dirty="0" err="1">
                <a:latin typeface="Times New Roman" panose="02020603050405020304" pitchFamily="18" charset="0"/>
                <a:cs typeface="Times New Roman" panose="02020603050405020304" pitchFamily="18" charset="0"/>
              </a:rPr>
              <a:t>Gn</a:t>
            </a:r>
            <a:r>
              <a:rPr lang="fr-FR" sz="32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060090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1" name="Image 10" descr="Une image contenant personne, homme, maillot de bain, extérieur&#10;&#10;Description générée automatiquement">
            <a:extLst>
              <a:ext uri="{FF2B5EF4-FFF2-40B4-BE49-F238E27FC236}">
                <a16:creationId xmlns:a16="http://schemas.microsoft.com/office/drawing/2014/main" id="{9354E98B-7CEA-41D9-8111-B14A4F743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67" y="0"/>
            <a:ext cx="10844865" cy="6858000"/>
          </a:xfrm>
          <a:prstGeom prst="rect">
            <a:avLst/>
          </a:prstGeom>
        </p:spPr>
      </p:pic>
      <p:sp>
        <p:nvSpPr>
          <p:cNvPr id="2" name="ZoneTexte 1">
            <a:extLst>
              <a:ext uri="{FF2B5EF4-FFF2-40B4-BE49-F238E27FC236}">
                <a16:creationId xmlns:a16="http://schemas.microsoft.com/office/drawing/2014/main" id="{7F6C7481-29A1-8D49-A517-C58A6072BB53}"/>
              </a:ext>
            </a:extLst>
          </p:cNvPr>
          <p:cNvSpPr txBox="1"/>
          <p:nvPr/>
        </p:nvSpPr>
        <p:spPr>
          <a:xfrm>
            <a:off x="9193877" y="6356564"/>
            <a:ext cx="2824843" cy="369332"/>
          </a:xfrm>
          <a:prstGeom prst="rect">
            <a:avLst/>
          </a:prstGeom>
          <a:noFill/>
        </p:spPr>
        <p:txBody>
          <a:bodyPr wrap="square" rtlCol="0">
            <a:spAutoFit/>
          </a:bodyPr>
          <a:lstStyle/>
          <a:p>
            <a:r>
              <a:rPr lang="fr-FR" dirty="0">
                <a:solidFill>
                  <a:schemeClr val="bg1"/>
                </a:solidFill>
              </a:rPr>
              <a:t>Lucas Cranach l’Ancien</a:t>
            </a:r>
          </a:p>
        </p:txBody>
      </p:sp>
    </p:spTree>
    <p:extLst>
      <p:ext uri="{BB962C8B-B14F-4D97-AF65-F5344CB8AC3E}">
        <p14:creationId xmlns:p14="http://schemas.microsoft.com/office/powerpoint/2010/main" val="2656118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7FE37D-32DB-A546-BF2E-095ED325B4D7}"/>
              </a:ext>
            </a:extLst>
          </p:cNvPr>
          <p:cNvSpPr txBox="1"/>
          <p:nvPr/>
        </p:nvSpPr>
        <p:spPr>
          <a:xfrm>
            <a:off x="1498270" y="1166842"/>
            <a:ext cx="9195459" cy="4524315"/>
          </a:xfrm>
          <a:prstGeom prst="rect">
            <a:avLst/>
          </a:prstGeom>
          <a:noFill/>
        </p:spPr>
        <p:txBody>
          <a:bodyPr wrap="square" rtlCol="0">
            <a:spAutoFit/>
          </a:bodyPr>
          <a:lstStyle/>
          <a:p>
            <a:pPr algn="ctr"/>
            <a:r>
              <a:rPr lang="fr-FR" sz="3200" b="1" dirty="0" err="1">
                <a:latin typeface="Times New Roman" panose="02020603050405020304" pitchFamily="18" charset="0"/>
                <a:cs typeface="Times New Roman" panose="02020603050405020304" pitchFamily="18" charset="0"/>
              </a:rPr>
              <a:t>Gn</a:t>
            </a:r>
            <a:r>
              <a:rPr lang="fr-FR" sz="3200" b="1" dirty="0">
                <a:latin typeface="Times New Roman" panose="02020603050405020304" pitchFamily="18" charset="0"/>
                <a:cs typeface="Times New Roman" panose="02020603050405020304" pitchFamily="18" charset="0"/>
              </a:rPr>
              <a:t> 2</a:t>
            </a:r>
          </a:p>
          <a:p>
            <a:pPr algn="just"/>
            <a:endParaRPr lang="fr-FR" sz="3200" dirty="0">
              <a:latin typeface="Times New Roman" panose="02020603050405020304" pitchFamily="18" charset="0"/>
              <a:cs typeface="Times New Roman" panose="02020603050405020304" pitchFamily="18" charset="0"/>
            </a:endParaRPr>
          </a:p>
          <a:p>
            <a:pPr algn="just"/>
            <a:r>
              <a:rPr lang="fr-FR" sz="3200" b="1" dirty="0">
                <a:latin typeface="Times New Roman" panose="02020603050405020304" pitchFamily="18" charset="0"/>
                <a:cs typeface="Times New Roman" panose="02020603050405020304" pitchFamily="18" charset="0"/>
                <a:hlinkClick r:id="rId2"/>
              </a:rPr>
              <a:t>15</a:t>
            </a:r>
            <a:r>
              <a:rPr lang="fr-FR" sz="3200" dirty="0">
                <a:latin typeface="Times New Roman" panose="02020603050405020304" pitchFamily="18" charset="0"/>
                <a:cs typeface="Times New Roman" panose="02020603050405020304" pitchFamily="18" charset="0"/>
              </a:rPr>
              <a:t>Le SEIGNEUR Dieu prit l’homme et l’établit dans le jardin d’Eden pour cultiver le sol et le garder. </a:t>
            </a:r>
          </a:p>
          <a:p>
            <a:pPr algn="just"/>
            <a:r>
              <a:rPr lang="fr-FR" sz="3200" b="1" dirty="0">
                <a:latin typeface="Times New Roman" panose="02020603050405020304" pitchFamily="18" charset="0"/>
                <a:cs typeface="Times New Roman" panose="02020603050405020304" pitchFamily="18" charset="0"/>
                <a:hlinkClick r:id="rId3"/>
              </a:rPr>
              <a:t>16</a:t>
            </a:r>
            <a:r>
              <a:rPr lang="fr-FR" sz="3200" dirty="0">
                <a:latin typeface="Times New Roman" panose="02020603050405020304" pitchFamily="18" charset="0"/>
                <a:cs typeface="Times New Roman" panose="02020603050405020304" pitchFamily="18" charset="0"/>
              </a:rPr>
              <a:t>Le SEIGNEUR Dieu prescrivit à l’homme : « Tu pourras manger de tout arbre du jardin, </a:t>
            </a:r>
          </a:p>
          <a:p>
            <a:pPr algn="just"/>
            <a:r>
              <a:rPr lang="fr-FR" sz="3200" b="1" dirty="0">
                <a:latin typeface="Times New Roman" panose="02020603050405020304" pitchFamily="18" charset="0"/>
                <a:cs typeface="Times New Roman" panose="02020603050405020304" pitchFamily="18" charset="0"/>
                <a:hlinkClick r:id="rId4"/>
              </a:rPr>
              <a:t>17</a:t>
            </a:r>
            <a:r>
              <a:rPr lang="fr-FR" sz="3200" dirty="0">
                <a:latin typeface="Times New Roman" panose="02020603050405020304" pitchFamily="18" charset="0"/>
                <a:cs typeface="Times New Roman" panose="02020603050405020304" pitchFamily="18" charset="0"/>
              </a:rPr>
              <a:t>mais tu ne mangeras pas de l’arbre de la connaissance de ce qui est bon ou mauvais car, du jour où tu en mangeras, tu devras mourir. » (…)</a:t>
            </a:r>
          </a:p>
        </p:txBody>
      </p:sp>
    </p:spTree>
    <p:extLst>
      <p:ext uri="{BB962C8B-B14F-4D97-AF65-F5344CB8AC3E}">
        <p14:creationId xmlns:p14="http://schemas.microsoft.com/office/powerpoint/2010/main" val="3707189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0529FE-2823-3441-BB4F-32F0662838D5}"/>
              </a:ext>
            </a:extLst>
          </p:cNvPr>
          <p:cNvSpPr txBox="1"/>
          <p:nvPr/>
        </p:nvSpPr>
        <p:spPr>
          <a:xfrm>
            <a:off x="393700" y="674400"/>
            <a:ext cx="11595100" cy="5016758"/>
          </a:xfrm>
          <a:prstGeom prst="rect">
            <a:avLst/>
          </a:prstGeom>
          <a:solidFill>
            <a:schemeClr val="bg1"/>
          </a:solidFill>
        </p:spPr>
        <p:txBody>
          <a:bodyPr wrap="square" rtlCol="0">
            <a:spAutoFit/>
          </a:bodyPr>
          <a:lstStyle/>
          <a:p>
            <a:pPr algn="ctr"/>
            <a:r>
              <a:rPr lang="fr-FR" sz="3200" b="1" dirty="0" err="1">
                <a:latin typeface="Times New Roman" panose="02020603050405020304" pitchFamily="18" charset="0"/>
                <a:cs typeface="Times New Roman" panose="02020603050405020304" pitchFamily="18" charset="0"/>
              </a:rPr>
              <a:t>Gn</a:t>
            </a:r>
            <a:r>
              <a:rPr lang="fr-FR" sz="3200" b="1" dirty="0">
                <a:latin typeface="Times New Roman" panose="02020603050405020304" pitchFamily="18" charset="0"/>
                <a:cs typeface="Times New Roman" panose="02020603050405020304" pitchFamily="18" charset="0"/>
              </a:rPr>
              <a:t> 3</a:t>
            </a:r>
          </a:p>
          <a:p>
            <a:pPr algn="ctr"/>
            <a:endParaRPr lang="fr-FR" sz="3200" b="1" dirty="0">
              <a:latin typeface="Times New Roman" panose="02020603050405020304" pitchFamily="18" charset="0"/>
              <a:cs typeface="Times New Roman" panose="02020603050405020304" pitchFamily="18" charset="0"/>
            </a:endParaRPr>
          </a:p>
          <a:p>
            <a:r>
              <a:rPr lang="fr-FR" sz="3200" b="1" dirty="0">
                <a:solidFill>
                  <a:srgbClr val="0563C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1</a:t>
            </a:r>
            <a:r>
              <a:rPr lang="fr-FR" sz="3200" dirty="0">
                <a:latin typeface="Times New Roman" panose="02020603050405020304" pitchFamily="18" charset="0"/>
                <a:cs typeface="Times New Roman" panose="02020603050405020304" pitchFamily="18" charset="0"/>
              </a:rPr>
              <a:t>Or le serpent était la plus astucieuse de toutes les bêtes des champs que le SEIGNEUR Dieu avait faites. Il dit à la femme : « Vraiment ! Dieu vous a dit : “Vous ne mangerez pas de tout arbre du jardin”… » </a:t>
            </a:r>
          </a:p>
          <a:p>
            <a:r>
              <a:rPr lang="fr-FR" sz="3200" b="1" dirty="0">
                <a:latin typeface="Times New Roman" panose="02020603050405020304" pitchFamily="18" charset="0"/>
                <a:cs typeface="Times New Roman" panose="02020603050405020304" pitchFamily="18" charset="0"/>
                <a:hlinkClick r:id="rId3"/>
              </a:rPr>
              <a:t>2</a:t>
            </a:r>
            <a:r>
              <a:rPr lang="fr-FR" sz="3200" dirty="0">
                <a:latin typeface="Times New Roman" panose="02020603050405020304" pitchFamily="18" charset="0"/>
                <a:cs typeface="Times New Roman" panose="02020603050405020304" pitchFamily="18" charset="0"/>
              </a:rPr>
              <a:t>La femme répondit au serpent : « Nous pouvons manger du fruit des arbres du jardin, </a:t>
            </a:r>
          </a:p>
          <a:p>
            <a:r>
              <a:rPr lang="fr-FR" sz="3200" b="1" dirty="0">
                <a:latin typeface="Times New Roman" panose="02020603050405020304" pitchFamily="18" charset="0"/>
                <a:cs typeface="Times New Roman" panose="02020603050405020304" pitchFamily="18" charset="0"/>
                <a:hlinkClick r:id="rId4"/>
              </a:rPr>
              <a:t>3</a:t>
            </a:r>
            <a:r>
              <a:rPr lang="fr-FR" sz="3200" dirty="0">
                <a:latin typeface="Times New Roman" panose="02020603050405020304" pitchFamily="18" charset="0"/>
                <a:cs typeface="Times New Roman" panose="02020603050405020304" pitchFamily="18" charset="0"/>
              </a:rPr>
              <a:t>mais du fruit de l’arbre qui est au milieu du jardin, Dieu a dit : “Vous n’en mangerez pas et vous n’y toucherez pas afin de ne pas mourir.” » </a:t>
            </a:r>
          </a:p>
        </p:txBody>
      </p:sp>
    </p:spTree>
    <p:extLst>
      <p:ext uri="{BB962C8B-B14F-4D97-AF65-F5344CB8AC3E}">
        <p14:creationId xmlns:p14="http://schemas.microsoft.com/office/powerpoint/2010/main" val="1769618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74E5BC-1CE4-DD44-9FA8-30DB4C9BB7ED}"/>
              </a:ext>
            </a:extLst>
          </p:cNvPr>
          <p:cNvSpPr/>
          <p:nvPr/>
        </p:nvSpPr>
        <p:spPr>
          <a:xfrm>
            <a:off x="5455222" y="961508"/>
            <a:ext cx="6050978" cy="4031873"/>
          </a:xfrm>
          <a:prstGeom prst="rect">
            <a:avLst/>
          </a:prstGeom>
        </p:spPr>
        <p:txBody>
          <a:bodyPr wrap="square">
            <a:spAutoFit/>
          </a:bodyPr>
          <a:lstStyle/>
          <a:p>
            <a:r>
              <a:rPr lang="fr-FR" sz="3200" b="1" dirty="0">
                <a:latin typeface="Times New Roman" panose="02020603050405020304" pitchFamily="18" charset="0"/>
                <a:cs typeface="Times New Roman" panose="02020603050405020304" pitchFamily="18" charset="0"/>
                <a:hlinkClick r:id="rId2"/>
              </a:rPr>
              <a:t>4</a:t>
            </a:r>
            <a:r>
              <a:rPr lang="fr-FR" sz="3200" dirty="0">
                <a:latin typeface="Times New Roman" panose="02020603050405020304" pitchFamily="18" charset="0"/>
                <a:cs typeface="Times New Roman" panose="02020603050405020304" pitchFamily="18" charset="0"/>
              </a:rPr>
              <a:t>Le serpent dit à la femme : « Non, vous ne mourrez pas, </a:t>
            </a:r>
          </a:p>
          <a:p>
            <a:r>
              <a:rPr lang="fr-FR" sz="3200" b="1" dirty="0">
                <a:latin typeface="Times New Roman" panose="02020603050405020304" pitchFamily="18" charset="0"/>
                <a:cs typeface="Times New Roman" panose="02020603050405020304" pitchFamily="18" charset="0"/>
                <a:hlinkClick r:id="rId3"/>
              </a:rPr>
              <a:t>5</a:t>
            </a:r>
            <a:r>
              <a:rPr lang="fr-FR" sz="3200" dirty="0">
                <a:latin typeface="Times New Roman" panose="02020603050405020304" pitchFamily="18" charset="0"/>
                <a:cs typeface="Times New Roman" panose="02020603050405020304" pitchFamily="18" charset="0"/>
              </a:rPr>
              <a:t>mais Dieu sait que le jour où vous en mangerez, vos yeux s’ouvriront et vous serez comme des dieux possédant la connaissance de ce qui est bon ou mauvais. »</a:t>
            </a:r>
          </a:p>
          <a:p>
            <a:r>
              <a:rPr lang="fr-FR" sz="3200" dirty="0">
                <a:latin typeface="Times New Roman" panose="02020603050405020304" pitchFamily="18" charset="0"/>
                <a:cs typeface="Times New Roman" panose="02020603050405020304" pitchFamily="18" charset="0"/>
              </a:rPr>
              <a:t>. </a:t>
            </a:r>
          </a:p>
        </p:txBody>
      </p:sp>
      <p:pic>
        <p:nvPicPr>
          <p:cNvPr id="3" name="Image 2">
            <a:extLst>
              <a:ext uri="{FF2B5EF4-FFF2-40B4-BE49-F238E27FC236}">
                <a16:creationId xmlns:a16="http://schemas.microsoft.com/office/drawing/2014/main" id="{D45F00D4-2C4F-CB55-E849-C9D7F431B7BD}"/>
              </a:ext>
            </a:extLst>
          </p:cNvPr>
          <p:cNvPicPr>
            <a:picLocks noChangeAspect="1"/>
          </p:cNvPicPr>
          <p:nvPr/>
        </p:nvPicPr>
        <p:blipFill>
          <a:blip r:embed="rId4"/>
          <a:stretch>
            <a:fillRect/>
          </a:stretch>
        </p:blipFill>
        <p:spPr>
          <a:xfrm>
            <a:off x="0" y="0"/>
            <a:ext cx="5219700" cy="6859705"/>
          </a:xfrm>
          <a:prstGeom prst="rect">
            <a:avLst/>
          </a:prstGeom>
        </p:spPr>
      </p:pic>
      <p:sp useBgFill="1">
        <p:nvSpPr>
          <p:cNvPr id="6" name="ZoneTexte 5">
            <a:extLst>
              <a:ext uri="{FF2B5EF4-FFF2-40B4-BE49-F238E27FC236}">
                <a16:creationId xmlns:a16="http://schemas.microsoft.com/office/drawing/2014/main" id="{9AF47582-B151-4E39-D615-6A23061700B0}"/>
              </a:ext>
            </a:extLst>
          </p:cNvPr>
          <p:cNvSpPr txBox="1"/>
          <p:nvPr/>
        </p:nvSpPr>
        <p:spPr>
          <a:xfrm>
            <a:off x="6096001" y="5934670"/>
            <a:ext cx="3987799" cy="646331"/>
          </a:xfrm>
          <a:prstGeom prst="rect">
            <a:avLst/>
          </a:prstGeom>
        </p:spPr>
        <p:txBody>
          <a:bodyPr wrap="square" rtlCol="0">
            <a:spAutoFit/>
          </a:bodyPr>
          <a:lstStyle/>
          <a:p>
            <a:r>
              <a:rPr lang="fr-FR" dirty="0"/>
              <a:t>Les Très Riches Heures du duc de Berry</a:t>
            </a:r>
          </a:p>
          <a:p>
            <a:r>
              <a:rPr lang="fr-FR" dirty="0"/>
              <a:t>1411-1416, Musée Condé (Chantilly)</a:t>
            </a:r>
          </a:p>
        </p:txBody>
      </p:sp>
    </p:spTree>
    <p:extLst>
      <p:ext uri="{BB962C8B-B14F-4D97-AF65-F5344CB8AC3E}">
        <p14:creationId xmlns:p14="http://schemas.microsoft.com/office/powerpoint/2010/main" val="2834157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arbre, extérieur, plusieurs&#10;&#10;Description générée automatiquement">
            <a:extLst>
              <a:ext uri="{FF2B5EF4-FFF2-40B4-BE49-F238E27FC236}">
                <a16:creationId xmlns:a16="http://schemas.microsoft.com/office/drawing/2014/main" id="{2F929B6E-ED42-78EE-3F30-D5E89146E35F}"/>
              </a:ext>
            </a:extLst>
          </p:cNvPr>
          <p:cNvPicPr>
            <a:picLocks noChangeAspect="1"/>
          </p:cNvPicPr>
          <p:nvPr/>
        </p:nvPicPr>
        <p:blipFill>
          <a:blip r:embed="rId2"/>
          <a:stretch>
            <a:fillRect/>
          </a:stretch>
        </p:blipFill>
        <p:spPr>
          <a:xfrm>
            <a:off x="1541735" y="0"/>
            <a:ext cx="4554265" cy="6858000"/>
          </a:xfrm>
          <a:prstGeom prst="rect">
            <a:avLst/>
          </a:prstGeom>
        </p:spPr>
      </p:pic>
      <p:sp>
        <p:nvSpPr>
          <p:cNvPr id="5" name="ZoneTexte 4">
            <a:extLst>
              <a:ext uri="{FF2B5EF4-FFF2-40B4-BE49-F238E27FC236}">
                <a16:creationId xmlns:a16="http://schemas.microsoft.com/office/drawing/2014/main" id="{6C5A4D30-53B2-2E6B-3FE6-F8EAFD79D4D6}"/>
              </a:ext>
            </a:extLst>
          </p:cNvPr>
          <p:cNvSpPr txBox="1"/>
          <p:nvPr/>
        </p:nvSpPr>
        <p:spPr>
          <a:xfrm flipH="1">
            <a:off x="8001954" y="5530484"/>
            <a:ext cx="4190046" cy="646331"/>
          </a:xfrm>
          <a:prstGeom prst="rect">
            <a:avLst/>
          </a:prstGeom>
          <a:noFill/>
        </p:spPr>
        <p:txBody>
          <a:bodyPr wrap="square" rtlCol="0">
            <a:spAutoFit/>
          </a:bodyPr>
          <a:lstStyle/>
          <a:p>
            <a:r>
              <a:rPr lang="fr-FR" dirty="0"/>
              <a:t>Lucas Cranach l’Ancien, </a:t>
            </a:r>
            <a:r>
              <a:rPr lang="fr-FR" i="1" dirty="0"/>
              <a:t>Adam et Eve, </a:t>
            </a:r>
          </a:p>
          <a:p>
            <a:r>
              <a:rPr lang="fr-FR" dirty="0"/>
              <a:t>1526, Institut </a:t>
            </a:r>
            <a:r>
              <a:rPr lang="fr-FR" dirty="0" err="1"/>
              <a:t>Courtauld</a:t>
            </a:r>
            <a:r>
              <a:rPr lang="fr-FR" dirty="0"/>
              <a:t> (Londres)</a:t>
            </a:r>
          </a:p>
        </p:txBody>
      </p:sp>
    </p:spTree>
    <p:extLst>
      <p:ext uri="{BB962C8B-B14F-4D97-AF65-F5344CB8AC3E}">
        <p14:creationId xmlns:p14="http://schemas.microsoft.com/office/powerpoint/2010/main" val="1389315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6518CD-0E1B-BC37-177E-F6C478E13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254000"/>
            <a:ext cx="1016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33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645D67C-01EA-490F-25D1-204FF7B62093}"/>
              </a:ext>
            </a:extLst>
          </p:cNvPr>
          <p:cNvSpPr txBox="1"/>
          <p:nvPr/>
        </p:nvSpPr>
        <p:spPr>
          <a:xfrm>
            <a:off x="1549400" y="1413063"/>
            <a:ext cx="9448800" cy="4031873"/>
          </a:xfrm>
          <a:prstGeom prst="rect">
            <a:avLst/>
          </a:prstGeom>
          <a:noFill/>
        </p:spPr>
        <p:txBody>
          <a:bodyPr wrap="square">
            <a:spAutoFit/>
          </a:bodyPr>
          <a:lstStyle/>
          <a:p>
            <a:r>
              <a:rPr lang="fr-FR" sz="3200" b="1" dirty="0">
                <a:latin typeface="Times New Roman" panose="02020603050405020304" pitchFamily="18" charset="0"/>
                <a:cs typeface="Times New Roman" panose="02020603050405020304" pitchFamily="18" charset="0"/>
                <a:hlinkClick r:id="rId2"/>
              </a:rPr>
              <a:t>6</a:t>
            </a:r>
            <a:r>
              <a:rPr lang="fr-FR" sz="3200" dirty="0">
                <a:latin typeface="Times New Roman" panose="02020603050405020304" pitchFamily="18" charset="0"/>
                <a:cs typeface="Times New Roman" panose="02020603050405020304" pitchFamily="18" charset="0"/>
              </a:rPr>
              <a:t>La femme vit que l’arbre était bon à manger, séduisant à regarder, précieux pour agir avec clairvoyance. Elle en prit un fruit dont elle mangea, elle en donna aussi à son mari, qui était avec elle, et il en mangea.</a:t>
            </a:r>
          </a:p>
          <a:p>
            <a:r>
              <a:rPr lang="fr-FR" sz="3200" b="1" dirty="0">
                <a:latin typeface="Times New Roman" panose="02020603050405020304" pitchFamily="18" charset="0"/>
                <a:cs typeface="Times New Roman" panose="02020603050405020304" pitchFamily="18" charset="0"/>
                <a:hlinkClick r:id="rId3"/>
              </a:rPr>
              <a:t>7</a:t>
            </a:r>
            <a:r>
              <a:rPr lang="fr-FR" sz="3200" dirty="0">
                <a:latin typeface="Times New Roman" panose="02020603050405020304" pitchFamily="18" charset="0"/>
                <a:cs typeface="Times New Roman" panose="02020603050405020304" pitchFamily="18" charset="0"/>
              </a:rPr>
              <a:t>Leurs yeux à tous deux s’ouvrirent et ils surent qu’ils étaient nus. Ayant cousu des feuilles de figuier, ils s’en firent des pagnes.</a:t>
            </a:r>
          </a:p>
          <a:p>
            <a:endParaRPr lang="fr-FR" sz="3200" dirty="0"/>
          </a:p>
        </p:txBody>
      </p:sp>
    </p:spTree>
    <p:extLst>
      <p:ext uri="{BB962C8B-B14F-4D97-AF65-F5344CB8AC3E}">
        <p14:creationId xmlns:p14="http://schemas.microsoft.com/office/powerpoint/2010/main" val="2313122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403F5A-D23A-C944-91F0-78E9B3FD9BCB}"/>
              </a:ext>
            </a:extLst>
          </p:cNvPr>
          <p:cNvSpPr txBox="1"/>
          <p:nvPr/>
        </p:nvSpPr>
        <p:spPr>
          <a:xfrm>
            <a:off x="391160" y="428178"/>
            <a:ext cx="11409680" cy="6001643"/>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hlinkClick r:id="rId2"/>
              </a:rPr>
              <a:t>8</a:t>
            </a:r>
            <a:r>
              <a:rPr lang="fr-FR" sz="3200" dirty="0">
                <a:latin typeface="Times New Roman" panose="02020603050405020304" pitchFamily="18" charset="0"/>
                <a:cs typeface="Times New Roman" panose="02020603050405020304" pitchFamily="18" charset="0"/>
              </a:rPr>
              <a:t>Or ils entendirent la voix du SEIGNEUR Dieu qui se promenait dans le jardin au souffle du jour. L’homme et la femme se cachèrent devant le SEIGNEUR Dieu au milieu des arbres du jardin. </a:t>
            </a:r>
          </a:p>
          <a:p>
            <a:r>
              <a:rPr lang="fr-FR" sz="3200" b="1" dirty="0">
                <a:latin typeface="Times New Roman" panose="02020603050405020304" pitchFamily="18" charset="0"/>
                <a:cs typeface="Times New Roman" panose="02020603050405020304" pitchFamily="18" charset="0"/>
                <a:hlinkClick r:id="rId3"/>
              </a:rPr>
              <a:t>9</a:t>
            </a:r>
            <a:r>
              <a:rPr lang="fr-FR" sz="3200" dirty="0">
                <a:latin typeface="Times New Roman" panose="02020603050405020304" pitchFamily="18" charset="0"/>
                <a:cs typeface="Times New Roman" panose="02020603050405020304" pitchFamily="18" charset="0"/>
              </a:rPr>
              <a:t>Le SEIGNEUR Dieu appela l’homme et lui dit : « Où es-tu ? » </a:t>
            </a:r>
          </a:p>
          <a:p>
            <a:r>
              <a:rPr lang="fr-FR" sz="3200" b="1" dirty="0">
                <a:latin typeface="Times New Roman" panose="02020603050405020304" pitchFamily="18" charset="0"/>
                <a:cs typeface="Times New Roman" panose="02020603050405020304" pitchFamily="18" charset="0"/>
                <a:hlinkClick r:id="rId4"/>
              </a:rPr>
              <a:t>10</a:t>
            </a:r>
            <a:r>
              <a:rPr lang="fr-FR" sz="3200" dirty="0">
                <a:latin typeface="Times New Roman" panose="02020603050405020304" pitchFamily="18" charset="0"/>
                <a:cs typeface="Times New Roman" panose="02020603050405020304" pitchFamily="18" charset="0"/>
              </a:rPr>
              <a:t>Il répondit : « J’ai entendu ta voix dans le jardin, j’ai pris peur car j’étais nu, et je me suis caché. » </a:t>
            </a:r>
          </a:p>
          <a:p>
            <a:r>
              <a:rPr lang="fr-FR" sz="3200" b="1" dirty="0">
                <a:latin typeface="Times New Roman" panose="02020603050405020304" pitchFamily="18" charset="0"/>
                <a:cs typeface="Times New Roman" panose="02020603050405020304" pitchFamily="18" charset="0"/>
                <a:hlinkClick r:id="rId5"/>
              </a:rPr>
              <a:t>11</a:t>
            </a:r>
            <a:r>
              <a:rPr lang="fr-FR" sz="3200" dirty="0">
                <a:latin typeface="Times New Roman" panose="02020603050405020304" pitchFamily="18" charset="0"/>
                <a:cs typeface="Times New Roman" panose="02020603050405020304" pitchFamily="18" charset="0"/>
              </a:rPr>
              <a:t>« Qui t’a révélé, dit-il, que tu étais nu ? Est-ce que tu as mangé de l’arbre dont je t’avais prescrit de ne pas manger ? » </a:t>
            </a:r>
          </a:p>
          <a:p>
            <a:r>
              <a:rPr lang="fr-FR" sz="3200" b="1" dirty="0">
                <a:latin typeface="Times New Roman" panose="02020603050405020304" pitchFamily="18" charset="0"/>
                <a:cs typeface="Times New Roman" panose="02020603050405020304" pitchFamily="18" charset="0"/>
                <a:hlinkClick r:id="rId6"/>
              </a:rPr>
              <a:t>12</a:t>
            </a:r>
            <a:r>
              <a:rPr lang="fr-FR" sz="3200" dirty="0">
                <a:latin typeface="Times New Roman" panose="02020603050405020304" pitchFamily="18" charset="0"/>
                <a:cs typeface="Times New Roman" panose="02020603050405020304" pitchFamily="18" charset="0"/>
              </a:rPr>
              <a:t>L’homme répondit : « La femme que tu as mise auprès de moi, c’est elle qui m’a donné du fruit de l’arbre, et j’en ai mangé. »</a:t>
            </a:r>
          </a:p>
          <a:p>
            <a:r>
              <a:rPr lang="fr-FR" sz="3200" b="1" dirty="0">
                <a:latin typeface="Times New Roman" panose="02020603050405020304" pitchFamily="18" charset="0"/>
                <a:cs typeface="Times New Roman" panose="02020603050405020304" pitchFamily="18" charset="0"/>
                <a:hlinkClick r:id="rId7"/>
              </a:rPr>
              <a:t>13</a:t>
            </a:r>
            <a:r>
              <a:rPr lang="fr-FR" sz="3200" dirty="0">
                <a:latin typeface="Times New Roman" panose="02020603050405020304" pitchFamily="18" charset="0"/>
                <a:cs typeface="Times New Roman" panose="02020603050405020304" pitchFamily="18" charset="0"/>
              </a:rPr>
              <a:t>Le SEIGNEUR Dieu dit à la femme : « Qu’as-tu fait là ? » La femme répondit : « Le serpent m’a trompée et j’ai mangé. »</a:t>
            </a:r>
          </a:p>
        </p:txBody>
      </p:sp>
    </p:spTree>
    <p:extLst>
      <p:ext uri="{BB962C8B-B14F-4D97-AF65-F5344CB8AC3E}">
        <p14:creationId xmlns:p14="http://schemas.microsoft.com/office/powerpoint/2010/main" val="2130467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E67FE6-148B-0943-9A6E-5A82ED2F952C}"/>
              </a:ext>
            </a:extLst>
          </p:cNvPr>
          <p:cNvSpPr txBox="1"/>
          <p:nvPr/>
        </p:nvSpPr>
        <p:spPr>
          <a:xfrm>
            <a:off x="309282" y="731520"/>
            <a:ext cx="11573435" cy="5016758"/>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hlinkClick r:id="rId2"/>
              </a:rPr>
              <a:t>14</a:t>
            </a:r>
            <a:r>
              <a:rPr lang="fr-FR" sz="3200" dirty="0">
                <a:latin typeface="Times New Roman" panose="02020603050405020304" pitchFamily="18" charset="0"/>
                <a:cs typeface="Times New Roman" panose="02020603050405020304" pitchFamily="18" charset="0"/>
              </a:rPr>
              <a:t>Le SEIGNEUR Dieu dit au serpent : « Parce que tu as fait cela, tu seras maudit entre tous les bestiaux et toutes les bêtes des champs ; tu marcheras sur ton ventre et tu mangeras de la poussière tous les jours de ta vie. </a:t>
            </a:r>
          </a:p>
          <a:p>
            <a:pPr algn="just"/>
            <a:r>
              <a:rPr lang="fr-FR" sz="3200" b="1" dirty="0">
                <a:latin typeface="Times New Roman" panose="02020603050405020304" pitchFamily="18" charset="0"/>
                <a:cs typeface="Times New Roman" panose="02020603050405020304" pitchFamily="18" charset="0"/>
                <a:hlinkClick r:id="rId3"/>
              </a:rPr>
              <a:t>15</a:t>
            </a:r>
            <a:r>
              <a:rPr lang="fr-FR" sz="3200" dirty="0">
                <a:latin typeface="Times New Roman" panose="02020603050405020304" pitchFamily="18" charset="0"/>
                <a:cs typeface="Times New Roman" panose="02020603050405020304" pitchFamily="18" charset="0"/>
              </a:rPr>
              <a:t>Je mettrai l’hostilité entre toi et la femme, entre ta descendance et sa descendance. Celle-ci te meurtrira à la tête et toi, tu la meurtriras au talon. »</a:t>
            </a:r>
          </a:p>
          <a:p>
            <a:pPr algn="just"/>
            <a:r>
              <a:rPr lang="fr-FR" sz="3200" b="1" dirty="0">
                <a:latin typeface="Times New Roman" panose="02020603050405020304" pitchFamily="18" charset="0"/>
                <a:cs typeface="Times New Roman" panose="02020603050405020304" pitchFamily="18" charset="0"/>
                <a:hlinkClick r:id="rId4"/>
              </a:rPr>
              <a:t>16</a:t>
            </a:r>
            <a:r>
              <a:rPr lang="fr-FR" sz="3200" dirty="0">
                <a:latin typeface="Times New Roman" panose="02020603050405020304" pitchFamily="18" charset="0"/>
                <a:cs typeface="Times New Roman" panose="02020603050405020304" pitchFamily="18" charset="0"/>
              </a:rPr>
              <a:t>Il dit à la femme : « Je ferai qu’enceinte, tu sois dans de grandes souffrances ; c’est péniblement que tu enfanteras des fils. Ton désir te poussera vers ton homme et lui te dominera. »</a:t>
            </a:r>
          </a:p>
        </p:txBody>
      </p:sp>
    </p:spTree>
    <p:extLst>
      <p:ext uri="{BB962C8B-B14F-4D97-AF65-F5344CB8AC3E}">
        <p14:creationId xmlns:p14="http://schemas.microsoft.com/office/powerpoint/2010/main" val="3099947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3C30F8-A239-5B92-3BD6-076C55EC30E9}"/>
              </a:ext>
            </a:extLst>
          </p:cNvPr>
          <p:cNvSpPr txBox="1"/>
          <p:nvPr/>
        </p:nvSpPr>
        <p:spPr>
          <a:xfrm>
            <a:off x="767542" y="1028343"/>
            <a:ext cx="10656916" cy="4801314"/>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hlinkClick r:id="rId2"/>
              </a:rPr>
              <a:t>17</a:t>
            </a:r>
            <a:r>
              <a:rPr lang="fr-FR" sz="3200" dirty="0">
                <a:latin typeface="Times New Roman" panose="02020603050405020304" pitchFamily="18" charset="0"/>
                <a:cs typeface="Times New Roman" panose="02020603050405020304" pitchFamily="18" charset="0"/>
              </a:rPr>
              <a:t>Il dit à Adam : « Parce que tu as écouté la voix de ta femme et que tu as mangé de l’arbre dont je t’avais formellement prescrit de ne pas manger, le sol sera maudit à cause de toi. C’est dans la peine que tu t’en nourriras tous les jours de ta vie, </a:t>
            </a:r>
          </a:p>
          <a:p>
            <a:r>
              <a:rPr lang="fr-FR" sz="3200" b="1" dirty="0">
                <a:latin typeface="Times New Roman" panose="02020603050405020304" pitchFamily="18" charset="0"/>
                <a:cs typeface="Times New Roman" panose="02020603050405020304" pitchFamily="18" charset="0"/>
                <a:hlinkClick r:id="rId3"/>
              </a:rPr>
              <a:t>18</a:t>
            </a:r>
            <a:r>
              <a:rPr lang="fr-FR" sz="3200" dirty="0">
                <a:latin typeface="Times New Roman" panose="02020603050405020304" pitchFamily="18" charset="0"/>
                <a:cs typeface="Times New Roman" panose="02020603050405020304" pitchFamily="18" charset="0"/>
              </a:rPr>
              <a:t>il fera germer pour toi l’épine et le chardon et tu mangeras l’herbe des champs. </a:t>
            </a:r>
          </a:p>
          <a:p>
            <a:r>
              <a:rPr lang="fr-FR" sz="3200" b="1" dirty="0">
                <a:latin typeface="Times New Roman" panose="02020603050405020304" pitchFamily="18" charset="0"/>
                <a:cs typeface="Times New Roman" panose="02020603050405020304" pitchFamily="18" charset="0"/>
                <a:hlinkClick r:id="rId4"/>
              </a:rPr>
              <a:t>19</a:t>
            </a:r>
            <a:r>
              <a:rPr lang="fr-FR" sz="3200" dirty="0">
                <a:latin typeface="Times New Roman" panose="02020603050405020304" pitchFamily="18" charset="0"/>
                <a:cs typeface="Times New Roman" panose="02020603050405020304" pitchFamily="18" charset="0"/>
              </a:rPr>
              <a:t>A la sueur de ton visage tu mangeras du pain jusqu’à ce que tu retournes au sol car c’est de lui que tu as été pris. Oui, tu es poussière et à la poussière tu retourneras. »</a:t>
            </a:r>
          </a:p>
          <a:p>
            <a:endParaRPr lang="fr-FR" dirty="0"/>
          </a:p>
        </p:txBody>
      </p:sp>
    </p:spTree>
    <p:extLst>
      <p:ext uri="{BB962C8B-B14F-4D97-AF65-F5344CB8AC3E}">
        <p14:creationId xmlns:p14="http://schemas.microsoft.com/office/powerpoint/2010/main" val="3624861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E32A2E7-251A-2E44-9C31-17CC3F0E862D}"/>
              </a:ext>
            </a:extLst>
          </p:cNvPr>
          <p:cNvSpPr txBox="1"/>
          <p:nvPr/>
        </p:nvSpPr>
        <p:spPr>
          <a:xfrm>
            <a:off x="3648636" y="6060141"/>
            <a:ext cx="3711388" cy="646331"/>
          </a:xfrm>
          <a:prstGeom prst="rect">
            <a:avLst/>
          </a:prstGeom>
          <a:noFill/>
        </p:spPr>
        <p:txBody>
          <a:bodyPr wrap="square" rtlCol="0">
            <a:spAutoFit/>
          </a:bodyPr>
          <a:lstStyle/>
          <a:p>
            <a:r>
              <a:rPr lang="fr-FR" dirty="0"/>
              <a:t>Fra Angelico, Détail de l’Annonciation</a:t>
            </a:r>
          </a:p>
          <a:p>
            <a:r>
              <a:rPr lang="fr-FR" dirty="0"/>
              <a:t>v. 1530, Musée du Prado (Madrid)</a:t>
            </a:r>
          </a:p>
        </p:txBody>
      </p:sp>
      <p:pic>
        <p:nvPicPr>
          <p:cNvPr id="4" name="Image 3" descr="Une image contenant posant&#10;&#10;Description générée automatiquement">
            <a:extLst>
              <a:ext uri="{FF2B5EF4-FFF2-40B4-BE49-F238E27FC236}">
                <a16:creationId xmlns:a16="http://schemas.microsoft.com/office/drawing/2014/main" id="{C2DB448B-C503-5F44-9E36-5A46060380C3}"/>
              </a:ext>
            </a:extLst>
          </p:cNvPr>
          <p:cNvPicPr>
            <a:picLocks noChangeAspect="1"/>
          </p:cNvPicPr>
          <p:nvPr/>
        </p:nvPicPr>
        <p:blipFill>
          <a:blip r:embed="rId2"/>
          <a:stretch>
            <a:fillRect/>
          </a:stretch>
        </p:blipFill>
        <p:spPr>
          <a:xfrm>
            <a:off x="7819505" y="0"/>
            <a:ext cx="4572000" cy="6858000"/>
          </a:xfrm>
          <a:prstGeom prst="rect">
            <a:avLst/>
          </a:prstGeom>
        </p:spPr>
      </p:pic>
      <p:sp>
        <p:nvSpPr>
          <p:cNvPr id="5" name="ZoneTexte 4">
            <a:extLst>
              <a:ext uri="{FF2B5EF4-FFF2-40B4-BE49-F238E27FC236}">
                <a16:creationId xmlns:a16="http://schemas.microsoft.com/office/drawing/2014/main" id="{E6DE2F4E-7363-174D-A934-4F6B17885C47}"/>
              </a:ext>
            </a:extLst>
          </p:cNvPr>
          <p:cNvSpPr txBox="1"/>
          <p:nvPr/>
        </p:nvSpPr>
        <p:spPr>
          <a:xfrm>
            <a:off x="8965" y="151528"/>
            <a:ext cx="7810539" cy="6001643"/>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hlinkClick r:id="rId3"/>
              </a:rPr>
              <a:t>20</a:t>
            </a:r>
            <a:r>
              <a:rPr lang="fr-FR" sz="3200" dirty="0">
                <a:latin typeface="Times New Roman" panose="02020603050405020304" pitchFamily="18" charset="0"/>
                <a:cs typeface="Times New Roman" panose="02020603050405020304" pitchFamily="18" charset="0"/>
              </a:rPr>
              <a:t>L’homme appela sa femme du nom d’Eve – c’est-à-dire La Vivante –, car c’est elle qui a été la mère de tout vivant. </a:t>
            </a:r>
          </a:p>
          <a:p>
            <a:r>
              <a:rPr lang="fr-FR" sz="3200" b="1" dirty="0">
                <a:latin typeface="Times New Roman" panose="02020603050405020304" pitchFamily="18" charset="0"/>
                <a:cs typeface="Times New Roman" panose="02020603050405020304" pitchFamily="18" charset="0"/>
                <a:hlinkClick r:id="rId4"/>
              </a:rPr>
              <a:t>21</a:t>
            </a:r>
            <a:r>
              <a:rPr lang="fr-FR" sz="3200" dirty="0">
                <a:latin typeface="Times New Roman" panose="02020603050405020304" pitchFamily="18" charset="0"/>
                <a:cs typeface="Times New Roman" panose="02020603050405020304" pitchFamily="18" charset="0"/>
              </a:rPr>
              <a:t>Le SEIGNEUR Dieu fit pour Adam et sa femme des tuniques de peau dont il les revêtit. </a:t>
            </a:r>
          </a:p>
          <a:p>
            <a:r>
              <a:rPr lang="fr-FR" sz="3200" b="1" dirty="0">
                <a:latin typeface="Times New Roman" panose="02020603050405020304" pitchFamily="18" charset="0"/>
                <a:cs typeface="Times New Roman" panose="02020603050405020304" pitchFamily="18" charset="0"/>
                <a:hlinkClick r:id="rId5"/>
              </a:rPr>
              <a:t>22</a:t>
            </a:r>
            <a:r>
              <a:rPr lang="fr-FR" sz="3200" dirty="0">
                <a:latin typeface="Times New Roman" panose="02020603050405020304" pitchFamily="18" charset="0"/>
                <a:cs typeface="Times New Roman" panose="02020603050405020304" pitchFamily="18" charset="0"/>
              </a:rPr>
              <a:t>Le SEIGNEUR Dieu dit : « Voici que l’homme est devenu comme l’un de nous par la connaissance de ce qui est bon ou mauvais. Maintenant, qu’il ne tende pas la main pour prendre aussi de l’arbre de vie, en manger et vivre à jamais ! »</a:t>
            </a:r>
          </a:p>
        </p:txBody>
      </p:sp>
    </p:spTree>
    <p:extLst>
      <p:ext uri="{BB962C8B-B14F-4D97-AF65-F5344CB8AC3E}">
        <p14:creationId xmlns:p14="http://schemas.microsoft.com/office/powerpoint/2010/main" val="2052625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F27E3C-CC1E-C04E-891B-77C24188698D}"/>
              </a:ext>
            </a:extLst>
          </p:cNvPr>
          <p:cNvSpPr txBox="1"/>
          <p:nvPr/>
        </p:nvSpPr>
        <p:spPr>
          <a:xfrm>
            <a:off x="3391593" y="1441851"/>
            <a:ext cx="8110127" cy="3046988"/>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hlinkClick r:id="rId2"/>
              </a:rPr>
              <a:t>23</a:t>
            </a:r>
            <a:r>
              <a:rPr lang="fr-FR" sz="3200" dirty="0">
                <a:latin typeface="Times New Roman" panose="02020603050405020304" pitchFamily="18" charset="0"/>
                <a:cs typeface="Times New Roman" panose="02020603050405020304" pitchFamily="18" charset="0"/>
              </a:rPr>
              <a:t>Le SEIGNEUR Dieu l’expulsa du jardin d’Eden pour cultiver le sol d’où il avait été pris. </a:t>
            </a:r>
          </a:p>
          <a:p>
            <a:pPr algn="just"/>
            <a:r>
              <a:rPr lang="fr-FR" sz="3200" b="1" dirty="0">
                <a:latin typeface="Times New Roman" panose="02020603050405020304" pitchFamily="18" charset="0"/>
                <a:cs typeface="Times New Roman" panose="02020603050405020304" pitchFamily="18" charset="0"/>
                <a:hlinkClick r:id="rId3"/>
              </a:rPr>
              <a:t>24</a:t>
            </a:r>
            <a:r>
              <a:rPr lang="fr-FR" sz="3200" dirty="0">
                <a:latin typeface="Times New Roman" panose="02020603050405020304" pitchFamily="18" charset="0"/>
                <a:cs typeface="Times New Roman" panose="02020603050405020304" pitchFamily="18" charset="0"/>
              </a:rPr>
              <a:t>Ayant chassé l’homme, il posta les chérubins à l’orient du jardin d’Eden avec la flamme de l’épée foudroyante pour garder le chemin de l’arbre de vie.</a:t>
            </a:r>
          </a:p>
        </p:txBody>
      </p:sp>
      <p:sp>
        <p:nvSpPr>
          <p:cNvPr id="5" name="ZoneTexte 4">
            <a:extLst>
              <a:ext uri="{FF2B5EF4-FFF2-40B4-BE49-F238E27FC236}">
                <a16:creationId xmlns:a16="http://schemas.microsoft.com/office/drawing/2014/main" id="{55DA60AE-BA5F-6E4D-B1CA-AA0332E14918}"/>
              </a:ext>
            </a:extLst>
          </p:cNvPr>
          <p:cNvSpPr txBox="1"/>
          <p:nvPr/>
        </p:nvSpPr>
        <p:spPr>
          <a:xfrm>
            <a:off x="3236258" y="5683624"/>
            <a:ext cx="5468471" cy="923330"/>
          </a:xfrm>
          <a:prstGeom prst="rect">
            <a:avLst/>
          </a:prstGeom>
          <a:noFill/>
        </p:spPr>
        <p:txBody>
          <a:bodyPr wrap="square" rtlCol="0">
            <a:spAutoFit/>
          </a:bodyPr>
          <a:lstStyle/>
          <a:p>
            <a:r>
              <a:rPr lang="fr-FR" dirty="0"/>
              <a:t>Masaccio, </a:t>
            </a:r>
            <a:r>
              <a:rPr lang="fr-FR" i="1" dirty="0"/>
              <a:t>Adam et Eve chassés du Paradis</a:t>
            </a:r>
            <a:r>
              <a:rPr lang="fr-FR" dirty="0"/>
              <a:t> (1426-27), chapelle des </a:t>
            </a:r>
            <a:r>
              <a:rPr lang="fr-FR" dirty="0" err="1"/>
              <a:t>Brancacci</a:t>
            </a:r>
            <a:r>
              <a:rPr lang="fr-FR" dirty="0"/>
              <a:t> de l'église  Santa Maria </a:t>
            </a:r>
            <a:r>
              <a:rPr lang="fr-FR" dirty="0" err="1"/>
              <a:t>del</a:t>
            </a:r>
            <a:r>
              <a:rPr lang="fr-FR" dirty="0"/>
              <a:t> Carmine (Florence)</a:t>
            </a:r>
          </a:p>
        </p:txBody>
      </p:sp>
      <p:pic>
        <p:nvPicPr>
          <p:cNvPr id="6" name="Image 5" descr="Une image contenant chien, brun, jouant, boule&#10;&#10;Description générée automatiquement">
            <a:extLst>
              <a:ext uri="{FF2B5EF4-FFF2-40B4-BE49-F238E27FC236}">
                <a16:creationId xmlns:a16="http://schemas.microsoft.com/office/drawing/2014/main" id="{BDCF6BEF-4074-7541-B437-6DB0F76F017A}"/>
              </a:ext>
            </a:extLst>
          </p:cNvPr>
          <p:cNvPicPr>
            <a:picLocks noChangeAspect="1"/>
          </p:cNvPicPr>
          <p:nvPr/>
        </p:nvPicPr>
        <p:blipFill>
          <a:blip r:embed="rId4"/>
          <a:stretch>
            <a:fillRect/>
          </a:stretch>
        </p:blipFill>
        <p:spPr>
          <a:xfrm>
            <a:off x="-1" y="-1"/>
            <a:ext cx="2812473" cy="6982691"/>
          </a:xfrm>
          <a:prstGeom prst="rect">
            <a:avLst/>
          </a:prstGeom>
        </p:spPr>
      </p:pic>
    </p:spTree>
    <p:extLst>
      <p:ext uri="{BB962C8B-B14F-4D97-AF65-F5344CB8AC3E}">
        <p14:creationId xmlns:p14="http://schemas.microsoft.com/office/powerpoint/2010/main" val="2381775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074" name="Picture 2" descr="Adam et Eve chassés du paradis | Musée National Marc Chagall">
            <a:extLst>
              <a:ext uri="{FF2B5EF4-FFF2-40B4-BE49-F238E27FC236}">
                <a16:creationId xmlns:a16="http://schemas.microsoft.com/office/drawing/2014/main" id="{41ECCAC2-4F3D-F9C7-4144-FB87B9E8C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3" t="4286" r="1715" b="3143"/>
          <a:stretch/>
        </p:blipFill>
        <p:spPr bwMode="auto">
          <a:xfrm>
            <a:off x="959555" y="0"/>
            <a:ext cx="102728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B214EB6-14CC-D43D-27DA-F5B5D900394D}"/>
              </a:ext>
            </a:extLst>
          </p:cNvPr>
          <p:cNvSpPr txBox="1"/>
          <p:nvPr/>
        </p:nvSpPr>
        <p:spPr>
          <a:xfrm>
            <a:off x="6858000" y="5359400"/>
            <a:ext cx="5080000" cy="1200329"/>
          </a:xfrm>
          <a:prstGeom prst="rect">
            <a:avLst/>
          </a:prstGeom>
          <a:noFill/>
        </p:spPr>
        <p:txBody>
          <a:bodyPr wrap="square" rtlCol="0">
            <a:spAutoFit/>
          </a:bodyPr>
          <a:lstStyle/>
          <a:p>
            <a:pPr algn="r"/>
            <a:r>
              <a:rPr lang="fr-FR" sz="2400" dirty="0">
                <a:solidFill>
                  <a:schemeClr val="bg1"/>
                </a:solidFill>
              </a:rPr>
              <a:t>Marc Chagall</a:t>
            </a:r>
          </a:p>
          <a:p>
            <a:pPr algn="r"/>
            <a:r>
              <a:rPr lang="fr-FR" sz="2400" dirty="0">
                <a:solidFill>
                  <a:schemeClr val="bg1"/>
                </a:solidFill>
              </a:rPr>
              <a:t>Adam et Eve chassés du paradis, 1961</a:t>
            </a:r>
          </a:p>
          <a:p>
            <a:pPr algn="r"/>
            <a:r>
              <a:rPr lang="fr-FR" sz="2400" dirty="0">
                <a:solidFill>
                  <a:schemeClr val="bg1"/>
                </a:solidFill>
              </a:rPr>
              <a:t>Musée national M. Chagall de Nice</a:t>
            </a:r>
          </a:p>
        </p:txBody>
      </p:sp>
    </p:spTree>
    <p:extLst>
      <p:ext uri="{BB962C8B-B14F-4D97-AF65-F5344CB8AC3E}">
        <p14:creationId xmlns:p14="http://schemas.microsoft.com/office/powerpoint/2010/main" val="424779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azon.fr - De la trinité - Saint Augustin, FB Editions - Livres">
            <a:extLst>
              <a:ext uri="{FF2B5EF4-FFF2-40B4-BE49-F238E27FC236}">
                <a16:creationId xmlns:a16="http://schemas.microsoft.com/office/drawing/2014/main" id="{BB66D9B5-039C-273B-FA61-25B4EAAC0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 r="1" b="14770"/>
          <a:stretch/>
        </p:blipFill>
        <p:spPr bwMode="auto">
          <a:xfrm>
            <a:off x="8135007" y="1533400"/>
            <a:ext cx="3303923" cy="379119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F9E7904-FBA8-946D-9D0C-0CD5D00D0176}"/>
              </a:ext>
            </a:extLst>
          </p:cNvPr>
          <p:cNvSpPr txBox="1"/>
          <p:nvPr/>
        </p:nvSpPr>
        <p:spPr>
          <a:xfrm>
            <a:off x="753069" y="421914"/>
            <a:ext cx="6861675" cy="5872377"/>
          </a:xfrm>
          <a:prstGeom prst="rect">
            <a:avLst/>
          </a:prstGeom>
          <a:noFill/>
        </p:spPr>
        <p:txBody>
          <a:bodyPr wrap="square" rtlCol="0">
            <a:spAutoFit/>
          </a:bodyPr>
          <a:lstStyle/>
          <a:p>
            <a:pPr marR="548640">
              <a:lnSpc>
                <a:spcPct val="90000"/>
              </a:lnSpc>
              <a:spcBef>
                <a:spcPts val="1000"/>
              </a:spcBef>
              <a:spcAft>
                <a:spcPts val="800"/>
              </a:spcAft>
            </a:pPr>
            <a:r>
              <a:rPr lang="en-US" sz="3200" dirty="0">
                <a:effectLst/>
              </a:rPr>
              <a:t>« Alors que </a:t>
            </a:r>
            <a:r>
              <a:rPr lang="en-US" sz="3200" dirty="0" err="1">
                <a:effectLst/>
              </a:rPr>
              <a:t>l’âme</a:t>
            </a:r>
            <a:r>
              <a:rPr lang="en-US" sz="3200" dirty="0">
                <a:effectLst/>
              </a:rPr>
              <a:t> </a:t>
            </a:r>
            <a:r>
              <a:rPr lang="en-US" sz="3200" dirty="0" err="1">
                <a:effectLst/>
              </a:rPr>
              <a:t>devrait</a:t>
            </a:r>
            <a:r>
              <a:rPr lang="en-US" sz="3200" dirty="0">
                <a:effectLst/>
              </a:rPr>
              <a:t> </a:t>
            </a:r>
            <a:r>
              <a:rPr lang="en-US" sz="3200" dirty="0" err="1">
                <a:effectLst/>
              </a:rPr>
              <a:t>demeurer</a:t>
            </a:r>
            <a:r>
              <a:rPr lang="en-US" sz="3200" dirty="0">
                <a:effectLst/>
              </a:rPr>
              <a:t> dans la jouissance de </a:t>
            </a:r>
            <a:r>
              <a:rPr lang="en-US" sz="3200" dirty="0" err="1">
                <a:effectLst/>
              </a:rPr>
              <a:t>tous</a:t>
            </a:r>
            <a:r>
              <a:rPr lang="en-US" sz="3200" dirty="0">
                <a:effectLst/>
              </a:rPr>
              <a:t> </a:t>
            </a:r>
            <a:r>
              <a:rPr lang="en-US" sz="3200" dirty="0" err="1">
                <a:effectLst/>
              </a:rPr>
              <a:t>ces</a:t>
            </a:r>
            <a:r>
              <a:rPr lang="en-US" sz="3200" dirty="0">
                <a:effectLst/>
              </a:rPr>
              <a:t> </a:t>
            </a:r>
            <a:r>
              <a:rPr lang="en-US" sz="3200" dirty="0" err="1">
                <a:effectLst/>
              </a:rPr>
              <a:t>biens</a:t>
            </a:r>
            <a:r>
              <a:rPr lang="en-US" sz="3200" dirty="0">
                <a:effectLst/>
              </a:rPr>
              <a:t>, </a:t>
            </a:r>
            <a:r>
              <a:rPr lang="en-US" sz="3200" dirty="0" err="1">
                <a:effectLst/>
              </a:rPr>
              <a:t>elle</a:t>
            </a:r>
            <a:r>
              <a:rPr lang="en-US" sz="3200" dirty="0">
                <a:effectLst/>
              </a:rPr>
              <a:t> </a:t>
            </a:r>
            <a:r>
              <a:rPr lang="en-US" sz="3200" dirty="0" err="1">
                <a:effectLst/>
              </a:rPr>
              <a:t>prétend</a:t>
            </a:r>
            <a:r>
              <a:rPr lang="en-US" sz="3200" dirty="0">
                <a:effectLst/>
              </a:rPr>
              <a:t> se les </a:t>
            </a:r>
            <a:r>
              <a:rPr lang="en-US" sz="3200" dirty="0" err="1">
                <a:effectLst/>
              </a:rPr>
              <a:t>attribuer</a:t>
            </a:r>
            <a:r>
              <a:rPr lang="en-US" sz="3200" dirty="0">
                <a:effectLst/>
              </a:rPr>
              <a:t> à soi-</a:t>
            </a:r>
            <a:r>
              <a:rPr lang="en-US" sz="3200" dirty="0" err="1">
                <a:effectLst/>
              </a:rPr>
              <a:t>même</a:t>
            </a:r>
            <a:r>
              <a:rPr lang="en-US" sz="3200" dirty="0">
                <a:effectLst/>
              </a:rPr>
              <a:t> : </a:t>
            </a:r>
            <a:r>
              <a:rPr lang="en-US" sz="3200" dirty="0" err="1">
                <a:effectLst/>
              </a:rPr>
              <a:t>refusant</a:t>
            </a:r>
            <a:r>
              <a:rPr lang="en-US" sz="3200" dirty="0">
                <a:effectLst/>
              </a:rPr>
              <a:t> de </a:t>
            </a:r>
            <a:r>
              <a:rPr lang="en-US" sz="3200" dirty="0" err="1">
                <a:effectLst/>
              </a:rPr>
              <a:t>devenir</a:t>
            </a:r>
            <a:r>
              <a:rPr lang="en-US" sz="3200" dirty="0">
                <a:effectLst/>
              </a:rPr>
              <a:t> semblable à Dieu par Dieu, </a:t>
            </a:r>
            <a:r>
              <a:rPr lang="en-US" sz="3200" dirty="0" err="1">
                <a:effectLst/>
              </a:rPr>
              <a:t>mais</a:t>
            </a:r>
            <a:r>
              <a:rPr lang="en-US" sz="3200" dirty="0">
                <a:effectLst/>
              </a:rPr>
              <a:t> </a:t>
            </a:r>
            <a:r>
              <a:rPr lang="en-US" sz="3200" dirty="0" err="1">
                <a:effectLst/>
              </a:rPr>
              <a:t>voulant</a:t>
            </a:r>
            <a:r>
              <a:rPr lang="en-US" sz="3200" dirty="0">
                <a:effectLst/>
              </a:rPr>
              <a:t> </a:t>
            </a:r>
            <a:r>
              <a:rPr lang="en-US" sz="3200" dirty="0" err="1">
                <a:effectLst/>
              </a:rPr>
              <a:t>être</a:t>
            </a:r>
            <a:r>
              <a:rPr lang="en-US" sz="3200" dirty="0">
                <a:effectLst/>
              </a:rPr>
              <a:t> par </a:t>
            </a:r>
            <a:r>
              <a:rPr lang="en-US" sz="3200" dirty="0" err="1">
                <a:effectLst/>
              </a:rPr>
              <a:t>elle-même</a:t>
            </a:r>
            <a:r>
              <a:rPr lang="en-US" sz="3200" dirty="0">
                <a:effectLst/>
              </a:rPr>
              <a:t> </a:t>
            </a:r>
            <a:r>
              <a:rPr lang="en-US" sz="3200" dirty="0" err="1">
                <a:effectLst/>
              </a:rPr>
              <a:t>ce</a:t>
            </a:r>
            <a:r>
              <a:rPr lang="en-US" sz="3200" dirty="0">
                <a:effectLst/>
              </a:rPr>
              <a:t> </a:t>
            </a:r>
            <a:r>
              <a:rPr lang="en-US" sz="3200" dirty="0" err="1">
                <a:effectLst/>
              </a:rPr>
              <a:t>qu’est</a:t>
            </a:r>
            <a:r>
              <a:rPr lang="en-US" sz="3200" dirty="0">
                <a:effectLst/>
              </a:rPr>
              <a:t> Dieu, </a:t>
            </a:r>
            <a:r>
              <a:rPr lang="en-US" sz="3200" dirty="0" err="1">
                <a:effectLst/>
              </a:rPr>
              <a:t>elle</a:t>
            </a:r>
            <a:r>
              <a:rPr lang="en-US" sz="3200" dirty="0">
                <a:effectLst/>
              </a:rPr>
              <a:t> se </a:t>
            </a:r>
            <a:r>
              <a:rPr lang="en-US" sz="3200" dirty="0" err="1">
                <a:effectLst/>
              </a:rPr>
              <a:t>détourne</a:t>
            </a:r>
            <a:r>
              <a:rPr lang="en-US" sz="3200" dirty="0">
                <a:effectLst/>
              </a:rPr>
              <a:t> de Dieu (...). </a:t>
            </a:r>
          </a:p>
          <a:p>
            <a:pPr marR="548640">
              <a:lnSpc>
                <a:spcPct val="90000"/>
              </a:lnSpc>
              <a:spcBef>
                <a:spcPts val="1000"/>
              </a:spcBef>
              <a:spcAft>
                <a:spcPts val="800"/>
              </a:spcAft>
            </a:pPr>
            <a:r>
              <a:rPr lang="en-US" sz="3200" dirty="0">
                <a:effectLst/>
              </a:rPr>
              <a:t>Elle ne se </a:t>
            </a:r>
            <a:r>
              <a:rPr lang="en-US" sz="3200" dirty="0" err="1">
                <a:effectLst/>
              </a:rPr>
              <a:t>suffit</a:t>
            </a:r>
            <a:r>
              <a:rPr lang="en-US" sz="3200" dirty="0">
                <a:effectLst/>
              </a:rPr>
              <a:t> plus et rien ne </a:t>
            </a:r>
            <a:r>
              <a:rPr lang="en-US" sz="3200" dirty="0" err="1">
                <a:effectLst/>
              </a:rPr>
              <a:t>lui</a:t>
            </a:r>
            <a:r>
              <a:rPr lang="en-US" sz="3200" dirty="0">
                <a:effectLst/>
              </a:rPr>
              <a:t> </a:t>
            </a:r>
            <a:r>
              <a:rPr lang="en-US" sz="3200" dirty="0" err="1">
                <a:effectLst/>
              </a:rPr>
              <a:t>suffit</a:t>
            </a:r>
            <a:r>
              <a:rPr lang="en-US" sz="3200" dirty="0">
                <a:effectLst/>
              </a:rPr>
              <a:t>, </a:t>
            </a:r>
            <a:r>
              <a:rPr lang="en-US" sz="3200" dirty="0" err="1">
                <a:effectLst/>
              </a:rPr>
              <a:t>une</a:t>
            </a:r>
            <a:r>
              <a:rPr lang="en-US" sz="3200" dirty="0">
                <a:effectLst/>
              </a:rPr>
              <a:t> </a:t>
            </a:r>
            <a:r>
              <a:rPr lang="en-US" sz="3200" dirty="0" err="1">
                <a:effectLst/>
              </a:rPr>
              <a:t>fois</a:t>
            </a:r>
            <a:r>
              <a:rPr lang="en-US" sz="3200" dirty="0">
                <a:effectLst/>
              </a:rPr>
              <a:t> </a:t>
            </a:r>
            <a:r>
              <a:rPr lang="en-US" sz="3200" dirty="0" err="1">
                <a:effectLst/>
              </a:rPr>
              <a:t>qu’elle</a:t>
            </a:r>
            <a:r>
              <a:rPr lang="en-US" sz="3200" dirty="0">
                <a:effectLst/>
              </a:rPr>
              <a:t> </a:t>
            </a:r>
            <a:r>
              <a:rPr lang="en-US" sz="3200" dirty="0" err="1">
                <a:effectLst/>
              </a:rPr>
              <a:t>s’est</a:t>
            </a:r>
            <a:r>
              <a:rPr lang="en-US" sz="3200" dirty="0">
                <a:effectLst/>
              </a:rPr>
              <a:t> </a:t>
            </a:r>
            <a:r>
              <a:rPr lang="en-US" sz="3200" dirty="0" err="1">
                <a:effectLst/>
              </a:rPr>
              <a:t>éloignée</a:t>
            </a:r>
            <a:r>
              <a:rPr lang="en-US" sz="3200" dirty="0">
                <a:effectLst/>
              </a:rPr>
              <a:t> de </a:t>
            </a:r>
            <a:r>
              <a:rPr lang="en-US" sz="3200" dirty="0" err="1">
                <a:effectLst/>
              </a:rPr>
              <a:t>celui-là</a:t>
            </a:r>
            <a:r>
              <a:rPr lang="en-US" sz="3200" dirty="0">
                <a:effectLst/>
              </a:rPr>
              <a:t> seul qui </a:t>
            </a:r>
            <a:r>
              <a:rPr lang="en-US" sz="3200" dirty="0" err="1">
                <a:effectLst/>
              </a:rPr>
              <a:t>lui</a:t>
            </a:r>
            <a:r>
              <a:rPr lang="en-US" sz="3200" dirty="0">
                <a:effectLst/>
              </a:rPr>
              <a:t> </a:t>
            </a:r>
            <a:r>
              <a:rPr lang="en-US" sz="3200" dirty="0" err="1">
                <a:effectLst/>
              </a:rPr>
              <a:t>suffit</a:t>
            </a:r>
            <a:r>
              <a:rPr lang="en-US" sz="3200" dirty="0"/>
              <a:t>.”</a:t>
            </a:r>
            <a:endParaRPr lang="en-US" sz="3200" dirty="0">
              <a:effectLst/>
            </a:endParaRPr>
          </a:p>
          <a:p>
            <a:pPr marR="548640">
              <a:lnSpc>
                <a:spcPct val="90000"/>
              </a:lnSpc>
              <a:spcBef>
                <a:spcPts val="1000"/>
              </a:spcBef>
              <a:spcAft>
                <a:spcPts val="800"/>
              </a:spcAft>
            </a:pPr>
            <a:r>
              <a:rPr lang="en-US" sz="3200" dirty="0">
                <a:effectLst/>
              </a:rPr>
              <a:t>(Augustin, </a:t>
            </a:r>
            <a:r>
              <a:rPr lang="en-US" sz="3200" i="1" dirty="0">
                <a:effectLst/>
              </a:rPr>
              <a:t>La </a:t>
            </a:r>
            <a:r>
              <a:rPr lang="en-US" sz="3200" i="1" dirty="0" err="1">
                <a:effectLst/>
              </a:rPr>
              <a:t>Trinité</a:t>
            </a:r>
            <a:r>
              <a:rPr lang="en-US" sz="3200" i="1" dirty="0">
                <a:effectLst/>
              </a:rPr>
              <a:t>,</a:t>
            </a:r>
            <a:r>
              <a:rPr lang="en-US" sz="3200" dirty="0">
                <a:effectLst/>
              </a:rPr>
              <a:t> X, 5 7 ; BA 16, p. 135</a:t>
            </a:r>
            <a:r>
              <a:rPr lang="en-US" sz="3200" dirty="0"/>
              <a:t>)</a:t>
            </a:r>
            <a:endParaRPr lang="en-US" sz="3200" dirty="0">
              <a:effectLst/>
            </a:endParaRPr>
          </a:p>
        </p:txBody>
      </p:sp>
    </p:spTree>
    <p:extLst>
      <p:ext uri="{BB962C8B-B14F-4D97-AF65-F5344CB8AC3E}">
        <p14:creationId xmlns:p14="http://schemas.microsoft.com/office/powerpoint/2010/main" val="2901761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A397781-9FC1-6F91-ABD0-8438D48784D8}"/>
              </a:ext>
            </a:extLst>
          </p:cNvPr>
          <p:cNvSpPr txBox="1"/>
          <p:nvPr/>
        </p:nvSpPr>
        <p:spPr>
          <a:xfrm>
            <a:off x="1039906" y="1051426"/>
            <a:ext cx="10112188" cy="4985980"/>
          </a:xfrm>
          <a:prstGeom prst="rect">
            <a:avLst/>
          </a:prstGeom>
          <a:noFill/>
        </p:spPr>
        <p:txBody>
          <a:bodyPr wrap="square" rtlCol="0">
            <a:spAutoFit/>
          </a:bodyPr>
          <a:lstStyle/>
          <a:p>
            <a:pPr marL="548640" marR="548640" algn="just">
              <a:spcBef>
                <a:spcPts val="1000"/>
              </a:spcBef>
              <a:spcAft>
                <a:spcPts val="800"/>
              </a:spcAft>
            </a:pPr>
            <a:r>
              <a:rPr lang="fr-FR" sz="3200" dirty="0">
                <a:solidFill>
                  <a:srgbClr val="000000"/>
                </a:solidFill>
                <a:effectLst/>
                <a:highlight>
                  <a:srgbClr val="FAFAFA"/>
                </a:highlight>
                <a:ea typeface="Calibri" panose="020F0502020204030204" pitchFamily="34" charset="0"/>
                <a:cs typeface="Times New Roman" panose="02020603050405020304" pitchFamily="18" charset="0"/>
              </a:rPr>
              <a:t>« Oui, leur mère s'est prostituée, celle qui les a conçus s'est couverte de honte (…)</a:t>
            </a:r>
            <a:r>
              <a:rPr lang="fr-FR" sz="3200" dirty="0">
                <a:solidFill>
                  <a:srgbClr val="000000"/>
                </a:solidFill>
                <a:highlight>
                  <a:srgbClr val="FAFAFA"/>
                </a:highlight>
                <a:ea typeface="Calibri" panose="020F0502020204030204" pitchFamily="34" charset="0"/>
                <a:cs typeface="Times New Roman" panose="02020603050405020304" pitchFamily="18" charset="0"/>
              </a:rPr>
              <a:t>. </a:t>
            </a:r>
            <a:r>
              <a:rPr lang="fr-FR" sz="3200" dirty="0">
                <a:solidFill>
                  <a:srgbClr val="000000"/>
                </a:solidFill>
                <a:effectLst/>
                <a:highlight>
                  <a:srgbClr val="FAFAFA"/>
                </a:highlight>
                <a:ea typeface="Calibri" panose="020F0502020204030204" pitchFamily="34" charset="0"/>
                <a:cs typeface="Times New Roman" panose="02020603050405020304" pitchFamily="18" charset="0"/>
              </a:rPr>
              <a:t>Eh bien, c'est moi qui vais la séduire, je la conduirai au désert et je parlerai à son cœur</a:t>
            </a:r>
            <a:r>
              <a:rPr lang="fr-FR" sz="3200" dirty="0">
                <a:solidFill>
                  <a:srgbClr val="000000"/>
                </a:solidFill>
                <a:highlight>
                  <a:srgbClr val="FAFAFA"/>
                </a:highlight>
                <a:ea typeface="Calibri" panose="020F0502020204030204" pitchFamily="34" charset="0"/>
                <a:cs typeface="Times New Roman" panose="02020603050405020304" pitchFamily="18" charset="0"/>
              </a:rPr>
              <a:t> (…). </a:t>
            </a:r>
            <a:r>
              <a:rPr lang="fr-FR" sz="3200" dirty="0">
                <a:solidFill>
                  <a:srgbClr val="000000"/>
                </a:solidFill>
                <a:effectLst/>
                <a:highlight>
                  <a:srgbClr val="FAFAFA"/>
                </a:highlight>
                <a:ea typeface="Calibri" panose="020F0502020204030204" pitchFamily="34" charset="0"/>
                <a:cs typeface="Times New Roman" panose="02020603050405020304" pitchFamily="18" charset="0"/>
              </a:rPr>
              <a:t>Je te fiancerai à moi pour toujours, je te fiancerai à moi par la justice et le droit, l'amour et la tendresse</a:t>
            </a:r>
            <a:r>
              <a:rPr lang="fr-FR" sz="3200" dirty="0">
                <a:solidFill>
                  <a:srgbClr val="000000"/>
                </a:solidFill>
                <a:highlight>
                  <a:srgbClr val="FAFAFA"/>
                </a:highlight>
                <a:ea typeface="Calibri" panose="020F0502020204030204" pitchFamily="34" charset="0"/>
                <a:cs typeface="Times New Roman" panose="02020603050405020304" pitchFamily="18" charset="0"/>
              </a:rPr>
              <a:t>. </a:t>
            </a:r>
            <a:r>
              <a:rPr lang="fr-FR" sz="3200" dirty="0">
                <a:solidFill>
                  <a:srgbClr val="000000"/>
                </a:solidFill>
                <a:effectLst/>
                <a:highlight>
                  <a:srgbClr val="FAFAFA"/>
                </a:highlight>
                <a:ea typeface="Calibri" panose="020F0502020204030204" pitchFamily="34" charset="0"/>
                <a:cs typeface="Times New Roman" panose="02020603050405020304" pitchFamily="18" charset="0"/>
              </a:rPr>
              <a:t>Je te fiancerai à moi par la fidélité et tu connaîtras le SEIGNEUR. »                                </a:t>
            </a:r>
          </a:p>
          <a:p>
            <a:pPr marL="548640" marR="548640" algn="just">
              <a:spcBef>
                <a:spcPts val="1000"/>
              </a:spcBef>
              <a:spcAft>
                <a:spcPts val="800"/>
              </a:spcAft>
            </a:pPr>
            <a:r>
              <a:rPr lang="fr-FR" sz="3200" dirty="0">
                <a:solidFill>
                  <a:srgbClr val="000000"/>
                </a:solidFill>
                <a:highlight>
                  <a:srgbClr val="FAFAFA"/>
                </a:highlight>
                <a:ea typeface="Calibri" panose="020F0502020204030204" pitchFamily="34" charset="0"/>
                <a:cs typeface="Times New Roman" panose="02020603050405020304" pitchFamily="18" charset="0"/>
              </a:rPr>
              <a:t>(Osée 2, 7.14.19-20)</a:t>
            </a:r>
            <a:endParaRPr lang="fr-FR" sz="3200" dirty="0">
              <a:solidFill>
                <a:srgbClr val="000000"/>
              </a:solidFill>
              <a:effectLst/>
              <a:ea typeface="Calibri" panose="020F0502020204030204" pitchFamily="34" charset="0"/>
              <a:cs typeface="Times New Roman" panose="02020603050405020304" pitchFamily="18" charset="0"/>
            </a:endParaRPr>
          </a:p>
          <a:p>
            <a:pPr marL="548640" marR="548640" algn="l">
              <a:spcBef>
                <a:spcPts val="1000"/>
              </a:spcBef>
              <a:spcAft>
                <a:spcPts val="800"/>
              </a:spcAft>
            </a:pP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20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569684-3DCE-8543-9750-4313AE4CFA54}"/>
              </a:ext>
            </a:extLst>
          </p:cNvPr>
          <p:cNvSpPr txBox="1"/>
          <p:nvPr/>
        </p:nvSpPr>
        <p:spPr>
          <a:xfrm>
            <a:off x="591263" y="920621"/>
            <a:ext cx="11009474" cy="5016758"/>
          </a:xfrm>
          <a:prstGeom prst="rect">
            <a:avLst/>
          </a:prstGeom>
          <a:noFill/>
        </p:spPr>
        <p:txBody>
          <a:bodyPr wrap="square" rtlCol="0">
            <a:spAutoFit/>
          </a:bodyPr>
          <a:lstStyle/>
          <a:p>
            <a:pPr algn="just"/>
            <a:r>
              <a:rPr lang="fr-FR" sz="3200" dirty="0">
                <a:cs typeface="Times New Roman" panose="02020603050405020304" pitchFamily="18" charset="0"/>
              </a:rPr>
              <a:t>« lui qui est de condition divine n’a pas considéré comme une proie à saisir d’être l’égal de Dieu. Mais il s’est dépouillé, prenant la condition de serviteur, devenant semblable aux hommes, et reconnu à son aspect comme un homme, il s’est abaissé devenant obéissant jusqu’à la mort, à la mort sur une croix. C’est pourquoi Dieu l’a souverainement élevé et lui a conféré le Nom qui est au-dessus de tout nom, afin qu’au nom de Jésus tout genou fléchisse, dans les cieux, sur la terre et sous la terre, et que toute langue confesse que le Seigneur, c’est Jésus Christ, à la gloire de Dieu le Père. » (Ph 2, 6-11)</a:t>
            </a:r>
            <a:r>
              <a:rPr lang="fr-FR" sz="3200" u="sng" dirty="0">
                <a:cs typeface="Times New Roman" panose="02020603050405020304" pitchFamily="18" charset="0"/>
              </a:rPr>
              <a:t> </a:t>
            </a:r>
            <a:endParaRPr lang="fr-FR" sz="3200" dirty="0">
              <a:cs typeface="Times New Roman" panose="02020603050405020304" pitchFamily="18" charset="0"/>
            </a:endParaRPr>
          </a:p>
        </p:txBody>
      </p:sp>
    </p:spTree>
    <p:extLst>
      <p:ext uri="{BB962C8B-B14F-4D97-AF65-F5344CB8AC3E}">
        <p14:creationId xmlns:p14="http://schemas.microsoft.com/office/powerpoint/2010/main" val="322476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Image 2" descr="Une image contenant panier, conteneur&#10;&#10;Description générée automatiquement">
            <a:extLst>
              <a:ext uri="{FF2B5EF4-FFF2-40B4-BE49-F238E27FC236}">
                <a16:creationId xmlns:a16="http://schemas.microsoft.com/office/drawing/2014/main" id="{2B24D5C7-5978-A44F-9010-642F57CFA281}"/>
              </a:ext>
            </a:extLst>
          </p:cNvPr>
          <p:cNvPicPr>
            <a:picLocks noChangeAspect="1"/>
          </p:cNvPicPr>
          <p:nvPr/>
        </p:nvPicPr>
        <p:blipFill>
          <a:blip r:embed="rId2"/>
          <a:stretch>
            <a:fillRect/>
          </a:stretch>
        </p:blipFill>
        <p:spPr>
          <a:xfrm>
            <a:off x="3439732" y="-1"/>
            <a:ext cx="5321496" cy="6869567"/>
          </a:xfrm>
          <a:prstGeom prst="rect">
            <a:avLst/>
          </a:prstGeom>
        </p:spPr>
      </p:pic>
      <p:sp>
        <p:nvSpPr>
          <p:cNvPr id="4" name="ZoneTexte 3">
            <a:extLst>
              <a:ext uri="{FF2B5EF4-FFF2-40B4-BE49-F238E27FC236}">
                <a16:creationId xmlns:a16="http://schemas.microsoft.com/office/drawing/2014/main" id="{9FE61E5D-8F36-714C-BF0C-47A799BC8062}"/>
              </a:ext>
            </a:extLst>
          </p:cNvPr>
          <p:cNvSpPr txBox="1"/>
          <p:nvPr/>
        </p:nvSpPr>
        <p:spPr>
          <a:xfrm>
            <a:off x="9292856" y="5656521"/>
            <a:ext cx="2700670" cy="1200329"/>
          </a:xfrm>
          <a:prstGeom prst="rect">
            <a:avLst/>
          </a:prstGeom>
          <a:noFill/>
        </p:spPr>
        <p:txBody>
          <a:bodyPr wrap="square" rtlCol="0">
            <a:spAutoFit/>
          </a:bodyPr>
          <a:lstStyle/>
          <a:p>
            <a:r>
              <a:rPr lang="fr-FR" sz="2400" dirty="0"/>
              <a:t>Tablette V de l’épopée de Gilgamesh</a:t>
            </a:r>
          </a:p>
        </p:txBody>
      </p:sp>
    </p:spTree>
    <p:extLst>
      <p:ext uri="{BB962C8B-B14F-4D97-AF65-F5344CB8AC3E}">
        <p14:creationId xmlns:p14="http://schemas.microsoft.com/office/powerpoint/2010/main" val="2498800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ntokrator © Cathédrale de Cefalù | L'église tout entière d… | Flickr">
            <a:extLst>
              <a:ext uri="{FF2B5EF4-FFF2-40B4-BE49-F238E27FC236}">
                <a16:creationId xmlns:a16="http://schemas.microsoft.com/office/drawing/2014/main" id="{8B0A7FF1-CE82-2C5E-8629-C4866AB29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3919"/>
            <a:ext cx="12192000" cy="823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066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texte, livre&#10;&#10;Description générée automatiquement">
            <a:extLst>
              <a:ext uri="{FF2B5EF4-FFF2-40B4-BE49-F238E27FC236}">
                <a16:creationId xmlns:a16="http://schemas.microsoft.com/office/drawing/2014/main" id="{39F08710-E93A-214C-A137-0B203ED536D3}"/>
              </a:ext>
            </a:extLst>
          </p:cNvPr>
          <p:cNvPicPr>
            <a:picLocks noChangeAspect="1"/>
          </p:cNvPicPr>
          <p:nvPr/>
        </p:nvPicPr>
        <p:blipFill>
          <a:blip r:embed="rId3"/>
          <a:stretch>
            <a:fillRect/>
          </a:stretch>
        </p:blipFill>
        <p:spPr>
          <a:xfrm>
            <a:off x="3351467" y="0"/>
            <a:ext cx="8840533" cy="6957115"/>
          </a:xfrm>
          <a:prstGeom prst="rect">
            <a:avLst/>
          </a:prstGeom>
        </p:spPr>
      </p:pic>
      <p:sp>
        <p:nvSpPr>
          <p:cNvPr id="4" name="ZoneTexte 3">
            <a:extLst>
              <a:ext uri="{FF2B5EF4-FFF2-40B4-BE49-F238E27FC236}">
                <a16:creationId xmlns:a16="http://schemas.microsoft.com/office/drawing/2014/main" id="{E4EDE6C2-D883-BC46-9CFD-AA7A397FAF39}"/>
              </a:ext>
            </a:extLst>
          </p:cNvPr>
          <p:cNvSpPr txBox="1"/>
          <p:nvPr/>
        </p:nvSpPr>
        <p:spPr>
          <a:xfrm>
            <a:off x="304800" y="4978400"/>
            <a:ext cx="2768600" cy="1631216"/>
          </a:xfrm>
          <a:prstGeom prst="rect">
            <a:avLst/>
          </a:prstGeom>
          <a:noFill/>
        </p:spPr>
        <p:txBody>
          <a:bodyPr wrap="square" rtlCol="0">
            <a:spAutoFit/>
          </a:bodyPr>
          <a:lstStyle/>
          <a:p>
            <a:r>
              <a:rPr lang="fr-FR" sz="2000" i="1" dirty="0">
                <a:latin typeface="Times New Roman" panose="02020603050405020304" pitchFamily="18" charset="0"/>
                <a:cs typeface="Times New Roman" panose="02020603050405020304" pitchFamily="18" charset="0"/>
              </a:rPr>
              <a:t>La Première Tentation du Christ</a:t>
            </a:r>
            <a:r>
              <a:rPr lang="fr-FR" sz="2000" dirty="0">
                <a:latin typeface="Times New Roman" panose="02020603050405020304" pitchFamily="18" charset="0"/>
                <a:cs typeface="Times New Roman" panose="02020603050405020304" pitchFamily="18" charset="0"/>
              </a:rPr>
              <a:t>, psautier enluminé, vers 1222 Copenhague, </a:t>
            </a:r>
            <a:r>
              <a:rPr lang="fr-FR" sz="2000" dirty="0" err="1">
                <a:latin typeface="Times New Roman" panose="02020603050405020304" pitchFamily="18" charset="0"/>
                <a:cs typeface="Times New Roman" panose="02020603050405020304" pitchFamily="18" charset="0"/>
              </a:rPr>
              <a:t>Det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kongelige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Bibliotek</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185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DC3F7-9337-6A44-9977-DA78AED1066E}"/>
              </a:ext>
            </a:extLst>
          </p:cNvPr>
          <p:cNvSpPr txBox="1"/>
          <p:nvPr/>
        </p:nvSpPr>
        <p:spPr>
          <a:xfrm>
            <a:off x="1762125" y="1585148"/>
            <a:ext cx="8667750" cy="3046988"/>
          </a:xfrm>
          <a:prstGeom prst="rect">
            <a:avLst/>
          </a:prstGeom>
          <a:noFill/>
        </p:spPr>
        <p:txBody>
          <a:bodyPr wrap="square" rtlCol="0">
            <a:spAutoFit/>
          </a:bodyPr>
          <a:lstStyle/>
          <a:p>
            <a:pPr algn="just"/>
            <a:r>
              <a:rPr lang="fr-FR" sz="3200" dirty="0">
                <a:cs typeface="Times New Roman" panose="02020603050405020304" pitchFamily="18" charset="0"/>
              </a:rPr>
              <a:t>« Au milieu de la place de la cité et des deux bras du fleuve, est un arbre de vie produisant douze récoltes. Chaque mois il donne son fruit et son feuillage sert à la guérison des nations. » </a:t>
            </a:r>
          </a:p>
          <a:p>
            <a:pPr algn="just"/>
            <a:endParaRPr lang="fr-FR" sz="3200" dirty="0">
              <a:cs typeface="Times New Roman" panose="02020603050405020304" pitchFamily="18" charset="0"/>
            </a:endParaRPr>
          </a:p>
          <a:p>
            <a:pPr algn="just"/>
            <a:r>
              <a:rPr lang="fr-FR" sz="3200" dirty="0">
                <a:cs typeface="Times New Roman" panose="02020603050405020304" pitchFamily="18" charset="0"/>
              </a:rPr>
              <a:t>(</a:t>
            </a:r>
            <a:r>
              <a:rPr lang="fr-FR" sz="3200" dirty="0" err="1">
                <a:cs typeface="Times New Roman" panose="02020603050405020304" pitchFamily="18" charset="0"/>
              </a:rPr>
              <a:t>Ap</a:t>
            </a:r>
            <a:r>
              <a:rPr lang="fr-FR" sz="3200" dirty="0">
                <a:cs typeface="Times New Roman" panose="02020603050405020304" pitchFamily="18" charset="0"/>
              </a:rPr>
              <a:t> 22, 2) </a:t>
            </a:r>
          </a:p>
        </p:txBody>
      </p:sp>
    </p:spTree>
    <p:extLst>
      <p:ext uri="{BB962C8B-B14F-4D97-AF65-F5344CB8AC3E}">
        <p14:creationId xmlns:p14="http://schemas.microsoft.com/office/powerpoint/2010/main" val="1374642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plancher, intérieur, peint&#10;&#10;Description générée automatiquement">
            <a:extLst>
              <a:ext uri="{FF2B5EF4-FFF2-40B4-BE49-F238E27FC236}">
                <a16:creationId xmlns:a16="http://schemas.microsoft.com/office/drawing/2014/main" id="{D60FFFB1-EC6B-AB4A-82AD-784622A067BB}"/>
              </a:ext>
            </a:extLst>
          </p:cNvPr>
          <p:cNvPicPr>
            <a:picLocks noChangeAspect="1"/>
          </p:cNvPicPr>
          <p:nvPr/>
        </p:nvPicPr>
        <p:blipFill>
          <a:blip r:embed="rId2"/>
          <a:stretch>
            <a:fillRect/>
          </a:stretch>
        </p:blipFill>
        <p:spPr>
          <a:xfrm>
            <a:off x="3206920" y="0"/>
            <a:ext cx="8985080" cy="6858000"/>
          </a:xfrm>
          <a:prstGeom prst="rect">
            <a:avLst/>
          </a:prstGeom>
        </p:spPr>
      </p:pic>
      <p:sp>
        <p:nvSpPr>
          <p:cNvPr id="4" name="ZoneTexte 3">
            <a:extLst>
              <a:ext uri="{FF2B5EF4-FFF2-40B4-BE49-F238E27FC236}">
                <a16:creationId xmlns:a16="http://schemas.microsoft.com/office/drawing/2014/main" id="{04C7DCE2-1065-C54B-B2E4-B65470BBF83A}"/>
              </a:ext>
            </a:extLst>
          </p:cNvPr>
          <p:cNvSpPr txBox="1"/>
          <p:nvPr/>
        </p:nvSpPr>
        <p:spPr>
          <a:xfrm>
            <a:off x="0" y="5403850"/>
            <a:ext cx="2819400" cy="1261884"/>
          </a:xfrm>
          <a:prstGeom prst="rect">
            <a:avLst/>
          </a:prstGeom>
          <a:noFill/>
        </p:spPr>
        <p:txBody>
          <a:bodyPr wrap="square" rtlCol="0">
            <a:spAutoFit/>
          </a:bodyPr>
          <a:lstStyle/>
          <a:p>
            <a:r>
              <a:rPr lang="fr-FR" dirty="0"/>
              <a:t>Fra Angelico </a:t>
            </a:r>
          </a:p>
          <a:p>
            <a:r>
              <a:rPr lang="fr-FR" i="1" dirty="0"/>
              <a:t>La communion des apôtres </a:t>
            </a:r>
            <a:r>
              <a:rPr lang="fr-FR" sz="2000" dirty="0">
                <a:latin typeface="Times New Roman" panose="02020603050405020304" pitchFamily="18" charset="0"/>
                <a:cs typeface="Times New Roman" panose="02020603050405020304" pitchFamily="18" charset="0"/>
              </a:rPr>
              <a:t>1440, Florence </a:t>
            </a:r>
          </a:p>
          <a:p>
            <a:r>
              <a:rPr lang="fr-FR" sz="2000" dirty="0">
                <a:latin typeface="Times New Roman" panose="02020603050405020304" pitchFamily="18" charset="0"/>
                <a:cs typeface="Times New Roman" panose="02020603050405020304" pitchFamily="18" charset="0"/>
              </a:rPr>
              <a:t>Musée San Marco</a:t>
            </a:r>
          </a:p>
        </p:txBody>
      </p:sp>
    </p:spTree>
    <p:extLst>
      <p:ext uri="{BB962C8B-B14F-4D97-AF65-F5344CB8AC3E}">
        <p14:creationId xmlns:p14="http://schemas.microsoft.com/office/powerpoint/2010/main" val="37108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B4CA07F-AB6B-67CB-027E-68DA09ADEBA3}"/>
              </a:ext>
            </a:extLst>
          </p:cNvPr>
          <p:cNvSpPr txBox="1"/>
          <p:nvPr/>
        </p:nvSpPr>
        <p:spPr>
          <a:xfrm>
            <a:off x="993322" y="1767007"/>
            <a:ext cx="10205357" cy="2762423"/>
          </a:xfrm>
          <a:prstGeom prst="rect">
            <a:avLst/>
          </a:prstGeom>
          <a:noFill/>
        </p:spPr>
        <p:txBody>
          <a:bodyPr wrap="square" rtlCol="0">
            <a:spAutoFit/>
          </a:bodyPr>
          <a:lstStyle/>
          <a:p>
            <a:pPr marL="540372" marR="536561" algn="just"/>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O Gilgamesh ! Où cours-tu donc ? </a:t>
            </a:r>
            <a:r>
              <a:rPr lang="fr-FR" sz="320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La </a:t>
            </a:r>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vie que tu poursuis, tu ne la trouveras pas. Lorsque les dieux créèrent l’humanité, c’est la mort qu’ils ont donnée à l’humanité ; la vie, ils l’ont gardée entre leurs mains. » </a:t>
            </a:r>
          </a:p>
          <a:p>
            <a:pPr marL="540372" marR="536561" algn="just"/>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r>
              <a:rPr lang="fr-FR" sz="3200"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Epopée de Gilgamesh, </a:t>
            </a:r>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Chant IX)</a:t>
            </a:r>
          </a:p>
          <a:p>
            <a:endParaRPr lang="fr-FR" sz="1351" dirty="0"/>
          </a:p>
        </p:txBody>
      </p:sp>
    </p:spTree>
    <p:extLst>
      <p:ext uri="{BB962C8B-B14F-4D97-AF65-F5344CB8AC3E}">
        <p14:creationId xmlns:p14="http://schemas.microsoft.com/office/powerpoint/2010/main" val="135452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graffiti, pierre&#10;&#10;Description générée automatiquement">
            <a:extLst>
              <a:ext uri="{FF2B5EF4-FFF2-40B4-BE49-F238E27FC236}">
                <a16:creationId xmlns:a16="http://schemas.microsoft.com/office/drawing/2014/main" id="{2BE51D28-14DD-A64B-87C0-82ED213A1335}"/>
              </a:ext>
            </a:extLst>
          </p:cNvPr>
          <p:cNvPicPr>
            <a:picLocks noChangeAspect="1"/>
          </p:cNvPicPr>
          <p:nvPr/>
        </p:nvPicPr>
        <p:blipFill>
          <a:blip r:embed="rId2"/>
          <a:stretch>
            <a:fillRect/>
          </a:stretch>
        </p:blipFill>
        <p:spPr>
          <a:xfrm>
            <a:off x="-4854" y="0"/>
            <a:ext cx="12201708" cy="6858000"/>
          </a:xfrm>
          <a:prstGeom prst="rect">
            <a:avLst/>
          </a:prstGeom>
        </p:spPr>
      </p:pic>
    </p:spTree>
    <p:extLst>
      <p:ext uri="{BB962C8B-B14F-4D97-AF65-F5344CB8AC3E}">
        <p14:creationId xmlns:p14="http://schemas.microsoft.com/office/powerpoint/2010/main" val="16587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567362" y="0"/>
            <a:ext cx="9144000" cy="5900032"/>
          </a:xfrm>
          <a:prstGeom prst="rect">
            <a:avLst/>
          </a:prstGeom>
        </p:spPr>
      </p:pic>
      <p:sp>
        <p:nvSpPr>
          <p:cNvPr id="3" name="ZoneTexte 2"/>
          <p:cNvSpPr txBox="1"/>
          <p:nvPr/>
        </p:nvSpPr>
        <p:spPr>
          <a:xfrm>
            <a:off x="3721788" y="6027003"/>
            <a:ext cx="5358024" cy="830997"/>
          </a:xfrm>
          <a:prstGeom prst="rect">
            <a:avLst/>
          </a:prstGeom>
          <a:noFill/>
        </p:spPr>
        <p:txBody>
          <a:bodyPr wrap="square" rtlCol="0">
            <a:spAutoFit/>
          </a:bodyPr>
          <a:lstStyle/>
          <a:p>
            <a:r>
              <a:rPr lang="fr-FR" sz="2400" dirty="0"/>
              <a:t>Danse macabre, gravure sur bois , 1486 </a:t>
            </a:r>
          </a:p>
          <a:p>
            <a:r>
              <a:rPr lang="fr-FR" sz="2400" dirty="0"/>
              <a:t>Cimetière des Innocents, Paris</a:t>
            </a:r>
          </a:p>
        </p:txBody>
      </p:sp>
    </p:spTree>
    <p:extLst>
      <p:ext uri="{BB962C8B-B14F-4D97-AF65-F5344CB8AC3E}">
        <p14:creationId xmlns:p14="http://schemas.microsoft.com/office/powerpoint/2010/main" val="1247890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CA7AD7-B711-C347-9C3D-C20DED0E7006}"/>
              </a:ext>
            </a:extLst>
          </p:cNvPr>
          <p:cNvPicPr>
            <a:picLocks noChangeAspect="1"/>
          </p:cNvPicPr>
          <p:nvPr/>
        </p:nvPicPr>
        <p:blipFill>
          <a:blip r:embed="rId2"/>
          <a:srcRect/>
          <a:stretch/>
        </p:blipFill>
        <p:spPr>
          <a:xfrm>
            <a:off x="0" y="0"/>
            <a:ext cx="7182508" cy="5602778"/>
          </a:xfrm>
          <a:prstGeom prst="rect">
            <a:avLst/>
          </a:prstGeom>
        </p:spPr>
      </p:pic>
      <p:sp>
        <p:nvSpPr>
          <p:cNvPr id="4" name="ZoneTexte 3">
            <a:extLst>
              <a:ext uri="{FF2B5EF4-FFF2-40B4-BE49-F238E27FC236}">
                <a16:creationId xmlns:a16="http://schemas.microsoft.com/office/drawing/2014/main" id="{45CC0742-BEDD-5748-9882-0B0B51AFE67E}"/>
              </a:ext>
            </a:extLst>
          </p:cNvPr>
          <p:cNvSpPr txBox="1"/>
          <p:nvPr/>
        </p:nvSpPr>
        <p:spPr>
          <a:xfrm>
            <a:off x="8915" y="5799584"/>
            <a:ext cx="3343885" cy="830997"/>
          </a:xfrm>
          <a:prstGeom prst="rect">
            <a:avLst/>
          </a:prstGeom>
          <a:noFill/>
        </p:spPr>
        <p:txBody>
          <a:bodyPr wrap="square" rtlCol="0">
            <a:spAutoFit/>
          </a:bodyPr>
          <a:lstStyle/>
          <a:p>
            <a:r>
              <a:rPr lang="fr-FR" sz="2400" dirty="0"/>
              <a:t>Philippe de Champaigne </a:t>
            </a:r>
          </a:p>
          <a:p>
            <a:r>
              <a:rPr lang="fr-FR" sz="2400" i="1" dirty="0"/>
              <a:t>Vanité, </a:t>
            </a:r>
            <a:r>
              <a:rPr lang="fr-FR" sz="2400" dirty="0"/>
              <a:t>v. 1671, Le Mans</a:t>
            </a:r>
          </a:p>
        </p:txBody>
      </p:sp>
      <p:pic>
        <p:nvPicPr>
          <p:cNvPr id="5" name="Image 4" descr="Une image contenant personne&#10;&#10;Description générée automatiquement">
            <a:extLst>
              <a:ext uri="{FF2B5EF4-FFF2-40B4-BE49-F238E27FC236}">
                <a16:creationId xmlns:a16="http://schemas.microsoft.com/office/drawing/2014/main" id="{E612DF51-E344-43F3-FE10-26010D610DF3}"/>
              </a:ext>
            </a:extLst>
          </p:cNvPr>
          <p:cNvPicPr>
            <a:picLocks noChangeAspect="1"/>
          </p:cNvPicPr>
          <p:nvPr/>
        </p:nvPicPr>
        <p:blipFill>
          <a:blip r:embed="rId3"/>
          <a:stretch>
            <a:fillRect/>
          </a:stretch>
        </p:blipFill>
        <p:spPr>
          <a:xfrm>
            <a:off x="7269804" y="0"/>
            <a:ext cx="4922196" cy="6858000"/>
          </a:xfrm>
          <a:prstGeom prst="rect">
            <a:avLst/>
          </a:prstGeom>
        </p:spPr>
      </p:pic>
      <p:sp>
        <p:nvSpPr>
          <p:cNvPr id="6" name="ZoneTexte 5">
            <a:extLst>
              <a:ext uri="{FF2B5EF4-FFF2-40B4-BE49-F238E27FC236}">
                <a16:creationId xmlns:a16="http://schemas.microsoft.com/office/drawing/2014/main" id="{860D08D6-ECEC-4AD1-D1D0-6F6AA1404F1A}"/>
              </a:ext>
            </a:extLst>
          </p:cNvPr>
          <p:cNvSpPr txBox="1"/>
          <p:nvPr/>
        </p:nvSpPr>
        <p:spPr>
          <a:xfrm>
            <a:off x="7348185" y="5799584"/>
            <a:ext cx="4765434" cy="830997"/>
          </a:xfrm>
          <a:prstGeom prst="rect">
            <a:avLst/>
          </a:prstGeom>
          <a:noFill/>
        </p:spPr>
        <p:txBody>
          <a:bodyPr wrap="square" rtlCol="0">
            <a:spAutoFit/>
          </a:bodyPr>
          <a:lstStyle/>
          <a:p>
            <a:r>
              <a:rPr lang="fr-FR" sz="2400" dirty="0">
                <a:solidFill>
                  <a:schemeClr val="bg1"/>
                </a:solidFill>
              </a:rPr>
              <a:t>Georges de la Tour, </a:t>
            </a:r>
            <a:r>
              <a:rPr lang="fr-FR" sz="2400" i="1" dirty="0">
                <a:solidFill>
                  <a:schemeClr val="bg1"/>
                </a:solidFill>
              </a:rPr>
              <a:t>Madeleine à la veilleuse, </a:t>
            </a:r>
            <a:r>
              <a:rPr lang="fr-FR" sz="2400" dirty="0">
                <a:solidFill>
                  <a:schemeClr val="bg1"/>
                </a:solidFill>
              </a:rPr>
              <a:t>v. 1640-1645, Louvre</a:t>
            </a:r>
          </a:p>
        </p:txBody>
      </p:sp>
    </p:spTree>
    <p:extLst>
      <p:ext uri="{BB962C8B-B14F-4D97-AF65-F5344CB8AC3E}">
        <p14:creationId xmlns:p14="http://schemas.microsoft.com/office/powerpoint/2010/main" val="40815144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19363</TotalTime>
  <Words>2741</Words>
  <Application>Microsoft Macintosh PowerPoint</Application>
  <PresentationFormat>Grand écran</PresentationFormat>
  <Paragraphs>196</Paragraphs>
  <Slides>53</Slides>
  <Notes>3</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53</vt:i4>
      </vt:variant>
    </vt:vector>
  </HeadingPairs>
  <TitlesOfParts>
    <vt:vector size="58"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106</cp:revision>
  <dcterms:created xsi:type="dcterms:W3CDTF">2021-01-11T21:38:17Z</dcterms:created>
  <dcterms:modified xsi:type="dcterms:W3CDTF">2025-05-20T05:43:23Z</dcterms:modified>
</cp:coreProperties>
</file>