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444" r:id="rId2"/>
    <p:sldId id="430" r:id="rId3"/>
    <p:sldId id="343" r:id="rId4"/>
    <p:sldId id="436" r:id="rId5"/>
    <p:sldId id="441" r:id="rId6"/>
    <p:sldId id="262" r:id="rId7"/>
    <p:sldId id="420" r:id="rId8"/>
    <p:sldId id="443" r:id="rId9"/>
    <p:sldId id="421" r:id="rId10"/>
    <p:sldId id="353" r:id="rId11"/>
    <p:sldId id="422" r:id="rId12"/>
    <p:sldId id="351" r:id="rId13"/>
    <p:sldId id="355" r:id="rId14"/>
    <p:sldId id="352" r:id="rId15"/>
    <p:sldId id="445" r:id="rId16"/>
    <p:sldId id="446" r:id="rId17"/>
    <p:sldId id="423" r:id="rId18"/>
    <p:sldId id="434" r:id="rId19"/>
    <p:sldId id="354" r:id="rId20"/>
    <p:sldId id="424" r:id="rId21"/>
    <p:sldId id="356" r:id="rId22"/>
    <p:sldId id="433" r:id="rId23"/>
    <p:sldId id="417" r:id="rId24"/>
    <p:sldId id="419" r:id="rId25"/>
    <p:sldId id="447" r:id="rId26"/>
    <p:sldId id="450" r:id="rId27"/>
    <p:sldId id="425" r:id="rId28"/>
    <p:sldId id="435" r:id="rId29"/>
    <p:sldId id="357" r:id="rId30"/>
    <p:sldId id="361" r:id="rId31"/>
    <p:sldId id="383" r:id="rId32"/>
    <p:sldId id="426" r:id="rId33"/>
    <p:sldId id="439" r:id="rId34"/>
    <p:sldId id="429" r:id="rId35"/>
    <p:sldId id="366" r:id="rId36"/>
    <p:sldId id="364" r:id="rId37"/>
    <p:sldId id="448" r:id="rId38"/>
    <p:sldId id="442" r:id="rId39"/>
    <p:sldId id="427" r:id="rId40"/>
    <p:sldId id="449" r:id="rId41"/>
    <p:sldId id="428" r:id="rId42"/>
    <p:sldId id="418" r:id="rId43"/>
    <p:sldId id="369" r:id="rId44"/>
    <p:sldId id="370" r:id="rId45"/>
    <p:sldId id="371" r:id="rId46"/>
    <p:sldId id="440" r:id="rId4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216"/>
    <p:restoredTop sz="94038"/>
  </p:normalViewPr>
  <p:slideViewPr>
    <p:cSldViewPr snapToGrid="0" snapToObjects="1">
      <p:cViewPr>
        <p:scale>
          <a:sx n="75" d="100"/>
          <a:sy n="75" d="100"/>
        </p:scale>
        <p:origin x="144" y="6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02701-98A0-204D-AD9E-2F0642E6DE76}" type="datetimeFigureOut">
              <a:rPr lang="fr-FR" smtClean="0"/>
              <a:t>26/05/2025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D74D3-F5D4-164E-824C-B8429562E0B9}" type="slidenum">
              <a:rPr lang="fr-FR" smtClean="0"/>
              <a:t>‹N°›</a:t>
            </a:fld>
            <a:endParaRPr lang="fr-FR"/>
          </a:p>
        </p:txBody>
      </p:sp>
    </p:spTree>
    <p:extLst>
      <p:ext uri="{BB962C8B-B14F-4D97-AF65-F5344CB8AC3E}">
        <p14:creationId xmlns:p14="http://schemas.microsoft.com/office/powerpoint/2010/main" val="2579676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1</a:t>
            </a:fld>
            <a:endParaRPr lang="fr-FR"/>
          </a:p>
        </p:txBody>
      </p:sp>
    </p:spTree>
    <p:extLst>
      <p:ext uri="{BB962C8B-B14F-4D97-AF65-F5344CB8AC3E}">
        <p14:creationId xmlns:p14="http://schemas.microsoft.com/office/powerpoint/2010/main" val="720458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12</a:t>
            </a:fld>
            <a:endParaRPr lang="fr-FR"/>
          </a:p>
        </p:txBody>
      </p:sp>
    </p:spTree>
    <p:extLst>
      <p:ext uri="{BB962C8B-B14F-4D97-AF65-F5344CB8AC3E}">
        <p14:creationId xmlns:p14="http://schemas.microsoft.com/office/powerpoint/2010/main" val="1813184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Philippe </a:t>
            </a:r>
            <a:r>
              <a:rPr lang="fr-FR"/>
              <a:t>de Champaigne (1602-1674)</a:t>
            </a:r>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33</a:t>
            </a:fld>
            <a:endParaRPr lang="fr-FR"/>
          </a:p>
        </p:txBody>
      </p:sp>
    </p:spTree>
    <p:extLst>
      <p:ext uri="{BB962C8B-B14F-4D97-AF65-F5344CB8AC3E}">
        <p14:creationId xmlns:p14="http://schemas.microsoft.com/office/powerpoint/2010/main" val="986799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21AE4E-D615-DD40-8525-E6537D5B80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0888526-4614-474A-8B73-D0EDFC13E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E44BBBA-747B-1747-A812-75888EA1633C}"/>
              </a:ext>
            </a:extLst>
          </p:cNvPr>
          <p:cNvSpPr>
            <a:spLocks noGrp="1"/>
          </p:cNvSpPr>
          <p:nvPr>
            <p:ph type="dt" sz="half" idx="10"/>
          </p:nvPr>
        </p:nvSpPr>
        <p:spPr/>
        <p:txBody>
          <a:bodyPr/>
          <a:lstStyle/>
          <a:p>
            <a:fld id="{15C43295-CBC3-C244-B47E-B82E1DE94D92}" type="datetimeFigureOut">
              <a:rPr lang="fr-FR" smtClean="0"/>
              <a:t>26/05/2025</a:t>
            </a:fld>
            <a:endParaRPr lang="fr-FR"/>
          </a:p>
        </p:txBody>
      </p:sp>
      <p:sp>
        <p:nvSpPr>
          <p:cNvPr id="5" name="Espace réservé du pied de page 4">
            <a:extLst>
              <a:ext uri="{FF2B5EF4-FFF2-40B4-BE49-F238E27FC236}">
                <a16:creationId xmlns:a16="http://schemas.microsoft.com/office/drawing/2014/main" id="{BC8A618D-A1D9-C04A-9899-6067D85043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FE43E2-EB86-4344-8EC3-2C4C3C485A57}"/>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92928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24040-CC75-EC48-8C27-755FFD54DF2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C0058D8-04BB-9745-A1E2-504B7262B4E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EC790B-5643-DE46-8C9B-B53F744CED14}"/>
              </a:ext>
            </a:extLst>
          </p:cNvPr>
          <p:cNvSpPr>
            <a:spLocks noGrp="1"/>
          </p:cNvSpPr>
          <p:nvPr>
            <p:ph type="dt" sz="half" idx="10"/>
          </p:nvPr>
        </p:nvSpPr>
        <p:spPr/>
        <p:txBody>
          <a:bodyPr/>
          <a:lstStyle/>
          <a:p>
            <a:fld id="{15C43295-CBC3-C244-B47E-B82E1DE94D92}" type="datetimeFigureOut">
              <a:rPr lang="fr-FR" smtClean="0"/>
              <a:t>26/05/2025</a:t>
            </a:fld>
            <a:endParaRPr lang="fr-FR"/>
          </a:p>
        </p:txBody>
      </p:sp>
      <p:sp>
        <p:nvSpPr>
          <p:cNvPr id="5" name="Espace réservé du pied de page 4">
            <a:extLst>
              <a:ext uri="{FF2B5EF4-FFF2-40B4-BE49-F238E27FC236}">
                <a16:creationId xmlns:a16="http://schemas.microsoft.com/office/drawing/2014/main" id="{6CDF1EE5-697E-704D-AEF7-8239C93D70B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487D771-EDE4-B24F-BD46-A3D02AAC7321}"/>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36908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0AD9381-8FDE-204A-86C7-7116D68A76B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F8BAD75-5FE8-EA46-8CFC-CB2C53D998F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22D5CC-2267-934B-ACBF-1D1C81DFC66F}"/>
              </a:ext>
            </a:extLst>
          </p:cNvPr>
          <p:cNvSpPr>
            <a:spLocks noGrp="1"/>
          </p:cNvSpPr>
          <p:nvPr>
            <p:ph type="dt" sz="half" idx="10"/>
          </p:nvPr>
        </p:nvSpPr>
        <p:spPr/>
        <p:txBody>
          <a:bodyPr/>
          <a:lstStyle/>
          <a:p>
            <a:fld id="{15C43295-CBC3-C244-B47E-B82E1DE94D92}" type="datetimeFigureOut">
              <a:rPr lang="fr-FR" smtClean="0"/>
              <a:t>26/05/2025</a:t>
            </a:fld>
            <a:endParaRPr lang="fr-FR"/>
          </a:p>
        </p:txBody>
      </p:sp>
      <p:sp>
        <p:nvSpPr>
          <p:cNvPr id="5" name="Espace réservé du pied de page 4">
            <a:extLst>
              <a:ext uri="{FF2B5EF4-FFF2-40B4-BE49-F238E27FC236}">
                <a16:creationId xmlns:a16="http://schemas.microsoft.com/office/drawing/2014/main" id="{3A327FA8-B304-3E4D-9DF4-6AA02428A86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7568A0-CB0A-3F42-9646-69CB7158EB50}"/>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23281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55AF4-7D8D-8545-8EF9-86837F80628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6CFF595-C5B8-AB42-BB37-0BC33CDEFCC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46FD9DE-D04C-5E46-B5D1-847D11E7933D}"/>
              </a:ext>
            </a:extLst>
          </p:cNvPr>
          <p:cNvSpPr>
            <a:spLocks noGrp="1"/>
          </p:cNvSpPr>
          <p:nvPr>
            <p:ph type="dt" sz="half" idx="10"/>
          </p:nvPr>
        </p:nvSpPr>
        <p:spPr/>
        <p:txBody>
          <a:bodyPr/>
          <a:lstStyle/>
          <a:p>
            <a:fld id="{15C43295-CBC3-C244-B47E-B82E1DE94D92}" type="datetimeFigureOut">
              <a:rPr lang="fr-FR" smtClean="0"/>
              <a:t>26/05/2025</a:t>
            </a:fld>
            <a:endParaRPr lang="fr-FR"/>
          </a:p>
        </p:txBody>
      </p:sp>
      <p:sp>
        <p:nvSpPr>
          <p:cNvPr id="5" name="Espace réservé du pied de page 4">
            <a:extLst>
              <a:ext uri="{FF2B5EF4-FFF2-40B4-BE49-F238E27FC236}">
                <a16:creationId xmlns:a16="http://schemas.microsoft.com/office/drawing/2014/main" id="{74968AF7-495F-544A-A503-157937C3A3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11A76A-7801-7E4E-8398-C9C1470A682B}"/>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3254808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EE23D-76C1-6147-9C65-7C113B9D03A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BA140B1-372A-1448-AE71-F17D46A399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747FF65-1AFF-FA46-993C-2F142E1BC198}"/>
              </a:ext>
            </a:extLst>
          </p:cNvPr>
          <p:cNvSpPr>
            <a:spLocks noGrp="1"/>
          </p:cNvSpPr>
          <p:nvPr>
            <p:ph type="dt" sz="half" idx="10"/>
          </p:nvPr>
        </p:nvSpPr>
        <p:spPr/>
        <p:txBody>
          <a:bodyPr/>
          <a:lstStyle/>
          <a:p>
            <a:fld id="{15C43295-CBC3-C244-B47E-B82E1DE94D92}" type="datetimeFigureOut">
              <a:rPr lang="fr-FR" smtClean="0"/>
              <a:t>26/05/2025</a:t>
            </a:fld>
            <a:endParaRPr lang="fr-FR"/>
          </a:p>
        </p:txBody>
      </p:sp>
      <p:sp>
        <p:nvSpPr>
          <p:cNvPr id="5" name="Espace réservé du pied de page 4">
            <a:extLst>
              <a:ext uri="{FF2B5EF4-FFF2-40B4-BE49-F238E27FC236}">
                <a16:creationId xmlns:a16="http://schemas.microsoft.com/office/drawing/2014/main" id="{D0887514-DA19-154F-833B-F1C21E3704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F73F09-460A-8347-990C-649408A82BC2}"/>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8707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3C6EC1-DBEF-CC4A-9662-0E6F79D5D50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A460AE5-050B-384B-B62D-FBBD0E19F36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524210E-8DF0-7642-B813-7709E897723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6797E1F-F471-AE40-86A1-3CC2EDB21065}"/>
              </a:ext>
            </a:extLst>
          </p:cNvPr>
          <p:cNvSpPr>
            <a:spLocks noGrp="1"/>
          </p:cNvSpPr>
          <p:nvPr>
            <p:ph type="dt" sz="half" idx="10"/>
          </p:nvPr>
        </p:nvSpPr>
        <p:spPr/>
        <p:txBody>
          <a:bodyPr/>
          <a:lstStyle/>
          <a:p>
            <a:fld id="{15C43295-CBC3-C244-B47E-B82E1DE94D92}" type="datetimeFigureOut">
              <a:rPr lang="fr-FR" smtClean="0"/>
              <a:t>26/05/2025</a:t>
            </a:fld>
            <a:endParaRPr lang="fr-FR"/>
          </a:p>
        </p:txBody>
      </p:sp>
      <p:sp>
        <p:nvSpPr>
          <p:cNvPr id="6" name="Espace réservé du pied de page 5">
            <a:extLst>
              <a:ext uri="{FF2B5EF4-FFF2-40B4-BE49-F238E27FC236}">
                <a16:creationId xmlns:a16="http://schemas.microsoft.com/office/drawing/2014/main" id="{869A2932-C30B-2F4C-BF90-D3F1C04825E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885B549-0C1C-4D45-9152-72AEB92DFEC8}"/>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189888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1D8210-EFF0-EC4F-AE4E-FBA7D41EB79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37EC53D-366D-3348-ABFA-57F88D1F1A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22C834C-6529-BB4D-9A3F-143CD85219A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969142A-F82D-FD43-BC54-C4C4CC2753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794F762-7D90-754E-BDDA-20395AF851A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206D382-B540-354B-A673-09EEB8174898}"/>
              </a:ext>
            </a:extLst>
          </p:cNvPr>
          <p:cNvSpPr>
            <a:spLocks noGrp="1"/>
          </p:cNvSpPr>
          <p:nvPr>
            <p:ph type="dt" sz="half" idx="10"/>
          </p:nvPr>
        </p:nvSpPr>
        <p:spPr/>
        <p:txBody>
          <a:bodyPr/>
          <a:lstStyle/>
          <a:p>
            <a:fld id="{15C43295-CBC3-C244-B47E-B82E1DE94D92}" type="datetimeFigureOut">
              <a:rPr lang="fr-FR" smtClean="0"/>
              <a:t>26/05/2025</a:t>
            </a:fld>
            <a:endParaRPr lang="fr-FR"/>
          </a:p>
        </p:txBody>
      </p:sp>
      <p:sp>
        <p:nvSpPr>
          <p:cNvPr id="8" name="Espace réservé du pied de page 7">
            <a:extLst>
              <a:ext uri="{FF2B5EF4-FFF2-40B4-BE49-F238E27FC236}">
                <a16:creationId xmlns:a16="http://schemas.microsoft.com/office/drawing/2014/main" id="{1F605BF1-86AA-E742-9918-FA88DBF4C82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C8C99CD-CF9B-4941-AFCD-11E51BE4A3B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97165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6798DF-039D-674C-AEE7-2724F379C88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8D807B3-52EF-D04B-8A4F-7F948DC041DA}"/>
              </a:ext>
            </a:extLst>
          </p:cNvPr>
          <p:cNvSpPr>
            <a:spLocks noGrp="1"/>
          </p:cNvSpPr>
          <p:nvPr>
            <p:ph type="dt" sz="half" idx="10"/>
          </p:nvPr>
        </p:nvSpPr>
        <p:spPr/>
        <p:txBody>
          <a:bodyPr/>
          <a:lstStyle/>
          <a:p>
            <a:fld id="{15C43295-CBC3-C244-B47E-B82E1DE94D92}" type="datetimeFigureOut">
              <a:rPr lang="fr-FR" smtClean="0"/>
              <a:t>26/05/2025</a:t>
            </a:fld>
            <a:endParaRPr lang="fr-FR"/>
          </a:p>
        </p:txBody>
      </p:sp>
      <p:sp>
        <p:nvSpPr>
          <p:cNvPr id="4" name="Espace réservé du pied de page 3">
            <a:extLst>
              <a:ext uri="{FF2B5EF4-FFF2-40B4-BE49-F238E27FC236}">
                <a16:creationId xmlns:a16="http://schemas.microsoft.com/office/drawing/2014/main" id="{8D3A65CF-D9A4-2648-B99D-29FB0E3FD59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5C607BF-C809-6D47-BDAD-2FCB6F350DE3}"/>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27444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D7E3EAE-C0B8-094E-B7FC-0F7F76AD06A2}"/>
              </a:ext>
            </a:extLst>
          </p:cNvPr>
          <p:cNvSpPr>
            <a:spLocks noGrp="1"/>
          </p:cNvSpPr>
          <p:nvPr>
            <p:ph type="dt" sz="half" idx="10"/>
          </p:nvPr>
        </p:nvSpPr>
        <p:spPr/>
        <p:txBody>
          <a:bodyPr/>
          <a:lstStyle/>
          <a:p>
            <a:fld id="{15C43295-CBC3-C244-B47E-B82E1DE94D92}" type="datetimeFigureOut">
              <a:rPr lang="fr-FR" smtClean="0"/>
              <a:t>26/05/2025</a:t>
            </a:fld>
            <a:endParaRPr lang="fr-FR"/>
          </a:p>
        </p:txBody>
      </p:sp>
      <p:sp>
        <p:nvSpPr>
          <p:cNvPr id="3" name="Espace réservé du pied de page 2">
            <a:extLst>
              <a:ext uri="{FF2B5EF4-FFF2-40B4-BE49-F238E27FC236}">
                <a16:creationId xmlns:a16="http://schemas.microsoft.com/office/drawing/2014/main" id="{E1A977E1-00A3-AD41-9A36-115E16CBD25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F8BFC5A-B9F9-1B49-BFA1-0A384AFFC33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7790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29A08A-9F14-7A40-BEA9-CB46AFB21C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4196F6A-982E-0C4A-BAE6-B2B7E36CF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94BD82D-C915-D948-82E9-09A7EC388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A655F67-1338-1949-A556-890907C93074}"/>
              </a:ext>
            </a:extLst>
          </p:cNvPr>
          <p:cNvSpPr>
            <a:spLocks noGrp="1"/>
          </p:cNvSpPr>
          <p:nvPr>
            <p:ph type="dt" sz="half" idx="10"/>
          </p:nvPr>
        </p:nvSpPr>
        <p:spPr/>
        <p:txBody>
          <a:bodyPr/>
          <a:lstStyle/>
          <a:p>
            <a:fld id="{15C43295-CBC3-C244-B47E-B82E1DE94D92}" type="datetimeFigureOut">
              <a:rPr lang="fr-FR" smtClean="0"/>
              <a:t>26/05/2025</a:t>
            </a:fld>
            <a:endParaRPr lang="fr-FR"/>
          </a:p>
        </p:txBody>
      </p:sp>
      <p:sp>
        <p:nvSpPr>
          <p:cNvPr id="6" name="Espace réservé du pied de page 5">
            <a:extLst>
              <a:ext uri="{FF2B5EF4-FFF2-40B4-BE49-F238E27FC236}">
                <a16:creationId xmlns:a16="http://schemas.microsoft.com/office/drawing/2014/main" id="{D0F5D907-83BB-0545-86C6-D7B5A739D81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69DA810-6DE6-A644-82C8-E0D83A15C50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88506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AC3632-86B4-E240-A172-F84E2D53304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8D03744-137E-3F41-9E99-385936ECAD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119E6D8-2E5F-7243-B86C-FE71B52F5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01BFD4-E2D9-7E45-85A0-38EC58AC34F9}"/>
              </a:ext>
            </a:extLst>
          </p:cNvPr>
          <p:cNvSpPr>
            <a:spLocks noGrp="1"/>
          </p:cNvSpPr>
          <p:nvPr>
            <p:ph type="dt" sz="half" idx="10"/>
          </p:nvPr>
        </p:nvSpPr>
        <p:spPr/>
        <p:txBody>
          <a:bodyPr/>
          <a:lstStyle/>
          <a:p>
            <a:fld id="{15C43295-CBC3-C244-B47E-B82E1DE94D92}" type="datetimeFigureOut">
              <a:rPr lang="fr-FR" smtClean="0"/>
              <a:t>26/05/2025</a:t>
            </a:fld>
            <a:endParaRPr lang="fr-FR"/>
          </a:p>
        </p:txBody>
      </p:sp>
      <p:sp>
        <p:nvSpPr>
          <p:cNvPr id="6" name="Espace réservé du pied de page 5">
            <a:extLst>
              <a:ext uri="{FF2B5EF4-FFF2-40B4-BE49-F238E27FC236}">
                <a16:creationId xmlns:a16="http://schemas.microsoft.com/office/drawing/2014/main" id="{36A0AD84-E47D-5B40-8D1B-D2EA123F2D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D1A0E72-4536-9842-9738-F29E14E44A4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13548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09448D7-3925-A64C-8DB5-EACEB6DCE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5288E36-EB16-BA43-BBB7-1AC004D6D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B0CEEF-C68C-F94E-8B1F-35907E271D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43295-CBC3-C244-B47E-B82E1DE94D92}" type="datetimeFigureOut">
              <a:rPr lang="fr-FR" smtClean="0"/>
              <a:t>26/05/2025</a:t>
            </a:fld>
            <a:endParaRPr lang="fr-FR"/>
          </a:p>
        </p:txBody>
      </p:sp>
      <p:sp>
        <p:nvSpPr>
          <p:cNvPr id="5" name="Espace réservé du pied de page 4">
            <a:extLst>
              <a:ext uri="{FF2B5EF4-FFF2-40B4-BE49-F238E27FC236}">
                <a16:creationId xmlns:a16="http://schemas.microsoft.com/office/drawing/2014/main" id="{8A86B5BD-C7EF-764F-B1B3-8B312AB04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BD7FD26-9B07-C342-98C5-B1E2CDE098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B937E-C8C2-6340-B40E-5AF416C29CAA}" type="slidenum">
              <a:rPr lang="fr-FR" smtClean="0"/>
              <a:t>‹N°›</a:t>
            </a:fld>
            <a:endParaRPr lang="fr-FR"/>
          </a:p>
        </p:txBody>
      </p:sp>
    </p:spTree>
    <p:extLst>
      <p:ext uri="{BB962C8B-B14F-4D97-AF65-F5344CB8AC3E}">
        <p14:creationId xmlns:p14="http://schemas.microsoft.com/office/powerpoint/2010/main" val="1218415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s://lire.la-bible.net/verset/Romains/5/12/TOB"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_rels/slide4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F14AD8D-6D74-1444-9DE3-C2006E0C8FF8}"/>
              </a:ext>
            </a:extLst>
          </p:cNvPr>
          <p:cNvSpPr txBox="1"/>
          <p:nvPr/>
        </p:nvSpPr>
        <p:spPr>
          <a:xfrm>
            <a:off x="838199" y="548464"/>
            <a:ext cx="3807187" cy="222807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latin typeface="+mj-lt"/>
                <a:ea typeface="+mj-ea"/>
                <a:cs typeface="+mj-cs"/>
              </a:rPr>
              <a:t>CH. 5 -  LE SALUT</a:t>
            </a:r>
          </a:p>
        </p:txBody>
      </p:sp>
      <p:pic>
        <p:nvPicPr>
          <p:cNvPr id="6" name="Image 5" descr="Une image contenant autel, posant&#10;&#10;Description générée automatiquement">
            <a:extLst>
              <a:ext uri="{FF2B5EF4-FFF2-40B4-BE49-F238E27FC236}">
                <a16:creationId xmlns:a16="http://schemas.microsoft.com/office/drawing/2014/main" id="{2A031074-8E71-33A9-AE16-05FE6F3A72B0}"/>
              </a:ext>
            </a:extLst>
          </p:cNvPr>
          <p:cNvPicPr>
            <a:picLocks noChangeAspect="1"/>
          </p:cNvPicPr>
          <p:nvPr/>
        </p:nvPicPr>
        <p:blipFill rotWithShape="1">
          <a:blip r:embed="rId3"/>
          <a:srcRect l="16130" t="12047" r="14416" b="-867"/>
          <a:stretch/>
        </p:blipFill>
        <p:spPr>
          <a:xfrm>
            <a:off x="5127487" y="-48846"/>
            <a:ext cx="7372097" cy="7258538"/>
          </a:xfrm>
          <a:prstGeom prst="rect">
            <a:avLst/>
          </a:prstGeom>
        </p:spPr>
      </p:pic>
    </p:spTree>
    <p:extLst>
      <p:ext uri="{BB962C8B-B14F-4D97-AF65-F5344CB8AC3E}">
        <p14:creationId xmlns:p14="http://schemas.microsoft.com/office/powerpoint/2010/main" val="76051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id="{1D10678D-4843-5944-90D5-C1C7F7675E09}"/>
              </a:ext>
            </a:extLst>
          </p:cNvPr>
          <p:cNvPicPr>
            <a:picLocks noChangeAspect="1"/>
          </p:cNvPicPr>
          <p:nvPr/>
        </p:nvPicPr>
        <p:blipFill rotWithShape="1">
          <a:blip r:embed="rId2"/>
          <a:srcRect l="608" t="19689" r="-164" b="9458"/>
          <a:stretch/>
        </p:blipFill>
        <p:spPr>
          <a:xfrm>
            <a:off x="2419378" y="48974"/>
            <a:ext cx="7353244" cy="6977583"/>
          </a:xfrm>
          <a:prstGeom prst="rect">
            <a:avLst/>
          </a:prstGeom>
        </p:spPr>
      </p:pic>
      <p:sp>
        <p:nvSpPr>
          <p:cNvPr id="5" name="Bouée 4">
            <a:extLst>
              <a:ext uri="{FF2B5EF4-FFF2-40B4-BE49-F238E27FC236}">
                <a16:creationId xmlns:a16="http://schemas.microsoft.com/office/drawing/2014/main" id="{74CDC890-E361-B348-A73C-3A4A5AEE9809}"/>
              </a:ext>
            </a:extLst>
          </p:cNvPr>
          <p:cNvSpPr/>
          <p:nvPr/>
        </p:nvSpPr>
        <p:spPr>
          <a:xfrm>
            <a:off x="5808323" y="5728034"/>
            <a:ext cx="575353" cy="565080"/>
          </a:xfrm>
          <a:prstGeom prst="donut">
            <a:avLst>
              <a:gd name="adj" fmla="val 851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Bouée 5">
            <a:extLst>
              <a:ext uri="{FF2B5EF4-FFF2-40B4-BE49-F238E27FC236}">
                <a16:creationId xmlns:a16="http://schemas.microsoft.com/office/drawing/2014/main" id="{8C7898DD-302D-E24A-965D-4FAA5C2E212F}"/>
              </a:ext>
            </a:extLst>
          </p:cNvPr>
          <p:cNvSpPr/>
          <p:nvPr/>
        </p:nvSpPr>
        <p:spPr>
          <a:xfrm>
            <a:off x="5300872" y="2719463"/>
            <a:ext cx="575353" cy="565080"/>
          </a:xfrm>
          <a:prstGeom prst="donut">
            <a:avLst>
              <a:gd name="adj" fmla="val 851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297916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par qui, pour quoi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solidFill>
                  <a:srgbClr val="FF0000"/>
                </a:solidFill>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3958301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50A5AB57-F98D-A74C-B8A0-0243DAD8A842}"/>
              </a:ext>
            </a:extLst>
          </p:cNvPr>
          <p:cNvPicPr>
            <a:picLocks noChangeAspect="1"/>
          </p:cNvPicPr>
          <p:nvPr/>
        </p:nvPicPr>
        <p:blipFill>
          <a:blip r:embed="rId3"/>
          <a:stretch>
            <a:fillRect/>
          </a:stretch>
        </p:blipFill>
        <p:spPr>
          <a:xfrm>
            <a:off x="1983259" y="487785"/>
            <a:ext cx="2438658" cy="5876284"/>
          </a:xfrm>
          <a:prstGeom prst="rect">
            <a:avLst/>
          </a:prstGeom>
        </p:spPr>
      </p:pic>
      <p:cxnSp>
        <p:nvCxnSpPr>
          <p:cNvPr id="18" name="Straight Connector 9">
            <a:extLst>
              <a:ext uri="{FF2B5EF4-FFF2-40B4-BE49-F238E27FC236}">
                <a16:creationId xmlns:a16="http://schemas.microsoft.com/office/drawing/2014/main" id="{1C6AAE25-BD23-41B5-AAE4-1DA5898C2A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6282A6"/>
            </a:solidFill>
          </a:ln>
        </p:spPr>
        <p:style>
          <a:lnRef idx="1">
            <a:schemeClr val="accent1"/>
          </a:lnRef>
          <a:fillRef idx="0">
            <a:schemeClr val="accent1"/>
          </a:fillRef>
          <a:effectRef idx="0">
            <a:schemeClr val="accent1"/>
          </a:effectRef>
          <a:fontRef idx="minor">
            <a:schemeClr val="tx1"/>
          </a:fontRef>
        </p:style>
      </p:cxnSp>
      <p:pic>
        <p:nvPicPr>
          <p:cNvPr id="5" name="Image 4" descr="Une image contenant texte, rang, botte, ligné&#10;&#10;Description générée automatiquement">
            <a:extLst>
              <a:ext uri="{FF2B5EF4-FFF2-40B4-BE49-F238E27FC236}">
                <a16:creationId xmlns:a16="http://schemas.microsoft.com/office/drawing/2014/main" id="{34A838BE-1B4E-6E43-BE1E-85C4C37413C1}"/>
              </a:ext>
            </a:extLst>
          </p:cNvPr>
          <p:cNvPicPr>
            <a:picLocks noChangeAspect="1"/>
          </p:cNvPicPr>
          <p:nvPr/>
        </p:nvPicPr>
        <p:blipFill>
          <a:blip r:embed="rId4"/>
          <a:stretch>
            <a:fillRect/>
          </a:stretch>
        </p:blipFill>
        <p:spPr>
          <a:xfrm>
            <a:off x="4886676" y="2111704"/>
            <a:ext cx="6184580" cy="2628446"/>
          </a:xfrm>
          <a:prstGeom prst="rect">
            <a:avLst/>
          </a:prstGeom>
        </p:spPr>
      </p:pic>
    </p:spTree>
    <p:extLst>
      <p:ext uri="{BB962C8B-B14F-4D97-AF65-F5344CB8AC3E}">
        <p14:creationId xmlns:p14="http://schemas.microsoft.com/office/powerpoint/2010/main" val="2081398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7A262DF-6B80-CC4A-BBA8-40A4E94E2FCD}"/>
              </a:ext>
            </a:extLst>
          </p:cNvPr>
          <p:cNvPicPr>
            <a:picLocks noChangeAspect="1"/>
          </p:cNvPicPr>
          <p:nvPr/>
        </p:nvPicPr>
        <p:blipFill>
          <a:blip r:embed="rId2"/>
          <a:stretch>
            <a:fillRect/>
          </a:stretch>
        </p:blipFill>
        <p:spPr>
          <a:xfrm>
            <a:off x="1144291" y="0"/>
            <a:ext cx="9903418" cy="6858000"/>
          </a:xfrm>
          <a:prstGeom prst="rect">
            <a:avLst/>
          </a:prstGeom>
        </p:spPr>
      </p:pic>
    </p:spTree>
    <p:extLst>
      <p:ext uri="{BB962C8B-B14F-4D97-AF65-F5344CB8AC3E}">
        <p14:creationId xmlns:p14="http://schemas.microsoft.com/office/powerpoint/2010/main" val="972269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F55C16-BC21-49EF-A4FF-C3155BB93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C5F069E-AFE6-4825-8945-46F2918A5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6116569" cy="6858000"/>
          </a:xfrm>
          <a:custGeom>
            <a:avLst/>
            <a:gdLst>
              <a:gd name="connsiteX0" fmla="*/ 0 w 6116569"/>
              <a:gd name="connsiteY0" fmla="*/ 0 h 6879321"/>
              <a:gd name="connsiteX1" fmla="*/ 2935851 w 6116569"/>
              <a:gd name="connsiteY1" fmla="*/ 0 h 6879321"/>
              <a:gd name="connsiteX2" fmla="*/ 3238280 w 6116569"/>
              <a:gd name="connsiteY2" fmla="*/ 31980 h 6879321"/>
              <a:gd name="connsiteX3" fmla="*/ 3660541 w 6116569"/>
              <a:gd name="connsiteY3" fmla="*/ 550772 h 6879321"/>
              <a:gd name="connsiteX4" fmla="*/ 3808902 w 6116569"/>
              <a:gd name="connsiteY4" fmla="*/ 589860 h 6879321"/>
              <a:gd name="connsiteX5" fmla="*/ 4413762 w 6116569"/>
              <a:gd name="connsiteY5" fmla="*/ 625393 h 6879321"/>
              <a:gd name="connsiteX6" fmla="*/ 4567830 w 6116569"/>
              <a:gd name="connsiteY6" fmla="*/ 721333 h 6879321"/>
              <a:gd name="connsiteX7" fmla="*/ 4171247 w 6116569"/>
              <a:gd name="connsiteY7" fmla="*/ 792401 h 6879321"/>
              <a:gd name="connsiteX8" fmla="*/ 4376671 w 6116569"/>
              <a:gd name="connsiteY8" fmla="*/ 842148 h 6879321"/>
              <a:gd name="connsiteX9" fmla="*/ 4527887 w 6116569"/>
              <a:gd name="connsiteY9" fmla="*/ 813722 h 6879321"/>
              <a:gd name="connsiteX10" fmla="*/ 4633452 w 6116569"/>
              <a:gd name="connsiteY10" fmla="*/ 799508 h 6879321"/>
              <a:gd name="connsiteX11" fmla="*/ 4947293 w 6116569"/>
              <a:gd name="connsiteY11" fmla="*/ 870576 h 6879321"/>
              <a:gd name="connsiteX12" fmla="*/ 5263988 w 6116569"/>
              <a:gd name="connsiteY12" fmla="*/ 820828 h 6879321"/>
              <a:gd name="connsiteX13" fmla="*/ 5249723 w 6116569"/>
              <a:gd name="connsiteY13" fmla="*/ 895449 h 6879321"/>
              <a:gd name="connsiteX14" fmla="*/ 4744723 w 6116569"/>
              <a:gd name="connsiteY14" fmla="*/ 1197485 h 6879321"/>
              <a:gd name="connsiteX15" fmla="*/ 4767548 w 6116569"/>
              <a:gd name="connsiteY15" fmla="*/ 1346727 h 6879321"/>
              <a:gd name="connsiteX16" fmla="*/ 4539299 w 6116569"/>
              <a:gd name="connsiteY16" fmla="*/ 1421348 h 6879321"/>
              <a:gd name="connsiteX17" fmla="*/ 4607773 w 6116569"/>
              <a:gd name="connsiteY17" fmla="*/ 1485309 h 6879321"/>
              <a:gd name="connsiteX18" fmla="*/ 4579242 w 6116569"/>
              <a:gd name="connsiteY18" fmla="*/ 1535055 h 6879321"/>
              <a:gd name="connsiteX19" fmla="*/ 5278255 w 6116569"/>
              <a:gd name="connsiteY19" fmla="*/ 1609676 h 6879321"/>
              <a:gd name="connsiteX20" fmla="*/ 5771843 w 6116569"/>
              <a:gd name="connsiteY20" fmla="*/ 1630997 h 6879321"/>
              <a:gd name="connsiteX21" fmla="*/ 6105656 w 6116569"/>
              <a:gd name="connsiteY21" fmla="*/ 1748257 h 6879321"/>
              <a:gd name="connsiteX22" fmla="*/ 5691955 w 6116569"/>
              <a:gd name="connsiteY22" fmla="*/ 2167555 h 6879321"/>
              <a:gd name="connsiteX23" fmla="*/ 5475118 w 6116569"/>
              <a:gd name="connsiteY23" fmla="*/ 2348776 h 6879321"/>
              <a:gd name="connsiteX24" fmla="*/ 5826051 w 6116569"/>
              <a:gd name="connsiteY24" fmla="*/ 2291922 h 6879321"/>
              <a:gd name="connsiteX25" fmla="*/ 5552153 w 6116569"/>
              <a:gd name="connsiteY25" fmla="*/ 2597513 h 6879321"/>
              <a:gd name="connsiteX26" fmla="*/ 5603508 w 6116569"/>
              <a:gd name="connsiteY26" fmla="*/ 2647260 h 6879321"/>
              <a:gd name="connsiteX27" fmla="*/ 5700515 w 6116569"/>
              <a:gd name="connsiteY27" fmla="*/ 2679240 h 6879321"/>
              <a:gd name="connsiteX28" fmla="*/ 5246870 w 6116569"/>
              <a:gd name="connsiteY28" fmla="*/ 2888889 h 6879321"/>
              <a:gd name="connsiteX29" fmla="*/ 4836022 w 6116569"/>
              <a:gd name="connsiteY29" fmla="*/ 3169605 h 6879321"/>
              <a:gd name="connsiteX30" fmla="*/ 4736163 w 6116569"/>
              <a:gd name="connsiteY30" fmla="*/ 3233565 h 6879321"/>
              <a:gd name="connsiteX31" fmla="*/ 4853141 w 6116569"/>
              <a:gd name="connsiteY31" fmla="*/ 3233565 h 6879321"/>
              <a:gd name="connsiteX32" fmla="*/ 4944440 w 6116569"/>
              <a:gd name="connsiteY32" fmla="*/ 3226459 h 6879321"/>
              <a:gd name="connsiteX33" fmla="*/ 5109921 w 6116569"/>
              <a:gd name="connsiteY33" fmla="*/ 3283313 h 6879321"/>
              <a:gd name="connsiteX34" fmla="*/ 5694809 w 6116569"/>
              <a:gd name="connsiteY34" fmla="*/ 3141178 h 6879321"/>
              <a:gd name="connsiteX35" fmla="*/ 5566419 w 6116569"/>
              <a:gd name="connsiteY35" fmla="*/ 3301079 h 6879321"/>
              <a:gd name="connsiteX36" fmla="*/ 5415203 w 6116569"/>
              <a:gd name="connsiteY36" fmla="*/ 3397020 h 6879321"/>
              <a:gd name="connsiteX37" fmla="*/ 5612068 w 6116569"/>
              <a:gd name="connsiteY37" fmla="*/ 3432554 h 6879321"/>
              <a:gd name="connsiteX38" fmla="*/ 5206927 w 6116569"/>
              <a:gd name="connsiteY38" fmla="*/ 3599562 h 6879321"/>
              <a:gd name="connsiteX39" fmla="*/ 5301079 w 6116569"/>
              <a:gd name="connsiteY39" fmla="*/ 3723930 h 6879321"/>
              <a:gd name="connsiteX40" fmla="*/ 4507915 w 6116569"/>
              <a:gd name="connsiteY40" fmla="*/ 4306683 h 6879321"/>
              <a:gd name="connsiteX41" fmla="*/ 3982942 w 6116569"/>
              <a:gd name="connsiteY41" fmla="*/ 4587399 h 6879321"/>
              <a:gd name="connsiteX42" fmla="*/ 4185513 w 6116569"/>
              <a:gd name="connsiteY42" fmla="*/ 4541205 h 6879321"/>
              <a:gd name="connsiteX43" fmla="*/ 5212633 w 6116569"/>
              <a:gd name="connsiteY43" fmla="*/ 4455924 h 6879321"/>
              <a:gd name="connsiteX44" fmla="*/ 5312492 w 6116569"/>
              <a:gd name="connsiteY44" fmla="*/ 4473691 h 6879321"/>
              <a:gd name="connsiteX45" fmla="*/ 4596361 w 6116569"/>
              <a:gd name="connsiteY45" fmla="*/ 4818368 h 6879321"/>
              <a:gd name="connsiteX46" fmla="*/ 4873113 w 6116569"/>
              <a:gd name="connsiteY46" fmla="*/ 4885882 h 6879321"/>
              <a:gd name="connsiteX47" fmla="*/ 4935881 w 6116569"/>
              <a:gd name="connsiteY47" fmla="*/ 4914309 h 6879321"/>
              <a:gd name="connsiteX48" fmla="*/ 4873113 w 6116569"/>
              <a:gd name="connsiteY48" fmla="*/ 5003143 h 6879321"/>
              <a:gd name="connsiteX49" fmla="*/ 4721898 w 6116569"/>
              <a:gd name="connsiteY49" fmla="*/ 5095530 h 6879321"/>
              <a:gd name="connsiteX50" fmla="*/ 5132745 w 6116569"/>
              <a:gd name="connsiteY50" fmla="*/ 4949842 h 6879321"/>
              <a:gd name="connsiteX51" fmla="*/ 5101362 w 6116569"/>
              <a:gd name="connsiteY51" fmla="*/ 5081317 h 6879321"/>
              <a:gd name="connsiteX52" fmla="*/ 5138452 w 6116569"/>
              <a:gd name="connsiteY52" fmla="*/ 5198578 h 6879321"/>
              <a:gd name="connsiteX53" fmla="*/ 4904497 w 6116569"/>
              <a:gd name="connsiteY53" fmla="*/ 5362033 h 6879321"/>
              <a:gd name="connsiteX54" fmla="*/ 4579242 w 6116569"/>
              <a:gd name="connsiteY54" fmla="*/ 5674729 h 6879321"/>
              <a:gd name="connsiteX55" fmla="*/ 4253988 w 6116569"/>
              <a:gd name="connsiteY55" fmla="*/ 5884379 h 6879321"/>
              <a:gd name="connsiteX56" fmla="*/ 3985795 w 6116569"/>
              <a:gd name="connsiteY56" fmla="*/ 6069153 h 6879321"/>
              <a:gd name="connsiteX57" fmla="*/ 4231163 w 6116569"/>
              <a:gd name="connsiteY57" fmla="*/ 6030066 h 6879321"/>
              <a:gd name="connsiteX58" fmla="*/ 3814609 w 6116569"/>
              <a:gd name="connsiteY58" fmla="*/ 6317889 h 6879321"/>
              <a:gd name="connsiteX59" fmla="*/ 3751840 w 6116569"/>
              <a:gd name="connsiteY59" fmla="*/ 6339209 h 6879321"/>
              <a:gd name="connsiteX60" fmla="*/ 3089919 w 6116569"/>
              <a:gd name="connsiteY60" fmla="*/ 6563071 h 6879321"/>
              <a:gd name="connsiteX61" fmla="*/ 2961529 w 6116569"/>
              <a:gd name="connsiteY61" fmla="*/ 6662566 h 6879321"/>
              <a:gd name="connsiteX62" fmla="*/ 3107038 w 6116569"/>
              <a:gd name="connsiteY62" fmla="*/ 6673226 h 6879321"/>
              <a:gd name="connsiteX63" fmla="*/ 3594919 w 6116569"/>
              <a:gd name="connsiteY63" fmla="*/ 6591499 h 6879321"/>
              <a:gd name="connsiteX64" fmla="*/ 3261106 w 6116569"/>
              <a:gd name="connsiteY64" fmla="*/ 6726527 h 6879321"/>
              <a:gd name="connsiteX65" fmla="*/ 3620597 w 6116569"/>
              <a:gd name="connsiteY65" fmla="*/ 6740740 h 6879321"/>
              <a:gd name="connsiteX66" fmla="*/ 3703337 w 6116569"/>
              <a:gd name="connsiteY66" fmla="*/ 6826020 h 6879321"/>
              <a:gd name="connsiteX67" fmla="*/ 3689072 w 6116569"/>
              <a:gd name="connsiteY67" fmla="*/ 6879321 h 6879321"/>
              <a:gd name="connsiteX68" fmla="*/ 0 w 6116569"/>
              <a:gd name="connsiteY68" fmla="*/ 6879321 h 68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Image 2" descr="Une image contenant texte&#10;&#10;Description générée automatiquement">
            <a:extLst>
              <a:ext uri="{FF2B5EF4-FFF2-40B4-BE49-F238E27FC236}">
                <a16:creationId xmlns:a16="http://schemas.microsoft.com/office/drawing/2014/main" id="{EFCD0BEB-ED9B-1864-17CF-DBD0706D3032}"/>
              </a:ext>
            </a:extLst>
          </p:cNvPr>
          <p:cNvPicPr>
            <a:picLocks noChangeAspect="1"/>
          </p:cNvPicPr>
          <p:nvPr/>
        </p:nvPicPr>
        <p:blipFill>
          <a:blip r:embed="rId2"/>
          <a:stretch>
            <a:fillRect/>
          </a:stretch>
        </p:blipFill>
        <p:spPr>
          <a:xfrm>
            <a:off x="1147980" y="983767"/>
            <a:ext cx="2101512" cy="5063885"/>
          </a:xfrm>
          <a:prstGeom prst="rect">
            <a:avLst/>
          </a:prstGeom>
        </p:spPr>
      </p:pic>
      <p:sp>
        <p:nvSpPr>
          <p:cNvPr id="2" name="ZoneTexte 1">
            <a:extLst>
              <a:ext uri="{FF2B5EF4-FFF2-40B4-BE49-F238E27FC236}">
                <a16:creationId xmlns:a16="http://schemas.microsoft.com/office/drawing/2014/main" id="{C693A5AA-85A0-1141-B340-121C28BD517C}"/>
              </a:ext>
            </a:extLst>
          </p:cNvPr>
          <p:cNvSpPr txBox="1"/>
          <p:nvPr/>
        </p:nvSpPr>
        <p:spPr>
          <a:xfrm>
            <a:off x="5067300" y="1373307"/>
            <a:ext cx="6362700" cy="5063885"/>
          </a:xfrm>
          <a:prstGeom prst="rect">
            <a:avLst/>
          </a:prstGeom>
        </p:spPr>
        <p:txBody>
          <a:bodyPr vert="horz" lIns="91440" tIns="45720" rIns="91440" bIns="45720" rtlCol="0">
            <a:noAutofit/>
          </a:bodyPr>
          <a:lstStyle/>
          <a:p>
            <a:pPr algn="just">
              <a:lnSpc>
                <a:spcPct val="90000"/>
              </a:lnSpc>
              <a:spcAft>
                <a:spcPts val="600"/>
              </a:spcAft>
            </a:pPr>
            <a:r>
              <a:rPr lang="en-US" sz="3200" dirty="0"/>
              <a:t>« </a:t>
            </a:r>
            <a:r>
              <a:rPr lang="en-US" sz="3200" dirty="0" err="1"/>
              <a:t>Ici</a:t>
            </a:r>
            <a:r>
              <a:rPr lang="en-US" sz="3200" dirty="0"/>
              <a:t>, on </a:t>
            </a:r>
            <a:r>
              <a:rPr lang="en-US" sz="3200" dirty="0" err="1"/>
              <a:t>objectera</a:t>
            </a:r>
            <a:r>
              <a:rPr lang="en-US" sz="3200" dirty="0"/>
              <a:t> </a:t>
            </a:r>
            <a:r>
              <a:rPr lang="en-US" sz="3200" dirty="0" err="1"/>
              <a:t>peut-être</a:t>
            </a:r>
            <a:r>
              <a:rPr lang="en-US" sz="3200" dirty="0"/>
              <a:t> : Eh quoi ? Dieu </a:t>
            </a:r>
            <a:r>
              <a:rPr lang="en-US" sz="3200" dirty="0" err="1"/>
              <a:t>n’eût</a:t>
            </a:r>
            <a:r>
              <a:rPr lang="en-US" sz="3200" dirty="0"/>
              <a:t>-il </a:t>
            </a:r>
            <a:r>
              <a:rPr lang="en-US" sz="3200" dirty="0" err="1"/>
              <a:t>pu</a:t>
            </a:r>
            <a:r>
              <a:rPr lang="en-US" sz="3200" dirty="0"/>
              <a:t> faire </a:t>
            </a:r>
            <a:r>
              <a:rPr lang="en-US" sz="3200" dirty="0" err="1"/>
              <a:t>l’homme</a:t>
            </a:r>
            <a:r>
              <a:rPr lang="en-US" sz="3200" dirty="0"/>
              <a:t> parfait </a:t>
            </a:r>
            <a:r>
              <a:rPr lang="en-US" sz="3200" dirty="0" err="1"/>
              <a:t>dès</a:t>
            </a:r>
            <a:r>
              <a:rPr lang="en-US" sz="3200" dirty="0"/>
              <a:t> le commencement ? </a:t>
            </a:r>
            <a:r>
              <a:rPr lang="en-US" sz="3200" dirty="0" err="1"/>
              <a:t>Qu’on</a:t>
            </a:r>
            <a:r>
              <a:rPr lang="en-US" sz="3200" dirty="0"/>
              <a:t> </a:t>
            </a:r>
            <a:r>
              <a:rPr lang="en-US" sz="3200" dirty="0" err="1"/>
              <a:t>sache</a:t>
            </a:r>
            <a:r>
              <a:rPr lang="en-US" sz="3200" dirty="0"/>
              <a:t> </a:t>
            </a:r>
            <a:r>
              <a:rPr lang="en-US" sz="3200" dirty="0" err="1"/>
              <a:t>donc</a:t>
            </a:r>
            <a:r>
              <a:rPr lang="en-US" sz="3200" dirty="0"/>
              <a:t> que pour Dieu, qui </a:t>
            </a:r>
            <a:r>
              <a:rPr lang="en-US" sz="3200" dirty="0" err="1"/>
              <a:t>est</a:t>
            </a:r>
            <a:r>
              <a:rPr lang="en-US" sz="3200" dirty="0"/>
              <a:t> </a:t>
            </a:r>
            <a:r>
              <a:rPr lang="en-US" sz="3200" dirty="0" err="1"/>
              <a:t>toujours</a:t>
            </a:r>
            <a:r>
              <a:rPr lang="en-US" sz="3200" dirty="0"/>
              <a:t> </a:t>
            </a:r>
            <a:r>
              <a:rPr lang="en-US" sz="3200" dirty="0" err="1"/>
              <a:t>identique</a:t>
            </a:r>
            <a:r>
              <a:rPr lang="en-US" sz="3200" dirty="0"/>
              <a:t> à </a:t>
            </a:r>
            <a:r>
              <a:rPr lang="en-US" sz="3200" dirty="0" err="1"/>
              <a:t>lui-même</a:t>
            </a:r>
            <a:r>
              <a:rPr lang="en-US" sz="3200" dirty="0"/>
              <a:t> et qui </a:t>
            </a:r>
            <a:r>
              <a:rPr lang="en-US" sz="3200" dirty="0" err="1"/>
              <a:t>est</a:t>
            </a:r>
            <a:r>
              <a:rPr lang="en-US" sz="3200" dirty="0"/>
              <a:t> </a:t>
            </a:r>
            <a:r>
              <a:rPr lang="en-US" sz="3200" dirty="0" err="1"/>
              <a:t>incréé</a:t>
            </a:r>
            <a:r>
              <a:rPr lang="en-US" sz="3200" dirty="0"/>
              <a:t>, tout </a:t>
            </a:r>
            <a:r>
              <a:rPr lang="en-US" sz="3200" dirty="0" err="1"/>
              <a:t>était</a:t>
            </a:r>
            <a:r>
              <a:rPr lang="en-US" sz="3200" dirty="0"/>
              <a:t> possible, à ne </a:t>
            </a:r>
            <a:r>
              <a:rPr lang="en-US" sz="3200" dirty="0" err="1"/>
              <a:t>considérer</a:t>
            </a:r>
            <a:r>
              <a:rPr lang="en-US" sz="3200" dirty="0"/>
              <a:t> que </a:t>
            </a:r>
            <a:r>
              <a:rPr lang="en-US" sz="3200" dirty="0" err="1"/>
              <a:t>lui</a:t>
            </a:r>
            <a:r>
              <a:rPr lang="en-US" sz="3200" dirty="0"/>
              <a:t>. Mais les </a:t>
            </a:r>
            <a:r>
              <a:rPr lang="en-US" sz="3200" dirty="0" err="1"/>
              <a:t>êtres</a:t>
            </a:r>
            <a:r>
              <a:rPr lang="en-US" sz="3200" dirty="0"/>
              <a:t> </a:t>
            </a:r>
            <a:r>
              <a:rPr lang="en-US" sz="3200" dirty="0" err="1"/>
              <a:t>créés</a:t>
            </a:r>
            <a:r>
              <a:rPr lang="en-US" sz="3200" dirty="0"/>
              <a:t> </a:t>
            </a:r>
            <a:r>
              <a:rPr lang="en-US" sz="3200" dirty="0" err="1"/>
              <a:t>en</a:t>
            </a:r>
            <a:r>
              <a:rPr lang="en-US" sz="3200" dirty="0"/>
              <a:t> tant </a:t>
            </a:r>
            <a:r>
              <a:rPr lang="en-US" sz="3200" dirty="0" err="1"/>
              <a:t>qu’ils</a:t>
            </a:r>
            <a:r>
              <a:rPr lang="en-US" sz="3200" dirty="0"/>
              <a:t> </a:t>
            </a:r>
            <a:r>
              <a:rPr lang="en-US" sz="3200" dirty="0" err="1"/>
              <a:t>ont</a:t>
            </a:r>
            <a:r>
              <a:rPr lang="en-US" sz="3200" dirty="0"/>
              <a:t> </a:t>
            </a:r>
            <a:r>
              <a:rPr lang="en-US" sz="3200" dirty="0" err="1"/>
              <a:t>reçu</a:t>
            </a:r>
            <a:r>
              <a:rPr lang="en-US" sz="3200" dirty="0"/>
              <a:t> </a:t>
            </a:r>
            <a:r>
              <a:rPr lang="en-US" sz="3200" dirty="0" err="1"/>
              <a:t>ultérieurement</a:t>
            </a:r>
            <a:r>
              <a:rPr lang="en-US" sz="3200" dirty="0"/>
              <a:t> </a:t>
            </a:r>
            <a:r>
              <a:rPr lang="en-US" sz="3200" dirty="0" err="1"/>
              <a:t>leur</a:t>
            </a:r>
            <a:r>
              <a:rPr lang="en-US" sz="3200" dirty="0"/>
              <a:t> commencement </a:t>
            </a:r>
            <a:r>
              <a:rPr lang="en-US" sz="3200" dirty="0" err="1"/>
              <a:t>d’existence</a:t>
            </a:r>
            <a:r>
              <a:rPr lang="en-US" sz="3200" dirty="0"/>
              <a:t>, </a:t>
            </a:r>
            <a:r>
              <a:rPr lang="en-US" sz="3200" dirty="0" err="1"/>
              <a:t>étaient</a:t>
            </a:r>
            <a:r>
              <a:rPr lang="en-US" sz="3200" dirty="0"/>
              <a:t> </a:t>
            </a:r>
            <a:r>
              <a:rPr lang="en-US" sz="3200" dirty="0" err="1"/>
              <a:t>nécessairement</a:t>
            </a:r>
            <a:r>
              <a:rPr lang="en-US" sz="3200" dirty="0"/>
              <a:t> </a:t>
            </a:r>
            <a:r>
              <a:rPr lang="en-US" sz="3200" dirty="0" err="1"/>
              <a:t>inférieurs</a:t>
            </a:r>
            <a:r>
              <a:rPr lang="en-US" sz="3200" dirty="0"/>
              <a:t> à </a:t>
            </a:r>
            <a:r>
              <a:rPr lang="en-US" sz="3200" dirty="0" err="1"/>
              <a:t>celui</a:t>
            </a:r>
            <a:r>
              <a:rPr lang="en-US" sz="3200" dirty="0"/>
              <a:t> qui les a faits…</a:t>
            </a:r>
          </a:p>
        </p:txBody>
      </p:sp>
    </p:spTree>
    <p:extLst>
      <p:ext uri="{BB962C8B-B14F-4D97-AF65-F5344CB8AC3E}">
        <p14:creationId xmlns:p14="http://schemas.microsoft.com/office/powerpoint/2010/main" val="4138665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C4789-5078-8863-43C8-37F629CB832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2538377-4B42-86DD-8944-50D23341A9EC}"/>
              </a:ext>
            </a:extLst>
          </p:cNvPr>
          <p:cNvSpPr txBox="1"/>
          <p:nvPr/>
        </p:nvSpPr>
        <p:spPr>
          <a:xfrm>
            <a:off x="762000" y="1659285"/>
            <a:ext cx="10668000" cy="3539430"/>
          </a:xfrm>
          <a:prstGeom prst="rect">
            <a:avLst/>
          </a:prstGeom>
          <a:noFill/>
        </p:spPr>
        <p:txBody>
          <a:bodyPr wrap="square" rtlCol="0">
            <a:spAutoFit/>
          </a:bodyPr>
          <a:lstStyle/>
          <a:p>
            <a:pPr algn="just"/>
            <a:r>
              <a:rPr lang="fr-FR" sz="3200" dirty="0">
                <a:cs typeface="Times New Roman" panose="02020603050405020304" pitchFamily="18" charset="0"/>
              </a:rPr>
              <a:t>En tant qu’ils ne sont pas incréés, ils sont au-dessous de la perfection : car, en tant qu’ils sont nouvellement produits, ils sont de petits enfants, et en tant qu’ils sont de petits enfants, ils ne sont ni accoutumés ni exercés à la conduite parfaite. Dieu pouvait, quant à lui, donner dès le commencement la perfection à l’homme, mais l’homme était incapable de la recevoir, car il n’était qu’un petit enfant. </a:t>
            </a:r>
            <a:endParaRPr lang="fr-FR" sz="3200" dirty="0"/>
          </a:p>
        </p:txBody>
      </p:sp>
    </p:spTree>
    <p:extLst>
      <p:ext uri="{BB962C8B-B14F-4D97-AF65-F5344CB8AC3E}">
        <p14:creationId xmlns:p14="http://schemas.microsoft.com/office/powerpoint/2010/main" val="2085569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462D2C8-556D-F59A-CCE1-A6F3719DC5F4}"/>
              </a:ext>
            </a:extLst>
          </p:cNvPr>
          <p:cNvSpPr txBox="1"/>
          <p:nvPr/>
        </p:nvSpPr>
        <p:spPr>
          <a:xfrm>
            <a:off x="914400" y="1166842"/>
            <a:ext cx="10363200" cy="4524315"/>
          </a:xfrm>
          <a:prstGeom prst="rect">
            <a:avLst/>
          </a:prstGeom>
          <a:noFill/>
        </p:spPr>
        <p:txBody>
          <a:bodyPr wrap="square">
            <a:spAutoFit/>
          </a:bodyPr>
          <a:lstStyle/>
          <a:p>
            <a:pPr algn="just"/>
            <a:r>
              <a:rPr lang="fr-FR" sz="3200" dirty="0">
                <a:cs typeface="Times New Roman" panose="02020603050405020304" pitchFamily="18" charset="0"/>
              </a:rPr>
              <a:t>Et c’est pourquoi aussi notre Seigneur, dans les derniers temps, lorsqu’il récapitula en lui toute chose, vint à nous, non tel qu’il le pouvait, mais tel que nous étions capables de le voir : il pouvait en effet venir à nous dans son inexprimable gloire, mais nous n’étions pas encore capables de porter la grandeur de sa gloire... »</a:t>
            </a:r>
          </a:p>
          <a:p>
            <a:pPr algn="just"/>
            <a:endParaRPr lang="fr-FR" sz="3200" dirty="0">
              <a:cs typeface="Times New Roman" panose="02020603050405020304" pitchFamily="18" charset="0"/>
            </a:endParaRPr>
          </a:p>
          <a:p>
            <a:pPr algn="just"/>
            <a:r>
              <a:rPr lang="fr-FR" sz="3200" dirty="0">
                <a:cs typeface="Times New Roman" panose="02020603050405020304" pitchFamily="18" charset="0"/>
              </a:rPr>
              <a:t>(Irénée, </a:t>
            </a:r>
            <a:r>
              <a:rPr lang="fr-FR" sz="3200" i="1" dirty="0">
                <a:cs typeface="Times New Roman" panose="02020603050405020304" pitchFamily="18" charset="0"/>
              </a:rPr>
              <a:t>Contre les hérésies, </a:t>
            </a:r>
            <a:r>
              <a:rPr lang="fr-FR" sz="3200" dirty="0">
                <a:cs typeface="Times New Roman" panose="02020603050405020304" pitchFamily="18" charset="0"/>
              </a:rPr>
              <a:t>IV, 38, 1 et 3. Trad. Sources Chrétiennes, n° 100, p. 943-947 ; 955-957). </a:t>
            </a:r>
            <a:endParaRPr lang="fr-FR" sz="3200" dirty="0"/>
          </a:p>
        </p:txBody>
      </p:sp>
    </p:spTree>
    <p:extLst>
      <p:ext uri="{BB962C8B-B14F-4D97-AF65-F5344CB8AC3E}">
        <p14:creationId xmlns:p14="http://schemas.microsoft.com/office/powerpoint/2010/main" val="211714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38998">
              <a:srgbClr val="CEDAE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par qui, pour quoi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solidFill>
                  <a:srgbClr val="FF0000"/>
                </a:solidFill>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3720288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peinture, Visage humain, dessin, art&#10;&#10;Description générée automatiquement">
            <a:extLst>
              <a:ext uri="{FF2B5EF4-FFF2-40B4-BE49-F238E27FC236}">
                <a16:creationId xmlns:a16="http://schemas.microsoft.com/office/drawing/2014/main" id="{3D529570-B4FF-293B-4186-20D0F9F95ABA}"/>
              </a:ext>
            </a:extLst>
          </p:cNvPr>
          <p:cNvPicPr>
            <a:picLocks noChangeAspect="1"/>
          </p:cNvPicPr>
          <p:nvPr/>
        </p:nvPicPr>
        <p:blipFill>
          <a:blip r:embed="rId2"/>
          <a:stretch>
            <a:fillRect/>
          </a:stretch>
        </p:blipFill>
        <p:spPr>
          <a:xfrm>
            <a:off x="1375771" y="643466"/>
            <a:ext cx="3830107" cy="5571066"/>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Image 5" descr="Une image contenant texte, livre, affiche, Objet de collection&#10;&#10;Description générée automatiquement">
            <a:extLst>
              <a:ext uri="{FF2B5EF4-FFF2-40B4-BE49-F238E27FC236}">
                <a16:creationId xmlns:a16="http://schemas.microsoft.com/office/drawing/2014/main" id="{C06BF300-0FB0-0639-87A7-C5BEC8551FBE}"/>
              </a:ext>
            </a:extLst>
          </p:cNvPr>
          <p:cNvPicPr>
            <a:picLocks noChangeAspect="1"/>
          </p:cNvPicPr>
          <p:nvPr/>
        </p:nvPicPr>
        <p:blipFill>
          <a:blip r:embed="rId3"/>
          <a:stretch>
            <a:fillRect/>
          </a:stretch>
        </p:blipFill>
        <p:spPr>
          <a:xfrm>
            <a:off x="7208576" y="643467"/>
            <a:ext cx="3385196" cy="5571066"/>
          </a:xfrm>
          <a:prstGeom prst="rect">
            <a:avLst/>
          </a:prstGeom>
        </p:spPr>
      </p:pic>
    </p:spTree>
    <p:extLst>
      <p:ext uri="{BB962C8B-B14F-4D97-AF65-F5344CB8AC3E}">
        <p14:creationId xmlns:p14="http://schemas.microsoft.com/office/powerpoint/2010/main" val="3374342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1D1BC0D-011C-E44F-B9DE-8F05AF9F7CA0}"/>
              </a:ext>
            </a:extLst>
          </p:cNvPr>
          <p:cNvPicPr>
            <a:picLocks noChangeAspect="1"/>
          </p:cNvPicPr>
          <p:nvPr/>
        </p:nvPicPr>
        <p:blipFill>
          <a:blip r:embed="rId2"/>
          <a:stretch>
            <a:fillRect/>
          </a:stretch>
        </p:blipFill>
        <p:spPr>
          <a:xfrm>
            <a:off x="1188982" y="0"/>
            <a:ext cx="9814035" cy="6858000"/>
          </a:xfrm>
          <a:prstGeom prst="rect">
            <a:avLst/>
          </a:prstGeom>
        </p:spPr>
      </p:pic>
    </p:spTree>
    <p:extLst>
      <p:ext uri="{BB962C8B-B14F-4D97-AF65-F5344CB8AC3E}">
        <p14:creationId xmlns:p14="http://schemas.microsoft.com/office/powerpoint/2010/main" val="2865540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Image 2" descr="Une image contenant texte, primate, vieux&#10;&#10;Description générée automatiquement">
            <a:extLst>
              <a:ext uri="{FF2B5EF4-FFF2-40B4-BE49-F238E27FC236}">
                <a16:creationId xmlns:a16="http://schemas.microsoft.com/office/drawing/2014/main" id="{5B3B9D19-DA6A-28EB-07C8-BA56748A9A84}"/>
              </a:ext>
            </a:extLst>
          </p:cNvPr>
          <p:cNvPicPr>
            <a:picLocks noChangeAspect="1"/>
          </p:cNvPicPr>
          <p:nvPr/>
        </p:nvPicPr>
        <p:blipFill>
          <a:blip r:embed="rId2"/>
          <a:stretch>
            <a:fillRect/>
          </a:stretch>
        </p:blipFill>
        <p:spPr>
          <a:xfrm>
            <a:off x="3068216" y="0"/>
            <a:ext cx="5598367" cy="6858000"/>
          </a:xfrm>
          <a:prstGeom prst="rect">
            <a:avLst/>
          </a:prstGeom>
        </p:spPr>
      </p:pic>
      <p:sp>
        <p:nvSpPr>
          <p:cNvPr id="4" name="ZoneTexte 3">
            <a:extLst>
              <a:ext uri="{FF2B5EF4-FFF2-40B4-BE49-F238E27FC236}">
                <a16:creationId xmlns:a16="http://schemas.microsoft.com/office/drawing/2014/main" id="{DF35C97E-3EF1-D1F7-8203-DA6049C65731}"/>
              </a:ext>
            </a:extLst>
          </p:cNvPr>
          <p:cNvSpPr txBox="1"/>
          <p:nvPr/>
        </p:nvSpPr>
        <p:spPr>
          <a:xfrm>
            <a:off x="8255989" y="5799406"/>
            <a:ext cx="3728513" cy="1015663"/>
          </a:xfrm>
          <a:prstGeom prst="rect">
            <a:avLst/>
          </a:prstGeom>
          <a:noFill/>
        </p:spPr>
        <p:txBody>
          <a:bodyPr wrap="square" rtlCol="0">
            <a:spAutoFit/>
          </a:bodyPr>
          <a:lstStyle/>
          <a:p>
            <a:pPr algn="r"/>
            <a:r>
              <a:rPr lang="fr-FR" sz="2000" dirty="0">
                <a:solidFill>
                  <a:schemeClr val="bg1"/>
                </a:solidFill>
              </a:rPr>
              <a:t>Rembrandt</a:t>
            </a:r>
          </a:p>
          <a:p>
            <a:pPr algn="r"/>
            <a:r>
              <a:rPr lang="fr-FR" sz="2000" i="1" dirty="0">
                <a:solidFill>
                  <a:schemeClr val="bg1"/>
                </a:solidFill>
              </a:rPr>
              <a:t>Présentation au Temple, </a:t>
            </a:r>
            <a:r>
              <a:rPr lang="fr-FR" sz="2000" dirty="0">
                <a:solidFill>
                  <a:schemeClr val="bg1"/>
                </a:solidFill>
              </a:rPr>
              <a:t>1669 </a:t>
            </a:r>
            <a:r>
              <a:rPr lang="fr-FR" sz="2000" dirty="0" err="1">
                <a:solidFill>
                  <a:schemeClr val="bg1"/>
                </a:solidFill>
              </a:rPr>
              <a:t>Rijksmuseum</a:t>
            </a:r>
            <a:r>
              <a:rPr lang="fr-FR" sz="2000" dirty="0">
                <a:solidFill>
                  <a:schemeClr val="bg1"/>
                </a:solidFill>
              </a:rPr>
              <a:t>, Amsterdam</a:t>
            </a:r>
          </a:p>
        </p:txBody>
      </p:sp>
    </p:spTree>
    <p:extLst>
      <p:ext uri="{BB962C8B-B14F-4D97-AF65-F5344CB8AC3E}">
        <p14:creationId xmlns:p14="http://schemas.microsoft.com/office/powerpoint/2010/main" val="2901608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par qui, pour quoi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solidFill>
                  <a:srgbClr val="FF0000"/>
                </a:solidFill>
                <a:latin typeface="Times New Roman" panose="02020603050405020304" pitchFamily="18" charset="0"/>
                <a:cs typeface="Times New Roman" panose="02020603050405020304" pitchFamily="18" charset="0"/>
              </a:rPr>
              <a:t>2.3. Le motif de l’Incarnatio</a:t>
            </a:r>
            <a:r>
              <a:rPr lang="fr-FR" sz="2400" dirty="0">
                <a:solidFill>
                  <a:srgbClr val="FF0000"/>
                </a:solidFill>
              </a:rPr>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1123040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718A1023-E906-C48F-81EC-B9558C311725}"/>
              </a:ext>
            </a:extLst>
          </p:cNvPr>
          <p:cNvSpPr txBox="1"/>
          <p:nvPr/>
        </p:nvSpPr>
        <p:spPr>
          <a:xfrm>
            <a:off x="400050" y="2872899"/>
            <a:ext cx="4910127" cy="3320668"/>
          </a:xfrm>
          <a:prstGeom prst="rect">
            <a:avLst/>
          </a:prstGeom>
        </p:spPr>
        <p:txBody>
          <a:bodyPr vert="horz" lIns="91440" tIns="45720" rIns="91440" bIns="45720" rtlCol="0">
            <a:normAutofit/>
          </a:bodyPr>
          <a:lstStyle/>
          <a:p>
            <a:pPr marL="318770" marR="547370">
              <a:lnSpc>
                <a:spcPct val="90000"/>
              </a:lnSpc>
              <a:spcBef>
                <a:spcPts val="1000"/>
              </a:spcBef>
            </a:pPr>
            <a:r>
              <a:rPr lang="en-US" sz="3200" dirty="0">
                <a:effectLst/>
              </a:rPr>
              <a:t>Thomas </a:t>
            </a:r>
            <a:r>
              <a:rPr lang="en-US" sz="3200" dirty="0" err="1">
                <a:effectLst/>
              </a:rPr>
              <a:t>d’Aquin</a:t>
            </a:r>
            <a:r>
              <a:rPr lang="en-US" sz="3200" dirty="0">
                <a:effectLst/>
              </a:rPr>
              <a:t> </a:t>
            </a:r>
            <a:r>
              <a:rPr lang="en-US" sz="3200" i="1" dirty="0">
                <a:effectLst/>
              </a:rPr>
              <a:t>Somme </a:t>
            </a:r>
            <a:r>
              <a:rPr lang="en-US" sz="3200" i="1" dirty="0" err="1">
                <a:effectLst/>
              </a:rPr>
              <a:t>théologique</a:t>
            </a:r>
            <a:r>
              <a:rPr lang="en-US" sz="3200" i="1" dirty="0"/>
              <a:t> </a:t>
            </a:r>
            <a:r>
              <a:rPr lang="en-US" sz="3200" dirty="0">
                <a:effectLst/>
              </a:rPr>
              <a:t>IIIa, q.1, a.3 </a:t>
            </a:r>
          </a:p>
          <a:p>
            <a:pPr marL="318770" marR="547370">
              <a:lnSpc>
                <a:spcPct val="90000"/>
              </a:lnSpc>
              <a:spcBef>
                <a:spcPts val="1000"/>
              </a:spcBef>
            </a:pPr>
            <a:endParaRPr lang="en-US" sz="1000" dirty="0">
              <a:effectLst/>
            </a:endParaRPr>
          </a:p>
          <a:p>
            <a:pPr marL="318770" marR="547370">
              <a:lnSpc>
                <a:spcPct val="90000"/>
              </a:lnSpc>
              <a:spcBef>
                <a:spcPts val="1000"/>
              </a:spcBef>
            </a:pPr>
            <a:r>
              <a:rPr lang="en-US" sz="3200" dirty="0">
                <a:effectLst/>
              </a:rPr>
              <a:t>« Si </a:t>
            </a:r>
            <a:r>
              <a:rPr lang="en-US" sz="3200" dirty="0" err="1">
                <a:effectLst/>
              </a:rPr>
              <a:t>l’homme</a:t>
            </a:r>
            <a:r>
              <a:rPr lang="en-US" sz="3200" dirty="0">
                <a:effectLst/>
              </a:rPr>
              <a:t> </a:t>
            </a:r>
            <a:r>
              <a:rPr lang="en-US" sz="3200" dirty="0" err="1">
                <a:effectLst/>
              </a:rPr>
              <a:t>n’eut</a:t>
            </a:r>
            <a:r>
              <a:rPr lang="en-US" sz="3200" dirty="0">
                <a:effectLst/>
              </a:rPr>
              <a:t> pas </a:t>
            </a:r>
            <a:r>
              <a:rPr lang="en-US" sz="3200" dirty="0" err="1">
                <a:effectLst/>
              </a:rPr>
              <a:t>péché</a:t>
            </a:r>
            <a:r>
              <a:rPr lang="en-US" sz="3200" dirty="0">
                <a:effectLst/>
              </a:rPr>
              <a:t>, Dieu </a:t>
            </a:r>
            <a:r>
              <a:rPr lang="en-US" sz="3200" dirty="0" err="1">
                <a:effectLst/>
              </a:rPr>
              <a:t>serait</a:t>
            </a:r>
            <a:r>
              <a:rPr lang="en-US" sz="3200" dirty="0">
                <a:effectLst/>
              </a:rPr>
              <a:t>-il </a:t>
            </a:r>
            <a:r>
              <a:rPr lang="en-US" sz="3200" dirty="0" err="1">
                <a:effectLst/>
              </a:rPr>
              <a:t>incarné</a:t>
            </a:r>
            <a:r>
              <a:rPr lang="en-US" sz="3200" dirty="0">
                <a:effectLst/>
              </a:rPr>
              <a:t> ? »</a:t>
            </a:r>
          </a:p>
          <a:p>
            <a:pPr indent="-228600">
              <a:lnSpc>
                <a:spcPct val="90000"/>
              </a:lnSpc>
              <a:buFont typeface="Arial" panose="020B0604020202020204" pitchFamily="34" charset="0"/>
              <a:buChar char="•"/>
            </a:pPr>
            <a:endParaRPr lang="en-US" sz="2200" dirty="0"/>
          </a:p>
        </p:txBody>
      </p:sp>
      <p:pic>
        <p:nvPicPr>
          <p:cNvPr id="3" name="Image 2" descr="Une image contenant Visage humain, habits, peinture, art&#10;&#10;Le contenu généré par l’IA peut être incorrect.">
            <a:extLst>
              <a:ext uri="{FF2B5EF4-FFF2-40B4-BE49-F238E27FC236}">
                <a16:creationId xmlns:a16="http://schemas.microsoft.com/office/drawing/2014/main" id="{139F5288-047F-924F-9290-3BADE7AA4201}"/>
              </a:ext>
            </a:extLst>
          </p:cNvPr>
          <p:cNvPicPr>
            <a:picLocks noChangeAspect="1"/>
          </p:cNvPicPr>
          <p:nvPr/>
        </p:nvPicPr>
        <p:blipFill>
          <a:blip r:embed="rId2"/>
          <a:srcRect t="1678" r="-2" b="2230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39375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0B9FDE1-935D-117F-39CB-013CB76ED2F1}"/>
              </a:ext>
            </a:extLst>
          </p:cNvPr>
          <p:cNvSpPr txBox="1"/>
          <p:nvPr/>
        </p:nvSpPr>
        <p:spPr>
          <a:xfrm>
            <a:off x="349623" y="1348943"/>
            <a:ext cx="11492753" cy="3046988"/>
          </a:xfrm>
          <a:prstGeom prst="rect">
            <a:avLst/>
          </a:prstGeom>
          <a:noFill/>
        </p:spPr>
        <p:txBody>
          <a:bodyPr wrap="square" rtlCol="0">
            <a:spAutoFit/>
          </a:bodyPr>
          <a:lstStyle/>
          <a:p>
            <a:pPr marL="547370" marR="547370" algn="ctr">
              <a:spcBef>
                <a:spcPts val="1000"/>
              </a:spcBef>
            </a:pPr>
            <a:endParaRPr lang="fr-FR"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547370" marR="547370" algn="just">
              <a:spcAft>
                <a:spcPts val="1200"/>
              </a:spcAft>
            </a:pPr>
            <a:r>
              <a:rPr lang="fr-FR" sz="3200" dirty="0">
                <a:effectLst/>
                <a:ea typeface="Calibri" panose="020F0502020204030204" pitchFamily="34" charset="0"/>
                <a:cs typeface="Times New Roman" panose="02020603050405020304" pitchFamily="18" charset="0"/>
              </a:rPr>
              <a:t>« Quoique Dieu ait pu s’incarner, sans que le péché existe, cependant</a:t>
            </a:r>
            <a:r>
              <a:rPr lang="fr-FR" sz="3200" b="1" dirty="0">
                <a:effectLst/>
                <a:ea typeface="Calibri" panose="020F0502020204030204" pitchFamily="34" charset="0"/>
                <a:cs typeface="Times New Roman" panose="02020603050405020304" pitchFamily="18" charset="0"/>
              </a:rPr>
              <a:t> </a:t>
            </a:r>
            <a:r>
              <a:rPr lang="fr-FR" sz="3200" dirty="0">
                <a:effectLst/>
                <a:ea typeface="Calibri" panose="020F0502020204030204" pitchFamily="34" charset="0"/>
                <a:cs typeface="Times New Roman" panose="02020603050405020304" pitchFamily="18" charset="0"/>
              </a:rPr>
              <a:t>il est plus </a:t>
            </a:r>
            <a:r>
              <a:rPr lang="fr-FR" sz="3200" b="1" dirty="0">
                <a:effectLst/>
                <a:ea typeface="Calibri" panose="020F0502020204030204" pitchFamily="34" charset="0"/>
                <a:cs typeface="Times New Roman" panose="02020603050405020304" pitchFamily="18" charset="0"/>
              </a:rPr>
              <a:t>convenable </a:t>
            </a:r>
            <a:r>
              <a:rPr lang="fr-FR" sz="3200" dirty="0">
                <a:effectLst/>
                <a:ea typeface="Calibri" panose="020F0502020204030204" pitchFamily="34" charset="0"/>
                <a:cs typeface="Times New Roman" panose="02020603050405020304" pitchFamily="18" charset="0"/>
              </a:rPr>
              <a:t>de dire que si l’homme n’eût pas péché, Dieu ne se serait pas incarné, puisque dans l’Ecriture sainte la raison que l’on donne partout de l’Incarnation se tire du péché du premier homme ».</a:t>
            </a:r>
          </a:p>
        </p:txBody>
      </p:sp>
    </p:spTree>
    <p:extLst>
      <p:ext uri="{BB962C8B-B14F-4D97-AF65-F5344CB8AC3E}">
        <p14:creationId xmlns:p14="http://schemas.microsoft.com/office/powerpoint/2010/main" val="2812033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859D4B03-173D-D742-9E00-6A40167E9D57}"/>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3200" dirty="0"/>
              <a:t>Duns Scot</a:t>
            </a:r>
          </a:p>
        </p:txBody>
      </p:sp>
      <p:pic>
        <p:nvPicPr>
          <p:cNvPr id="2" name="Image 1" descr="Une image contenant texte, personne&#10;&#10;Description générée automatiquement">
            <a:extLst>
              <a:ext uri="{FF2B5EF4-FFF2-40B4-BE49-F238E27FC236}">
                <a16:creationId xmlns:a16="http://schemas.microsoft.com/office/drawing/2014/main" id="{2FD5097E-DEB5-9343-A68C-6D4005501CA5}"/>
              </a:ext>
            </a:extLst>
          </p:cNvPr>
          <p:cNvPicPr>
            <a:picLocks noChangeAspect="1"/>
          </p:cNvPicPr>
          <p:nvPr/>
        </p:nvPicPr>
        <p:blipFill>
          <a:blip r:embed="rId2"/>
          <a:srcRect t="2281" b="3590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71033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F2790644-79C3-6CDA-6B61-A958AB86F549}"/>
              </a:ext>
            </a:extLst>
          </p:cNvPr>
          <p:cNvSpPr txBox="1"/>
          <p:nvPr/>
        </p:nvSpPr>
        <p:spPr>
          <a:xfrm>
            <a:off x="572493" y="2071316"/>
            <a:ext cx="6713552" cy="4119172"/>
          </a:xfrm>
          <a:prstGeom prst="rect">
            <a:avLst/>
          </a:prstGeom>
        </p:spPr>
        <p:txBody>
          <a:bodyPr vert="horz" lIns="91440" tIns="45720" rIns="91440" bIns="45720" rtlCol="0" anchor="t">
            <a:normAutofit/>
          </a:bodyPr>
          <a:lstStyle/>
          <a:p>
            <a:pPr algn="just">
              <a:lnSpc>
                <a:spcPct val="90000"/>
              </a:lnSpc>
              <a:spcAft>
                <a:spcPts val="600"/>
              </a:spcAft>
            </a:pPr>
            <a:r>
              <a:rPr lang="en-US" sz="3200" dirty="0"/>
              <a:t>« </a:t>
            </a:r>
            <a:r>
              <a:rPr lang="en-US" sz="3200" dirty="0" err="1"/>
              <a:t>Dès</a:t>
            </a:r>
            <a:r>
              <a:rPr lang="en-US" sz="3200" dirty="0"/>
              <a:t> </a:t>
            </a:r>
            <a:r>
              <a:rPr lang="en-US" sz="3200" dirty="0" err="1"/>
              <a:t>lors</a:t>
            </a:r>
            <a:r>
              <a:rPr lang="en-US" sz="3200" dirty="0"/>
              <a:t> Jésus </a:t>
            </a:r>
            <a:r>
              <a:rPr lang="en-US" sz="3200" dirty="0" err="1"/>
              <a:t>devra</a:t>
            </a:r>
            <a:r>
              <a:rPr lang="en-US" sz="3200" dirty="0"/>
              <a:t> </a:t>
            </a:r>
            <a:r>
              <a:rPr lang="en-US" sz="3200" dirty="0" err="1"/>
              <a:t>être</a:t>
            </a:r>
            <a:r>
              <a:rPr lang="en-US" sz="3200" dirty="0"/>
              <a:t> </a:t>
            </a:r>
            <a:r>
              <a:rPr lang="en-US" sz="3200" dirty="0" err="1"/>
              <a:t>compris</a:t>
            </a:r>
            <a:r>
              <a:rPr lang="en-US" sz="3200" dirty="0"/>
              <a:t> dans la </a:t>
            </a:r>
            <a:r>
              <a:rPr lang="en-US" sz="3200" dirty="0" err="1"/>
              <a:t>logique</a:t>
            </a:r>
            <a:r>
              <a:rPr lang="en-US" sz="3200" dirty="0"/>
              <a:t> de </a:t>
            </a:r>
            <a:r>
              <a:rPr lang="en-US" sz="3200" dirty="0" err="1"/>
              <a:t>ce</a:t>
            </a:r>
            <a:r>
              <a:rPr lang="en-US" sz="3200" dirty="0"/>
              <a:t> Dieu qui </a:t>
            </a:r>
            <a:r>
              <a:rPr lang="en-US" sz="3200" dirty="0" err="1"/>
              <a:t>donne</a:t>
            </a:r>
            <a:r>
              <a:rPr lang="en-US" sz="3200" dirty="0"/>
              <a:t> et qui </a:t>
            </a:r>
            <a:r>
              <a:rPr lang="en-US" sz="3200" dirty="0" err="1"/>
              <a:t>redonne</a:t>
            </a:r>
            <a:r>
              <a:rPr lang="en-US" sz="3200" dirty="0"/>
              <a:t>. </a:t>
            </a:r>
          </a:p>
          <a:p>
            <a:pPr algn="just">
              <a:lnSpc>
                <a:spcPct val="90000"/>
              </a:lnSpc>
              <a:spcAft>
                <a:spcPts val="600"/>
              </a:spcAft>
            </a:pPr>
            <a:r>
              <a:rPr lang="en-US" sz="3200" dirty="0"/>
              <a:t>Au commencement il </a:t>
            </a:r>
            <a:r>
              <a:rPr lang="en-US" sz="3200" dirty="0" err="1"/>
              <a:t>n’y</a:t>
            </a:r>
            <a:r>
              <a:rPr lang="en-US" sz="3200" dirty="0"/>
              <a:t> a pas ma misère, </a:t>
            </a:r>
            <a:r>
              <a:rPr lang="en-US" sz="3200" dirty="0" err="1"/>
              <a:t>mon</a:t>
            </a:r>
            <a:r>
              <a:rPr lang="en-US" sz="3200" dirty="0"/>
              <a:t> </a:t>
            </a:r>
            <a:r>
              <a:rPr lang="en-US" sz="3200" dirty="0" err="1"/>
              <a:t>péché</a:t>
            </a:r>
            <a:r>
              <a:rPr lang="en-US" sz="3200" dirty="0"/>
              <a:t>, </a:t>
            </a:r>
            <a:r>
              <a:rPr lang="en-US" sz="3200" dirty="0" err="1"/>
              <a:t>mes</a:t>
            </a:r>
            <a:r>
              <a:rPr lang="en-US" sz="3200" dirty="0"/>
              <a:t> </a:t>
            </a:r>
            <a:r>
              <a:rPr lang="en-US" sz="3200" dirty="0" err="1"/>
              <a:t>refus</a:t>
            </a:r>
            <a:r>
              <a:rPr lang="en-US" sz="3200" dirty="0"/>
              <a:t>, et Dieu qui </a:t>
            </a:r>
            <a:r>
              <a:rPr lang="en-US" sz="3200" dirty="0" err="1"/>
              <a:t>chercherait</a:t>
            </a:r>
            <a:r>
              <a:rPr lang="en-US" sz="3200" dirty="0"/>
              <a:t> </a:t>
            </a:r>
            <a:r>
              <a:rPr lang="en-US" sz="3200" dirty="0" err="1"/>
              <a:t>une</a:t>
            </a:r>
            <a:r>
              <a:rPr lang="en-US" sz="3200" dirty="0"/>
              <a:t> </a:t>
            </a:r>
            <a:r>
              <a:rPr lang="en-US" sz="3200" dirty="0" err="1"/>
              <a:t>réponse</a:t>
            </a:r>
            <a:r>
              <a:rPr lang="en-US" sz="3200" dirty="0"/>
              <a:t>, </a:t>
            </a:r>
            <a:r>
              <a:rPr lang="en-US" sz="3200" dirty="0" err="1"/>
              <a:t>une</a:t>
            </a:r>
            <a:r>
              <a:rPr lang="en-US" sz="3200" dirty="0"/>
              <a:t> </a:t>
            </a:r>
            <a:r>
              <a:rPr lang="en-US" sz="3200" dirty="0" err="1"/>
              <a:t>réparation</a:t>
            </a:r>
            <a:r>
              <a:rPr lang="en-US" sz="3200" dirty="0"/>
              <a:t> </a:t>
            </a:r>
            <a:r>
              <a:rPr lang="en-US" sz="3200" dirty="0" err="1"/>
              <a:t>adéquate</a:t>
            </a:r>
            <a:r>
              <a:rPr lang="en-US" sz="2200" dirty="0"/>
              <a:t>. </a:t>
            </a:r>
          </a:p>
        </p:txBody>
      </p:sp>
      <p:pic>
        <p:nvPicPr>
          <p:cNvPr id="3" name="Image 2" descr="Une image contenant Visage humain, personne, Front, habits&#10;&#10;Description générée automatiquement">
            <a:extLst>
              <a:ext uri="{FF2B5EF4-FFF2-40B4-BE49-F238E27FC236}">
                <a16:creationId xmlns:a16="http://schemas.microsoft.com/office/drawing/2014/main" id="{BBD08164-5724-9F2F-9343-2CE507675F37}"/>
              </a:ext>
            </a:extLst>
          </p:cNvPr>
          <p:cNvPicPr>
            <a:picLocks noChangeAspect="1"/>
          </p:cNvPicPr>
          <p:nvPr/>
        </p:nvPicPr>
        <p:blipFill>
          <a:blip r:embed="rId2"/>
          <a:srcRect t="1224" r="1" b="20329"/>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2897850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E892E-0EA2-CE91-27F8-FF2C7FB9CD2D}"/>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6BFE919B-62D1-CC23-D79A-CF6F2D2F50E4}"/>
              </a:ext>
            </a:extLst>
          </p:cNvPr>
          <p:cNvSpPr txBox="1"/>
          <p:nvPr/>
        </p:nvSpPr>
        <p:spPr>
          <a:xfrm>
            <a:off x="1550650" y="1166842"/>
            <a:ext cx="9090700" cy="4524315"/>
          </a:xfrm>
          <a:prstGeom prst="rect">
            <a:avLst/>
          </a:prstGeom>
          <a:noFill/>
        </p:spPr>
        <p:txBody>
          <a:bodyPr wrap="square" rtlCol="0">
            <a:spAutoFit/>
          </a:bodyPr>
          <a:lstStyle/>
          <a:p>
            <a:pPr algn="just"/>
            <a:r>
              <a:rPr lang="fr-FR" sz="3200" dirty="0"/>
              <a:t>Au commencement il y a un Dieu qui aime et qui choisit, qui donne et qui pardonne, qui crée pour se lier. Au point de départ il n’y a pas moi, mes états d’âme, et mon besoin de salut, ni le monde et ses ténèbres. « Au commencement il y a le Verbe », chantait saint Jean : la Parole de Dieu qui crée et qui recrée. Dieu a toujours l’initiative. »</a:t>
            </a:r>
          </a:p>
          <a:p>
            <a:pPr algn="just"/>
            <a:endParaRPr lang="fr-FR" sz="3200" dirty="0"/>
          </a:p>
          <a:p>
            <a:pPr algn="just"/>
            <a:r>
              <a:rPr lang="fr-FR" sz="3200" dirty="0"/>
              <a:t>(Jean-Noël BEZANÇON, </a:t>
            </a:r>
            <a:r>
              <a:rPr lang="fr-FR" sz="3200" i="1" dirty="0"/>
              <a:t>Dieu sauve</a:t>
            </a:r>
            <a:r>
              <a:rPr lang="fr-FR" sz="3200" dirty="0"/>
              <a:t>, p. 21-23)</a:t>
            </a:r>
          </a:p>
        </p:txBody>
      </p:sp>
    </p:spTree>
    <p:extLst>
      <p:ext uri="{BB962C8B-B14F-4D97-AF65-F5344CB8AC3E}">
        <p14:creationId xmlns:p14="http://schemas.microsoft.com/office/powerpoint/2010/main" val="2780256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7A04CA-1B25-02CE-E613-B131D1A6F98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1EBE92-454E-E97E-BB44-BF0D4A287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8B74DCBF-D477-FB2D-19C0-D9AE8BB64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8CF2B2A2-4D2F-D3A8-630F-62740B8CF5C2}"/>
              </a:ext>
            </a:extLst>
          </p:cNvPr>
          <p:cNvSpPr txBox="1"/>
          <p:nvPr/>
        </p:nvSpPr>
        <p:spPr>
          <a:xfrm>
            <a:off x="572493" y="2071316"/>
            <a:ext cx="6713552" cy="4119172"/>
          </a:xfrm>
          <a:prstGeom prst="rect">
            <a:avLst/>
          </a:prstGeom>
        </p:spPr>
        <p:txBody>
          <a:bodyPr vert="horz" lIns="91440" tIns="45720" rIns="91440" bIns="45720" rtlCol="0" anchor="t">
            <a:normAutofit/>
          </a:bodyPr>
          <a:lstStyle/>
          <a:p>
            <a:pPr algn="just"/>
            <a:r>
              <a:rPr lang="fr-FR" sz="3200" dirty="0"/>
              <a:t>« L</a:t>
            </a:r>
            <a:r>
              <a:rPr lang="fr-FR" sz="3200" dirty="0">
                <a:effectLst/>
                <a:ea typeface="Calibri" panose="020F0502020204030204" pitchFamily="34" charset="0"/>
                <a:cs typeface="Times New Roman (Corps CS)"/>
              </a:rPr>
              <a:t>e salut n’est pas le péché réparé, </a:t>
            </a:r>
          </a:p>
          <a:p>
            <a:pPr algn="just"/>
            <a:r>
              <a:rPr lang="fr-FR" sz="3200" dirty="0">
                <a:effectLst/>
                <a:ea typeface="Calibri" panose="020F0502020204030204" pitchFamily="34" charset="0"/>
                <a:cs typeface="Times New Roman (Corps CS)"/>
              </a:rPr>
              <a:t>c’est le péché qui est le salut refusé. </a:t>
            </a:r>
            <a:r>
              <a:rPr lang="fr-FR" sz="3200" dirty="0">
                <a:effectLst/>
                <a:latin typeface="Calibri" panose="020F0502020204030204" pitchFamily="34" charset="0"/>
                <a:ea typeface="Calibri" panose="020F0502020204030204" pitchFamily="34" charset="0"/>
                <a:cs typeface="Times New Roman (Corps CS)"/>
              </a:rPr>
              <a:t>» </a:t>
            </a:r>
            <a:endParaRPr lang="fr-FR" sz="1800" dirty="0">
              <a:solidFill>
                <a:srgbClr val="404040"/>
              </a:solidFill>
              <a:effectLst/>
              <a:latin typeface="Calibri" panose="020F0502020204030204" pitchFamily="34" charset="0"/>
              <a:ea typeface="Calibri" panose="020F0502020204030204" pitchFamily="34" charset="0"/>
              <a:cs typeface="Times New Roman (Corps CS)"/>
            </a:endParaRPr>
          </a:p>
          <a:p>
            <a:pPr algn="just"/>
            <a:r>
              <a:rPr lang="fr-FR" sz="3200" dirty="0">
                <a:effectLst/>
                <a:ea typeface="Calibri" panose="020F0502020204030204" pitchFamily="34" charset="0"/>
                <a:cs typeface="Times New Roman (Corps CS)"/>
              </a:rPr>
              <a:t> </a:t>
            </a:r>
            <a:endParaRPr lang="fr-FR" sz="3200" dirty="0"/>
          </a:p>
          <a:p>
            <a:r>
              <a:rPr lang="fr-FR" sz="3200" dirty="0"/>
              <a:t>(J-Noël BEZANÇON, </a:t>
            </a:r>
            <a:r>
              <a:rPr lang="fr-FR" sz="3200" i="1" dirty="0"/>
              <a:t>Dieu sauve</a:t>
            </a:r>
            <a:r>
              <a:rPr lang="fr-FR" sz="3200" dirty="0"/>
              <a:t>, p. 25)</a:t>
            </a:r>
          </a:p>
        </p:txBody>
      </p:sp>
      <p:pic>
        <p:nvPicPr>
          <p:cNvPr id="3" name="Image 2" descr="Une image contenant Visage humain, personne, Front, habits&#10;&#10;Description générée automatiquement">
            <a:extLst>
              <a:ext uri="{FF2B5EF4-FFF2-40B4-BE49-F238E27FC236}">
                <a16:creationId xmlns:a16="http://schemas.microsoft.com/office/drawing/2014/main" id="{B40FEE42-7206-3B4E-836A-4C140959FA3F}"/>
              </a:ext>
            </a:extLst>
          </p:cNvPr>
          <p:cNvPicPr>
            <a:picLocks noChangeAspect="1"/>
          </p:cNvPicPr>
          <p:nvPr/>
        </p:nvPicPr>
        <p:blipFill>
          <a:blip r:embed="rId2"/>
          <a:srcRect t="1224" r="1" b="20329"/>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3381652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par qui, pour quoi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solidFill>
                  <a:srgbClr val="FF0000"/>
                </a:solidFill>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2672366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Image 2" descr="Une image contenant art, peinture, dessin, croquis&#10;&#10;Description générée automatiquement">
            <a:extLst>
              <a:ext uri="{FF2B5EF4-FFF2-40B4-BE49-F238E27FC236}">
                <a16:creationId xmlns:a16="http://schemas.microsoft.com/office/drawing/2014/main" id="{C3BC0302-F530-CAAA-D29D-89A79E0148E0}"/>
              </a:ext>
            </a:extLst>
          </p:cNvPr>
          <p:cNvPicPr>
            <a:picLocks noChangeAspect="1"/>
          </p:cNvPicPr>
          <p:nvPr/>
        </p:nvPicPr>
        <p:blipFill>
          <a:blip r:embed="rId2"/>
          <a:stretch>
            <a:fillRect/>
          </a:stretch>
        </p:blipFill>
        <p:spPr>
          <a:xfrm>
            <a:off x="-84447" y="1367064"/>
            <a:ext cx="12276447" cy="4123871"/>
          </a:xfrm>
          <a:prstGeom prst="rect">
            <a:avLst/>
          </a:prstGeom>
        </p:spPr>
      </p:pic>
    </p:spTree>
    <p:extLst>
      <p:ext uri="{BB962C8B-B14F-4D97-AF65-F5344CB8AC3E}">
        <p14:creationId xmlns:p14="http://schemas.microsoft.com/office/powerpoint/2010/main" val="2306072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D3829D1-D152-684C-94F7-D5C57362C0ED}"/>
              </a:ext>
            </a:extLst>
          </p:cNvPr>
          <p:cNvSpPr txBox="1"/>
          <p:nvPr/>
        </p:nvSpPr>
        <p:spPr>
          <a:xfrm>
            <a:off x="518160" y="782121"/>
            <a:ext cx="11155680" cy="5293757"/>
          </a:xfrm>
          <a:prstGeom prst="rect">
            <a:avLst/>
          </a:prstGeom>
          <a:noFill/>
        </p:spPr>
        <p:txBody>
          <a:bodyPr wrap="square" rtlCol="0">
            <a:spAutoFit/>
          </a:bodyPr>
          <a:lstStyle/>
          <a:p>
            <a:pPr algn="ctr"/>
            <a:r>
              <a:rPr lang="fr-FR" sz="3200" dirty="0" err="1">
                <a:latin typeface="Times New Roman" panose="02020603050405020304" pitchFamily="18" charset="0"/>
                <a:cs typeface="Times New Roman" panose="02020603050405020304" pitchFamily="18" charset="0"/>
              </a:rPr>
              <a:t>Rm</a:t>
            </a:r>
            <a:r>
              <a:rPr lang="fr-FR" sz="3200" dirty="0">
                <a:latin typeface="Times New Roman" panose="02020603050405020304" pitchFamily="18" charset="0"/>
                <a:cs typeface="Times New Roman" panose="02020603050405020304" pitchFamily="18" charset="0"/>
              </a:rPr>
              <a:t> 5 (BJ)</a:t>
            </a:r>
          </a:p>
          <a:p>
            <a:pPr algn="ctr"/>
            <a:endParaRPr lang="fr-FR" sz="3200" b="1"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endParaRPr>
          </a:p>
          <a:p>
            <a:pPr algn="just"/>
            <a:r>
              <a:rPr lang="fr-FR" sz="3200" dirty="0">
                <a:latin typeface="Times New Roman" panose="02020603050405020304" pitchFamily="18" charset="0"/>
                <a:cs typeface="Times New Roman" panose="02020603050405020304" pitchFamily="18" charset="0"/>
              </a:rPr>
              <a:t>12. Voilà pourquoi, </a:t>
            </a:r>
            <a:r>
              <a:rPr lang="fr-FR" sz="3200" b="1" dirty="0">
                <a:latin typeface="Times New Roman" panose="02020603050405020304" pitchFamily="18" charset="0"/>
                <a:cs typeface="Times New Roman" panose="02020603050405020304" pitchFamily="18" charset="0"/>
              </a:rPr>
              <a:t>de même que par un </a:t>
            </a:r>
            <a:r>
              <a:rPr lang="fr-FR" sz="3200" b="1" dirty="0">
                <a:solidFill>
                  <a:srgbClr val="0070C0"/>
                </a:solidFill>
                <a:latin typeface="Times New Roman" panose="02020603050405020304" pitchFamily="18" charset="0"/>
                <a:cs typeface="Times New Roman" panose="02020603050405020304" pitchFamily="18" charset="0"/>
              </a:rPr>
              <a:t>seul</a:t>
            </a:r>
            <a:r>
              <a:rPr lang="fr-FR" sz="3200" b="1" dirty="0">
                <a:latin typeface="Times New Roman" panose="02020603050405020304" pitchFamily="18" charset="0"/>
                <a:cs typeface="Times New Roman" panose="02020603050405020304" pitchFamily="18" charset="0"/>
              </a:rPr>
              <a:t> homme le péché est entré dans le monde, et par le péché la mort</a:t>
            </a:r>
            <a:r>
              <a:rPr lang="fr-FR" sz="3200" dirty="0">
                <a:latin typeface="Times New Roman" panose="02020603050405020304" pitchFamily="18" charset="0"/>
                <a:cs typeface="Times New Roman" panose="02020603050405020304" pitchFamily="18" charset="0"/>
              </a:rPr>
              <a:t>, et qu’ainsi la mort a passé en tous les hommes, du fait que tous ont péché ;</a:t>
            </a:r>
          </a:p>
          <a:p>
            <a:pPr algn="just"/>
            <a:r>
              <a:rPr lang="fr-FR" sz="3200" dirty="0">
                <a:latin typeface="Times New Roman" panose="02020603050405020304" pitchFamily="18" charset="0"/>
                <a:cs typeface="Times New Roman" panose="02020603050405020304" pitchFamily="18" charset="0"/>
              </a:rPr>
              <a:t>13. Car jusqu’à la loi il y avait du péché dans le monde, mais le péché n’est pas imputé quand il n’y a pas de loi ;</a:t>
            </a:r>
          </a:p>
          <a:p>
            <a:pPr algn="just"/>
            <a:r>
              <a:rPr lang="fr-FR" sz="3200" dirty="0">
                <a:latin typeface="Times New Roman" panose="02020603050405020304" pitchFamily="18" charset="0"/>
                <a:cs typeface="Times New Roman" panose="02020603050405020304" pitchFamily="18" charset="0"/>
              </a:rPr>
              <a:t>14. Cependant la mort a régné d’</a:t>
            </a:r>
            <a:r>
              <a:rPr lang="fr-FR" sz="3200" dirty="0">
                <a:solidFill>
                  <a:schemeClr val="accent2"/>
                </a:solidFill>
                <a:latin typeface="Times New Roman" panose="02020603050405020304" pitchFamily="18" charset="0"/>
                <a:cs typeface="Times New Roman" panose="02020603050405020304" pitchFamily="18" charset="0"/>
              </a:rPr>
              <a:t>Adam</a:t>
            </a:r>
            <a:r>
              <a:rPr lang="fr-FR" sz="3200" dirty="0">
                <a:latin typeface="Times New Roman" panose="02020603050405020304" pitchFamily="18" charset="0"/>
                <a:cs typeface="Times New Roman" panose="02020603050405020304" pitchFamily="18" charset="0"/>
              </a:rPr>
              <a:t> à Moïse même sur ceux qui n’avaient point péché d’une transgression semblable à celle d’</a:t>
            </a:r>
            <a:r>
              <a:rPr lang="fr-FR" sz="3200" dirty="0">
                <a:solidFill>
                  <a:schemeClr val="accent2"/>
                </a:solidFill>
                <a:latin typeface="Times New Roman" panose="02020603050405020304" pitchFamily="18" charset="0"/>
                <a:cs typeface="Times New Roman" panose="02020603050405020304" pitchFamily="18" charset="0"/>
              </a:rPr>
              <a:t>Adam</a:t>
            </a:r>
            <a:r>
              <a:rPr lang="fr-FR" sz="3200" dirty="0">
                <a:latin typeface="Times New Roman" panose="02020603050405020304" pitchFamily="18" charset="0"/>
                <a:cs typeface="Times New Roman" panose="02020603050405020304" pitchFamily="18" charset="0"/>
              </a:rPr>
              <a:t>, figure de celui qui devait venir…</a:t>
            </a:r>
          </a:p>
          <a:p>
            <a:endParaRPr lang="fr-FR" dirty="0"/>
          </a:p>
        </p:txBody>
      </p:sp>
    </p:spTree>
    <p:extLst>
      <p:ext uri="{BB962C8B-B14F-4D97-AF65-F5344CB8AC3E}">
        <p14:creationId xmlns:p14="http://schemas.microsoft.com/office/powerpoint/2010/main" val="239000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E887D3BD-E9F1-9C4B-ABE1-C940412E7841}"/>
              </a:ext>
            </a:extLst>
          </p:cNvPr>
          <p:cNvPicPr>
            <a:picLocks noChangeAspect="1"/>
          </p:cNvPicPr>
          <p:nvPr/>
        </p:nvPicPr>
        <p:blipFill>
          <a:blip r:embed="rId2"/>
          <a:stretch>
            <a:fillRect/>
          </a:stretch>
        </p:blipFill>
        <p:spPr>
          <a:xfrm>
            <a:off x="4838700" y="1569720"/>
            <a:ext cx="6096000" cy="3718560"/>
          </a:xfrm>
          <a:prstGeom prst="rect">
            <a:avLst/>
          </a:prstGeom>
        </p:spPr>
      </p:pic>
      <p:sp>
        <p:nvSpPr>
          <p:cNvPr id="4" name="ZoneTexte 3">
            <a:extLst>
              <a:ext uri="{FF2B5EF4-FFF2-40B4-BE49-F238E27FC236}">
                <a16:creationId xmlns:a16="http://schemas.microsoft.com/office/drawing/2014/main" id="{5BBB8957-4067-FE42-BB26-C215463FA90E}"/>
              </a:ext>
            </a:extLst>
          </p:cNvPr>
          <p:cNvSpPr txBox="1"/>
          <p:nvPr/>
        </p:nvSpPr>
        <p:spPr>
          <a:xfrm>
            <a:off x="699326" y="1859339"/>
            <a:ext cx="3320581" cy="3139321"/>
          </a:xfrm>
          <a:prstGeom prst="rect">
            <a:avLst/>
          </a:prstGeom>
          <a:noFill/>
        </p:spPr>
        <p:txBody>
          <a:bodyPr wrap="square" rtlCol="0">
            <a:spAutoFit/>
          </a:bodyPr>
          <a:lstStyle/>
          <a:p>
            <a:r>
              <a:rPr lang="fr-FR" sz="3600" dirty="0" err="1">
                <a:latin typeface="Times New Roman" panose="02020603050405020304" pitchFamily="18" charset="0"/>
                <a:cs typeface="Times New Roman" panose="02020603050405020304" pitchFamily="18" charset="0"/>
              </a:rPr>
              <a:t>Iησοῦς</a:t>
            </a:r>
            <a:r>
              <a:rPr lang="fr-FR" sz="3600" dirty="0">
                <a:latin typeface="Times New Roman" panose="02020603050405020304" pitchFamily="18" charset="0"/>
                <a:cs typeface="Times New Roman" panose="02020603050405020304" pitchFamily="18" charset="0"/>
              </a:rPr>
              <a:t> : Jésus</a:t>
            </a:r>
            <a:br>
              <a:rPr lang="fr-FR" sz="3600" dirty="0">
                <a:latin typeface="Times New Roman" panose="02020603050405020304" pitchFamily="18" charset="0"/>
                <a:cs typeface="Times New Roman" panose="02020603050405020304" pitchFamily="18" charset="0"/>
              </a:rPr>
            </a:br>
            <a:r>
              <a:rPr lang="fr-FR" sz="3600" dirty="0" err="1">
                <a:latin typeface="Times New Roman" panose="02020603050405020304" pitchFamily="18" charset="0"/>
                <a:cs typeface="Times New Roman" panose="02020603050405020304" pitchFamily="18" charset="0"/>
              </a:rPr>
              <a:t>Χριστoς</a:t>
            </a:r>
            <a:r>
              <a:rPr lang="fr-FR" sz="3600" dirty="0">
                <a:latin typeface="Times New Roman" panose="02020603050405020304" pitchFamily="18" charset="0"/>
                <a:cs typeface="Times New Roman" panose="02020603050405020304" pitchFamily="18" charset="0"/>
              </a:rPr>
              <a:t> : Christ</a:t>
            </a:r>
            <a:br>
              <a:rPr lang="fr-FR" sz="3600" dirty="0">
                <a:latin typeface="Times New Roman" panose="02020603050405020304" pitchFamily="18" charset="0"/>
                <a:cs typeface="Times New Roman" panose="02020603050405020304" pitchFamily="18" charset="0"/>
              </a:rPr>
            </a:br>
            <a:r>
              <a:rPr lang="fr-FR" sz="3600" dirty="0" err="1">
                <a:latin typeface="Times New Roman" panose="02020603050405020304" pitchFamily="18" charset="0"/>
                <a:cs typeface="Times New Roman" panose="02020603050405020304" pitchFamily="18" charset="0"/>
              </a:rPr>
              <a:t>Θεοῦ</a:t>
            </a:r>
            <a:r>
              <a:rPr lang="fr-FR" sz="3600" dirty="0">
                <a:latin typeface="Times New Roman" panose="02020603050405020304" pitchFamily="18" charset="0"/>
                <a:cs typeface="Times New Roman" panose="02020603050405020304" pitchFamily="18" charset="0"/>
              </a:rPr>
              <a:t> : de Dieu</a:t>
            </a:r>
            <a:br>
              <a:rPr lang="fr-FR" sz="3600" dirty="0">
                <a:latin typeface="Times New Roman" panose="02020603050405020304" pitchFamily="18" charset="0"/>
                <a:cs typeface="Times New Roman" panose="02020603050405020304" pitchFamily="18" charset="0"/>
              </a:rPr>
            </a:br>
            <a:r>
              <a:rPr lang="fr-FR" sz="3600" dirty="0" err="1">
                <a:latin typeface="Times New Roman" panose="02020603050405020304" pitchFamily="18" charset="0"/>
                <a:cs typeface="Times New Roman" panose="02020603050405020304" pitchFamily="18" charset="0"/>
              </a:rPr>
              <a:t>Υἱoς</a:t>
            </a:r>
            <a:r>
              <a:rPr lang="fr-FR" sz="3600" dirty="0">
                <a:latin typeface="Times New Roman" panose="02020603050405020304" pitchFamily="18" charset="0"/>
                <a:cs typeface="Times New Roman" panose="02020603050405020304" pitchFamily="18" charset="0"/>
              </a:rPr>
              <a:t> : Fils</a:t>
            </a:r>
            <a:br>
              <a:rPr lang="fr-FR" sz="3600" dirty="0">
                <a:latin typeface="Times New Roman" panose="02020603050405020304" pitchFamily="18" charset="0"/>
                <a:cs typeface="Times New Roman" panose="02020603050405020304" pitchFamily="18" charset="0"/>
              </a:rPr>
            </a:br>
            <a:r>
              <a:rPr lang="fr-FR" sz="3600" dirty="0" err="1">
                <a:latin typeface="Times New Roman" panose="02020603050405020304" pitchFamily="18" charset="0"/>
                <a:cs typeface="Times New Roman" panose="02020603050405020304" pitchFamily="18" charset="0"/>
              </a:rPr>
              <a:t>Σωτήρ</a:t>
            </a:r>
            <a:r>
              <a:rPr lang="fr-FR" sz="3600" dirty="0">
                <a:latin typeface="Times New Roman" panose="02020603050405020304" pitchFamily="18" charset="0"/>
                <a:cs typeface="Times New Roman" panose="02020603050405020304" pitchFamily="18" charset="0"/>
              </a:rPr>
              <a:t> : Sauveur</a:t>
            </a:r>
          </a:p>
          <a:p>
            <a:endParaRPr lang="fr-FR" dirty="0"/>
          </a:p>
        </p:txBody>
      </p:sp>
    </p:spTree>
    <p:extLst>
      <p:ext uri="{BB962C8B-B14F-4D97-AF65-F5344CB8AC3E}">
        <p14:creationId xmlns:p14="http://schemas.microsoft.com/office/powerpoint/2010/main" val="700683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D9F90F7-25C4-794E-A4D2-0CA3B9459D7E}"/>
              </a:ext>
            </a:extLst>
          </p:cNvPr>
          <p:cNvSpPr txBox="1"/>
          <p:nvPr/>
        </p:nvSpPr>
        <p:spPr>
          <a:xfrm>
            <a:off x="568037" y="481627"/>
            <a:ext cx="11055926" cy="6001643"/>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15. Mais il n’en va pas du don comme de la faute. Si, par la faute d’un </a:t>
            </a:r>
            <a:r>
              <a:rPr lang="fr-FR" sz="3200" dirty="0">
                <a:solidFill>
                  <a:srgbClr val="0070C0"/>
                </a:solidFill>
                <a:latin typeface="Times New Roman" panose="02020603050405020304" pitchFamily="18" charset="0"/>
                <a:cs typeface="Times New Roman" panose="02020603050405020304" pitchFamily="18" charset="0"/>
              </a:rPr>
              <a:t>seul</a:t>
            </a:r>
            <a:r>
              <a:rPr lang="fr-FR" sz="3200" dirty="0">
                <a:latin typeface="Times New Roman" panose="02020603050405020304" pitchFamily="18" charset="0"/>
                <a:cs typeface="Times New Roman" panose="02020603050405020304" pitchFamily="18" charset="0"/>
              </a:rPr>
              <a:t>, la multitude est morte, </a:t>
            </a:r>
            <a:r>
              <a:rPr lang="fr-FR" sz="3200" b="1" dirty="0">
                <a:solidFill>
                  <a:srgbClr val="FF0000"/>
                </a:solidFill>
                <a:latin typeface="Times New Roman" panose="02020603050405020304" pitchFamily="18" charset="0"/>
                <a:cs typeface="Times New Roman" panose="02020603050405020304" pitchFamily="18" charset="0"/>
              </a:rPr>
              <a:t>combien plus</a:t>
            </a:r>
            <a:r>
              <a:rPr lang="fr-FR" sz="3200" dirty="0">
                <a:latin typeface="Times New Roman" panose="02020603050405020304" pitchFamily="18" charset="0"/>
                <a:cs typeface="Times New Roman" panose="02020603050405020304" pitchFamily="18" charset="0"/>
              </a:rPr>
              <a:t> la grâce de Dieu et le don conféré par la grâce d’un </a:t>
            </a:r>
            <a:r>
              <a:rPr lang="fr-FR" sz="3200" dirty="0">
                <a:solidFill>
                  <a:srgbClr val="0070C0"/>
                </a:solidFill>
                <a:latin typeface="Times New Roman" panose="02020603050405020304" pitchFamily="18" charset="0"/>
                <a:cs typeface="Times New Roman" panose="02020603050405020304" pitchFamily="18" charset="0"/>
              </a:rPr>
              <a:t>seul</a:t>
            </a:r>
            <a:r>
              <a:rPr lang="fr-FR" sz="3200" dirty="0">
                <a:latin typeface="Times New Roman" panose="02020603050405020304" pitchFamily="18" charset="0"/>
                <a:cs typeface="Times New Roman" panose="02020603050405020304" pitchFamily="18" charset="0"/>
              </a:rPr>
              <a:t> homme, </a:t>
            </a:r>
            <a:r>
              <a:rPr lang="fr-FR" sz="3200" dirty="0">
                <a:solidFill>
                  <a:schemeClr val="accent6"/>
                </a:solidFill>
                <a:latin typeface="Times New Roman" panose="02020603050405020304" pitchFamily="18" charset="0"/>
                <a:cs typeface="Times New Roman" panose="02020603050405020304" pitchFamily="18" charset="0"/>
              </a:rPr>
              <a:t>Jésus Christ</a:t>
            </a:r>
            <a:r>
              <a:rPr lang="fr-FR" sz="3200" dirty="0">
                <a:latin typeface="Times New Roman" panose="02020603050405020304" pitchFamily="18" charset="0"/>
                <a:cs typeface="Times New Roman" panose="02020603050405020304" pitchFamily="18" charset="0"/>
              </a:rPr>
              <a:t>, se sont-ils répandus à profusion sur la multitude.</a:t>
            </a:r>
          </a:p>
          <a:p>
            <a:pPr algn="just"/>
            <a:r>
              <a:rPr lang="fr-FR" sz="3200" dirty="0">
                <a:latin typeface="Times New Roman" panose="02020603050405020304" pitchFamily="18" charset="0"/>
                <a:cs typeface="Times New Roman" panose="02020603050405020304" pitchFamily="18" charset="0"/>
              </a:rPr>
              <a:t>16. Et il n’en va pas du don comme des conséquences du péché d’un </a:t>
            </a:r>
            <a:r>
              <a:rPr lang="fr-FR" sz="3200" dirty="0">
                <a:solidFill>
                  <a:srgbClr val="0070C0"/>
                </a:solidFill>
                <a:latin typeface="Times New Roman" panose="02020603050405020304" pitchFamily="18" charset="0"/>
                <a:cs typeface="Times New Roman" panose="02020603050405020304" pitchFamily="18" charset="0"/>
              </a:rPr>
              <a:t>seul</a:t>
            </a:r>
            <a:r>
              <a:rPr lang="fr-FR" sz="3200" dirty="0">
                <a:latin typeface="Times New Roman" panose="02020603050405020304" pitchFamily="18" charset="0"/>
                <a:cs typeface="Times New Roman" panose="02020603050405020304" pitchFamily="18" charset="0"/>
              </a:rPr>
              <a:t> : le jugement venant après un </a:t>
            </a:r>
            <a:r>
              <a:rPr lang="fr-FR" sz="3200" dirty="0">
                <a:solidFill>
                  <a:srgbClr val="0070C0"/>
                </a:solidFill>
                <a:latin typeface="Times New Roman" panose="02020603050405020304" pitchFamily="18" charset="0"/>
                <a:cs typeface="Times New Roman" panose="02020603050405020304" pitchFamily="18" charset="0"/>
              </a:rPr>
              <a:t>seul</a:t>
            </a:r>
            <a:r>
              <a:rPr lang="fr-FR" sz="3200" dirty="0">
                <a:latin typeface="Times New Roman" panose="02020603050405020304" pitchFamily="18" charset="0"/>
                <a:cs typeface="Times New Roman" panose="02020603050405020304" pitchFamily="18" charset="0"/>
              </a:rPr>
              <a:t> péché aboutit à une condamnation, l’œuvre de grâce à la suite d’un grand nombre de fautes aboutit à une justification. </a:t>
            </a:r>
          </a:p>
          <a:p>
            <a:pPr algn="just"/>
            <a:r>
              <a:rPr lang="fr-FR" sz="3200" dirty="0">
                <a:latin typeface="Times New Roman" panose="02020603050405020304" pitchFamily="18" charset="0"/>
                <a:cs typeface="Times New Roman" panose="02020603050405020304" pitchFamily="18" charset="0"/>
              </a:rPr>
              <a:t>17. Si, en effet, par la faute d’un </a:t>
            </a:r>
            <a:r>
              <a:rPr lang="fr-FR" sz="3200" dirty="0">
                <a:solidFill>
                  <a:srgbClr val="0070C0"/>
                </a:solidFill>
                <a:latin typeface="Times New Roman" panose="02020603050405020304" pitchFamily="18" charset="0"/>
                <a:cs typeface="Times New Roman" panose="02020603050405020304" pitchFamily="18" charset="0"/>
              </a:rPr>
              <a:t>seul</a:t>
            </a:r>
            <a:r>
              <a:rPr lang="fr-FR" sz="3200" dirty="0">
                <a:latin typeface="Times New Roman" panose="02020603050405020304" pitchFamily="18" charset="0"/>
                <a:cs typeface="Times New Roman" panose="02020603050405020304" pitchFamily="18" charset="0"/>
              </a:rPr>
              <a:t>, la mort a régné du fait de ce </a:t>
            </a:r>
            <a:r>
              <a:rPr lang="fr-FR" sz="3200" dirty="0">
                <a:solidFill>
                  <a:srgbClr val="0070C0"/>
                </a:solidFill>
                <a:latin typeface="Times New Roman" panose="02020603050405020304" pitchFamily="18" charset="0"/>
                <a:cs typeface="Times New Roman" panose="02020603050405020304" pitchFamily="18" charset="0"/>
              </a:rPr>
              <a:t>seul</a:t>
            </a:r>
            <a:r>
              <a:rPr lang="fr-FR" sz="3200" dirty="0">
                <a:latin typeface="Times New Roman" panose="02020603050405020304" pitchFamily="18" charset="0"/>
                <a:cs typeface="Times New Roman" panose="02020603050405020304" pitchFamily="18" charset="0"/>
              </a:rPr>
              <a:t> homme, </a:t>
            </a:r>
            <a:r>
              <a:rPr lang="fr-FR" sz="3200" b="1" dirty="0">
                <a:solidFill>
                  <a:srgbClr val="FF0000"/>
                </a:solidFill>
                <a:latin typeface="Times New Roman" panose="02020603050405020304" pitchFamily="18" charset="0"/>
                <a:cs typeface="Times New Roman" panose="02020603050405020304" pitchFamily="18" charset="0"/>
              </a:rPr>
              <a:t>combien plus</a:t>
            </a:r>
            <a:r>
              <a:rPr lang="fr-FR" sz="3200" dirty="0">
                <a:solidFill>
                  <a:srgbClr val="FF0000"/>
                </a:solidFill>
                <a:latin typeface="Times New Roman" panose="02020603050405020304" pitchFamily="18" charset="0"/>
                <a:cs typeface="Times New Roman" panose="02020603050405020304" pitchFamily="18" charset="0"/>
              </a:rPr>
              <a:t> </a:t>
            </a:r>
            <a:r>
              <a:rPr lang="fr-FR" sz="3200" dirty="0">
                <a:latin typeface="Times New Roman" panose="02020603050405020304" pitchFamily="18" charset="0"/>
                <a:cs typeface="Times New Roman" panose="02020603050405020304" pitchFamily="18" charset="0"/>
              </a:rPr>
              <a:t>ceux qui reçoivent avec profusion la grâce et le don de la justice règneront-ils dans la vie par le </a:t>
            </a:r>
            <a:r>
              <a:rPr lang="fr-FR" sz="3200" dirty="0">
                <a:solidFill>
                  <a:srgbClr val="0070C0"/>
                </a:solidFill>
                <a:latin typeface="Times New Roman" panose="02020603050405020304" pitchFamily="18" charset="0"/>
                <a:cs typeface="Times New Roman" panose="02020603050405020304" pitchFamily="18" charset="0"/>
              </a:rPr>
              <a:t>seul</a:t>
            </a:r>
            <a:r>
              <a:rPr lang="fr-FR" sz="3200" dirty="0">
                <a:latin typeface="Times New Roman" panose="02020603050405020304" pitchFamily="18" charset="0"/>
                <a:cs typeface="Times New Roman" panose="02020603050405020304" pitchFamily="18" charset="0"/>
              </a:rPr>
              <a:t> </a:t>
            </a:r>
            <a:r>
              <a:rPr lang="fr-FR" sz="3200" dirty="0">
                <a:solidFill>
                  <a:schemeClr val="accent6"/>
                </a:solidFill>
                <a:latin typeface="Times New Roman" panose="02020603050405020304" pitchFamily="18" charset="0"/>
                <a:cs typeface="Times New Roman" panose="02020603050405020304" pitchFamily="18" charset="0"/>
              </a:rPr>
              <a:t>Jésus Christ</a:t>
            </a:r>
            <a:r>
              <a:rPr lang="fr-FR"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59492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91FE26F-C028-AF49-A9F1-C23027129FC0}"/>
              </a:ext>
            </a:extLst>
          </p:cNvPr>
          <p:cNvSpPr txBox="1"/>
          <p:nvPr/>
        </p:nvSpPr>
        <p:spPr>
          <a:xfrm>
            <a:off x="1685365" y="1201271"/>
            <a:ext cx="8857129" cy="4123764"/>
          </a:xfrm>
          <a:prstGeom prst="rect">
            <a:avLst/>
          </a:prstGeom>
          <a:noFill/>
        </p:spPr>
        <p:txBody>
          <a:bodyPr wrap="square" rtlCol="0">
            <a:spAutoFit/>
          </a:bodyPr>
          <a:lstStyle/>
          <a:p>
            <a:endParaRPr lang="fr-FR" dirty="0"/>
          </a:p>
        </p:txBody>
      </p:sp>
      <p:sp>
        <p:nvSpPr>
          <p:cNvPr id="5" name="ZoneTexte 4">
            <a:extLst>
              <a:ext uri="{FF2B5EF4-FFF2-40B4-BE49-F238E27FC236}">
                <a16:creationId xmlns:a16="http://schemas.microsoft.com/office/drawing/2014/main" id="{9DA3F566-4AB9-DD4D-9EE6-89A21E800946}"/>
              </a:ext>
            </a:extLst>
          </p:cNvPr>
          <p:cNvSpPr txBox="1"/>
          <p:nvPr/>
        </p:nvSpPr>
        <p:spPr>
          <a:xfrm>
            <a:off x="435032" y="535900"/>
            <a:ext cx="11321935" cy="5786199"/>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18. Ainsi donc, comme la faute d’un </a:t>
            </a:r>
            <a:r>
              <a:rPr lang="fr-FR" sz="3200" dirty="0">
                <a:solidFill>
                  <a:srgbClr val="0070C0"/>
                </a:solidFill>
                <a:latin typeface="Times New Roman" panose="02020603050405020304" pitchFamily="18" charset="0"/>
                <a:cs typeface="Times New Roman" panose="02020603050405020304" pitchFamily="18" charset="0"/>
              </a:rPr>
              <a:t>seul</a:t>
            </a:r>
            <a:r>
              <a:rPr lang="fr-FR" sz="3200" dirty="0">
                <a:latin typeface="Times New Roman" panose="02020603050405020304" pitchFamily="18" charset="0"/>
                <a:cs typeface="Times New Roman" panose="02020603050405020304" pitchFamily="18" charset="0"/>
              </a:rPr>
              <a:t> a entraîné sur tous les hommes une condamnation, de même l’œuvre de justice d’un </a:t>
            </a:r>
            <a:r>
              <a:rPr lang="fr-FR" sz="3200" dirty="0">
                <a:solidFill>
                  <a:srgbClr val="0070C0"/>
                </a:solidFill>
                <a:latin typeface="Times New Roman" panose="02020603050405020304" pitchFamily="18" charset="0"/>
                <a:cs typeface="Times New Roman" panose="02020603050405020304" pitchFamily="18" charset="0"/>
              </a:rPr>
              <a:t>seul</a:t>
            </a:r>
            <a:r>
              <a:rPr lang="fr-FR" sz="3200" dirty="0">
                <a:latin typeface="Times New Roman" panose="02020603050405020304" pitchFamily="18" charset="0"/>
                <a:cs typeface="Times New Roman" panose="02020603050405020304" pitchFamily="18" charset="0"/>
              </a:rPr>
              <a:t> procure à tous une justification qui donne la vie.</a:t>
            </a:r>
          </a:p>
          <a:p>
            <a:r>
              <a:rPr lang="fr-FR" sz="3200" dirty="0">
                <a:latin typeface="Times New Roman" panose="02020603050405020304" pitchFamily="18" charset="0"/>
                <a:cs typeface="Times New Roman" panose="02020603050405020304" pitchFamily="18" charset="0"/>
              </a:rPr>
              <a:t>19. </a:t>
            </a:r>
            <a:r>
              <a:rPr lang="fr-FR" sz="3200" b="1" dirty="0">
                <a:latin typeface="Times New Roman" panose="02020603050405020304" pitchFamily="18" charset="0"/>
                <a:cs typeface="Times New Roman" panose="02020603050405020304" pitchFamily="18" charset="0"/>
              </a:rPr>
              <a:t>Comme en effet par la désobéissance d’un </a:t>
            </a:r>
            <a:r>
              <a:rPr lang="fr-FR" sz="3200" b="1" dirty="0">
                <a:solidFill>
                  <a:srgbClr val="0070C0"/>
                </a:solidFill>
                <a:latin typeface="Times New Roman" panose="02020603050405020304" pitchFamily="18" charset="0"/>
                <a:cs typeface="Times New Roman" panose="02020603050405020304" pitchFamily="18" charset="0"/>
              </a:rPr>
              <a:t>seul</a:t>
            </a:r>
            <a:r>
              <a:rPr lang="fr-FR" sz="3200" b="1" dirty="0">
                <a:latin typeface="Times New Roman" panose="02020603050405020304" pitchFamily="18" charset="0"/>
                <a:cs typeface="Times New Roman" panose="02020603050405020304" pitchFamily="18" charset="0"/>
              </a:rPr>
              <a:t> homme la multitude a été constituée pécheresse, ainsi par l’obéissance d’un </a:t>
            </a:r>
            <a:r>
              <a:rPr lang="fr-FR" sz="3200" b="1" dirty="0">
                <a:solidFill>
                  <a:srgbClr val="0070C0"/>
                </a:solidFill>
                <a:latin typeface="Times New Roman" panose="02020603050405020304" pitchFamily="18" charset="0"/>
                <a:cs typeface="Times New Roman" panose="02020603050405020304" pitchFamily="18" charset="0"/>
              </a:rPr>
              <a:t>seul</a:t>
            </a:r>
            <a:r>
              <a:rPr lang="fr-FR" sz="3200" b="1" dirty="0">
                <a:latin typeface="Times New Roman" panose="02020603050405020304" pitchFamily="18" charset="0"/>
                <a:cs typeface="Times New Roman" panose="02020603050405020304" pitchFamily="18" charset="0"/>
              </a:rPr>
              <a:t> la multitude sera-t-elle constituée juste.</a:t>
            </a:r>
            <a:r>
              <a:rPr lang="fr-FR" sz="3200" dirty="0">
                <a:latin typeface="Times New Roman" panose="02020603050405020304" pitchFamily="18" charset="0"/>
                <a:cs typeface="Times New Roman" panose="02020603050405020304" pitchFamily="18" charset="0"/>
              </a:rPr>
              <a:t> </a:t>
            </a:r>
          </a:p>
          <a:p>
            <a:r>
              <a:rPr lang="fr-FR" sz="3200" dirty="0">
                <a:latin typeface="Times New Roman" panose="02020603050405020304" pitchFamily="18" charset="0"/>
                <a:cs typeface="Times New Roman" panose="02020603050405020304" pitchFamily="18" charset="0"/>
              </a:rPr>
              <a:t>20. La Loi, elle, est intervenue pour que se multipliât la faute ; mais où le péché s’est multiplié, la grâce a surabondé :</a:t>
            </a:r>
          </a:p>
          <a:p>
            <a:r>
              <a:rPr lang="fr-FR" sz="3200" dirty="0">
                <a:latin typeface="Times New Roman" panose="02020603050405020304" pitchFamily="18" charset="0"/>
                <a:cs typeface="Times New Roman" panose="02020603050405020304" pitchFamily="18" charset="0"/>
              </a:rPr>
              <a:t>21. Ainsi, de même que le péché a régné dans la mort, de même la grâce régnerait par la justice pour la vie éternelle par </a:t>
            </a:r>
            <a:r>
              <a:rPr lang="fr-FR" sz="3200" dirty="0">
                <a:solidFill>
                  <a:schemeClr val="accent6"/>
                </a:solidFill>
                <a:latin typeface="Times New Roman" panose="02020603050405020304" pitchFamily="18" charset="0"/>
                <a:cs typeface="Times New Roman" panose="02020603050405020304" pitchFamily="18" charset="0"/>
              </a:rPr>
              <a:t>Jésus Christ </a:t>
            </a:r>
            <a:r>
              <a:rPr lang="fr-FR" sz="3200" dirty="0">
                <a:latin typeface="Times New Roman" panose="02020603050405020304" pitchFamily="18" charset="0"/>
                <a:cs typeface="Times New Roman" panose="02020603050405020304" pitchFamily="18" charset="0"/>
              </a:rPr>
              <a:t>notre Seigneur. </a:t>
            </a:r>
          </a:p>
          <a:p>
            <a:endParaRPr lang="fr-FR" dirty="0"/>
          </a:p>
        </p:txBody>
      </p:sp>
    </p:spTree>
    <p:extLst>
      <p:ext uri="{BB962C8B-B14F-4D97-AF65-F5344CB8AC3E}">
        <p14:creationId xmlns:p14="http://schemas.microsoft.com/office/powerpoint/2010/main" val="2546219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par qui, pour quoi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solidFill>
                  <a:srgbClr val="FF0000"/>
                </a:solidFill>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93368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F18BD75-1545-1C00-5DD8-B8550AEB7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3425" y="0"/>
            <a:ext cx="5645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534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E8EB335-DCEF-D366-7FD4-B9543B271FEA}"/>
              </a:ext>
            </a:extLst>
          </p:cNvPr>
          <p:cNvSpPr txBox="1"/>
          <p:nvPr/>
        </p:nvSpPr>
        <p:spPr>
          <a:xfrm>
            <a:off x="1199804" y="2505670"/>
            <a:ext cx="9792392" cy="1846659"/>
          </a:xfrm>
          <a:prstGeom prst="rect">
            <a:avLst/>
          </a:prstGeom>
          <a:noFill/>
        </p:spPr>
        <p:txBody>
          <a:bodyPr wrap="square" rtlCol="0">
            <a:spAutoFit/>
          </a:bodyPr>
          <a:lstStyle/>
          <a:p>
            <a:pPr algn="just"/>
            <a:r>
              <a:rPr lang="fr-FR" sz="3200" dirty="0"/>
              <a:t>« je croyais  que ce n’est pas nous qui péchons, </a:t>
            </a:r>
            <a:r>
              <a:rPr lang="fr-FR" sz="3200" i="1" dirty="0"/>
              <a:t>mais je ne sais quelle nature en nous qui pèche. </a:t>
            </a:r>
            <a:r>
              <a:rPr lang="fr-FR" sz="3200" dirty="0"/>
              <a:t>» </a:t>
            </a:r>
          </a:p>
          <a:p>
            <a:pPr algn="just"/>
            <a:r>
              <a:rPr lang="fr-FR" sz="3200" dirty="0"/>
              <a:t>(Augustin, </a:t>
            </a:r>
            <a:r>
              <a:rPr lang="fr-FR" sz="3200" i="1" dirty="0"/>
              <a:t>Confessions</a:t>
            </a:r>
            <a:r>
              <a:rPr lang="fr-FR" sz="3200" dirty="0"/>
              <a:t> V, 10-18). </a:t>
            </a:r>
          </a:p>
          <a:p>
            <a:endParaRPr lang="fr-FR" dirty="0"/>
          </a:p>
        </p:txBody>
      </p:sp>
    </p:spTree>
    <p:extLst>
      <p:ext uri="{BB962C8B-B14F-4D97-AF65-F5344CB8AC3E}">
        <p14:creationId xmlns:p14="http://schemas.microsoft.com/office/powerpoint/2010/main" val="348886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F3A6E72-B66E-0D44-9EC5-4BE5BCDA88F6}"/>
              </a:ext>
            </a:extLst>
          </p:cNvPr>
          <p:cNvSpPr txBox="1"/>
          <p:nvPr/>
        </p:nvSpPr>
        <p:spPr>
          <a:xfrm>
            <a:off x="396949" y="920621"/>
            <a:ext cx="11398102" cy="5016758"/>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a:t>
            </a:r>
            <a:r>
              <a:rPr lang="fr-FR" sz="3200" b="1" dirty="0">
                <a:latin typeface="Times New Roman" panose="02020603050405020304" pitchFamily="18" charset="0"/>
                <a:cs typeface="Times New Roman" panose="02020603050405020304" pitchFamily="18" charset="0"/>
              </a:rPr>
              <a:t>C’était moi qui voulais et moi qui ne voulais pas </a:t>
            </a:r>
            <a:r>
              <a:rPr lang="fr-FR" sz="3200" dirty="0">
                <a:latin typeface="Times New Roman" panose="02020603050405020304" pitchFamily="18" charset="0"/>
                <a:cs typeface="Times New Roman" panose="02020603050405020304" pitchFamily="18" charset="0"/>
              </a:rPr>
              <a:t>: moi et moi, un seul et même être. Je n’étais ni en plein à vouloir ni en plein à ne pas vouloir. Je me trouvais ainsi aux prises avec moi, mon être même </a:t>
            </a:r>
            <a:r>
              <a:rPr lang="fr-FR" sz="3200" b="1" dirty="0">
                <a:latin typeface="Times New Roman" panose="02020603050405020304" pitchFamily="18" charset="0"/>
                <a:cs typeface="Times New Roman" panose="02020603050405020304" pitchFamily="18" charset="0"/>
              </a:rPr>
              <a:t>disloqué</a:t>
            </a:r>
            <a:r>
              <a:rPr lang="fr-FR" sz="3200" dirty="0">
                <a:latin typeface="Times New Roman" panose="02020603050405020304" pitchFamily="18" charset="0"/>
                <a:cs typeface="Times New Roman" panose="02020603050405020304" pitchFamily="18" charset="0"/>
              </a:rPr>
              <a:t>, et cette dislocation, qui se faisait malgré que j’en eusse, rendait manifeste l’existence non pas d’une âme autre en nature que la mienne, mais d’un châtiment de mon âme. Dès lors donc c’était l’ouvrage non point de mon être personnel, mais du </a:t>
            </a:r>
            <a:r>
              <a:rPr lang="fr-FR" sz="3200" b="1" dirty="0">
                <a:latin typeface="Times New Roman" panose="02020603050405020304" pitchFamily="18" charset="0"/>
                <a:cs typeface="Times New Roman" panose="02020603050405020304" pitchFamily="18" charset="0"/>
              </a:rPr>
              <a:t>péché logé en moi, </a:t>
            </a:r>
            <a:r>
              <a:rPr lang="fr-FR" sz="3200" dirty="0">
                <a:latin typeface="Times New Roman" panose="02020603050405020304" pitchFamily="18" charset="0"/>
                <a:cs typeface="Times New Roman" panose="02020603050405020304" pitchFamily="18" charset="0"/>
              </a:rPr>
              <a:t>en punition, </a:t>
            </a:r>
            <a:r>
              <a:rPr lang="fr-FR" sz="3200" b="1" dirty="0">
                <a:latin typeface="Times New Roman" panose="02020603050405020304" pitchFamily="18" charset="0"/>
                <a:cs typeface="Times New Roman" panose="02020603050405020304" pitchFamily="18" charset="0"/>
              </a:rPr>
              <a:t>parce que j’étais fils d’Adam</a:t>
            </a:r>
            <a:r>
              <a:rPr lang="fr-FR" sz="3200" dirty="0">
                <a:latin typeface="Times New Roman" panose="02020603050405020304" pitchFamily="18" charset="0"/>
                <a:cs typeface="Times New Roman" panose="02020603050405020304" pitchFamily="18" charset="0"/>
              </a:rPr>
              <a:t>, d’un péché commis avec plus de liberté » </a:t>
            </a:r>
          </a:p>
          <a:p>
            <a:r>
              <a:rPr lang="fr-FR" sz="3200" dirty="0">
                <a:latin typeface="Times New Roman" panose="02020603050405020304" pitchFamily="18" charset="0"/>
                <a:cs typeface="Times New Roman" panose="02020603050405020304" pitchFamily="18" charset="0"/>
              </a:rPr>
              <a:t>(Augustin, </a:t>
            </a:r>
            <a:r>
              <a:rPr lang="fr-FR" sz="3200" i="1" dirty="0">
                <a:latin typeface="Times New Roman" panose="02020603050405020304" pitchFamily="18" charset="0"/>
                <a:cs typeface="Times New Roman" panose="02020603050405020304" pitchFamily="18" charset="0"/>
              </a:rPr>
              <a:t>Confessions</a:t>
            </a:r>
            <a:r>
              <a:rPr lang="fr-FR" sz="3200" dirty="0">
                <a:latin typeface="Times New Roman" panose="02020603050405020304" pitchFamily="18" charset="0"/>
                <a:cs typeface="Times New Roman" panose="02020603050405020304" pitchFamily="18" charset="0"/>
              </a:rPr>
              <a:t> VIII)</a:t>
            </a:r>
          </a:p>
        </p:txBody>
      </p:sp>
    </p:spTree>
    <p:extLst>
      <p:ext uri="{BB962C8B-B14F-4D97-AF65-F5344CB8AC3E}">
        <p14:creationId xmlns:p14="http://schemas.microsoft.com/office/powerpoint/2010/main" val="3397319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1AC9B6C6-8E77-3E48-8678-0763801C6F8F}"/>
              </a:ext>
            </a:extLst>
          </p:cNvPr>
          <p:cNvSpPr txBox="1"/>
          <p:nvPr/>
        </p:nvSpPr>
        <p:spPr>
          <a:xfrm>
            <a:off x="162353" y="3071306"/>
            <a:ext cx="5625552" cy="3786693"/>
          </a:xfrm>
          <a:prstGeom prst="rect">
            <a:avLst/>
          </a:prstGeom>
        </p:spPr>
        <p:txBody>
          <a:bodyPr vert="horz" lIns="91440" tIns="45720" rIns="91440" bIns="45720" rtlCol="0">
            <a:noAutofit/>
          </a:bodyPr>
          <a:lstStyle/>
          <a:p>
            <a:pPr algn="just">
              <a:lnSpc>
                <a:spcPct val="90000"/>
              </a:lnSpc>
              <a:spcAft>
                <a:spcPts val="600"/>
              </a:spcAft>
            </a:pPr>
            <a:r>
              <a:rPr lang="en-US" sz="3200" dirty="0"/>
              <a:t>« Je </a:t>
            </a:r>
            <a:r>
              <a:rPr lang="en-US" sz="3200" dirty="0" err="1"/>
              <a:t>m’en</a:t>
            </a:r>
            <a:r>
              <a:rPr lang="en-US" sz="3200" dirty="0"/>
              <a:t> </a:t>
            </a:r>
            <a:r>
              <a:rPr lang="en-US" sz="3200" dirty="0" err="1"/>
              <a:t>allai</a:t>
            </a:r>
            <a:r>
              <a:rPr lang="en-US" sz="3200" dirty="0"/>
              <a:t> </a:t>
            </a:r>
            <a:r>
              <a:rPr lang="en-US" sz="3200" dirty="0" err="1"/>
              <a:t>vers</a:t>
            </a:r>
            <a:r>
              <a:rPr lang="en-US" sz="3200" dirty="0"/>
              <a:t> </a:t>
            </a:r>
            <a:r>
              <a:rPr lang="en-US" sz="3200" dirty="0" err="1"/>
              <a:t>l’infernal</a:t>
            </a:r>
            <a:r>
              <a:rPr lang="en-US" sz="3200" dirty="0"/>
              <a:t> séjour, </a:t>
            </a:r>
            <a:r>
              <a:rPr lang="en-US" sz="3200" dirty="0" err="1"/>
              <a:t>portant</a:t>
            </a:r>
            <a:r>
              <a:rPr lang="en-US" sz="3200" dirty="0"/>
              <a:t> par-dessus le </a:t>
            </a:r>
            <a:r>
              <a:rPr lang="en-US" sz="3200" b="1" i="1" dirty="0" err="1"/>
              <a:t>péché</a:t>
            </a:r>
            <a:r>
              <a:rPr lang="en-US" sz="3200" b="1" i="1" dirty="0"/>
              <a:t> </a:t>
            </a:r>
            <a:r>
              <a:rPr lang="en-US" sz="3200" b="1" i="1" dirty="0" err="1"/>
              <a:t>originel</a:t>
            </a:r>
            <a:r>
              <a:rPr lang="en-US" sz="3200" b="1" i="1" dirty="0"/>
              <a:t> </a:t>
            </a:r>
            <a:r>
              <a:rPr lang="en-US" sz="3200" dirty="0"/>
              <a:t>qui </a:t>
            </a:r>
            <a:r>
              <a:rPr lang="en-US" sz="3200" b="1" dirty="0" err="1"/>
              <a:t>tous</a:t>
            </a:r>
            <a:r>
              <a:rPr lang="en-US" sz="3200" dirty="0"/>
              <a:t> </a:t>
            </a:r>
            <a:r>
              <a:rPr lang="en-US" sz="3200" dirty="0" err="1"/>
              <a:t>en</a:t>
            </a:r>
            <a:r>
              <a:rPr lang="en-US" sz="3200" dirty="0"/>
              <a:t> Adam nous lie à la mort, </a:t>
            </a:r>
            <a:r>
              <a:rPr lang="en-US" sz="3200" dirty="0" err="1"/>
              <a:t>une</a:t>
            </a:r>
            <a:r>
              <a:rPr lang="en-US" sz="3200" dirty="0"/>
              <a:t> </a:t>
            </a:r>
            <a:r>
              <a:rPr lang="en-US" sz="3200" dirty="0" err="1"/>
              <a:t>copieuse</a:t>
            </a:r>
            <a:r>
              <a:rPr lang="en-US" sz="3200" dirty="0"/>
              <a:t> et </a:t>
            </a:r>
            <a:r>
              <a:rPr lang="en-US" sz="3200" dirty="0" err="1"/>
              <a:t>lourde</a:t>
            </a:r>
            <a:r>
              <a:rPr lang="en-US" sz="3200" dirty="0"/>
              <a:t> charge : tout le mal </a:t>
            </a:r>
            <a:r>
              <a:rPr lang="en-US" sz="3200" dirty="0" err="1"/>
              <a:t>commis</a:t>
            </a:r>
            <a:r>
              <a:rPr lang="en-US" sz="3200" dirty="0"/>
              <a:t> </a:t>
            </a:r>
            <a:r>
              <a:rPr lang="en-US" sz="3200" i="1" dirty="0"/>
              <a:t>par </a:t>
            </a:r>
            <a:r>
              <a:rPr lang="en-US" sz="3200" i="1" dirty="0" err="1"/>
              <a:t>moi</a:t>
            </a:r>
            <a:r>
              <a:rPr lang="en-US" sz="3200" dirty="0"/>
              <a:t> </a:t>
            </a:r>
            <a:r>
              <a:rPr lang="en-US" sz="3200" dirty="0" err="1"/>
              <a:t>envers</a:t>
            </a:r>
            <a:r>
              <a:rPr lang="en-US" sz="3200" dirty="0"/>
              <a:t> </a:t>
            </a:r>
            <a:r>
              <a:rPr lang="en-US" sz="3200" dirty="0" err="1"/>
              <a:t>toi</a:t>
            </a:r>
            <a:r>
              <a:rPr lang="en-US" sz="3200" dirty="0"/>
              <a:t>, </a:t>
            </a:r>
            <a:r>
              <a:rPr lang="en-US" sz="3200" dirty="0" err="1"/>
              <a:t>envers</a:t>
            </a:r>
            <a:r>
              <a:rPr lang="en-US" sz="3200" dirty="0"/>
              <a:t> </a:t>
            </a:r>
            <a:r>
              <a:rPr lang="en-US" sz="3200" dirty="0" err="1"/>
              <a:t>moi-même</a:t>
            </a:r>
            <a:r>
              <a:rPr lang="en-US" sz="3200" dirty="0"/>
              <a:t>, </a:t>
            </a:r>
            <a:r>
              <a:rPr lang="en-US" sz="3200" dirty="0" err="1"/>
              <a:t>envers</a:t>
            </a:r>
            <a:r>
              <a:rPr lang="en-US" sz="3200" dirty="0"/>
              <a:t> autrui. » (</a:t>
            </a:r>
            <a:r>
              <a:rPr lang="en-US" sz="3200" i="1" dirty="0"/>
              <a:t>Confessions </a:t>
            </a:r>
            <a:r>
              <a:rPr lang="en-US" sz="3200" dirty="0"/>
              <a:t>V, 9)</a:t>
            </a:r>
          </a:p>
        </p:txBody>
      </p:sp>
      <p:pic>
        <p:nvPicPr>
          <p:cNvPr id="4" name="Image 3" descr="Une image contenant texte&#10;&#10;Description générée automatiquement">
            <a:extLst>
              <a:ext uri="{FF2B5EF4-FFF2-40B4-BE49-F238E27FC236}">
                <a16:creationId xmlns:a16="http://schemas.microsoft.com/office/drawing/2014/main" id="{BD201A46-955B-F44D-99F4-B0FBE7CDBF25}"/>
              </a:ext>
            </a:extLst>
          </p:cNvPr>
          <p:cNvPicPr>
            <a:picLocks noChangeAspect="1"/>
          </p:cNvPicPr>
          <p:nvPr/>
        </p:nvPicPr>
        <p:blipFill>
          <a:blip r:embed="rId2"/>
          <a:srcRect t="29339" r="1" b="10095"/>
          <a:stretch>
            <a:fillRect/>
          </a:stretch>
        </p:blipFill>
        <p:spPr>
          <a:xfrm>
            <a:off x="6096000" y="10"/>
            <a:ext cx="60944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2488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042AB-2E26-32B4-6498-C31B09623CAF}"/>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D249C306-1969-989C-31FC-6EC3CD46921C}"/>
              </a:ext>
            </a:extLst>
          </p:cNvPr>
          <p:cNvSpPr txBox="1"/>
          <p:nvPr/>
        </p:nvSpPr>
        <p:spPr>
          <a:xfrm>
            <a:off x="342900" y="2151727"/>
            <a:ext cx="11506200" cy="3175228"/>
          </a:xfrm>
          <a:prstGeom prst="rect">
            <a:avLst/>
          </a:prstGeom>
          <a:noFill/>
        </p:spPr>
        <p:txBody>
          <a:bodyPr wrap="square">
            <a:spAutoFit/>
          </a:bodyPr>
          <a:lstStyle/>
          <a:p>
            <a:pPr marL="547370" marR="547370" algn="just">
              <a:spcBef>
                <a:spcPts val="1000"/>
              </a:spcBef>
            </a:pPr>
            <a:r>
              <a:rPr lang="fr-FR" sz="3200" dirty="0">
                <a:solidFill>
                  <a:srgbClr val="404040"/>
                </a:solidFill>
                <a:effectLst/>
                <a:ea typeface="Calibri" panose="020F0502020204030204" pitchFamily="34" charset="0"/>
                <a:cs typeface="Times New Roman" panose="02020603050405020304" pitchFamily="18" charset="0"/>
              </a:rPr>
              <a:t>« Vraiment ce que je fais je ne le comprends pas : car je ne fais pas ce que je veux, mais je fais ce que je hais. (…); en réalité ce n’est plus moi qui accomplis l’action, mais le péché qui habite en moi. »</a:t>
            </a:r>
          </a:p>
          <a:p>
            <a:pPr marL="547370" marR="547370" algn="just">
              <a:spcBef>
                <a:spcPts val="1000"/>
              </a:spcBef>
            </a:pPr>
            <a:endParaRPr lang="fr-FR" sz="3200" dirty="0">
              <a:solidFill>
                <a:srgbClr val="404040"/>
              </a:solidFill>
              <a:effectLst/>
              <a:ea typeface="Calibri" panose="020F0502020204030204" pitchFamily="34" charset="0"/>
              <a:cs typeface="Times New Roman" panose="02020603050405020304" pitchFamily="18" charset="0"/>
            </a:endParaRPr>
          </a:p>
          <a:p>
            <a:pPr marL="547370" marR="547370" algn="just">
              <a:spcAft>
                <a:spcPts val="1200"/>
              </a:spcAft>
            </a:pPr>
            <a:r>
              <a:rPr lang="fr-FR" sz="3200" dirty="0">
                <a:solidFill>
                  <a:srgbClr val="404040"/>
                </a:solidFill>
                <a:effectLst/>
                <a:ea typeface="Calibri" panose="020F0502020204030204" pitchFamily="34" charset="0"/>
                <a:cs typeface="Times New Roman" panose="02020603050405020304" pitchFamily="18" charset="0"/>
              </a:rPr>
              <a:t>(</a:t>
            </a:r>
            <a:r>
              <a:rPr lang="fr-FR" sz="3200" i="1" dirty="0" err="1">
                <a:solidFill>
                  <a:srgbClr val="404040"/>
                </a:solidFill>
                <a:effectLst/>
                <a:ea typeface="Calibri" panose="020F0502020204030204" pitchFamily="34" charset="0"/>
                <a:cs typeface="Times New Roman" panose="02020603050405020304" pitchFamily="18" charset="0"/>
              </a:rPr>
              <a:t>Rm</a:t>
            </a:r>
            <a:r>
              <a:rPr lang="fr-FR" sz="3200" dirty="0">
                <a:solidFill>
                  <a:srgbClr val="404040"/>
                </a:solidFill>
                <a:effectLst/>
                <a:ea typeface="Calibri" panose="020F0502020204030204" pitchFamily="34" charset="0"/>
                <a:cs typeface="Times New Roman" panose="02020603050405020304" pitchFamily="18" charset="0"/>
              </a:rPr>
              <a:t> 7, 15, BJ)</a:t>
            </a:r>
          </a:p>
        </p:txBody>
      </p:sp>
    </p:spTree>
    <p:extLst>
      <p:ext uri="{BB962C8B-B14F-4D97-AF65-F5344CB8AC3E}">
        <p14:creationId xmlns:p14="http://schemas.microsoft.com/office/powerpoint/2010/main" val="2351536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1B0F03-4B68-0A7E-5B4A-B903F16CB886}"/>
            </a:ext>
          </a:extLst>
        </p:cNvPr>
        <p:cNvGrpSpPr/>
        <p:nvPr/>
      </p:nvGrpSpPr>
      <p:grpSpPr>
        <a:xfrm>
          <a:off x="0" y="0"/>
          <a:ext cx="0" cy="0"/>
          <a:chOff x="0" y="0"/>
          <a:chExt cx="0" cy="0"/>
        </a:xfrm>
      </p:grpSpPr>
      <p:sp>
        <p:nvSpPr>
          <p:cNvPr id="1037" name="Rectangle 1036">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7A6EABF0-898D-C1C4-CE42-541F2561521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87343" y="1099800"/>
            <a:ext cx="3280920" cy="46048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en bois, bois&#10;&#10;Description générée automatiquement">
            <a:extLst>
              <a:ext uri="{FF2B5EF4-FFF2-40B4-BE49-F238E27FC236}">
                <a16:creationId xmlns:a16="http://schemas.microsoft.com/office/drawing/2014/main" id="{5401009D-7C77-CB29-27A2-ABA74EE85330}"/>
              </a:ext>
            </a:extLst>
          </p:cNvPr>
          <p:cNvPicPr>
            <a:picLocks noChangeAspect="1"/>
          </p:cNvPicPr>
          <p:nvPr/>
        </p:nvPicPr>
        <p:blipFill>
          <a:blip r:embed="rId3"/>
          <a:stretch>
            <a:fillRect/>
          </a:stretch>
        </p:blipFill>
        <p:spPr>
          <a:xfrm>
            <a:off x="6361790" y="1123527"/>
            <a:ext cx="4604800" cy="4604800"/>
          </a:xfrm>
          <a:prstGeom prst="rect">
            <a:avLst/>
          </a:prstGeom>
        </p:spPr>
      </p:pic>
    </p:spTree>
    <p:extLst>
      <p:ext uri="{BB962C8B-B14F-4D97-AF65-F5344CB8AC3E}">
        <p14:creationId xmlns:p14="http://schemas.microsoft.com/office/powerpoint/2010/main" val="3119076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par qui, pour quoi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solidFill>
                  <a:srgbClr val="FF0000"/>
                </a:solidFill>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2931325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2E5654-B25C-E1E6-1C1D-DC6DDBFDA564}"/>
              </a:ext>
            </a:extLst>
          </p:cNvPr>
          <p:cNvSpPr txBox="1"/>
          <p:nvPr/>
        </p:nvSpPr>
        <p:spPr>
          <a:xfrm>
            <a:off x="1280160" y="1476446"/>
            <a:ext cx="9631680" cy="3905108"/>
          </a:xfrm>
          <a:prstGeom prst="rect">
            <a:avLst/>
          </a:prstGeom>
          <a:noFill/>
        </p:spPr>
        <p:txBody>
          <a:bodyPr wrap="square">
            <a:spAutoFit/>
          </a:bodyPr>
          <a:lstStyle/>
          <a:p>
            <a:pPr algn="just"/>
            <a:r>
              <a:rPr lang="fr-FR" sz="3200" dirty="0">
                <a:solidFill>
                  <a:srgbClr val="000000"/>
                </a:solidFill>
                <a:effectLst/>
                <a:latin typeface="Times New Roman" panose="02020603050405020304" pitchFamily="18" charset="0"/>
                <a:ea typeface="Calibri" panose="020F0502020204030204" pitchFamily="34" charset="0"/>
                <a:cs typeface="Times New Roman (Corps CS)"/>
              </a:rPr>
              <a:t>« Nous avons besoin d’un bonheur qui s’accomplisse définitivement dans ce qui nous épanouit, c'est-à-dire dans l’amour, afin que nous puissions dire dès maintenant : </a:t>
            </a:r>
            <a:r>
              <a:rPr lang="fr-FR" sz="3200" b="1" dirty="0">
                <a:solidFill>
                  <a:srgbClr val="000000"/>
                </a:solidFill>
                <a:effectLst/>
                <a:latin typeface="Times New Roman" panose="02020603050405020304" pitchFamily="18" charset="0"/>
                <a:ea typeface="Calibri" panose="020F0502020204030204" pitchFamily="34" charset="0"/>
                <a:cs typeface="Times New Roman (Corps CS)"/>
              </a:rPr>
              <a:t>Je suis aimé, donc j’existe</a:t>
            </a:r>
            <a:r>
              <a:rPr lang="fr-FR" sz="3200" dirty="0">
                <a:solidFill>
                  <a:srgbClr val="000000"/>
                </a:solidFill>
                <a:effectLst/>
                <a:latin typeface="Times New Roman" panose="02020603050405020304" pitchFamily="18" charset="0"/>
                <a:ea typeface="Calibri" panose="020F0502020204030204" pitchFamily="34" charset="0"/>
                <a:cs typeface="Times New Roman (Corps CS)"/>
              </a:rPr>
              <a:t> ; et j’existerai </a:t>
            </a:r>
            <a:r>
              <a:rPr lang="fr-FR" sz="3200" dirty="0" err="1">
                <a:solidFill>
                  <a:srgbClr val="000000"/>
                </a:solidFill>
                <a:effectLst/>
                <a:latin typeface="Times New Roman" panose="02020603050405020304" pitchFamily="18" charset="0"/>
                <a:ea typeface="Calibri" panose="020F0502020204030204" pitchFamily="34" charset="0"/>
                <a:cs typeface="Times New Roman (Corps CS)"/>
              </a:rPr>
              <a:t>tjs</a:t>
            </a:r>
            <a:r>
              <a:rPr lang="fr-FR" sz="3200" dirty="0">
                <a:solidFill>
                  <a:srgbClr val="000000"/>
                </a:solidFill>
                <a:effectLst/>
                <a:latin typeface="Times New Roman" panose="02020603050405020304" pitchFamily="18" charset="0"/>
                <a:ea typeface="Calibri" panose="020F0502020204030204" pitchFamily="34" charset="0"/>
                <a:cs typeface="Times New Roman (Corps CS)"/>
              </a:rPr>
              <a:t> dans l’amour qui ne déçoit pas et dont rien ni personne ne pourra jamais me séparer. </a:t>
            </a:r>
            <a:r>
              <a:rPr lang="fr-FR" sz="3200" dirty="0">
                <a:solidFill>
                  <a:srgbClr val="000000"/>
                </a:solidFill>
                <a:latin typeface="Times New Roman" panose="02020603050405020304" pitchFamily="18" charset="0"/>
                <a:ea typeface="Calibri" panose="020F0502020204030204" pitchFamily="34" charset="0"/>
                <a:cs typeface="Times New Roman (Corps CS)"/>
              </a:rPr>
              <a:t>»</a:t>
            </a:r>
          </a:p>
          <a:p>
            <a:pPr algn="just"/>
            <a:r>
              <a:rPr lang="fr-FR" sz="3200" dirty="0">
                <a:solidFill>
                  <a:srgbClr val="000000"/>
                </a:solidFill>
                <a:latin typeface="Times New Roman" panose="02020603050405020304" pitchFamily="18" charset="0"/>
                <a:ea typeface="Calibri" panose="020F0502020204030204" pitchFamily="34" charset="0"/>
                <a:cs typeface="Times New Roman (Corps CS)"/>
              </a:rPr>
              <a:t> (François, </a:t>
            </a:r>
            <a:r>
              <a:rPr lang="fr-FR" sz="3200" i="1" dirty="0">
                <a:solidFill>
                  <a:srgbClr val="000000"/>
                </a:solidFill>
                <a:latin typeface="Times New Roman" panose="02020603050405020304" pitchFamily="18" charset="0"/>
                <a:ea typeface="Calibri" panose="020F0502020204030204" pitchFamily="34" charset="0"/>
                <a:cs typeface="Times New Roman (Corps CS)"/>
              </a:rPr>
              <a:t>L’espérance ne déçoit pas</a:t>
            </a:r>
            <a:r>
              <a:rPr lang="fr-FR" sz="3200" dirty="0">
                <a:solidFill>
                  <a:srgbClr val="000000"/>
                </a:solidFill>
                <a:latin typeface="Times New Roman" panose="02020603050405020304" pitchFamily="18" charset="0"/>
                <a:ea typeface="Calibri" panose="020F0502020204030204" pitchFamily="34" charset="0"/>
                <a:cs typeface="Times New Roman (Corps CS)"/>
              </a:rPr>
              <a:t>, n° 21)</a:t>
            </a:r>
          </a:p>
          <a:p>
            <a:pPr algn="just">
              <a:lnSpc>
                <a:spcPct val="150000"/>
              </a:lnSpc>
            </a:pPr>
            <a:endParaRPr lang="fr-FR" sz="1800" dirty="0">
              <a:effectLst/>
              <a:latin typeface="Times New Roman" panose="02020603050405020304" pitchFamily="18" charset="0"/>
              <a:ea typeface="Calibri" panose="020F0502020204030204" pitchFamily="34" charset="0"/>
              <a:cs typeface="Times New Roman (Corps CS)"/>
            </a:endParaRPr>
          </a:p>
        </p:txBody>
      </p:sp>
    </p:spTree>
    <p:extLst>
      <p:ext uri="{BB962C8B-B14F-4D97-AF65-F5344CB8AC3E}">
        <p14:creationId xmlns:p14="http://schemas.microsoft.com/office/powerpoint/2010/main" val="111062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0E06E7-2BB4-9355-8D2B-A34B867D7FB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18ABA233-8A9C-544C-8782-8514661E48A5}"/>
              </a:ext>
            </a:extLst>
          </p:cNvPr>
          <p:cNvSpPr txBox="1"/>
          <p:nvPr/>
        </p:nvSpPr>
        <p:spPr>
          <a:xfrm>
            <a:off x="572493" y="2071316"/>
            <a:ext cx="6713552" cy="4119172"/>
          </a:xfrm>
          <a:prstGeom prst="rect">
            <a:avLst/>
          </a:prstGeom>
        </p:spPr>
        <p:txBody>
          <a:bodyPr vert="horz" lIns="91440" tIns="45720" rIns="91440" bIns="45720" rtlCol="0" anchor="t">
            <a:normAutofit/>
          </a:bodyPr>
          <a:lstStyle/>
          <a:p>
            <a:pPr marL="318770" marR="547370" algn="just">
              <a:lnSpc>
                <a:spcPct val="90000"/>
              </a:lnSpc>
              <a:spcBef>
                <a:spcPts val="1000"/>
              </a:spcBef>
              <a:spcAft>
                <a:spcPts val="1200"/>
              </a:spcAft>
            </a:pPr>
            <a:r>
              <a:rPr lang="en-US" sz="3200" dirty="0">
                <a:effectLst/>
              </a:rPr>
              <a:t>« </a:t>
            </a:r>
            <a:r>
              <a:rPr lang="en-US" sz="3200" dirty="0"/>
              <a:t>C</a:t>
            </a:r>
            <a:r>
              <a:rPr lang="en-US" sz="3200" dirty="0">
                <a:effectLst/>
              </a:rPr>
              <a:t>e que nous </a:t>
            </a:r>
            <a:r>
              <a:rPr lang="en-US" sz="3200" dirty="0" err="1">
                <a:effectLst/>
              </a:rPr>
              <a:t>appelons</a:t>
            </a:r>
            <a:r>
              <a:rPr lang="en-US" sz="3200" dirty="0">
                <a:effectLst/>
              </a:rPr>
              <a:t> le « </a:t>
            </a:r>
            <a:r>
              <a:rPr lang="en-US" sz="3200" dirty="0" err="1">
                <a:effectLst/>
              </a:rPr>
              <a:t>péché</a:t>
            </a:r>
            <a:r>
              <a:rPr lang="en-US" sz="3200" dirty="0">
                <a:effectLst/>
              </a:rPr>
              <a:t> </a:t>
            </a:r>
            <a:r>
              <a:rPr lang="en-US" sz="3200" dirty="0" err="1">
                <a:effectLst/>
              </a:rPr>
              <a:t>originel</a:t>
            </a:r>
            <a:r>
              <a:rPr lang="en-US" sz="3200" dirty="0">
                <a:effectLst/>
              </a:rPr>
              <a:t> » </a:t>
            </a:r>
            <a:r>
              <a:rPr lang="en-US" sz="3200" dirty="0" err="1">
                <a:effectLst/>
              </a:rPr>
              <a:t>est</a:t>
            </a:r>
            <a:r>
              <a:rPr lang="en-US" sz="3200" dirty="0">
                <a:effectLst/>
              </a:rPr>
              <a:t> à la </a:t>
            </a:r>
            <a:r>
              <a:rPr lang="en-US" sz="3200" dirty="0" err="1">
                <a:effectLst/>
              </a:rPr>
              <a:t>fois</a:t>
            </a:r>
            <a:r>
              <a:rPr lang="en-US" sz="3200" dirty="0">
                <a:effectLst/>
              </a:rPr>
              <a:t> </a:t>
            </a:r>
            <a:r>
              <a:rPr lang="en-US" sz="3200" dirty="0" err="1">
                <a:effectLst/>
              </a:rPr>
              <a:t>l’événement</a:t>
            </a:r>
            <a:r>
              <a:rPr lang="en-US" sz="3200" dirty="0">
                <a:effectLst/>
              </a:rPr>
              <a:t> de </a:t>
            </a:r>
            <a:r>
              <a:rPr lang="en-US" sz="3200" dirty="0" err="1">
                <a:effectLst/>
              </a:rPr>
              <a:t>ce</a:t>
            </a:r>
            <a:r>
              <a:rPr lang="en-US" sz="3200" dirty="0">
                <a:effectLst/>
              </a:rPr>
              <a:t> premier </a:t>
            </a:r>
            <a:r>
              <a:rPr lang="en-US" sz="3200" dirty="0" err="1">
                <a:effectLst/>
              </a:rPr>
              <a:t>refus</a:t>
            </a:r>
            <a:r>
              <a:rPr lang="en-US" sz="3200" dirty="0">
                <a:effectLst/>
              </a:rPr>
              <a:t>, et </a:t>
            </a:r>
            <a:r>
              <a:rPr lang="en-US" sz="3200" dirty="0" err="1">
                <a:effectLst/>
              </a:rPr>
              <a:t>sa</a:t>
            </a:r>
            <a:r>
              <a:rPr lang="en-US" sz="3200" dirty="0">
                <a:effectLst/>
              </a:rPr>
              <a:t> contagion, </a:t>
            </a:r>
            <a:r>
              <a:rPr lang="en-US" sz="3200" dirty="0" err="1">
                <a:effectLst/>
              </a:rPr>
              <a:t>tel</a:t>
            </a:r>
            <a:r>
              <a:rPr lang="en-US" sz="3200" dirty="0">
                <a:effectLst/>
              </a:rPr>
              <a:t> que tout homme </a:t>
            </a:r>
            <a:r>
              <a:rPr lang="en-US" sz="3200" dirty="0" err="1">
                <a:effectLst/>
              </a:rPr>
              <a:t>est</a:t>
            </a:r>
            <a:r>
              <a:rPr lang="en-US" sz="3200" dirty="0">
                <a:effectLst/>
              </a:rPr>
              <a:t> </a:t>
            </a:r>
            <a:r>
              <a:rPr lang="en-US" sz="3200" dirty="0" err="1">
                <a:effectLst/>
              </a:rPr>
              <a:t>maintenant</a:t>
            </a:r>
            <a:r>
              <a:rPr lang="en-US" sz="3200" dirty="0">
                <a:effectLst/>
              </a:rPr>
              <a:t> </a:t>
            </a:r>
            <a:r>
              <a:rPr lang="en-US" sz="3200" b="1" dirty="0" err="1">
                <a:effectLst/>
              </a:rPr>
              <a:t>empêtré</a:t>
            </a:r>
            <a:r>
              <a:rPr lang="en-US" sz="3200" dirty="0">
                <a:effectLst/>
              </a:rPr>
              <a:t> dans le réseau du mal. »</a:t>
            </a:r>
          </a:p>
          <a:p>
            <a:pPr marL="318770" marR="547370">
              <a:lnSpc>
                <a:spcPct val="90000"/>
              </a:lnSpc>
              <a:spcBef>
                <a:spcPts val="1000"/>
              </a:spcBef>
              <a:spcAft>
                <a:spcPts val="1200"/>
              </a:spcAft>
            </a:pPr>
            <a:r>
              <a:rPr lang="en-US" sz="3200" dirty="0">
                <a:effectLst/>
              </a:rPr>
              <a:t>(BEZANÇON, </a:t>
            </a:r>
            <a:r>
              <a:rPr lang="en-US" sz="3200" i="1" dirty="0">
                <a:effectLst/>
              </a:rPr>
              <a:t>Dieu </a:t>
            </a:r>
            <a:r>
              <a:rPr lang="en-US" sz="3200" i="1" dirty="0" err="1">
                <a:effectLst/>
              </a:rPr>
              <a:t>sauve</a:t>
            </a:r>
            <a:r>
              <a:rPr lang="en-US" sz="3200" i="1" dirty="0">
                <a:effectLst/>
              </a:rPr>
              <a:t>,</a:t>
            </a:r>
            <a:r>
              <a:rPr lang="en-US" sz="3200" dirty="0">
                <a:effectLst/>
              </a:rPr>
              <a:t> p. 24)</a:t>
            </a:r>
          </a:p>
        </p:txBody>
      </p:sp>
      <p:pic>
        <p:nvPicPr>
          <p:cNvPr id="3" name="Image 2" descr="Une image contenant Visage humain, personne, Front, habits&#10;&#10;Description générée automatiquement">
            <a:extLst>
              <a:ext uri="{FF2B5EF4-FFF2-40B4-BE49-F238E27FC236}">
                <a16:creationId xmlns:a16="http://schemas.microsoft.com/office/drawing/2014/main" id="{FE445EBC-0E0C-BA76-EFE5-06E487CC81CF}"/>
              </a:ext>
            </a:extLst>
          </p:cNvPr>
          <p:cNvPicPr>
            <a:picLocks noChangeAspect="1"/>
          </p:cNvPicPr>
          <p:nvPr/>
        </p:nvPicPr>
        <p:blipFill>
          <a:blip r:embed="rId2"/>
          <a:srcRect t="1224" r="1" b="20329"/>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2353056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par qui, pour quoi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solidFill>
                  <a:srgbClr val="FF0000"/>
                </a:solidFill>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2929209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3BA37D9-C539-544B-AC34-AECE0D4528D9}"/>
              </a:ext>
            </a:extLst>
          </p:cNvPr>
          <p:cNvSpPr txBox="1"/>
          <p:nvPr/>
        </p:nvSpPr>
        <p:spPr>
          <a:xfrm>
            <a:off x="1506758" y="782121"/>
            <a:ext cx="9178483" cy="5293757"/>
          </a:xfrm>
          <a:prstGeom prst="rect">
            <a:avLst/>
          </a:prstGeom>
          <a:noFill/>
        </p:spPr>
        <p:txBody>
          <a:bodyPr wrap="square" rtlCol="0">
            <a:spAutoFit/>
          </a:bodyPr>
          <a:lstStyle/>
          <a:p>
            <a:pPr algn="just"/>
            <a:r>
              <a:rPr lang="fr-FR" sz="3200" dirty="0" err="1">
                <a:cs typeface="Times New Roman" panose="02020603050405020304" pitchFamily="18" charset="0"/>
              </a:rPr>
              <a:t>Jn</a:t>
            </a:r>
            <a:r>
              <a:rPr lang="fr-FR" sz="3200" dirty="0">
                <a:cs typeface="Times New Roman" panose="02020603050405020304" pitchFamily="18" charset="0"/>
              </a:rPr>
              <a:t> 12, 32 : « Pour moi, quand j’aurai été élevé de terre (double sens : élevé sur la croix et élevé dans la gloire), j’attirerai à moi tous les hommes. »</a:t>
            </a:r>
          </a:p>
          <a:p>
            <a:pPr algn="just"/>
            <a:endParaRPr lang="fr-FR" sz="3200" dirty="0">
              <a:cs typeface="Times New Roman" panose="02020603050405020304" pitchFamily="18" charset="0"/>
            </a:endParaRPr>
          </a:p>
          <a:p>
            <a:pPr algn="just"/>
            <a:r>
              <a:rPr lang="fr-FR" sz="3200" dirty="0" err="1">
                <a:cs typeface="Times New Roman" panose="02020603050405020304" pitchFamily="18" charset="0"/>
              </a:rPr>
              <a:t>Rm</a:t>
            </a:r>
            <a:r>
              <a:rPr lang="fr-FR" sz="3200" dirty="0">
                <a:cs typeface="Times New Roman" panose="02020603050405020304" pitchFamily="18" charset="0"/>
              </a:rPr>
              <a:t> 11, 32 : « Car Dieu a enfermé tous les hommes dans la désobéissance pour faire à tous miséricorde. »</a:t>
            </a:r>
          </a:p>
          <a:p>
            <a:pPr algn="just"/>
            <a:endParaRPr lang="fr-FR" sz="3200" dirty="0">
              <a:cs typeface="Times New Roman" panose="02020603050405020304" pitchFamily="18" charset="0"/>
            </a:endParaRPr>
          </a:p>
          <a:p>
            <a:pPr algn="just"/>
            <a:r>
              <a:rPr lang="fr-FR" sz="3200" dirty="0">
                <a:cs typeface="Times New Roman" panose="02020603050405020304" pitchFamily="18" charset="0"/>
              </a:rPr>
              <a:t>1 Tm 2, 4. Dieu notre Sauveur « qui veut que tous les hommes soient sauvés et parviennent à la connaissance de la vérité. »</a:t>
            </a:r>
          </a:p>
          <a:p>
            <a:endParaRPr lang="fr-FR" dirty="0"/>
          </a:p>
        </p:txBody>
      </p:sp>
    </p:spTree>
    <p:extLst>
      <p:ext uri="{BB962C8B-B14F-4D97-AF65-F5344CB8AC3E}">
        <p14:creationId xmlns:p14="http://schemas.microsoft.com/office/powerpoint/2010/main" val="3264671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2C40486-774B-1D4D-911E-C3A89C88286D}"/>
              </a:ext>
            </a:extLst>
          </p:cNvPr>
          <p:cNvSpPr txBox="1"/>
          <p:nvPr/>
        </p:nvSpPr>
        <p:spPr>
          <a:xfrm>
            <a:off x="779721" y="920621"/>
            <a:ext cx="10632558" cy="5016758"/>
          </a:xfrm>
          <a:prstGeom prst="rect">
            <a:avLst/>
          </a:prstGeom>
          <a:noFill/>
        </p:spPr>
        <p:txBody>
          <a:bodyPr wrap="square" rtlCol="0">
            <a:spAutoFit/>
          </a:bodyPr>
          <a:lstStyle/>
          <a:p>
            <a:pPr algn="just"/>
            <a:r>
              <a:rPr lang="fr-FR" sz="3200" dirty="0">
                <a:cs typeface="Times New Roman" panose="02020603050405020304" pitchFamily="18" charset="0"/>
              </a:rPr>
              <a:t>« Le chrétien associé au mystère pascal, devenant conforme au Christ dans la mort, fortifié par l’espérance, va au-devant de la résurrection. Et cela ne vaut pas seulement pour ceux qui croient au Christ mais bien </a:t>
            </a:r>
            <a:r>
              <a:rPr lang="fr-FR" sz="3200" b="1" dirty="0">
                <a:cs typeface="Times New Roman" panose="02020603050405020304" pitchFamily="18" charset="0"/>
              </a:rPr>
              <a:t>pour tous les hommes de bonne volonté, </a:t>
            </a:r>
            <a:r>
              <a:rPr lang="fr-FR" sz="3200" dirty="0">
                <a:cs typeface="Times New Roman" panose="02020603050405020304" pitchFamily="18" charset="0"/>
              </a:rPr>
              <a:t>dans le cœur desquels invisiblement agit la grâce. En effet, puisque le Christ est mort pour tous et que la vocation dernière de l’homme est véritablement unique, à savoir divine, </a:t>
            </a:r>
            <a:r>
              <a:rPr lang="fr-FR" sz="3200" b="1" dirty="0">
                <a:cs typeface="Times New Roman" panose="02020603050405020304" pitchFamily="18" charset="0"/>
              </a:rPr>
              <a:t>nous devons tenir que l’Esprit Saint offre à tous, d’une façon que Dieu connaît, la possibilité d’être associé au mystère pascal. </a:t>
            </a:r>
            <a:r>
              <a:rPr lang="fr-FR" sz="3200" dirty="0">
                <a:cs typeface="Times New Roman" panose="02020603050405020304" pitchFamily="18" charset="0"/>
              </a:rPr>
              <a:t>» (GS 22,5)</a:t>
            </a:r>
          </a:p>
        </p:txBody>
      </p:sp>
    </p:spTree>
    <p:extLst>
      <p:ext uri="{BB962C8B-B14F-4D97-AF65-F5344CB8AC3E}">
        <p14:creationId xmlns:p14="http://schemas.microsoft.com/office/powerpoint/2010/main" val="122741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descr="Une image contenant personne, intérieur, garçon, enfant&#10;&#10;Description générée automatiquement">
            <a:extLst>
              <a:ext uri="{FF2B5EF4-FFF2-40B4-BE49-F238E27FC236}">
                <a16:creationId xmlns:a16="http://schemas.microsoft.com/office/drawing/2014/main" id="{C5FE11CA-1F61-C74F-84A3-98FD832C417F}"/>
              </a:ext>
            </a:extLst>
          </p:cNvPr>
          <p:cNvPicPr>
            <a:picLocks noChangeAspect="1"/>
          </p:cNvPicPr>
          <p:nvPr/>
        </p:nvPicPr>
        <p:blipFill rotWithShape="1">
          <a:blip r:embed="rId2"/>
          <a:srcRect t="11200" r="-2" b="21919"/>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4" name="Image 3" descr="Une image contenant bâtiment, personne, extérieur, gens&#10;&#10;Description générée automatiquement">
            <a:extLst>
              <a:ext uri="{FF2B5EF4-FFF2-40B4-BE49-F238E27FC236}">
                <a16:creationId xmlns:a16="http://schemas.microsoft.com/office/drawing/2014/main" id="{C64E3F66-CC0A-AF47-AD72-60B4913B3315}"/>
              </a:ext>
            </a:extLst>
          </p:cNvPr>
          <p:cNvPicPr>
            <a:picLocks noChangeAspect="1"/>
          </p:cNvPicPr>
          <p:nvPr/>
        </p:nvPicPr>
        <p:blipFill rotWithShape="1">
          <a:blip r:embed="rId3"/>
          <a:srcRect r="-3" b="236"/>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1" name="Image 10" descr="Une image contenant intérieur, en bois&#10;&#10;Description générée automatiquement">
            <a:extLst>
              <a:ext uri="{FF2B5EF4-FFF2-40B4-BE49-F238E27FC236}">
                <a16:creationId xmlns:a16="http://schemas.microsoft.com/office/drawing/2014/main" id="{D06C56DA-1ECD-FD41-B81B-C0C7BB696A63}"/>
              </a:ext>
            </a:extLst>
          </p:cNvPr>
          <p:cNvPicPr>
            <a:picLocks noChangeAspect="1"/>
          </p:cNvPicPr>
          <p:nvPr/>
        </p:nvPicPr>
        <p:blipFill rotWithShape="1">
          <a:blip r:embed="rId4"/>
          <a:srcRect t="565" r="2" b="13612"/>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7" name="Image 6" descr="Une image contenant plancher, intérieur, personne&#10;&#10;Description générée automatiquement">
            <a:extLst>
              <a:ext uri="{FF2B5EF4-FFF2-40B4-BE49-F238E27FC236}">
                <a16:creationId xmlns:a16="http://schemas.microsoft.com/office/drawing/2014/main" id="{1BA4DC4D-0C16-3141-B35A-F0EC3DB0E968}"/>
              </a:ext>
            </a:extLst>
          </p:cNvPr>
          <p:cNvPicPr>
            <a:picLocks noChangeAspect="1"/>
          </p:cNvPicPr>
          <p:nvPr/>
        </p:nvPicPr>
        <p:blipFill rotWithShape="1">
          <a:blip r:embed="rId5"/>
          <a:srcRect t="7996" r="-2" b="-2"/>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3208497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Image 3" descr="Une image contenant montagne, ciel, extérieur, nature&#10;&#10;Description générée automatiquement">
            <a:extLst>
              <a:ext uri="{FF2B5EF4-FFF2-40B4-BE49-F238E27FC236}">
                <a16:creationId xmlns:a16="http://schemas.microsoft.com/office/drawing/2014/main" id="{93DE0DBD-02BD-E147-998A-5A2EB2D6E4B1}"/>
              </a:ext>
            </a:extLst>
          </p:cNvPr>
          <p:cNvPicPr>
            <a:picLocks noChangeAspect="1"/>
          </p:cNvPicPr>
          <p:nvPr/>
        </p:nvPicPr>
        <p:blipFill>
          <a:blip r:embed="rId2"/>
          <a:stretch>
            <a:fillRect/>
          </a:stretch>
        </p:blipFill>
        <p:spPr>
          <a:xfrm>
            <a:off x="0" y="1363265"/>
            <a:ext cx="12192000" cy="4131469"/>
          </a:xfrm>
          <a:prstGeom prst="rect">
            <a:avLst/>
          </a:prstGeom>
        </p:spPr>
      </p:pic>
    </p:spTree>
    <p:extLst>
      <p:ext uri="{BB962C8B-B14F-4D97-AF65-F5344CB8AC3E}">
        <p14:creationId xmlns:p14="http://schemas.microsoft.com/office/powerpoint/2010/main" val="457070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88241A2-9861-B6D5-D7E9-F3D8ECA8288B}"/>
              </a:ext>
            </a:extLst>
          </p:cNvPr>
          <p:cNvSpPr txBox="1"/>
          <p:nvPr/>
        </p:nvSpPr>
        <p:spPr>
          <a:xfrm>
            <a:off x="2102155" y="902493"/>
            <a:ext cx="7987689" cy="769441"/>
          </a:xfrm>
          <a:prstGeom prst="rect">
            <a:avLst/>
          </a:prstGeom>
          <a:noFill/>
        </p:spPr>
        <p:txBody>
          <a:bodyPr wrap="square" rtlCol="0">
            <a:spAutoFit/>
          </a:bodyPr>
          <a:lstStyle/>
          <a:p>
            <a:r>
              <a:rPr lang="fr-FR" sz="4400" dirty="0"/>
              <a:t>« Hors de l’Eglise, point de salut »</a:t>
            </a:r>
          </a:p>
        </p:txBody>
      </p:sp>
      <p:pic>
        <p:nvPicPr>
          <p:cNvPr id="1026" name="Picture 2" descr="Origène — Wikipédia">
            <a:extLst>
              <a:ext uri="{FF2B5EF4-FFF2-40B4-BE49-F238E27FC236}">
                <a16:creationId xmlns:a16="http://schemas.microsoft.com/office/drawing/2014/main" id="{A5F5BA26-0945-F9EC-FFD4-4E68DD787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779" y="2365326"/>
            <a:ext cx="2354027" cy="279302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E913389-7B96-F6F1-D5E5-499C8C5AC47B}"/>
              </a:ext>
            </a:extLst>
          </p:cNvPr>
          <p:cNvSpPr txBox="1"/>
          <p:nvPr/>
        </p:nvSpPr>
        <p:spPr>
          <a:xfrm>
            <a:off x="1091785" y="5512738"/>
            <a:ext cx="2461846" cy="369332"/>
          </a:xfrm>
          <a:prstGeom prst="rect">
            <a:avLst/>
          </a:prstGeom>
          <a:noFill/>
        </p:spPr>
        <p:txBody>
          <a:bodyPr wrap="square" rtlCol="0">
            <a:spAutoFit/>
          </a:bodyPr>
          <a:lstStyle/>
          <a:p>
            <a:r>
              <a:rPr lang="fr-FR" dirty="0"/>
              <a:t>Origène (v185-v253)</a:t>
            </a:r>
          </a:p>
        </p:txBody>
      </p:sp>
      <p:pic>
        <p:nvPicPr>
          <p:cNvPr id="1028" name="Picture 4" descr="St. Cyprian | Saint Cyprien">
            <a:extLst>
              <a:ext uri="{FF2B5EF4-FFF2-40B4-BE49-F238E27FC236}">
                <a16:creationId xmlns:a16="http://schemas.microsoft.com/office/drawing/2014/main" id="{91798E3F-BF83-2B33-D6E2-DE97AA3CC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39" t="6773" r="19041" b="5829"/>
          <a:stretch/>
        </p:blipFill>
        <p:spPr bwMode="auto">
          <a:xfrm>
            <a:off x="3553631" y="2365326"/>
            <a:ext cx="2103427" cy="2793023"/>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A78DD08-CB3E-32F9-48E9-FC20B339D8C3}"/>
              </a:ext>
            </a:extLst>
          </p:cNvPr>
          <p:cNvSpPr txBox="1"/>
          <p:nvPr/>
        </p:nvSpPr>
        <p:spPr>
          <a:xfrm>
            <a:off x="3553631" y="5488868"/>
            <a:ext cx="2114550" cy="369332"/>
          </a:xfrm>
          <a:prstGeom prst="rect">
            <a:avLst/>
          </a:prstGeom>
          <a:noFill/>
        </p:spPr>
        <p:txBody>
          <a:bodyPr wrap="square" rtlCol="0">
            <a:spAutoFit/>
          </a:bodyPr>
          <a:lstStyle/>
          <a:p>
            <a:r>
              <a:rPr lang="fr-FR" dirty="0"/>
              <a:t>Cyprien (v 200-258)</a:t>
            </a:r>
          </a:p>
        </p:txBody>
      </p:sp>
      <p:pic>
        <p:nvPicPr>
          <p:cNvPr id="1030" name="Picture 6" descr="Council of Florence - Wikipedia">
            <a:extLst>
              <a:ext uri="{FF2B5EF4-FFF2-40B4-BE49-F238E27FC236}">
                <a16:creationId xmlns:a16="http://schemas.microsoft.com/office/drawing/2014/main" id="{528C9E8D-3886-AA2D-385D-DA707BCE1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6121" y="2365325"/>
            <a:ext cx="2672831" cy="2793023"/>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BBC38DDB-165B-3509-2C3A-3050B4BE2B37}"/>
              </a:ext>
            </a:extLst>
          </p:cNvPr>
          <p:cNvSpPr txBox="1"/>
          <p:nvPr/>
        </p:nvSpPr>
        <p:spPr>
          <a:xfrm>
            <a:off x="5956121" y="5461267"/>
            <a:ext cx="2647951" cy="369332"/>
          </a:xfrm>
          <a:prstGeom prst="rect">
            <a:avLst/>
          </a:prstGeom>
          <a:noFill/>
        </p:spPr>
        <p:txBody>
          <a:bodyPr wrap="square" rtlCol="0">
            <a:spAutoFit/>
          </a:bodyPr>
          <a:lstStyle/>
          <a:p>
            <a:r>
              <a:rPr lang="fr-FR" dirty="0"/>
              <a:t>Concile de Florence 1442</a:t>
            </a:r>
          </a:p>
        </p:txBody>
      </p:sp>
      <p:pic>
        <p:nvPicPr>
          <p:cNvPr id="1032" name="Picture 8" descr="Lumen Gentium">
            <a:extLst>
              <a:ext uri="{FF2B5EF4-FFF2-40B4-BE49-F238E27FC236}">
                <a16:creationId xmlns:a16="http://schemas.microsoft.com/office/drawing/2014/main" id="{C9FC1069-1F75-F629-880B-1BCF9F26FB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9781" y="2365325"/>
            <a:ext cx="2103427" cy="280630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26C0AC69-463A-EFFD-D46F-3193270FBF8D}"/>
              </a:ext>
            </a:extLst>
          </p:cNvPr>
          <p:cNvSpPr txBox="1"/>
          <p:nvPr/>
        </p:nvSpPr>
        <p:spPr>
          <a:xfrm>
            <a:off x="9082274" y="5455184"/>
            <a:ext cx="1558440" cy="369332"/>
          </a:xfrm>
          <a:prstGeom prst="rect">
            <a:avLst/>
          </a:prstGeom>
          <a:noFill/>
        </p:spPr>
        <p:txBody>
          <a:bodyPr wrap="none" rtlCol="0">
            <a:spAutoFit/>
          </a:bodyPr>
          <a:lstStyle/>
          <a:p>
            <a:r>
              <a:rPr lang="fr-FR" dirty="0"/>
              <a:t>Vatican II 1965</a:t>
            </a:r>
          </a:p>
        </p:txBody>
      </p:sp>
      <p:sp>
        <p:nvSpPr>
          <p:cNvPr id="3" name="Flèche vers la droite 2">
            <a:extLst>
              <a:ext uri="{FF2B5EF4-FFF2-40B4-BE49-F238E27FC236}">
                <a16:creationId xmlns:a16="http://schemas.microsoft.com/office/drawing/2014/main" id="{4E693C73-887E-5FC0-DAFF-FAC9EE2AA728}"/>
              </a:ext>
            </a:extLst>
          </p:cNvPr>
          <p:cNvSpPr/>
          <p:nvPr/>
        </p:nvSpPr>
        <p:spPr>
          <a:xfrm>
            <a:off x="2894817" y="6236459"/>
            <a:ext cx="6496536" cy="369332"/>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73299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8FD8BED-1CAA-06B7-64E8-C4C8EF48243E}"/>
              </a:ext>
            </a:extLst>
          </p:cNvPr>
          <p:cNvSpPr txBox="1"/>
          <p:nvPr/>
        </p:nvSpPr>
        <p:spPr>
          <a:xfrm>
            <a:off x="1905000" y="2686050"/>
            <a:ext cx="8991600" cy="1261884"/>
          </a:xfrm>
          <a:prstGeom prst="rect">
            <a:avLst/>
          </a:prstGeom>
          <a:noFill/>
        </p:spPr>
        <p:txBody>
          <a:bodyPr wrap="square" rtlCol="0">
            <a:spAutoFit/>
          </a:bodyPr>
          <a:lstStyle/>
          <a:p>
            <a:r>
              <a:rPr lang="fr-FR" sz="4000" dirty="0">
                <a:ea typeface="Aptos" panose="020B0004020202020204" pitchFamily="34" charset="0"/>
              </a:rPr>
              <a:t>«</a:t>
            </a:r>
            <a:r>
              <a:rPr lang="fr-FR" sz="4000" dirty="0"/>
              <a:t> </a:t>
            </a:r>
            <a:r>
              <a:rPr lang="fr-FR" sz="4000" dirty="0">
                <a:ea typeface="Aptos" panose="020B0004020202020204" pitchFamily="34" charset="0"/>
              </a:rPr>
              <a:t>J</a:t>
            </a:r>
            <a:r>
              <a:rPr lang="fr-FR" sz="4000" dirty="0">
                <a:effectLst/>
                <a:ea typeface="Aptos" panose="020B0004020202020204" pitchFamily="34" charset="0"/>
              </a:rPr>
              <a:t>e </a:t>
            </a:r>
            <a:r>
              <a:rPr lang="fr-FR" sz="3600" dirty="0">
                <a:effectLst/>
                <a:ea typeface="Aptos" panose="020B0004020202020204" pitchFamily="34" charset="0"/>
              </a:rPr>
              <a:t>suis venu pour qu’ils aient la vie, et qu’ils l’aient en abondance » (</a:t>
            </a:r>
            <a:r>
              <a:rPr lang="fr-FR" sz="3600" dirty="0" err="1">
                <a:effectLst/>
                <a:ea typeface="Aptos" panose="020B0004020202020204" pitchFamily="34" charset="0"/>
              </a:rPr>
              <a:t>Jn</a:t>
            </a:r>
            <a:r>
              <a:rPr lang="fr-FR" sz="3600" dirty="0">
                <a:effectLst/>
                <a:ea typeface="Aptos" panose="020B0004020202020204" pitchFamily="34" charset="0"/>
              </a:rPr>
              <a:t> 10, 10)</a:t>
            </a:r>
            <a:r>
              <a:rPr lang="fr-FR" sz="3600" dirty="0">
                <a:effectLst/>
              </a:rPr>
              <a:t> </a:t>
            </a:r>
            <a:endParaRPr lang="fr-FR" sz="3600" dirty="0"/>
          </a:p>
        </p:txBody>
      </p:sp>
    </p:spTree>
    <p:extLst>
      <p:ext uri="{BB962C8B-B14F-4D97-AF65-F5344CB8AC3E}">
        <p14:creationId xmlns:p14="http://schemas.microsoft.com/office/powerpoint/2010/main" val="244276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solidFill>
                  <a:srgbClr val="FF0000"/>
                </a:solidFill>
                <a:latin typeface="Times New Roman" panose="02020603050405020304" pitchFamily="18" charset="0"/>
                <a:cs typeface="Times New Roman" panose="02020603050405020304" pitchFamily="18" charset="0"/>
              </a:rPr>
              <a:t>1.1. Sauvés de quoi, par qui, pour quoi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1778402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par qui, pour quoi ?</a:t>
            </a:r>
          </a:p>
          <a:p>
            <a:pPr lvl="1"/>
            <a:r>
              <a:rPr lang="fr-FR" sz="2400" dirty="0">
                <a:solidFill>
                  <a:srgbClr val="FF0000"/>
                </a:solidFill>
                <a:latin typeface="Times New Roman" panose="02020603050405020304" pitchFamily="18" charset="0"/>
                <a:cs typeface="Times New Roman" panose="02020603050405020304" pitchFamily="18" charset="0"/>
              </a:rPr>
              <a:t>1.2. Les multiples manières de dire le salut</a:t>
            </a:r>
          </a:p>
          <a:p>
            <a:pPr lvl="1"/>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2175110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ZoneTexte 1">
            <a:extLst>
              <a:ext uri="{FF2B5EF4-FFF2-40B4-BE49-F238E27FC236}">
                <a16:creationId xmlns:a16="http://schemas.microsoft.com/office/drawing/2014/main" id="{21839C25-5C10-4564-8840-27488163BACA}"/>
              </a:ext>
            </a:extLst>
          </p:cNvPr>
          <p:cNvSpPr txBox="1"/>
          <p:nvPr/>
        </p:nvSpPr>
        <p:spPr>
          <a:xfrm>
            <a:off x="3215729" y="1764407"/>
            <a:ext cx="5760846" cy="231031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dirty="0" err="1">
                <a:solidFill>
                  <a:schemeClr val="tx2"/>
                </a:solidFill>
                <a:latin typeface="+mj-lt"/>
                <a:ea typeface="+mj-ea"/>
                <a:cs typeface="+mj-cs"/>
              </a:rPr>
              <a:t>g</a:t>
            </a:r>
            <a:r>
              <a:rPr lang="en-US" sz="8000" b="1" kern="1200" dirty="0" err="1">
                <a:solidFill>
                  <a:schemeClr val="tx2"/>
                </a:solidFill>
                <a:latin typeface="+mj-lt"/>
                <a:ea typeface="+mj-ea"/>
                <a:cs typeface="+mj-cs"/>
              </a:rPr>
              <a:t>o’el</a:t>
            </a:r>
            <a:endParaRPr lang="en-US" sz="8000" b="1" kern="1200" dirty="0">
              <a:solidFill>
                <a:schemeClr val="tx2"/>
              </a:solidFill>
              <a:latin typeface="+mj-lt"/>
              <a:ea typeface="+mj-ea"/>
              <a:cs typeface="+mj-cs"/>
            </a:endParaRPr>
          </a:p>
          <a:p>
            <a:pPr algn="ctr">
              <a:lnSpc>
                <a:spcPct val="90000"/>
              </a:lnSpc>
              <a:spcBef>
                <a:spcPct val="0"/>
              </a:spcBef>
              <a:spcAft>
                <a:spcPts val="600"/>
              </a:spcAft>
            </a:pPr>
            <a:endParaRPr lang="en-US" sz="5200" kern="1200" dirty="0">
              <a:solidFill>
                <a:schemeClr val="tx2"/>
              </a:solidFill>
              <a:latin typeface="+mj-lt"/>
              <a:ea typeface="+mj-ea"/>
              <a:cs typeface="+mj-cs"/>
            </a:endParaRPr>
          </a:p>
        </p:txBody>
      </p:sp>
    </p:spTree>
    <p:extLst>
      <p:ext uri="{BB962C8B-B14F-4D97-AF65-F5344CB8AC3E}">
        <p14:creationId xmlns:p14="http://schemas.microsoft.com/office/powerpoint/2010/main" val="825057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par qui, pour quoi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solidFill>
                  <a:srgbClr val="FF0000"/>
                </a:solidFill>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416608642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25319</TotalTime>
  <Words>2488</Words>
  <Application>Microsoft Macintosh PowerPoint</Application>
  <PresentationFormat>Grand écran</PresentationFormat>
  <Paragraphs>245</Paragraphs>
  <Slides>46</Slides>
  <Notes>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46</vt:i4>
      </vt:variant>
    </vt:vector>
  </HeadingPairs>
  <TitlesOfParts>
    <vt:vector size="52" baseType="lpstr">
      <vt:lpstr>Aptos</vt: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Aude Ragozin</dc:creator>
  <cp:lastModifiedBy>Aude Ragozin</cp:lastModifiedBy>
  <cp:revision>142</cp:revision>
  <dcterms:created xsi:type="dcterms:W3CDTF">2021-01-11T21:38:17Z</dcterms:created>
  <dcterms:modified xsi:type="dcterms:W3CDTF">2025-05-27T21:38:59Z</dcterms:modified>
</cp:coreProperties>
</file>