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17" r:id="rId2"/>
    <p:sldId id="469" r:id="rId3"/>
    <p:sldId id="311" r:id="rId4"/>
    <p:sldId id="407" r:id="rId5"/>
    <p:sldId id="377" r:id="rId6"/>
    <p:sldId id="425" r:id="rId7"/>
    <p:sldId id="336" r:id="rId8"/>
    <p:sldId id="378" r:id="rId9"/>
    <p:sldId id="327" r:id="rId10"/>
    <p:sldId id="337" r:id="rId11"/>
    <p:sldId id="383" r:id="rId12"/>
    <p:sldId id="402" r:id="rId13"/>
    <p:sldId id="403" r:id="rId14"/>
    <p:sldId id="404" r:id="rId15"/>
    <p:sldId id="405" r:id="rId16"/>
    <p:sldId id="398" r:id="rId17"/>
    <p:sldId id="381" r:id="rId18"/>
    <p:sldId id="449" r:id="rId19"/>
    <p:sldId id="470" r:id="rId20"/>
    <p:sldId id="382" r:id="rId21"/>
    <p:sldId id="408" r:id="rId22"/>
    <p:sldId id="401" r:id="rId23"/>
    <p:sldId id="450" r:id="rId24"/>
    <p:sldId id="455" r:id="rId25"/>
    <p:sldId id="456" r:id="rId26"/>
    <p:sldId id="457" r:id="rId27"/>
    <p:sldId id="426" r:id="rId28"/>
    <p:sldId id="409" r:id="rId29"/>
    <p:sldId id="410" r:id="rId30"/>
    <p:sldId id="387" r:id="rId31"/>
    <p:sldId id="458" r:id="rId32"/>
    <p:sldId id="386" r:id="rId33"/>
    <p:sldId id="411" r:id="rId34"/>
    <p:sldId id="388" r:id="rId35"/>
    <p:sldId id="459" r:id="rId36"/>
    <p:sldId id="460" r:id="rId37"/>
    <p:sldId id="346" r:id="rId38"/>
    <p:sldId id="422" r:id="rId39"/>
    <p:sldId id="413" r:id="rId40"/>
    <p:sldId id="467" r:id="rId41"/>
    <p:sldId id="412" r:id="rId42"/>
    <p:sldId id="462" r:id="rId43"/>
    <p:sldId id="468" r:id="rId44"/>
    <p:sldId id="406"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316"/>
  </p:normalViewPr>
  <p:slideViewPr>
    <p:cSldViewPr snapToGrid="0">
      <p:cViewPr varScale="1">
        <p:scale>
          <a:sx n="47" d="100"/>
          <a:sy n="47" d="100"/>
        </p:scale>
        <p:origin x="224" y="7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3A683-E111-804C-B311-35246892011F}" type="datetimeFigureOut">
              <a:rPr lang="fr-FR" smtClean="0"/>
              <a:t>06/05/2025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0092D-9321-614F-A9B6-2C1C8E01F976}" type="slidenum">
              <a:rPr lang="fr-FR" smtClean="0"/>
              <a:t>‹N°›</a:t>
            </a:fld>
            <a:endParaRPr lang="fr-FR"/>
          </a:p>
        </p:txBody>
      </p:sp>
    </p:spTree>
    <p:extLst>
      <p:ext uri="{BB962C8B-B14F-4D97-AF65-F5344CB8AC3E}">
        <p14:creationId xmlns:p14="http://schemas.microsoft.com/office/powerpoint/2010/main" val="359688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a:t>
            </a:fld>
            <a:endParaRPr lang="fr-FR"/>
          </a:p>
        </p:txBody>
      </p:sp>
    </p:spTree>
    <p:extLst>
      <p:ext uri="{BB962C8B-B14F-4D97-AF65-F5344CB8AC3E}">
        <p14:creationId xmlns:p14="http://schemas.microsoft.com/office/powerpoint/2010/main" val="72188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841DD-F816-453A-9940-C01B96F2854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0C575DD-D707-442D-99FC-4F5C340EA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07A1D25-D7F6-4DBD-8F61-82028AF052D3}"/>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22E7ACBA-B388-4051-9984-5B50D991AE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4E730E-6E49-4587-99F5-B2047803F33D}"/>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53758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05F48-7AC5-4DC1-81FA-704663BB32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E35BA51-217D-47E3-A38E-96F73A07E5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37C3D3-8113-434E-B2D0-14C907F9E709}"/>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2ADD68E3-1DD3-4095-AD4A-7F4BCE79B6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A2C5C6-8DD9-4F08-92D6-E90D290BC563}"/>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56188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C7F44E-86AF-4DEB-B319-71501DD8656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7BAD23-20FD-415E-BFA2-EA9B72F5D2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25B1A3-2864-415E-B366-4F7363D638A3}"/>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9AE651EA-95B5-48B9-825D-258A029701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9954A1-2DCE-4689-AFD7-18C37057B49F}"/>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297269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764E8-0FEA-4003-B9FF-73E93475EB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720C34-87C8-416E-89FC-B8E0519DC9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8887E1-FAE1-4728-B942-64445A1B0C9C}"/>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27D9CE30-0E1F-442E-B639-360452582C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F8796B-2365-43E3-90D0-89BE1C6B1CEF}"/>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67992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79EF8-9E02-4307-89F2-DCDC3CC951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C40E5A5-8842-4ADC-9A4E-D33F3264D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611218-563E-4E62-B5C8-160963A92AD0}"/>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4DD317CA-2C75-41F7-B362-EB8ACA220E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E341CF-F1AE-41BF-A7A6-EBF28DC4161E}"/>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120602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938C7-2E1F-4538-B195-7080A46FD3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550B3F-5B90-4F3D-A189-8AFE64A199F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C80C6DB-50FE-4D6B-895C-3AB98448B0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67EA8E-69CF-413A-8ED8-D25EE2775BC8}"/>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6" name="Espace réservé du pied de page 5">
            <a:extLst>
              <a:ext uri="{FF2B5EF4-FFF2-40B4-BE49-F238E27FC236}">
                <a16:creationId xmlns:a16="http://schemas.microsoft.com/office/drawing/2014/main" id="{C5FA3F8F-59FC-42A1-AF3D-AF5E619FDA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F7296A-DC7C-494C-97A1-ECF8B6DB16E5}"/>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146665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3217E-E84E-4F69-85A3-1B84582FA5A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16A2940-DBC4-456A-98C0-86FC143A0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3D7761-82B4-44BA-B1A7-C1DA6686D4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35F428A-44DE-45C1-A8ED-BF4C57CA9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4F2CD7-BFBA-4EF6-A135-8DCDB879C87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D6D216-F265-4A50-8B95-B596E2CD1844}"/>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8" name="Espace réservé du pied de page 7">
            <a:extLst>
              <a:ext uri="{FF2B5EF4-FFF2-40B4-BE49-F238E27FC236}">
                <a16:creationId xmlns:a16="http://schemas.microsoft.com/office/drawing/2014/main" id="{6872F2F3-69B1-44FA-80B6-AF79DA427BB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B8D8F42-C4CA-4C92-81B5-E83DA20D3D80}"/>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51937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D77E6-C9E2-405A-A81C-16151DED4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A9B52E3-46F4-49B6-B181-EED7FBB99030}"/>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4" name="Espace réservé du pied de page 3">
            <a:extLst>
              <a:ext uri="{FF2B5EF4-FFF2-40B4-BE49-F238E27FC236}">
                <a16:creationId xmlns:a16="http://schemas.microsoft.com/office/drawing/2014/main" id="{ADA27C95-BBF1-4F62-9752-863E4ABDD9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8CE6B62-DE23-4CD2-A373-9EA048BA0795}"/>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12993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3C78CB-81C6-4053-A75D-1D199124F805}"/>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3" name="Espace réservé du pied de page 2">
            <a:extLst>
              <a:ext uri="{FF2B5EF4-FFF2-40B4-BE49-F238E27FC236}">
                <a16:creationId xmlns:a16="http://schemas.microsoft.com/office/drawing/2014/main" id="{A1B6B2D2-D7D5-491F-B03E-D7EE15B250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F01BE1F-C718-46A1-A6AD-25C4DA3BD6E0}"/>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2418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CB025-716E-4177-B09E-225D4C0927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A5EDD51-7D64-496B-ADAA-F77CA73AB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091544B-E32D-4DDB-A03C-739FB410B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8841B4-ABED-47BF-8795-DFF82C279888}"/>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6" name="Espace réservé du pied de page 5">
            <a:extLst>
              <a:ext uri="{FF2B5EF4-FFF2-40B4-BE49-F238E27FC236}">
                <a16:creationId xmlns:a16="http://schemas.microsoft.com/office/drawing/2014/main" id="{A47FA228-A92E-40E9-A2E2-F821AD77CB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4576D8-F080-4EBB-BB02-4887976FFA03}"/>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394815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28DC2-3AD6-4265-AD22-284EA9599D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ECB506A-0407-4BDD-BB31-60F982EE2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9C6F8F-0AD1-4717-92C4-0F841EF70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5043ADB-BE1D-4CED-AAA8-3F646E19F028}"/>
              </a:ext>
            </a:extLst>
          </p:cNvPr>
          <p:cNvSpPr>
            <a:spLocks noGrp="1"/>
          </p:cNvSpPr>
          <p:nvPr>
            <p:ph type="dt" sz="half" idx="10"/>
          </p:nvPr>
        </p:nvSpPr>
        <p:spPr/>
        <p:txBody>
          <a:bodyPr/>
          <a:lstStyle/>
          <a:p>
            <a:fld id="{1AE114A1-2C79-40B9-859D-A082E9FA5F55}" type="datetimeFigureOut">
              <a:rPr lang="fr-FR" smtClean="0"/>
              <a:t>06/05/2025</a:t>
            </a:fld>
            <a:endParaRPr lang="fr-FR"/>
          </a:p>
        </p:txBody>
      </p:sp>
      <p:sp>
        <p:nvSpPr>
          <p:cNvPr id="6" name="Espace réservé du pied de page 5">
            <a:extLst>
              <a:ext uri="{FF2B5EF4-FFF2-40B4-BE49-F238E27FC236}">
                <a16:creationId xmlns:a16="http://schemas.microsoft.com/office/drawing/2014/main" id="{836FE210-BBE1-4A81-A9BB-ADD36C26BE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94545B-9E03-4C00-AF18-E5441BE41238}"/>
              </a:ext>
            </a:extLst>
          </p:cNvPr>
          <p:cNvSpPr>
            <a:spLocks noGrp="1"/>
          </p:cNvSpPr>
          <p:nvPr>
            <p:ph type="sldNum" sz="quarter" idx="12"/>
          </p:nvPr>
        </p:nvSpPr>
        <p:spPr/>
        <p:txBody>
          <a:bodyPr/>
          <a:lstStyle/>
          <a:p>
            <a:fld id="{DFB88F5B-AD97-4817-83D1-D76A1B7D2737}" type="slidenum">
              <a:rPr lang="fr-FR" smtClean="0"/>
              <a:t>‹N°›</a:t>
            </a:fld>
            <a:endParaRPr lang="fr-FR"/>
          </a:p>
        </p:txBody>
      </p:sp>
    </p:spTree>
    <p:extLst>
      <p:ext uri="{BB962C8B-B14F-4D97-AF65-F5344CB8AC3E}">
        <p14:creationId xmlns:p14="http://schemas.microsoft.com/office/powerpoint/2010/main" val="417167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4DC8D2-532B-43EC-9E53-A75998713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1222A5-7EE7-45AF-94D6-8081046F2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CF3C7E-F6FD-4029-BFDD-DE89C9D0B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114A1-2C79-40B9-859D-A082E9FA5F55}"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5DF72BCF-F44A-4C05-A9B0-31E739B25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76DDE12-5E19-4AFA-A70B-8C9AA4720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88F5B-AD97-4817-83D1-D76A1B7D2737}" type="slidenum">
              <a:rPr lang="fr-FR" smtClean="0"/>
              <a:t>‹N°›</a:t>
            </a:fld>
            <a:endParaRPr lang="fr-FR"/>
          </a:p>
        </p:txBody>
      </p:sp>
    </p:spTree>
    <p:extLst>
      <p:ext uri="{BB962C8B-B14F-4D97-AF65-F5344CB8AC3E}">
        <p14:creationId xmlns:p14="http://schemas.microsoft.com/office/powerpoint/2010/main" val="308806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chien&#10;&#10;Description générée automatiquement">
            <a:extLst>
              <a:ext uri="{FF2B5EF4-FFF2-40B4-BE49-F238E27FC236}">
                <a16:creationId xmlns:a16="http://schemas.microsoft.com/office/drawing/2014/main" id="{B9270BE6-77D8-5443-817E-3E53E7EF4094}"/>
              </a:ext>
            </a:extLst>
          </p:cNvPr>
          <p:cNvPicPr>
            <a:picLocks noChangeAspect="1"/>
          </p:cNvPicPr>
          <p:nvPr/>
        </p:nvPicPr>
        <p:blipFill>
          <a:blip r:embed="rId3"/>
          <a:stretch>
            <a:fillRect/>
          </a:stretch>
        </p:blipFill>
        <p:spPr>
          <a:xfrm>
            <a:off x="0" y="1363265"/>
            <a:ext cx="12192000" cy="4131469"/>
          </a:xfrm>
          <a:prstGeom prst="rect">
            <a:avLst/>
          </a:prstGeom>
        </p:spPr>
      </p:pic>
      <p:sp>
        <p:nvSpPr>
          <p:cNvPr id="5" name="ZoneTexte 4">
            <a:extLst>
              <a:ext uri="{FF2B5EF4-FFF2-40B4-BE49-F238E27FC236}">
                <a16:creationId xmlns:a16="http://schemas.microsoft.com/office/drawing/2014/main" id="{19307684-214B-C14A-BC69-C268F28DF42B}"/>
              </a:ext>
            </a:extLst>
          </p:cNvPr>
          <p:cNvSpPr txBox="1"/>
          <p:nvPr/>
        </p:nvSpPr>
        <p:spPr>
          <a:xfrm>
            <a:off x="3702786" y="449706"/>
            <a:ext cx="4786427" cy="523220"/>
          </a:xfrm>
          <a:prstGeom prst="rect">
            <a:avLst/>
          </a:prstGeom>
          <a:solidFill>
            <a:schemeClr val="bg1"/>
          </a:solidFill>
        </p:spPr>
        <p:txBody>
          <a:bodyPr wrap="square" rtlCol="0">
            <a:spAutoFit/>
          </a:bodyPr>
          <a:lstStyle/>
          <a:p>
            <a:pPr algn="ctr"/>
            <a:r>
              <a:rPr lang="fr-FR" sz="2800" dirty="0">
                <a:latin typeface="Times New Roman" panose="02020603050405020304" pitchFamily="18" charset="0"/>
                <a:cs typeface="Times New Roman" panose="02020603050405020304" pitchFamily="18" charset="0"/>
              </a:rPr>
              <a:t>CH.2. LA CREATION</a:t>
            </a:r>
          </a:p>
        </p:txBody>
      </p:sp>
    </p:spTree>
    <p:extLst>
      <p:ext uri="{BB962C8B-B14F-4D97-AF65-F5344CB8AC3E}">
        <p14:creationId xmlns:p14="http://schemas.microsoft.com/office/powerpoint/2010/main" val="32284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CCDB764C-98E1-3747-9992-778B95BC5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270" y="46395"/>
            <a:ext cx="4311631" cy="6873813"/>
          </a:xfrm>
          <a:prstGeom prst="rect">
            <a:avLst/>
          </a:prstGeom>
        </p:spPr>
      </p:pic>
      <p:sp>
        <p:nvSpPr>
          <p:cNvPr id="6" name="ZoneTexte 5">
            <a:extLst>
              <a:ext uri="{FF2B5EF4-FFF2-40B4-BE49-F238E27FC236}">
                <a16:creationId xmlns:a16="http://schemas.microsoft.com/office/drawing/2014/main" id="{884DC2A8-5F9C-EE41-A97D-E5B18BF67E0A}"/>
              </a:ext>
            </a:extLst>
          </p:cNvPr>
          <p:cNvSpPr txBox="1"/>
          <p:nvPr/>
        </p:nvSpPr>
        <p:spPr>
          <a:xfrm>
            <a:off x="1348048" y="4956225"/>
            <a:ext cx="3842828" cy="461665"/>
          </a:xfrm>
          <a:prstGeom prst="rect">
            <a:avLst/>
          </a:prstGeom>
          <a:solidFill>
            <a:schemeClr val="bg1"/>
          </a:solidFill>
        </p:spPr>
        <p:txBody>
          <a:bodyPr wrap="square" rtlCol="0">
            <a:spAutoFit/>
          </a:bodyPr>
          <a:lstStyle/>
          <a:p>
            <a:r>
              <a:rPr lang="fr-FR" sz="2400" dirty="0"/>
              <a:t>Adolphe </a:t>
            </a:r>
            <a:r>
              <a:rPr lang="fr-FR" sz="2400" dirty="0" err="1"/>
              <a:t>Gesché</a:t>
            </a:r>
            <a:r>
              <a:rPr lang="fr-FR" sz="2400" dirty="0"/>
              <a:t> (1928-2003</a:t>
            </a:r>
            <a:r>
              <a:rPr lang="fr-FR" dirty="0"/>
              <a:t>)</a:t>
            </a:r>
          </a:p>
        </p:txBody>
      </p:sp>
      <p:pic>
        <p:nvPicPr>
          <p:cNvPr id="4" name="Image 3" descr="Une image contenant homme, personne, complet&#10;&#10;Description générée automatiquement">
            <a:extLst>
              <a:ext uri="{FF2B5EF4-FFF2-40B4-BE49-F238E27FC236}">
                <a16:creationId xmlns:a16="http://schemas.microsoft.com/office/drawing/2014/main" id="{F85AEDAB-CE4D-6B45-BAF8-541ADDE4A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92" y="1002788"/>
            <a:ext cx="4626540" cy="3483302"/>
          </a:xfrm>
          <a:prstGeom prst="rect">
            <a:avLst/>
          </a:prstGeom>
        </p:spPr>
      </p:pic>
    </p:spTree>
    <p:extLst>
      <p:ext uri="{BB962C8B-B14F-4D97-AF65-F5344CB8AC3E}">
        <p14:creationId xmlns:p14="http://schemas.microsoft.com/office/powerpoint/2010/main" val="187915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AB1170-A836-FA4E-9A2E-4C01F75C4F1C}"/>
              </a:ext>
            </a:extLst>
          </p:cNvPr>
          <p:cNvSpPr txBox="1"/>
          <p:nvPr/>
        </p:nvSpPr>
        <p:spPr>
          <a:xfrm>
            <a:off x="529590" y="1366897"/>
            <a:ext cx="11132820" cy="4185761"/>
          </a:xfrm>
          <a:prstGeom prst="rect">
            <a:avLst/>
          </a:prstGeom>
          <a:noFill/>
        </p:spPr>
        <p:txBody>
          <a:bodyPr wrap="square" rtlCol="0">
            <a:spAutoFit/>
          </a:bodyPr>
          <a:lstStyle/>
          <a:p>
            <a:pPr algn="ctr"/>
            <a:r>
              <a:rPr lang="fr-FR" sz="3200" b="1" dirty="0">
                <a:latin typeface="Times New Roman" panose="02020603050405020304" pitchFamily="18" charset="0"/>
                <a:cs typeface="Times New Roman" panose="02020603050405020304" pitchFamily="18" charset="0"/>
              </a:rPr>
              <a:t>Adolphe </a:t>
            </a:r>
            <a:r>
              <a:rPr lang="fr-FR" sz="3200" b="1" dirty="0" err="1">
                <a:latin typeface="Times New Roman" panose="02020603050405020304" pitchFamily="18" charset="0"/>
                <a:cs typeface="Times New Roman" panose="02020603050405020304" pitchFamily="18" charset="0"/>
              </a:rPr>
              <a:t>Gesché</a:t>
            </a:r>
            <a:r>
              <a:rPr lang="fr-FR" sz="3200" b="1" dirty="0">
                <a:latin typeface="Times New Roman" panose="02020603050405020304" pitchFamily="18" charset="0"/>
                <a:cs typeface="Times New Roman" panose="02020603050405020304" pitchFamily="18" charset="0"/>
              </a:rPr>
              <a:t>, </a:t>
            </a:r>
            <a:r>
              <a:rPr lang="fr-FR" sz="3200" b="1" i="1" dirty="0">
                <a:latin typeface="Times New Roman" panose="02020603050405020304" pitchFamily="18" charset="0"/>
                <a:cs typeface="Times New Roman" panose="02020603050405020304" pitchFamily="18" charset="0"/>
              </a:rPr>
              <a:t>Le cosmos, </a:t>
            </a:r>
            <a:r>
              <a:rPr lang="fr-FR" sz="3200" b="1" dirty="0">
                <a:latin typeface="Times New Roman" panose="02020603050405020304" pitchFamily="18" charset="0"/>
                <a:cs typeface="Times New Roman" panose="02020603050405020304" pitchFamily="18" charset="0"/>
              </a:rPr>
              <a:t>Cerf, 1994, p. 40-42</a:t>
            </a:r>
          </a:p>
          <a:p>
            <a:endParaRPr lang="fr-FR" dirty="0"/>
          </a:p>
          <a:p>
            <a:pPr algn="just"/>
            <a:r>
              <a:rPr lang="fr-FR" sz="3200" dirty="0">
                <a:latin typeface="Times New Roman" panose="02020603050405020304" pitchFamily="18" charset="0"/>
                <a:cs typeface="Times New Roman" panose="02020603050405020304" pitchFamily="18" charset="0"/>
              </a:rPr>
              <a:t>« Le secret ultime de la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la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de la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la surabondance du </a:t>
            </a:r>
            <a:r>
              <a:rPr lang="fr-FR" sz="3200" dirty="0">
                <a:solidFill>
                  <a:schemeClr val="accent2"/>
                </a:solidFill>
                <a:latin typeface="Times New Roman" panose="02020603050405020304" pitchFamily="18" charset="0"/>
                <a:cs typeface="Times New Roman" panose="02020603050405020304" pitchFamily="18" charset="0"/>
              </a:rPr>
              <a:t>don</a:t>
            </a:r>
            <a:r>
              <a:rPr lang="fr-FR" sz="3200" dirty="0">
                <a:latin typeface="Times New Roman" panose="02020603050405020304" pitchFamily="18" charset="0"/>
                <a:cs typeface="Times New Roman" panose="02020603050405020304" pitchFamily="18" charset="0"/>
              </a:rPr>
              <a:t>, le surcroît d’un geste ne sont-ils pas, ne seraient-ils pas, précisément, de </a:t>
            </a:r>
            <a:r>
              <a:rPr lang="fr-FR" sz="3200" b="1" dirty="0">
                <a:solidFill>
                  <a:schemeClr val="accent2"/>
                </a:solidFill>
                <a:latin typeface="Times New Roman" panose="02020603050405020304" pitchFamily="18" charset="0"/>
                <a:cs typeface="Times New Roman" panose="02020603050405020304" pitchFamily="18" charset="0"/>
              </a:rPr>
              <a:t>donner</a:t>
            </a:r>
            <a:r>
              <a:rPr lang="fr-FR" sz="3200" b="1" dirty="0">
                <a:latin typeface="Times New Roman" panose="02020603050405020304" pitchFamily="18" charset="0"/>
                <a:cs typeface="Times New Roman" panose="02020603050405020304" pitchFamily="18" charset="0"/>
              </a:rPr>
              <a:t> à l’autre que je puisse être </a:t>
            </a:r>
            <a:r>
              <a:rPr lang="fr-FR" sz="3200" b="1" dirty="0">
                <a:solidFill>
                  <a:srgbClr val="00B050"/>
                </a:solidFill>
                <a:latin typeface="Times New Roman" panose="02020603050405020304" pitchFamily="18" charset="0"/>
                <a:cs typeface="Times New Roman" panose="02020603050405020304" pitchFamily="18" charset="0"/>
              </a:rPr>
              <a:t>affecté</a:t>
            </a:r>
            <a:r>
              <a:rPr lang="fr-FR" sz="3200" b="1" dirty="0">
                <a:latin typeface="Times New Roman" panose="02020603050405020304" pitchFamily="18" charset="0"/>
                <a:cs typeface="Times New Roman" panose="02020603050405020304" pitchFamily="18" charset="0"/>
              </a:rPr>
              <a:t> par lui </a:t>
            </a:r>
            <a:r>
              <a:rPr lang="fr-FR" sz="3200" dirty="0">
                <a:latin typeface="Times New Roman" panose="02020603050405020304" pitchFamily="18" charset="0"/>
                <a:cs typeface="Times New Roman" panose="02020603050405020304" pitchFamily="18" charset="0"/>
              </a:rPr>
              <a:t>? Il y aurait dans le geste créateur, non simplement position de l’autre, mais « </a:t>
            </a:r>
            <a:r>
              <a:rPr lang="fr-FR" sz="3200" dirty="0" err="1">
                <a:latin typeface="Times New Roman" panose="02020603050405020304" pitchFamily="18" charset="0"/>
                <a:cs typeface="Times New Roman" panose="02020603050405020304" pitchFamily="18" charset="0"/>
              </a:rPr>
              <a:t>contre-position</a:t>
            </a:r>
            <a:r>
              <a:rPr lang="fr-FR" sz="3200" dirty="0">
                <a:latin typeface="Times New Roman" panose="02020603050405020304" pitchFamily="18" charset="0"/>
                <a:cs typeface="Times New Roman" panose="02020603050405020304" pitchFamily="18" charset="0"/>
              </a:rPr>
              <a:t> » de soi : Dieu accepte d’être </a:t>
            </a:r>
            <a:r>
              <a:rPr lang="fr-FR" sz="3200" dirty="0">
                <a:solidFill>
                  <a:srgbClr val="00B050"/>
                </a:solidFill>
                <a:latin typeface="Times New Roman" panose="02020603050405020304" pitchFamily="18" charset="0"/>
                <a:cs typeface="Times New Roman" panose="02020603050405020304" pitchFamily="18" charset="0"/>
              </a:rPr>
              <a:t>atteint</a:t>
            </a:r>
            <a:r>
              <a:rPr lang="fr-FR" sz="3200" dirty="0">
                <a:latin typeface="Times New Roman" panose="02020603050405020304" pitchFamily="18" charset="0"/>
                <a:cs typeface="Times New Roman" panose="02020603050405020304" pitchFamily="18" charset="0"/>
              </a:rPr>
              <a:t> par ce qu’il crée. </a:t>
            </a:r>
          </a:p>
          <a:p>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73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AB1170-A836-FA4E-9A2E-4C01F75C4F1C}"/>
              </a:ext>
            </a:extLst>
          </p:cNvPr>
          <p:cNvSpPr txBox="1"/>
          <p:nvPr/>
        </p:nvSpPr>
        <p:spPr>
          <a:xfrm>
            <a:off x="529590" y="982176"/>
            <a:ext cx="11132820" cy="4893647"/>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Au reste, créer n’est-il pas plus que faire ? Créer, c’est susciter des créateurs, des êtres capables à leur tour d’être des </a:t>
            </a:r>
            <a:r>
              <a:rPr lang="fr-FR" sz="3200" dirty="0">
                <a:solidFill>
                  <a:schemeClr val="accent1"/>
                </a:solidFill>
                <a:latin typeface="Times New Roman" panose="02020603050405020304" pitchFamily="18" charset="0"/>
                <a:cs typeface="Times New Roman" panose="02020603050405020304" pitchFamily="18" charset="0"/>
              </a:rPr>
              <a:t>sujets</a:t>
            </a:r>
            <a:r>
              <a:rPr lang="fr-FR" sz="3200" dirty="0">
                <a:latin typeface="Times New Roman" panose="02020603050405020304" pitchFamily="18" charset="0"/>
                <a:cs typeface="Times New Roman" panose="02020603050405020304" pitchFamily="18" charset="0"/>
              </a:rPr>
              <a:t>, donc de </a:t>
            </a:r>
            <a:r>
              <a:rPr lang="fr-FR" sz="3200" dirty="0">
                <a:solidFill>
                  <a:schemeClr val="accent2"/>
                </a:solidFill>
                <a:latin typeface="Times New Roman" panose="02020603050405020304" pitchFamily="18" charset="0"/>
                <a:cs typeface="Times New Roman" panose="02020603050405020304" pitchFamily="18" charset="0"/>
              </a:rPr>
              <a:t>donner</a:t>
            </a:r>
            <a:r>
              <a:rPr lang="fr-FR" sz="3200" dirty="0">
                <a:latin typeface="Times New Roman" panose="02020603050405020304" pitchFamily="18" charset="0"/>
                <a:cs typeface="Times New Roman" panose="02020603050405020304" pitchFamily="18" charset="0"/>
              </a:rPr>
              <a:t>. En créant, et cela parce que ce </a:t>
            </a:r>
            <a:r>
              <a:rPr lang="fr-FR" sz="3200" dirty="0">
                <a:solidFill>
                  <a:schemeClr val="accent2"/>
                </a:solidFill>
                <a:latin typeface="Times New Roman" panose="02020603050405020304" pitchFamily="18" charset="0"/>
                <a:cs typeface="Times New Roman" panose="02020603050405020304" pitchFamily="18" charset="0"/>
              </a:rPr>
              <a:t>don</a:t>
            </a:r>
            <a:r>
              <a:rPr lang="fr-FR" sz="3200" dirty="0">
                <a:latin typeface="Times New Roman" panose="02020603050405020304" pitchFamily="18" charset="0"/>
                <a:cs typeface="Times New Roman" panose="02020603050405020304" pitchFamily="18" charset="0"/>
              </a:rPr>
              <a:t> est véritable </a:t>
            </a:r>
            <a:r>
              <a:rPr lang="fr-FR" sz="3200" dirty="0">
                <a:solidFill>
                  <a:schemeClr val="accent2"/>
                </a:solidFill>
                <a:latin typeface="Times New Roman" panose="02020603050405020304" pitchFamily="18" charset="0"/>
                <a:cs typeface="Times New Roman" panose="02020603050405020304" pitchFamily="18" charset="0"/>
              </a:rPr>
              <a:t>don</a:t>
            </a:r>
            <a:r>
              <a:rPr lang="fr-FR" sz="3200" dirty="0">
                <a:latin typeface="Times New Roman" panose="02020603050405020304" pitchFamily="18" charset="0"/>
                <a:cs typeface="Times New Roman" panose="02020603050405020304" pitchFamily="18" charset="0"/>
              </a:rPr>
              <a:t>, Dieu va jusque-là. On écarterait d’ailleurs ainsi l’image d’un Dieu « paternaliste » ou d’un Dieu d’amour condescendant, qui écarte tout désir de retour. L’amour ignorerait-il ce mouvement ? Ce serait mal le comprendre. </a:t>
            </a:r>
            <a:r>
              <a:rPr lang="fr-FR" sz="3200" b="1" dirty="0">
                <a:latin typeface="Times New Roman" panose="02020603050405020304" pitchFamily="18" charset="0"/>
                <a:cs typeface="Times New Roman" panose="02020603050405020304" pitchFamily="18" charset="0"/>
              </a:rPr>
              <a:t>Le secret ultime d’un </a:t>
            </a:r>
            <a:r>
              <a:rPr lang="fr-FR" sz="3200" b="1" dirty="0">
                <a:solidFill>
                  <a:schemeClr val="accent2"/>
                </a:solidFill>
                <a:latin typeface="Times New Roman" panose="02020603050405020304" pitchFamily="18" charset="0"/>
                <a:cs typeface="Times New Roman" panose="02020603050405020304" pitchFamily="18" charset="0"/>
              </a:rPr>
              <a:t>don</a:t>
            </a:r>
            <a:r>
              <a:rPr lang="fr-FR" sz="3200" b="1" dirty="0">
                <a:latin typeface="Times New Roman" panose="02020603050405020304" pitchFamily="18" charset="0"/>
                <a:cs typeface="Times New Roman" panose="02020603050405020304" pitchFamily="18" charset="0"/>
              </a:rPr>
              <a:t> est qu’il constitue l’autre en capacité, à son tour, de se poser en </a:t>
            </a:r>
            <a:r>
              <a:rPr lang="fr-FR" sz="3200" b="1" dirty="0">
                <a:solidFill>
                  <a:schemeClr val="accent1"/>
                </a:solidFill>
                <a:latin typeface="Times New Roman" panose="02020603050405020304" pitchFamily="18" charset="0"/>
                <a:cs typeface="Times New Roman" panose="02020603050405020304" pitchFamily="18" charset="0"/>
              </a:rPr>
              <a:t>sujet</a:t>
            </a:r>
            <a:r>
              <a:rPr lang="fr-FR" sz="3200" b="1" dirty="0">
                <a:latin typeface="Times New Roman" panose="02020603050405020304" pitchFamily="18" charset="0"/>
                <a:cs typeface="Times New Roman" panose="02020603050405020304" pitchFamily="18" charset="0"/>
              </a:rPr>
              <a:t> capable de </a:t>
            </a:r>
            <a:r>
              <a:rPr lang="fr-FR" sz="3200" b="1" dirty="0">
                <a:solidFill>
                  <a:schemeClr val="accent2"/>
                </a:solidFill>
                <a:latin typeface="Times New Roman" panose="02020603050405020304" pitchFamily="18" charset="0"/>
                <a:cs typeface="Times New Roman" panose="02020603050405020304" pitchFamily="18" charset="0"/>
              </a:rPr>
              <a:t>donner</a:t>
            </a:r>
            <a:r>
              <a:rPr lang="fr-FR" sz="3200" b="1" dirty="0">
                <a:latin typeface="Times New Roman" panose="02020603050405020304" pitchFamily="18" charset="0"/>
                <a:cs typeface="Times New Roman" panose="02020603050405020304" pitchFamily="18" charset="0"/>
              </a:rPr>
              <a:t>. </a:t>
            </a:r>
          </a:p>
          <a:p>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1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AB1170-A836-FA4E-9A2E-4C01F75C4F1C}"/>
              </a:ext>
            </a:extLst>
          </p:cNvPr>
          <p:cNvSpPr txBox="1"/>
          <p:nvPr/>
        </p:nvSpPr>
        <p:spPr>
          <a:xfrm>
            <a:off x="529590" y="735955"/>
            <a:ext cx="11132820" cy="5386090"/>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N’est-il pas, ne serait-il pas aussi grand, de la part de Dieu, de recevoir que de </a:t>
            </a:r>
            <a:r>
              <a:rPr lang="fr-FR" sz="3200" dirty="0">
                <a:solidFill>
                  <a:schemeClr val="accent2"/>
                </a:solidFill>
                <a:latin typeface="Times New Roman" panose="02020603050405020304" pitchFamily="18" charset="0"/>
                <a:cs typeface="Times New Roman" panose="02020603050405020304" pitchFamily="18" charset="0"/>
              </a:rPr>
              <a:t>donner</a:t>
            </a:r>
            <a:r>
              <a:rPr lang="fr-FR" sz="3200" dirty="0">
                <a:latin typeface="Times New Roman" panose="02020603050405020304" pitchFamily="18" charset="0"/>
                <a:cs typeface="Times New Roman" panose="02020603050405020304" pitchFamily="18" charset="0"/>
              </a:rPr>
              <a:t> ? De </a:t>
            </a:r>
            <a:r>
              <a:rPr lang="fr-FR" sz="3200" dirty="0">
                <a:solidFill>
                  <a:srgbClr val="7030A0"/>
                </a:solidFill>
                <a:latin typeface="Times New Roman" panose="02020603050405020304" pitchFamily="18" charset="0"/>
                <a:cs typeface="Times New Roman" panose="02020603050405020304" pitchFamily="18" charset="0"/>
              </a:rPr>
              <a:t>recevoir</a:t>
            </a:r>
            <a:r>
              <a:rPr lang="fr-FR" sz="3200" dirty="0">
                <a:latin typeface="Times New Roman" panose="02020603050405020304" pitchFamily="18" charset="0"/>
                <a:cs typeface="Times New Roman" panose="02020603050405020304" pitchFamily="18" charset="0"/>
              </a:rPr>
              <a:t> en </a:t>
            </a:r>
            <a:r>
              <a:rPr lang="fr-FR" sz="3200" dirty="0">
                <a:solidFill>
                  <a:schemeClr val="accent2"/>
                </a:solidFill>
                <a:latin typeface="Times New Roman" panose="02020603050405020304" pitchFamily="18" charset="0"/>
                <a:cs typeface="Times New Roman" panose="02020603050405020304" pitchFamily="18" charset="0"/>
              </a:rPr>
              <a:t>donnant</a:t>
            </a:r>
            <a:r>
              <a:rPr lang="fr-FR" sz="3200" dirty="0">
                <a:latin typeface="Times New Roman" panose="02020603050405020304" pitchFamily="18" charset="0"/>
                <a:cs typeface="Times New Roman" panose="02020603050405020304" pitchFamily="18" charset="0"/>
              </a:rPr>
              <a:t> ? De donner en recevant ? Loin de nos distinctions manichéennes, </a:t>
            </a:r>
            <a:r>
              <a:rPr lang="fr-FR" sz="3200" b="1" dirty="0">
                <a:solidFill>
                  <a:schemeClr val="accent2"/>
                </a:solidFill>
                <a:latin typeface="Times New Roman" panose="02020603050405020304" pitchFamily="18" charset="0"/>
                <a:cs typeface="Times New Roman" panose="02020603050405020304" pitchFamily="18" charset="0"/>
              </a:rPr>
              <a:t>donner</a:t>
            </a:r>
            <a:r>
              <a:rPr lang="fr-FR" sz="3200" b="1" dirty="0">
                <a:latin typeface="Times New Roman" panose="02020603050405020304" pitchFamily="18" charset="0"/>
                <a:cs typeface="Times New Roman" panose="02020603050405020304" pitchFamily="18" charset="0"/>
              </a:rPr>
              <a:t> ne serait-il pas en même temps recevoir</a:t>
            </a:r>
            <a:r>
              <a:rPr lang="fr-FR" sz="3200" dirty="0">
                <a:latin typeface="Times New Roman" panose="02020603050405020304" pitchFamily="18" charset="0"/>
                <a:cs typeface="Times New Roman" panose="02020603050405020304" pitchFamily="18" charset="0"/>
              </a:rPr>
              <a:t> ? Tel serait le ressort de la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 Nous aurions ainsi la possibilité de poser un Dieu « sensible », « muable », </a:t>
            </a:r>
            <a:r>
              <a:rPr lang="fr-FR" sz="3200" dirty="0">
                <a:solidFill>
                  <a:srgbClr val="00B050"/>
                </a:solidFill>
                <a:latin typeface="Times New Roman" panose="02020603050405020304" pitchFamily="18" charset="0"/>
                <a:cs typeface="Times New Roman" panose="02020603050405020304" pitchFamily="18" charset="0"/>
              </a:rPr>
              <a:t>atteint</a:t>
            </a:r>
            <a:r>
              <a:rPr lang="fr-FR" sz="3200" dirty="0">
                <a:latin typeface="Times New Roman" panose="02020603050405020304" pitchFamily="18" charset="0"/>
                <a:cs typeface="Times New Roman" panose="02020603050405020304" pitchFamily="18" charset="0"/>
              </a:rPr>
              <a:t>, </a:t>
            </a:r>
            <a:r>
              <a:rPr lang="fr-FR" sz="3200" dirty="0">
                <a:solidFill>
                  <a:srgbClr val="00B050"/>
                </a:solidFill>
                <a:latin typeface="Times New Roman" panose="02020603050405020304" pitchFamily="18" charset="0"/>
                <a:cs typeface="Times New Roman" panose="02020603050405020304" pitchFamily="18" charset="0"/>
              </a:rPr>
              <a:t>concerné</a:t>
            </a:r>
            <a:r>
              <a:rPr lang="fr-FR" sz="3200" dirty="0">
                <a:latin typeface="Times New Roman" panose="02020603050405020304" pitchFamily="18" charset="0"/>
                <a:cs typeface="Times New Roman" panose="02020603050405020304" pitchFamily="18" charset="0"/>
              </a:rPr>
              <a:t> par sa création, mais bien sûr </a:t>
            </a:r>
            <a:r>
              <a:rPr lang="fr-FR" sz="3200" i="1" dirty="0">
                <a:latin typeface="Times New Roman" panose="02020603050405020304" pitchFamily="18" charset="0"/>
                <a:cs typeface="Times New Roman" panose="02020603050405020304" pitchFamily="18" charset="0"/>
              </a:rPr>
              <a:t>quia </a:t>
            </a:r>
            <a:r>
              <a:rPr lang="fr-FR" sz="3200" i="1" dirty="0" err="1">
                <a:latin typeface="Times New Roman" panose="02020603050405020304" pitchFamily="18" charset="0"/>
                <a:cs typeface="Times New Roman" panose="02020603050405020304" pitchFamily="18" charset="0"/>
              </a:rPr>
              <a:t>ipse</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voluit</a:t>
            </a:r>
            <a:r>
              <a:rPr lang="fr-FR" sz="3200" i="1" dirty="0">
                <a:latin typeface="Times New Roman" panose="02020603050405020304" pitchFamily="18"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 parce qu’il l’a voulu (ce qui préserve son immutabilité ontologique et de droit), loin des interdits que notre philosophie ou notre théologie lui opposent.</a:t>
            </a:r>
          </a:p>
          <a:p>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60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AB1170-A836-FA4E-9A2E-4C01F75C4F1C}"/>
              </a:ext>
            </a:extLst>
          </p:cNvPr>
          <p:cNvSpPr txBox="1"/>
          <p:nvPr/>
        </p:nvSpPr>
        <p:spPr>
          <a:xfrm>
            <a:off x="529590" y="2151727"/>
            <a:ext cx="11132820" cy="2554545"/>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Mais au fait, quelle philosophie et quelle théologie ? Sans doute celles qui ne sont pas capables de penser au-delà des catégories de causalité et de nécessité. Mais non pas une philosophie et une théologie prenant enfin au sérieux, et spéculativement au sérieux, le </a:t>
            </a:r>
            <a:r>
              <a:rPr lang="fr-FR" sz="3200" b="1" dirty="0">
                <a:latin typeface="Times New Roman" panose="02020603050405020304" pitchFamily="18" charset="0"/>
                <a:cs typeface="Times New Roman" panose="02020603050405020304" pitchFamily="18" charset="0"/>
              </a:rPr>
              <a:t>Dieu de la Bible</a:t>
            </a:r>
            <a:r>
              <a:rPr lang="fr-FR" sz="3200" dirty="0">
                <a:latin typeface="Times New Roman" panose="02020603050405020304" pitchFamily="18" charset="0"/>
                <a:cs typeface="Times New Roman" panose="02020603050405020304" pitchFamily="18" charset="0"/>
              </a:rPr>
              <a:t> judéo-chrétienne.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05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AB1170-A836-FA4E-9A2E-4C01F75C4F1C}"/>
              </a:ext>
            </a:extLst>
          </p:cNvPr>
          <p:cNvSpPr txBox="1"/>
          <p:nvPr/>
        </p:nvSpPr>
        <p:spPr>
          <a:xfrm>
            <a:off x="529590" y="1166842"/>
            <a:ext cx="11132820" cy="4524315"/>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Il me semble en tout cas que c’est la logique même de la transcendance et de l’indépendance de Dieu (que la scolastique voulait préserver), mais de cette transcendance et de cette indépendance exprimées en termes de </a:t>
            </a:r>
            <a:r>
              <a:rPr lang="fr-FR" sz="3200" dirty="0">
                <a:solidFill>
                  <a:schemeClr val="accent2"/>
                </a:solidFill>
                <a:latin typeface="Times New Roman" panose="02020603050405020304" pitchFamily="18" charset="0"/>
                <a:cs typeface="Times New Roman" panose="02020603050405020304" pitchFamily="18" charset="0"/>
              </a:rPr>
              <a:t>don</a:t>
            </a:r>
            <a:r>
              <a:rPr lang="fr-FR" sz="3200" dirty="0">
                <a:latin typeface="Times New Roman" panose="02020603050405020304" pitchFamily="18" charset="0"/>
                <a:cs typeface="Times New Roman" panose="02020603050405020304" pitchFamily="18" charset="0"/>
              </a:rPr>
              <a:t>, qui « impose » de montrer que le mystère profond de la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dans la création est de </a:t>
            </a:r>
            <a:r>
              <a:rPr lang="fr-FR" sz="3200" dirty="0">
                <a:solidFill>
                  <a:schemeClr val="accent2"/>
                </a:solidFill>
                <a:latin typeface="Times New Roman" panose="02020603050405020304" pitchFamily="18" charset="0"/>
                <a:cs typeface="Times New Roman" panose="02020603050405020304" pitchFamily="18" charset="0"/>
              </a:rPr>
              <a:t>donner</a:t>
            </a:r>
            <a:r>
              <a:rPr lang="fr-FR" sz="3200" dirty="0">
                <a:latin typeface="Times New Roman" panose="02020603050405020304" pitchFamily="18" charset="0"/>
                <a:cs typeface="Times New Roman" panose="02020603050405020304" pitchFamily="18" charset="0"/>
              </a:rPr>
              <a:t>, et non pas en despote arbitraire (</a:t>
            </a:r>
            <a:r>
              <a:rPr lang="fr-FR" sz="3200" dirty="0" err="1">
                <a:latin typeface="Times New Roman" panose="02020603050405020304" pitchFamily="18" charset="0"/>
                <a:cs typeface="Times New Roman" panose="02020603050405020304" pitchFamily="18" charset="0"/>
              </a:rPr>
              <a:t>fût-il</a:t>
            </a:r>
            <a:r>
              <a:rPr lang="fr-FR" sz="3200" dirty="0">
                <a:latin typeface="Times New Roman" panose="02020603050405020304" pitchFamily="18" charset="0"/>
                <a:cs typeface="Times New Roman" panose="02020603050405020304" pitchFamily="18" charset="0"/>
              </a:rPr>
              <a:t> bon), mais </a:t>
            </a:r>
            <a:r>
              <a:rPr lang="fr-FR" sz="3200" b="1" dirty="0">
                <a:latin typeface="Times New Roman" panose="02020603050405020304" pitchFamily="18" charset="0"/>
                <a:cs typeface="Times New Roman" panose="02020603050405020304" pitchFamily="18" charset="0"/>
              </a:rPr>
              <a:t>en </a:t>
            </a:r>
            <a:r>
              <a:rPr lang="fr-FR" sz="3200" b="1" dirty="0">
                <a:solidFill>
                  <a:schemeClr val="accent2"/>
                </a:solidFill>
                <a:latin typeface="Times New Roman" panose="02020603050405020304" pitchFamily="18" charset="0"/>
                <a:cs typeface="Times New Roman" panose="02020603050405020304" pitchFamily="18" charset="0"/>
              </a:rPr>
              <a:t>donateur</a:t>
            </a:r>
            <a:r>
              <a:rPr lang="fr-FR" sz="3200" b="1" dirty="0">
                <a:latin typeface="Times New Roman" panose="02020603050405020304" pitchFamily="18" charset="0"/>
                <a:cs typeface="Times New Roman" panose="02020603050405020304" pitchFamily="18" charset="0"/>
              </a:rPr>
              <a:t> vulnérable, dotant sa créature d’une capacité de le </a:t>
            </a:r>
            <a:r>
              <a:rPr lang="fr-FR" sz="3200" b="1" dirty="0">
                <a:solidFill>
                  <a:srgbClr val="00B050"/>
                </a:solidFill>
                <a:latin typeface="Times New Roman" panose="02020603050405020304" pitchFamily="18" charset="0"/>
                <a:cs typeface="Times New Roman" panose="02020603050405020304" pitchFamily="18" charset="0"/>
              </a:rPr>
              <a:t>toucher</a:t>
            </a:r>
            <a:r>
              <a:rPr lang="fr-FR" sz="3200" b="1" dirty="0">
                <a:latin typeface="Times New Roman" panose="02020603050405020304" pitchFamily="18" charset="0"/>
                <a:cs typeface="Times New Roman" panose="02020603050405020304" pitchFamily="18" charset="0"/>
              </a:rPr>
              <a:t> et s’accordant à lui-même la capacité de l’être</a:t>
            </a:r>
            <a:r>
              <a:rPr lang="fr-FR" sz="3200" dirty="0">
                <a:latin typeface="Times New Roman" panose="02020603050405020304" pitchFamily="18" charset="0"/>
                <a:cs typeface="Times New Roman" panose="02020603050405020304" pitchFamily="18" charset="0"/>
              </a:rPr>
              <a:t>. Sans quoi, y a-t-il vraiment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 Et donc création ? </a:t>
            </a:r>
          </a:p>
        </p:txBody>
      </p:sp>
    </p:spTree>
    <p:extLst>
      <p:ext uri="{BB962C8B-B14F-4D97-AF65-F5344CB8AC3E}">
        <p14:creationId xmlns:p14="http://schemas.microsoft.com/office/powerpoint/2010/main" val="227763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intérieur, plancher, pierre, peinture&#10;&#10;Description générée automatiquement">
            <a:extLst>
              <a:ext uri="{FF2B5EF4-FFF2-40B4-BE49-F238E27FC236}">
                <a16:creationId xmlns:a16="http://schemas.microsoft.com/office/drawing/2014/main" id="{7A96C5CB-D315-2F40-B7CD-0D5FD5926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246" y="0"/>
            <a:ext cx="5777508" cy="6858000"/>
          </a:xfrm>
          <a:prstGeom prst="rect">
            <a:avLst/>
          </a:prstGeom>
        </p:spPr>
      </p:pic>
      <p:sp>
        <p:nvSpPr>
          <p:cNvPr id="4" name="ZoneTexte 3">
            <a:extLst>
              <a:ext uri="{FF2B5EF4-FFF2-40B4-BE49-F238E27FC236}">
                <a16:creationId xmlns:a16="http://schemas.microsoft.com/office/drawing/2014/main" id="{C0B4F407-9024-4944-8829-86D593DE2DAF}"/>
              </a:ext>
            </a:extLst>
          </p:cNvPr>
          <p:cNvSpPr txBox="1"/>
          <p:nvPr/>
        </p:nvSpPr>
        <p:spPr>
          <a:xfrm>
            <a:off x="7736115" y="5784475"/>
            <a:ext cx="4141174" cy="707886"/>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Rembrandt, </a:t>
            </a:r>
            <a:r>
              <a:rPr lang="fr-FR" sz="2000" i="1" dirty="0">
                <a:latin typeface="Times New Roman" panose="02020603050405020304" pitchFamily="18" charset="0"/>
                <a:cs typeface="Times New Roman" panose="02020603050405020304" pitchFamily="18" charset="0"/>
              </a:rPr>
              <a:t>Le retour du fils prodigue, </a:t>
            </a:r>
          </a:p>
          <a:p>
            <a:r>
              <a:rPr lang="fr-FR" sz="2000" dirty="0">
                <a:latin typeface="Times New Roman" panose="02020603050405020304" pitchFamily="18" charset="0"/>
                <a:cs typeface="Times New Roman" panose="02020603050405020304" pitchFamily="18" charset="0"/>
              </a:rPr>
              <a:t>1668, Musée de l’Ermitage</a:t>
            </a:r>
          </a:p>
        </p:txBody>
      </p:sp>
    </p:spTree>
    <p:extLst>
      <p:ext uri="{BB962C8B-B14F-4D97-AF65-F5344CB8AC3E}">
        <p14:creationId xmlns:p14="http://schemas.microsoft.com/office/powerpoint/2010/main" val="260372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C3A8E64-D035-1347-84B8-3EE9C8ABF455}"/>
              </a:ext>
            </a:extLst>
          </p:cNvPr>
          <p:cNvSpPr txBox="1"/>
          <p:nvPr/>
        </p:nvSpPr>
        <p:spPr>
          <a:xfrm>
            <a:off x="659476" y="1413063"/>
            <a:ext cx="10873048" cy="4031873"/>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Voilà donc en quoi, entre bien d’autres choses d’ailleurs, la théologie de la création pourrait nous enseigner sur Dieu. Voilà sans doute aussi en quelles perspectives il faudrait repenser le problème de l’immutabilité et de la mutabilité de Dieu. À mi-chemin entre une immutabilité absolue, terrifiante au fond, et une mutabilité qui ferait perdre à Dieu toute consistance, il y a à retrouver un terme plus éthique que physique, celui de </a:t>
            </a:r>
            <a:r>
              <a:rPr lang="fr-FR" sz="3200" dirty="0">
                <a:solidFill>
                  <a:schemeClr val="accent5"/>
                </a:solidFill>
                <a:latin typeface="Times New Roman" panose="02020603050405020304" pitchFamily="18" charset="0"/>
                <a:cs typeface="Times New Roman" panose="02020603050405020304" pitchFamily="18" charset="0"/>
              </a:rPr>
              <a:t>fidélité</a:t>
            </a:r>
            <a:r>
              <a:rPr lang="fr-FR" sz="3200" dirty="0">
                <a:latin typeface="Times New Roman" panose="02020603050405020304" pitchFamily="18" charset="0"/>
                <a:cs typeface="Times New Roman" panose="02020603050405020304" pitchFamily="18" charset="0"/>
              </a:rPr>
              <a:t>, et qui est encore un des secrets du </a:t>
            </a:r>
            <a:r>
              <a:rPr lang="fr-FR" sz="3200" dirty="0">
                <a:solidFill>
                  <a:schemeClr val="accent2"/>
                </a:solidFill>
                <a:latin typeface="Times New Roman" panose="02020603050405020304" pitchFamily="18" charset="0"/>
                <a:cs typeface="Times New Roman" panose="02020603050405020304" pitchFamily="18" charset="0"/>
              </a:rPr>
              <a:t>don</a:t>
            </a:r>
            <a:r>
              <a:rPr lang="fr-FR" sz="3200" dirty="0">
                <a:latin typeface="Times New Roman" panose="02020603050405020304" pitchFamily="18" charset="0"/>
                <a:cs typeface="Times New Roman" panose="02020603050405020304" pitchFamily="18" charset="0"/>
              </a:rPr>
              <a:t> et de la </a:t>
            </a:r>
            <a:r>
              <a:rPr lang="fr-FR" sz="3200" dirty="0">
                <a:solidFill>
                  <a:srgbClr val="FF0000"/>
                </a:solidFill>
                <a:latin typeface="Times New Roman" panose="02020603050405020304" pitchFamily="18" charset="0"/>
                <a:cs typeface="Times New Roman" panose="02020603050405020304" pitchFamily="18" charset="0"/>
              </a:rPr>
              <a:t>gratuité</a:t>
            </a:r>
            <a:r>
              <a:rPr lang="fr-FR" sz="3200" dirty="0">
                <a:latin typeface="Times New Roman" panose="02020603050405020304" pitchFamily="18" charset="0"/>
                <a:cs typeface="Times New Roman" panose="02020603050405020304" pitchFamily="18" charset="0"/>
              </a:rPr>
              <a:t>. »</a:t>
            </a:r>
            <a:endParaRPr lang="fr-FR" sz="3200" dirty="0"/>
          </a:p>
        </p:txBody>
      </p:sp>
    </p:spTree>
    <p:extLst>
      <p:ext uri="{BB962C8B-B14F-4D97-AF65-F5344CB8AC3E}">
        <p14:creationId xmlns:p14="http://schemas.microsoft.com/office/powerpoint/2010/main" val="19338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21675F-E6E4-936C-4180-92A66855933C}"/>
              </a:ext>
            </a:extLst>
          </p:cNvPr>
          <p:cNvSpPr txBox="1"/>
          <p:nvPr/>
        </p:nvSpPr>
        <p:spPr>
          <a:xfrm>
            <a:off x="1222075" y="2397948"/>
            <a:ext cx="9747849" cy="2062103"/>
          </a:xfrm>
          <a:prstGeom prst="rect">
            <a:avLst/>
          </a:prstGeom>
          <a:noFill/>
        </p:spPr>
        <p:txBody>
          <a:bodyPr wrap="square" rtlCol="0">
            <a:spAutoFit/>
          </a:bodyPr>
          <a:lstStyle/>
          <a:p>
            <a:pPr marL="547370" marR="547370" algn="just">
              <a:spcBef>
                <a:spcPts val="1200"/>
              </a:spcBef>
              <a:spcAft>
                <a:spcPts val="1200"/>
              </a:spcAft>
            </a:pPr>
            <a:r>
              <a:rPr lang="fr-FR" sz="3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 L’amour du Seigneur, sans fin je le chante ; ta fidélité, je l’annonce d’âge en âge. Je le dis : c’est un amour bâti pour toujours ; ta fidélité est plus stable que les cieux. » (Ps 88/89)</a:t>
            </a:r>
          </a:p>
        </p:txBody>
      </p:sp>
    </p:spTree>
    <p:extLst>
      <p:ext uri="{BB962C8B-B14F-4D97-AF65-F5344CB8AC3E}">
        <p14:creationId xmlns:p14="http://schemas.microsoft.com/office/powerpoint/2010/main" val="202925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ZoneTexte 1">
            <a:extLst>
              <a:ext uri="{FF2B5EF4-FFF2-40B4-BE49-F238E27FC236}">
                <a16:creationId xmlns:a16="http://schemas.microsoft.com/office/drawing/2014/main" id="{7AB47C73-8864-15F3-92A6-9D04CDFF268C}"/>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800" b="1" i="1" kern="1200" dirty="0" err="1">
                <a:solidFill>
                  <a:schemeClr val="tx2"/>
                </a:solidFill>
                <a:latin typeface="+mj-lt"/>
                <a:ea typeface="+mj-ea"/>
                <a:cs typeface="+mj-cs"/>
              </a:rPr>
              <a:t>tsimtsoum</a:t>
            </a:r>
            <a:endParaRPr lang="en-US" sz="8800" b="1" i="1" kern="1200" dirty="0">
              <a:solidFill>
                <a:schemeClr val="tx2"/>
              </a:solidFill>
              <a:latin typeface="+mj-lt"/>
              <a:ea typeface="+mj-ea"/>
              <a:cs typeface="+mj-cs"/>
            </a:endParaRPr>
          </a:p>
        </p:txBody>
      </p:sp>
    </p:spTree>
    <p:extLst>
      <p:ext uri="{BB962C8B-B14F-4D97-AF65-F5344CB8AC3E}">
        <p14:creationId xmlns:p14="http://schemas.microsoft.com/office/powerpoint/2010/main" val="307553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F627BA8-D734-D8A5-F701-AD565A7A391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F70AA86-F477-891A-8D7A-BC6E126DABF5}"/>
              </a:ext>
            </a:extLst>
          </p:cNvPr>
          <p:cNvSpPr txBox="1"/>
          <p:nvPr/>
        </p:nvSpPr>
        <p:spPr>
          <a:xfrm>
            <a:off x="883920" y="674400"/>
            <a:ext cx="10424160" cy="5509200"/>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solidFill>
                  <a:srgbClr val="FF0000"/>
                </a:solidFill>
                <a:latin typeface="Times New Roman" panose="02020603050405020304" pitchFamily="18" charset="0"/>
                <a:cs typeface="Times New Roman" panose="02020603050405020304" pitchFamily="18" charset="0"/>
              </a:rPr>
              <a:t>2.1. Un acte spécifique de Dieu</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Un acte sans analogie</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Sortir de la logique de causalité</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Penser en termes de don</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p:txBody>
      </p:sp>
    </p:spTree>
    <p:extLst>
      <p:ext uri="{BB962C8B-B14F-4D97-AF65-F5344CB8AC3E}">
        <p14:creationId xmlns:p14="http://schemas.microsoft.com/office/powerpoint/2010/main" val="187686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61977175-CE3B-2946-B841-DA1C2FCC0637}"/>
              </a:ext>
            </a:extLst>
          </p:cNvPr>
          <p:cNvSpPr txBox="1"/>
          <p:nvPr/>
        </p:nvSpPr>
        <p:spPr>
          <a:xfrm>
            <a:off x="327805" y="1682496"/>
            <a:ext cx="6278448" cy="174650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dirty="0">
                <a:latin typeface="Times New Roman" panose="02020603050405020304" pitchFamily="18" charset="0"/>
                <a:ea typeface="+mj-ea"/>
                <a:cs typeface="Times New Roman" panose="02020603050405020304" pitchFamily="18" charset="0"/>
              </a:rPr>
              <a:t>« Dieu a fait </a:t>
            </a:r>
            <a:r>
              <a:rPr lang="en-US" sz="3200" dirty="0" err="1">
                <a:latin typeface="Times New Roman" panose="02020603050405020304" pitchFamily="18" charset="0"/>
                <a:ea typeface="+mj-ea"/>
                <a:cs typeface="Times New Roman" panose="02020603050405020304" pitchFamily="18" charset="0"/>
              </a:rPr>
              <a:t>l’homme</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comme</a:t>
            </a:r>
            <a:r>
              <a:rPr lang="en-US" sz="3200" dirty="0">
                <a:latin typeface="Times New Roman" panose="02020603050405020304" pitchFamily="18" charset="0"/>
                <a:ea typeface="+mj-ea"/>
                <a:cs typeface="Times New Roman" panose="02020603050405020304" pitchFamily="18" charset="0"/>
              </a:rPr>
              <a:t> la </a:t>
            </a:r>
            <a:r>
              <a:rPr lang="en-US" sz="3200" dirty="0" err="1">
                <a:latin typeface="Times New Roman" panose="02020603050405020304" pitchFamily="18" charset="0"/>
                <a:ea typeface="+mj-ea"/>
                <a:cs typeface="Times New Roman" panose="02020603050405020304" pitchFamily="18" charset="0"/>
              </a:rPr>
              <a:t>mer</a:t>
            </a:r>
            <a:r>
              <a:rPr lang="en-US" sz="3200" dirty="0">
                <a:latin typeface="Times New Roman" panose="02020603050405020304" pitchFamily="18" charset="0"/>
                <a:ea typeface="+mj-ea"/>
                <a:cs typeface="Times New Roman" panose="02020603050405020304" pitchFamily="18" charset="0"/>
              </a:rPr>
              <a:t> les continents, </a:t>
            </a:r>
            <a:r>
              <a:rPr lang="en-US" sz="3200" dirty="0" err="1">
                <a:latin typeface="Times New Roman" panose="02020603050405020304" pitchFamily="18" charset="0"/>
                <a:ea typeface="+mj-ea"/>
                <a:cs typeface="Times New Roman" panose="02020603050405020304" pitchFamily="18" charset="0"/>
              </a:rPr>
              <a:t>en</a:t>
            </a:r>
            <a:r>
              <a:rPr lang="en-US" sz="3200" dirty="0">
                <a:latin typeface="Times New Roman" panose="02020603050405020304" pitchFamily="18" charset="0"/>
                <a:ea typeface="+mj-ea"/>
                <a:cs typeface="Times New Roman" panose="02020603050405020304" pitchFamily="18" charset="0"/>
              </a:rPr>
              <a:t> se retirant. » (</a:t>
            </a:r>
            <a:r>
              <a:rPr lang="en-US" sz="3200" dirty="0" err="1">
                <a:latin typeface="Times New Roman" panose="02020603050405020304" pitchFamily="18" charset="0"/>
                <a:ea typeface="+mj-ea"/>
                <a:cs typeface="Times New Roman" panose="02020603050405020304" pitchFamily="18" charset="0"/>
              </a:rPr>
              <a:t>Hölderlin</a:t>
            </a:r>
            <a:r>
              <a:rPr lang="en-US" sz="3200" dirty="0">
                <a:latin typeface="Times New Roman" panose="02020603050405020304" pitchFamily="18" charset="0"/>
                <a:ea typeface="+mj-ea"/>
                <a:cs typeface="Times New Roman" panose="02020603050405020304" pitchFamily="18" charset="0"/>
              </a:rPr>
              <a:t> )</a:t>
            </a:r>
          </a:p>
        </p:txBody>
      </p:sp>
      <p:pic>
        <p:nvPicPr>
          <p:cNvPr id="4" name="Image 3" descr="Une image contenant personne, intérieur, vieux, posant&#10;&#10;Description générée automatiquement">
            <a:extLst>
              <a:ext uri="{FF2B5EF4-FFF2-40B4-BE49-F238E27FC236}">
                <a16:creationId xmlns:a16="http://schemas.microsoft.com/office/drawing/2014/main" id="{360AAC78-B450-9C48-9798-7774C52D4A1B}"/>
              </a:ext>
            </a:extLst>
          </p:cNvPr>
          <p:cNvPicPr>
            <a:picLocks noChangeAspect="1"/>
          </p:cNvPicPr>
          <p:nvPr/>
        </p:nvPicPr>
        <p:blipFill rotWithShape="1">
          <a:blip r:embed="rId2">
            <a:extLst>
              <a:ext uri="{28A0092B-C50C-407E-A947-70E740481C1C}">
                <a14:useLocalDpi xmlns:a14="http://schemas.microsoft.com/office/drawing/2010/main" val="0"/>
              </a:ext>
            </a:extLst>
          </a:blip>
          <a:srcRect l="8232" r="337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607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920621"/>
            <a:ext cx="10424160" cy="5016758"/>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solidFill>
                  <a:srgbClr val="FF0000"/>
                </a:solidFill>
                <a:latin typeface="Times New Roman" panose="02020603050405020304" pitchFamily="18" charset="0"/>
                <a:cs typeface="Times New Roman" panose="02020603050405020304" pitchFamily="18" charset="0"/>
              </a:rPr>
              <a:t>2.3. Un acte libre source de liberté</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L’autonomie du créé</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L’homme créé </a:t>
            </a:r>
            <a:r>
              <a:rPr lang="fr-FR" sz="3200" i="1" dirty="0" err="1">
                <a:latin typeface="Times New Roman" panose="02020603050405020304" pitchFamily="18" charset="0"/>
                <a:cs typeface="Times New Roman" panose="02020603050405020304" pitchFamily="18" charset="0"/>
              </a:rPr>
              <a:t>co-créateur</a:t>
            </a:r>
            <a:endParaRPr lang="fr-FR" sz="3200" i="1"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p:txBody>
      </p:sp>
    </p:spTree>
    <p:extLst>
      <p:ext uri="{BB962C8B-B14F-4D97-AF65-F5344CB8AC3E}">
        <p14:creationId xmlns:p14="http://schemas.microsoft.com/office/powerpoint/2010/main" val="90951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AB1170-A836-FA4E-9A2E-4C01F75C4F1C}"/>
              </a:ext>
            </a:extLst>
          </p:cNvPr>
          <p:cNvSpPr txBox="1"/>
          <p:nvPr/>
        </p:nvSpPr>
        <p:spPr>
          <a:xfrm>
            <a:off x="408820" y="999993"/>
            <a:ext cx="11132820" cy="3816429"/>
          </a:xfrm>
          <a:prstGeom prst="rect">
            <a:avLst/>
          </a:prstGeom>
          <a:noFill/>
        </p:spPr>
        <p:txBody>
          <a:bodyPr wrap="square" rtlCol="0">
            <a:spAutoFit/>
          </a:bodyPr>
          <a:lstStyle/>
          <a:p>
            <a:pPr algn="ctr"/>
            <a:r>
              <a:rPr lang="fr-FR" sz="3200" dirty="0">
                <a:latin typeface="Times New Roman" panose="02020603050405020304" pitchFamily="18" charset="0"/>
                <a:cs typeface="Times New Roman" panose="02020603050405020304" pitchFamily="18" charset="0"/>
              </a:rPr>
              <a:t>Adolphe GESCHE, </a:t>
            </a:r>
            <a:r>
              <a:rPr lang="fr-FR" sz="3200" i="1" dirty="0">
                <a:latin typeface="Times New Roman" panose="02020603050405020304" pitchFamily="18" charset="0"/>
                <a:cs typeface="Times New Roman" panose="02020603050405020304" pitchFamily="18" charset="0"/>
              </a:rPr>
              <a:t>Le cosmos, </a:t>
            </a:r>
            <a:r>
              <a:rPr lang="fr-FR" sz="3200" dirty="0">
                <a:latin typeface="Times New Roman" panose="02020603050405020304" pitchFamily="18" charset="0"/>
                <a:cs typeface="Times New Roman" panose="02020603050405020304" pitchFamily="18" charset="0"/>
              </a:rPr>
              <a:t>Cerf, 1994</a:t>
            </a:r>
          </a:p>
          <a:p>
            <a:pPr algn="ctr"/>
            <a:endParaRPr lang="fr-FR" sz="3200" dirty="0">
              <a:latin typeface="Times New Roman" panose="02020603050405020304" pitchFamily="18" charset="0"/>
              <a:cs typeface="Times New Roman" panose="02020603050405020304" pitchFamily="18" charset="0"/>
            </a:endParaRPr>
          </a:p>
          <a:p>
            <a:pPr algn="ctr"/>
            <a:endParaRPr lang="fr-FR" sz="3200" dirty="0">
              <a:latin typeface="Times New Roman" panose="02020603050405020304" pitchFamily="18" charset="0"/>
              <a:cs typeface="Times New Roman" panose="02020603050405020304" pitchFamily="18" charset="0"/>
            </a:endParaRPr>
          </a:p>
          <a:p>
            <a:endParaRPr lang="fr-FR" dirty="0"/>
          </a:p>
          <a:p>
            <a:r>
              <a:rPr lang="fr-FR" sz="3200" dirty="0">
                <a:latin typeface="Times New Roman" panose="02020603050405020304" pitchFamily="18" charset="0"/>
                <a:cs typeface="Times New Roman" panose="02020603050405020304" pitchFamily="18" charset="0"/>
              </a:rPr>
              <a:t>« Dieu, précisément, a voulu un cosmos qui ne soit pas pure dictée, mais </a:t>
            </a:r>
            <a:r>
              <a:rPr lang="fr-FR" sz="3200" b="1" dirty="0">
                <a:latin typeface="Times New Roman" panose="02020603050405020304" pitchFamily="18" charset="0"/>
                <a:cs typeface="Times New Roman" panose="02020603050405020304" pitchFamily="18" charset="0"/>
              </a:rPr>
              <a:t>espace de possibilités internes et de liberté inventive</a:t>
            </a:r>
            <a:r>
              <a:rPr lang="fr-FR" sz="3200" dirty="0">
                <a:latin typeface="Times New Roman" panose="02020603050405020304" pitchFamily="18" charset="0"/>
                <a:cs typeface="Times New Roman" panose="02020603050405020304" pitchFamily="18" charset="0"/>
              </a:rPr>
              <a:t>. Il y va de la consistance propre du cosmos reconnu pour lui-même. » (p. 74-75)</a:t>
            </a:r>
          </a:p>
        </p:txBody>
      </p:sp>
    </p:spTree>
    <p:extLst>
      <p:ext uri="{BB962C8B-B14F-4D97-AF65-F5344CB8AC3E}">
        <p14:creationId xmlns:p14="http://schemas.microsoft.com/office/powerpoint/2010/main" val="351019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lution plastique des océans : une lutte plus que jamais d ...">
            <a:extLst>
              <a:ext uri="{FF2B5EF4-FFF2-40B4-BE49-F238E27FC236}">
                <a16:creationId xmlns:a16="http://schemas.microsoft.com/office/drawing/2014/main" id="{82AFEA99-7CE3-03FD-33C4-0E302A83F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25" y="-243840"/>
            <a:ext cx="14660935" cy="71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es dix lieux où les conséquences du changement climatique sont déjà  dramatiques - Basta!">
            <a:extLst>
              <a:ext uri="{FF2B5EF4-FFF2-40B4-BE49-F238E27FC236}">
                <a16:creationId xmlns:a16="http://schemas.microsoft.com/office/drawing/2014/main" id="{B4B2C310-E051-E0BF-B761-146EC819C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1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3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yrie : cinq millions d'enfants nés durant la guerre dont un million comme  réfugiés – L'Express">
            <a:extLst>
              <a:ext uri="{FF2B5EF4-FFF2-40B4-BE49-F238E27FC236}">
                <a16:creationId xmlns:a16="http://schemas.microsoft.com/office/drawing/2014/main" id="{2F635910-7FF6-3A0D-E523-C6C441D1A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9" y="0"/>
            <a:ext cx="130628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8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angong : La Chine Révolutionne la Robotique avec le Premier Robot  Humanoïde Open Source - ESGI">
            <a:extLst>
              <a:ext uri="{FF2B5EF4-FFF2-40B4-BE49-F238E27FC236}">
                <a16:creationId xmlns:a16="http://schemas.microsoft.com/office/drawing/2014/main" id="{86095818-E5DA-51E1-4420-B6E765E74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842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14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ersonne, homme, costume, résistant&#10;&#10;Description générée automatiquement">
            <a:extLst>
              <a:ext uri="{FF2B5EF4-FFF2-40B4-BE49-F238E27FC236}">
                <a16:creationId xmlns:a16="http://schemas.microsoft.com/office/drawing/2014/main" id="{CFC67280-7BA5-7052-22F1-5F40E0B2C251}"/>
              </a:ext>
            </a:extLst>
          </p:cNvPr>
          <p:cNvPicPr>
            <a:picLocks noChangeAspect="1"/>
          </p:cNvPicPr>
          <p:nvPr/>
        </p:nvPicPr>
        <p:blipFill rotWithShape="1">
          <a:blip r:embed="rId2">
            <a:extLst>
              <a:ext uri="{28A0092B-C50C-407E-A947-70E740481C1C}">
                <a14:useLocalDpi xmlns:a14="http://schemas.microsoft.com/office/drawing/2010/main" val="0"/>
              </a:ext>
            </a:extLst>
          </a:blip>
          <a:srcRect l="4121"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2DD69045-0273-3BF4-37AC-54B641DED946}"/>
              </a:ext>
            </a:extLst>
          </p:cNvPr>
          <p:cNvSpPr txBox="1"/>
          <p:nvPr/>
        </p:nvSpPr>
        <p:spPr>
          <a:xfrm>
            <a:off x="175098" y="605400"/>
            <a:ext cx="6634264" cy="3519127"/>
          </a:xfrm>
          <a:prstGeom prst="rect">
            <a:avLst/>
          </a:prstGeom>
        </p:spPr>
        <p:txBody>
          <a:bodyPr vert="horz" lIns="91440" tIns="45720" rIns="91440" bIns="45720" rtlCol="0">
            <a:noAutofit/>
          </a:bodyPr>
          <a:lstStyle/>
          <a:p>
            <a:pPr>
              <a:lnSpc>
                <a:spcPct val="90000"/>
              </a:lnSpc>
              <a:spcAft>
                <a:spcPts val="600"/>
              </a:spcAft>
            </a:pPr>
            <a:r>
              <a:rPr lang="en-US" sz="3200" dirty="0">
                <a:effectLst/>
                <a:latin typeface="Times New Roman" panose="02020603050405020304" pitchFamily="18" charset="0"/>
                <a:cs typeface="Times New Roman" panose="02020603050405020304" pitchFamily="18" charset="0"/>
              </a:rPr>
              <a:t>« Agis de </a:t>
            </a:r>
            <a:r>
              <a:rPr lang="en-US" sz="3200" dirty="0" err="1">
                <a:effectLst/>
                <a:latin typeface="Times New Roman" panose="02020603050405020304" pitchFamily="18" charset="0"/>
                <a:cs typeface="Times New Roman" panose="02020603050405020304" pitchFamily="18" charset="0"/>
              </a:rPr>
              <a:t>façon</a:t>
            </a:r>
            <a:r>
              <a:rPr lang="en-US" sz="3200" dirty="0">
                <a:effectLst/>
                <a:latin typeface="Times New Roman" panose="02020603050405020304" pitchFamily="18" charset="0"/>
                <a:cs typeface="Times New Roman" panose="02020603050405020304" pitchFamily="18" charset="0"/>
              </a:rPr>
              <a:t> que les </a:t>
            </a:r>
            <a:r>
              <a:rPr lang="en-US" sz="3200" dirty="0" err="1">
                <a:effectLst/>
                <a:latin typeface="Times New Roman" panose="02020603050405020304" pitchFamily="18" charset="0"/>
                <a:cs typeface="Times New Roman" panose="02020603050405020304" pitchFamily="18" charset="0"/>
              </a:rPr>
              <a:t>effets</a:t>
            </a:r>
            <a:r>
              <a:rPr lang="en-US" sz="3200" dirty="0">
                <a:effectLst/>
                <a:latin typeface="Times New Roman" panose="02020603050405020304" pitchFamily="18" charset="0"/>
                <a:cs typeface="Times New Roman" panose="02020603050405020304" pitchFamily="18" charset="0"/>
              </a:rPr>
              <a:t> </a:t>
            </a:r>
          </a:p>
          <a:p>
            <a:pPr>
              <a:lnSpc>
                <a:spcPct val="90000"/>
              </a:lnSpc>
              <a:spcAft>
                <a:spcPts val="600"/>
              </a:spcAft>
            </a:pPr>
            <a:r>
              <a:rPr lang="en-US" sz="3200" dirty="0">
                <a:effectLst/>
                <a:latin typeface="Times New Roman" panose="02020603050405020304" pitchFamily="18" charset="0"/>
                <a:cs typeface="Times New Roman" panose="02020603050405020304" pitchFamily="18" charset="0"/>
              </a:rPr>
              <a:t>de ton action </a:t>
            </a:r>
            <a:r>
              <a:rPr lang="en-US" sz="3200" dirty="0" err="1">
                <a:effectLst/>
                <a:latin typeface="Times New Roman" panose="02020603050405020304" pitchFamily="18" charset="0"/>
                <a:cs typeface="Times New Roman" panose="02020603050405020304" pitchFamily="18" charset="0"/>
              </a:rPr>
              <a:t>soient</a:t>
            </a:r>
            <a:r>
              <a:rPr lang="en-US" sz="3200" dirty="0">
                <a:effectLst/>
                <a:latin typeface="Times New Roman" panose="02020603050405020304" pitchFamily="18" charset="0"/>
                <a:cs typeface="Times New Roman" panose="02020603050405020304" pitchFamily="18" charset="0"/>
              </a:rPr>
              <a:t> compatibles </a:t>
            </a:r>
          </a:p>
          <a:p>
            <a:pPr>
              <a:lnSpc>
                <a:spcPct val="90000"/>
              </a:lnSpc>
              <a:spcAft>
                <a:spcPts val="600"/>
              </a:spcAft>
            </a:pPr>
            <a:r>
              <a:rPr lang="en-US" sz="3200" dirty="0">
                <a:effectLst/>
                <a:latin typeface="Times New Roman" panose="02020603050405020304" pitchFamily="18" charset="0"/>
                <a:cs typeface="Times New Roman" panose="02020603050405020304" pitchFamily="18" charset="0"/>
              </a:rPr>
              <a:t>avec la permanence </a:t>
            </a:r>
            <a:r>
              <a:rPr lang="en-US" sz="3200" dirty="0" err="1">
                <a:effectLst/>
                <a:latin typeface="Times New Roman" panose="02020603050405020304" pitchFamily="18" charset="0"/>
                <a:cs typeface="Times New Roman" panose="02020603050405020304" pitchFamily="18" charset="0"/>
              </a:rPr>
              <a:t>d'une</a:t>
            </a:r>
            <a:r>
              <a:rPr lang="en-US" sz="3200" dirty="0">
                <a:effectLst/>
                <a:latin typeface="Times New Roman" panose="02020603050405020304" pitchFamily="18" charset="0"/>
                <a:cs typeface="Times New Roman" panose="02020603050405020304" pitchFamily="18" charset="0"/>
              </a:rPr>
              <a:t> vie </a:t>
            </a:r>
            <a:r>
              <a:rPr lang="en-US" sz="3200" dirty="0" err="1">
                <a:effectLst/>
                <a:latin typeface="Times New Roman" panose="02020603050405020304" pitchFamily="18" charset="0"/>
                <a:cs typeface="Times New Roman" panose="02020603050405020304" pitchFamily="18" charset="0"/>
              </a:rPr>
              <a:t>authentiquement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humaine</a:t>
            </a:r>
            <a:r>
              <a:rPr lang="en-US" sz="3200" dirty="0">
                <a:effectLst/>
                <a:latin typeface="Times New Roman" panose="02020603050405020304" pitchFamily="18" charset="0"/>
                <a:cs typeface="Times New Roman" panose="02020603050405020304" pitchFamily="18" charset="0"/>
              </a:rPr>
              <a:t> </a:t>
            </a:r>
          </a:p>
          <a:p>
            <a:pPr>
              <a:lnSpc>
                <a:spcPct val="90000"/>
              </a:lnSpc>
              <a:spcAft>
                <a:spcPts val="600"/>
              </a:spcAft>
            </a:pPr>
            <a:r>
              <a:rPr lang="en-US" sz="3200" dirty="0">
                <a:effectLst/>
                <a:latin typeface="Times New Roman" panose="02020603050405020304" pitchFamily="18" charset="0"/>
                <a:cs typeface="Times New Roman" panose="02020603050405020304" pitchFamily="18" charset="0"/>
              </a:rPr>
              <a:t>sur Terre. » </a:t>
            </a:r>
          </a:p>
          <a:p>
            <a:pPr>
              <a:lnSpc>
                <a:spcPct val="90000"/>
              </a:lnSpc>
              <a:spcAft>
                <a:spcPts val="600"/>
              </a:spcAft>
            </a:pPr>
            <a:endParaRPr lang="en-US" sz="3200" dirty="0">
              <a:latin typeface="Times New Roman" panose="02020603050405020304" pitchFamily="18" charset="0"/>
              <a:cs typeface="Times New Roman" panose="02020603050405020304" pitchFamily="18" charset="0"/>
            </a:endParaRPr>
          </a:p>
          <a:p>
            <a:pPr>
              <a:lnSpc>
                <a:spcPct val="90000"/>
              </a:lnSpc>
              <a:spcAft>
                <a:spcPts val="600"/>
              </a:spcAft>
            </a:pPr>
            <a:r>
              <a:rPr lang="en-US" sz="3200" dirty="0">
                <a:latin typeface="Times New Roman" panose="02020603050405020304" pitchFamily="18" charset="0"/>
                <a:cs typeface="Times New Roman" panose="02020603050405020304" pitchFamily="18" charset="0"/>
              </a:rPr>
              <a:t>(Hans Jonas,</a:t>
            </a:r>
          </a:p>
          <a:p>
            <a:pPr>
              <a:lnSpc>
                <a:spcPct val="90000"/>
              </a:lnSpc>
              <a:spcAft>
                <a:spcPts val="600"/>
              </a:spcAft>
            </a:pPr>
            <a:r>
              <a:rPr lang="en-US" sz="3200" i="1" dirty="0">
                <a:latin typeface="Times New Roman" panose="02020603050405020304" pitchFamily="18" charset="0"/>
                <a:cs typeface="Times New Roman" panose="02020603050405020304" pitchFamily="18" charset="0"/>
              </a:rPr>
              <a:t>Le </a:t>
            </a:r>
            <a:r>
              <a:rPr lang="en-US" sz="3200" i="1" dirty="0" err="1">
                <a:latin typeface="Times New Roman" panose="02020603050405020304" pitchFamily="18" charset="0"/>
                <a:cs typeface="Times New Roman" panose="02020603050405020304" pitchFamily="18" charset="0"/>
              </a:rPr>
              <a:t>principe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responsabilité</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1934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1413063"/>
            <a:ext cx="10424160" cy="4031873"/>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solidFill>
                  <a:srgbClr val="FF0000"/>
                </a:solidFill>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p:txBody>
      </p:sp>
    </p:spTree>
    <p:extLst>
      <p:ext uri="{BB962C8B-B14F-4D97-AF65-F5344CB8AC3E}">
        <p14:creationId xmlns:p14="http://schemas.microsoft.com/office/powerpoint/2010/main" val="3898885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674400"/>
            <a:ext cx="10424160" cy="5509200"/>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a:t>
            </a:r>
            <a:r>
              <a:rPr lang="fr-FR" sz="3200" dirty="0">
                <a:solidFill>
                  <a:srgbClr val="FF0000"/>
                </a:solidFill>
                <a:latin typeface="Times New Roman" panose="02020603050405020304" pitchFamily="18" charset="0"/>
                <a:cs typeface="Times New Roman" panose="02020603050405020304" pitchFamily="18" charset="0"/>
              </a:rPr>
              <a:t>3.1. Se reconnaître créature face au Créateur</a:t>
            </a:r>
          </a:p>
          <a:p>
            <a:pPr marL="1379538" indent="-392113">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L’expérience de la contingence</a:t>
            </a:r>
          </a:p>
          <a:p>
            <a:pPr marL="1379538" lvl="2" indent="-392113">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Opter pour le non-sens</a:t>
            </a:r>
          </a:p>
          <a:p>
            <a:pPr marL="1379538" lvl="2" indent="-392113">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Fonder sa vie sur un Autre que soi</a:t>
            </a:r>
            <a:endParaRPr lang="fr-FR" sz="3200" dirty="0">
              <a:solidFill>
                <a:srgbClr val="FF0000"/>
              </a:solidFill>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      3.2. Habiter le monde humainement</a:t>
            </a:r>
          </a:p>
        </p:txBody>
      </p:sp>
    </p:spTree>
    <p:extLst>
      <p:ext uri="{BB962C8B-B14F-4D97-AF65-F5344CB8AC3E}">
        <p14:creationId xmlns:p14="http://schemas.microsoft.com/office/powerpoint/2010/main" val="241918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autel&#10;&#10;Description générée automatiquement">
            <a:extLst>
              <a:ext uri="{FF2B5EF4-FFF2-40B4-BE49-F238E27FC236}">
                <a16:creationId xmlns:a16="http://schemas.microsoft.com/office/drawing/2014/main" id="{71E564EF-BC42-6A4E-B191-B9020A96413B}"/>
              </a:ext>
            </a:extLst>
          </p:cNvPr>
          <p:cNvPicPr>
            <a:picLocks noChangeAspect="1"/>
          </p:cNvPicPr>
          <p:nvPr/>
        </p:nvPicPr>
        <p:blipFill rotWithShape="1">
          <a:blip r:embed="rId2">
            <a:extLst>
              <a:ext uri="{28A0092B-C50C-407E-A947-70E740481C1C}">
                <a14:useLocalDpi xmlns:a14="http://schemas.microsoft.com/office/drawing/2010/main" val="0"/>
              </a:ext>
            </a:extLst>
          </a:blip>
          <a:srcRect t="11214" r="2" b="1302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Rectangle 1">
            <a:extLst>
              <a:ext uri="{FF2B5EF4-FFF2-40B4-BE49-F238E27FC236}">
                <a16:creationId xmlns:a16="http://schemas.microsoft.com/office/drawing/2014/main" id="{7B7CF084-BB4C-E64B-BBFC-EA6112BAF23D}"/>
              </a:ext>
            </a:extLst>
          </p:cNvPr>
          <p:cNvSpPr/>
          <p:nvPr/>
        </p:nvSpPr>
        <p:spPr>
          <a:xfrm>
            <a:off x="6381345" y="2194102"/>
            <a:ext cx="5642042" cy="3908586"/>
          </a:xfrm>
          <a:prstGeom prst="rect">
            <a:avLst/>
          </a:prstGeom>
        </p:spPr>
        <p:txBody>
          <a:bodyPr vert="horz" lIns="91440" tIns="45720" rIns="91440" bIns="45720" rtlCol="0">
            <a:noAutofit/>
          </a:bodyPr>
          <a:lstStyle/>
          <a:p>
            <a:pPr marL="318770" marR="547370">
              <a:lnSpc>
                <a:spcPct val="90000"/>
              </a:lnSpc>
              <a:spcBef>
                <a:spcPts val="1200"/>
              </a:spcBef>
              <a:spcAft>
                <a:spcPts val="1200"/>
              </a:spcAft>
            </a:pPr>
            <a:r>
              <a:rPr lang="en-US" sz="3600" dirty="0"/>
              <a:t>« </a:t>
            </a:r>
            <a:r>
              <a:rPr lang="en-US" sz="3600" dirty="0" err="1"/>
              <a:t>Ainsi</a:t>
            </a:r>
            <a:r>
              <a:rPr lang="en-US" sz="3600" dirty="0"/>
              <a:t>, la </a:t>
            </a:r>
            <a:r>
              <a:rPr lang="en-US" sz="3600" dirty="0" err="1"/>
              <a:t>création</a:t>
            </a:r>
            <a:r>
              <a:rPr lang="en-US" sz="3600" dirty="0"/>
              <a:t> </a:t>
            </a:r>
            <a:r>
              <a:rPr lang="en-US" sz="3600" dirty="0" err="1"/>
              <a:t>n’est</a:t>
            </a:r>
            <a:r>
              <a:rPr lang="en-US" sz="3600" dirty="0"/>
              <a:t> </a:t>
            </a:r>
            <a:r>
              <a:rPr lang="en-US" sz="3600" dirty="0" err="1"/>
              <a:t>rien</a:t>
            </a:r>
            <a:r>
              <a:rPr lang="en-US" sz="3600" dirty="0"/>
              <a:t> </a:t>
            </a:r>
            <a:r>
              <a:rPr lang="en-US" sz="3600" dirty="0" err="1"/>
              <a:t>d’autre</a:t>
            </a:r>
            <a:r>
              <a:rPr lang="en-US" sz="3600" dirty="0"/>
              <a:t> </a:t>
            </a:r>
            <a:r>
              <a:rPr lang="en-US" sz="3600" dirty="0" err="1"/>
              <a:t>qu’une</a:t>
            </a:r>
            <a:r>
              <a:rPr lang="en-US" sz="3600" dirty="0"/>
              <a:t> </a:t>
            </a:r>
            <a:r>
              <a:rPr lang="en-US" sz="3600" dirty="0" err="1"/>
              <a:t>certaine</a:t>
            </a:r>
            <a:r>
              <a:rPr lang="en-US" sz="3600" dirty="0"/>
              <a:t> relation </a:t>
            </a:r>
            <a:r>
              <a:rPr lang="en-US" sz="3600" dirty="0" err="1"/>
              <a:t>à</a:t>
            </a:r>
            <a:r>
              <a:rPr lang="en-US" sz="3600" dirty="0"/>
              <a:t> Dieu avec de la </a:t>
            </a:r>
            <a:r>
              <a:rPr lang="en-US" sz="3600" dirty="0" err="1"/>
              <a:t>nouveauté</a:t>
            </a:r>
            <a:r>
              <a:rPr lang="en-US" sz="3600" dirty="0"/>
              <a:t> d’être. »  </a:t>
            </a:r>
          </a:p>
          <a:p>
            <a:pPr marL="318770" marR="547370">
              <a:lnSpc>
                <a:spcPct val="90000"/>
              </a:lnSpc>
              <a:spcBef>
                <a:spcPts val="1200"/>
              </a:spcBef>
              <a:spcAft>
                <a:spcPts val="1200"/>
              </a:spcAft>
            </a:pPr>
            <a:r>
              <a:rPr lang="en-US" sz="3600" dirty="0"/>
              <a:t>(</a:t>
            </a:r>
            <a:r>
              <a:rPr lang="en-US" sz="3600" i="1" dirty="0"/>
              <a:t>De </a:t>
            </a:r>
            <a:r>
              <a:rPr lang="en-US" sz="3600" i="1" dirty="0" err="1"/>
              <a:t>Potentia</a:t>
            </a:r>
            <a:r>
              <a:rPr lang="en-US" sz="3600" i="1" dirty="0"/>
              <a:t> </a:t>
            </a:r>
            <a:r>
              <a:rPr lang="en-US" sz="3600" dirty="0"/>
              <a:t>III, 3)</a:t>
            </a:r>
          </a:p>
        </p:txBody>
      </p:sp>
    </p:spTree>
    <p:extLst>
      <p:ext uri="{BB962C8B-B14F-4D97-AF65-F5344CB8AC3E}">
        <p14:creationId xmlns:p14="http://schemas.microsoft.com/office/powerpoint/2010/main" val="427858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8612EB-DB18-164F-B695-8673150CA2BA}"/>
              </a:ext>
            </a:extLst>
          </p:cNvPr>
          <p:cNvSpPr txBox="1"/>
          <p:nvPr/>
        </p:nvSpPr>
        <p:spPr>
          <a:xfrm>
            <a:off x="5663738" y="4485653"/>
            <a:ext cx="5771132" cy="584775"/>
          </a:xfrm>
          <a:prstGeom prst="rect">
            <a:avLst/>
          </a:prstGeom>
          <a:solidFill>
            <a:schemeClr val="bg1"/>
          </a:solidFill>
        </p:spPr>
        <p:txBody>
          <a:bodyPr wrap="none" rtlCol="0">
            <a:spAutoFit/>
          </a:bodyPr>
          <a:lstStyle/>
          <a:p>
            <a:r>
              <a:rPr lang="fr-FR" sz="3200" dirty="0">
                <a:latin typeface="Times New Roman" panose="02020603050405020304" pitchFamily="18" charset="0"/>
                <a:cs typeface="Times New Roman" panose="02020603050405020304" pitchFamily="18" charset="0"/>
              </a:rPr>
              <a:t>« L’existence précède l’essence. »</a:t>
            </a:r>
          </a:p>
        </p:txBody>
      </p:sp>
      <p:sp>
        <p:nvSpPr>
          <p:cNvPr id="3" name="ZoneTexte 2">
            <a:extLst>
              <a:ext uri="{FF2B5EF4-FFF2-40B4-BE49-F238E27FC236}">
                <a16:creationId xmlns:a16="http://schemas.microsoft.com/office/drawing/2014/main" id="{850A1934-302D-D742-B924-0D4D9EA87F6E}"/>
              </a:ext>
            </a:extLst>
          </p:cNvPr>
          <p:cNvSpPr txBox="1"/>
          <p:nvPr/>
        </p:nvSpPr>
        <p:spPr>
          <a:xfrm>
            <a:off x="5663738" y="874455"/>
            <a:ext cx="6003878" cy="2554545"/>
          </a:xfrm>
          <a:prstGeom prst="rect">
            <a:avLst/>
          </a:prstGeom>
          <a:solidFill>
            <a:schemeClr val="bg1"/>
          </a:solidFill>
        </p:spPr>
        <p:txBody>
          <a:bodyPr wrap="square" rtlCol="0">
            <a:spAutoFit/>
          </a:bodyPr>
          <a:lstStyle/>
          <a:p>
            <a:r>
              <a:rPr lang="fr-FR" sz="3200" dirty="0">
                <a:latin typeface="Times New Roman" panose="02020603050405020304" pitchFamily="18" charset="0"/>
                <a:cs typeface="Times New Roman" panose="02020603050405020304" pitchFamily="18" charset="0"/>
              </a:rPr>
              <a:t>« Un homme s’engage dans sa vie, dessine sa figure, et en dehors de cette figure il n’y a rien. » </a:t>
            </a:r>
          </a:p>
          <a:p>
            <a:r>
              <a:rPr lang="fr-FR" sz="3200" dirty="0">
                <a:latin typeface="Times New Roman" panose="02020603050405020304" pitchFamily="18" charset="0"/>
                <a:cs typeface="Times New Roman" panose="02020603050405020304" pitchFamily="18" charset="0"/>
              </a:rPr>
              <a:t>(Jean-Paul Sartre, </a:t>
            </a:r>
            <a:r>
              <a:rPr lang="fr-FR" sz="3200" i="1" dirty="0">
                <a:latin typeface="Times New Roman" panose="02020603050405020304" pitchFamily="18" charset="0"/>
                <a:cs typeface="Times New Roman" panose="02020603050405020304" pitchFamily="18" charset="0"/>
              </a:rPr>
              <a:t>L’existentialisme est un humanisme</a:t>
            </a:r>
            <a:r>
              <a:rPr lang="fr-FR" sz="3200" dirty="0">
                <a:latin typeface="Times New Roman" panose="02020603050405020304" pitchFamily="18" charset="0"/>
                <a:cs typeface="Times New Roman" panose="02020603050405020304" pitchFamily="18" charset="0"/>
              </a:rPr>
              <a:t>, p. 53)</a:t>
            </a:r>
          </a:p>
        </p:txBody>
      </p:sp>
      <p:pic>
        <p:nvPicPr>
          <p:cNvPr id="5" name="Image 4">
            <a:extLst>
              <a:ext uri="{FF2B5EF4-FFF2-40B4-BE49-F238E27FC236}">
                <a16:creationId xmlns:a16="http://schemas.microsoft.com/office/drawing/2014/main" id="{DA3E9E53-7427-4E49-8FAA-223107BE9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71578" cy="6995240"/>
          </a:xfrm>
          <a:prstGeom prst="rect">
            <a:avLst/>
          </a:prstGeom>
        </p:spPr>
      </p:pic>
    </p:spTree>
    <p:extLst>
      <p:ext uri="{BB962C8B-B14F-4D97-AF65-F5344CB8AC3E}">
        <p14:creationId xmlns:p14="http://schemas.microsoft.com/office/powerpoint/2010/main" val="133871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4FCCE5E-C7F6-0650-6A97-7D943321CBD9}"/>
              </a:ext>
            </a:extLst>
          </p:cNvPr>
          <p:cNvSpPr txBox="1"/>
          <p:nvPr/>
        </p:nvSpPr>
        <p:spPr>
          <a:xfrm>
            <a:off x="1858130" y="1044372"/>
            <a:ext cx="8991600" cy="4524315"/>
          </a:xfrm>
          <a:prstGeom prst="rect">
            <a:avLst/>
          </a:prstGeom>
          <a:noFill/>
        </p:spPr>
        <p:txBody>
          <a:bodyPr wrap="square" rtlCol="0">
            <a:spAutoFit/>
          </a:bodyPr>
          <a:lstStyle/>
          <a:p>
            <a:pPr algn="just"/>
            <a:r>
              <a:rPr lang="fr-FR" sz="3200" dirty="0">
                <a:effectLst/>
                <a:latin typeface="Times New Roman" panose="02020603050405020304" pitchFamily="18" charset="0"/>
                <a:ea typeface="Times New Roman" panose="02020603050405020304" pitchFamily="18" charset="0"/>
              </a:rPr>
              <a:t>La foi est la forme, irréductible au savoir et sans commune mesure avec lui, d’une prise de position de l’homme à l’égard de l’ensemble de la réalité ; elle est ce qui donne le sens… Le sens ne provient pas du savoir…. Le sens, càd le fondement sur lequel repose toute notre existence, nous ne pouvons pas le créer nous-mêmes, nous ne pouvons que le recevoir… ».</a:t>
            </a:r>
          </a:p>
          <a:p>
            <a:pPr algn="just"/>
            <a:r>
              <a:rPr lang="fr-FR" sz="3200" dirty="0">
                <a:latin typeface="Times New Roman" panose="02020603050405020304" pitchFamily="18" charset="0"/>
                <a:ea typeface="Times New Roman" panose="02020603050405020304" pitchFamily="18" charset="0"/>
              </a:rPr>
              <a:t>(Joseph Ratzinger, </a:t>
            </a:r>
            <a:r>
              <a:rPr lang="fr-FR" sz="3200" i="1" dirty="0">
                <a:latin typeface="Times New Roman" panose="02020603050405020304" pitchFamily="18" charset="0"/>
                <a:ea typeface="Times New Roman" panose="02020603050405020304" pitchFamily="18" charset="0"/>
              </a:rPr>
              <a:t>La foi chrétienne hier et aujourd’hui, </a:t>
            </a:r>
            <a:r>
              <a:rPr lang="fr-FR" sz="3200" dirty="0">
                <a:latin typeface="Times New Roman" panose="02020603050405020304" pitchFamily="18" charset="0"/>
                <a:ea typeface="Times New Roman" panose="02020603050405020304" pitchFamily="18" charset="0"/>
              </a:rPr>
              <a:t>p. 29-32)</a:t>
            </a:r>
            <a:endParaRPr lang="fr-F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771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personne, homme, complet, souriant&#10;&#10;Description générée automatiquement">
            <a:extLst>
              <a:ext uri="{FF2B5EF4-FFF2-40B4-BE49-F238E27FC236}">
                <a16:creationId xmlns:a16="http://schemas.microsoft.com/office/drawing/2014/main" id="{A3EA4A7B-5283-4841-801F-DE2DC0AA1A68}"/>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7E7805EB-27BA-D042-AA3D-48B7540D23ED}"/>
              </a:ext>
            </a:extLst>
          </p:cNvPr>
          <p:cNvSpPr txBox="1"/>
          <p:nvPr/>
        </p:nvSpPr>
        <p:spPr>
          <a:xfrm>
            <a:off x="6417207" y="564204"/>
            <a:ext cx="5635557" cy="481509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200" dirty="0">
                <a:latin typeface="Times New Roman" panose="02020603050405020304" pitchFamily="18" charset="0"/>
                <a:cs typeface="Times New Roman" panose="02020603050405020304" pitchFamily="18" charset="0"/>
              </a:rPr>
              <a:t>« Nous ne </a:t>
            </a:r>
            <a:r>
              <a:rPr lang="en-US" sz="3200" dirty="0" err="1">
                <a:latin typeface="Times New Roman" panose="02020603050405020304" pitchFamily="18" charset="0"/>
                <a:cs typeface="Times New Roman" panose="02020603050405020304" pitchFamily="18" charset="0"/>
              </a:rPr>
              <a:t>savons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d’où</a:t>
            </a:r>
            <a:r>
              <a:rPr lang="en-US" sz="3200" dirty="0">
                <a:latin typeface="Times New Roman" panose="02020603050405020304" pitchFamily="18" charset="0"/>
                <a:cs typeface="Times New Roman" panose="02020603050405020304" pitchFamily="18" charset="0"/>
              </a:rPr>
              <a:t> nous </a:t>
            </a:r>
            <a:r>
              <a:rPr lang="en-US" sz="3200" dirty="0" err="1">
                <a:latin typeface="Times New Roman" panose="02020603050405020304" pitchFamily="18" charset="0"/>
                <a:cs typeface="Times New Roman" panose="02020603050405020304" pitchFamily="18" charset="0"/>
              </a:rPr>
              <a:t>venons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pourquoi</a:t>
            </a:r>
            <a:r>
              <a:rPr lang="en-US" sz="3200" dirty="0">
                <a:latin typeface="Times New Roman" panose="02020603050405020304" pitchFamily="18" charset="0"/>
                <a:cs typeface="Times New Roman" panose="02020603050405020304" pitchFamily="18" charset="0"/>
              </a:rPr>
              <a:t> nous </a:t>
            </a:r>
            <a:r>
              <a:rPr lang="en-US" sz="3200" dirty="0" err="1">
                <a:latin typeface="Times New Roman" panose="02020603050405020304" pitchFamily="18" charset="0"/>
                <a:cs typeface="Times New Roman" panose="02020603050405020304" pitchFamily="18" charset="0"/>
              </a:rPr>
              <a:t>sommes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a:t>
            </a:r>
            <a:r>
              <a:rPr lang="en-US" sz="3200" dirty="0">
                <a:latin typeface="Times New Roman" panose="02020603050405020304" pitchFamily="18" charset="0"/>
                <a:cs typeface="Times New Roman" panose="02020603050405020304" pitchFamily="18" charset="0"/>
              </a:rPr>
              <a:t> surtout </a:t>
            </a:r>
            <a:r>
              <a:rPr lang="en-US" sz="3200" dirty="0" err="1">
                <a:latin typeface="Times New Roman" panose="02020603050405020304" pitchFamily="18" charset="0"/>
                <a:cs typeface="Times New Roman" panose="02020603050405020304" pitchFamily="18" charset="0"/>
              </a:rPr>
              <a:t>ce</a:t>
            </a:r>
            <a:r>
              <a:rPr lang="en-US" sz="3200" dirty="0">
                <a:latin typeface="Times New Roman" panose="02020603050405020304" pitchFamily="18" charset="0"/>
                <a:cs typeface="Times New Roman" panose="02020603050405020304" pitchFamily="18" charset="0"/>
              </a:rPr>
              <a:t> que nous </a:t>
            </a:r>
            <a:r>
              <a:rPr lang="en-US" sz="3200" dirty="0" err="1">
                <a:latin typeface="Times New Roman" panose="02020603050405020304" pitchFamily="18" charset="0"/>
                <a:cs typeface="Times New Roman" panose="02020603050405020304" pitchFamily="18" charset="0"/>
              </a:rPr>
              <a:t>allons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devenir</a:t>
            </a:r>
            <a:r>
              <a:rPr lang="en-US" sz="3200" dirty="0">
                <a:latin typeface="Times New Roman" panose="02020603050405020304" pitchFamily="18" charset="0"/>
                <a:cs typeface="Times New Roman" panose="02020603050405020304" pitchFamily="18" charset="0"/>
              </a:rPr>
              <a:t> dans un avenir plus </a:t>
            </a:r>
            <a:r>
              <a:rPr lang="en-US" sz="3200" dirty="0" err="1">
                <a:latin typeface="Times New Roman" panose="02020603050405020304" pitchFamily="18" charset="0"/>
                <a:cs typeface="Times New Roman" panose="02020603050405020304" pitchFamily="18" charset="0"/>
              </a:rPr>
              <a:t>ou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moins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proche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en</a:t>
            </a:r>
            <a:r>
              <a:rPr lang="en-US" sz="3200" dirty="0">
                <a:latin typeface="Times New Roman" panose="02020603050405020304" pitchFamily="18" charset="0"/>
                <a:cs typeface="Times New Roman" panose="02020603050405020304" pitchFamily="18" charset="0"/>
              </a:rPr>
              <a:t> tout </a:t>
            </a:r>
            <a:r>
              <a:rPr lang="en-US" sz="3200" dirty="0" err="1">
                <a:latin typeface="Times New Roman" panose="02020603050405020304" pitchFamily="18" charset="0"/>
                <a:cs typeface="Times New Roman" panose="02020603050405020304" pitchFamily="18" charset="0"/>
              </a:rPr>
              <a:t>cas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inéluctable</a:t>
            </a:r>
            <a:r>
              <a:rPr lang="en-US" sz="3200" dirty="0">
                <a:latin typeface="Times New Roman" panose="02020603050405020304" pitchFamily="18" charset="0"/>
                <a:cs typeface="Times New Roman" panose="02020603050405020304" pitchFamily="18" charset="0"/>
              </a:rPr>
              <a:t>. </a:t>
            </a:r>
          </a:p>
          <a:p>
            <a:pPr>
              <a:lnSpc>
                <a:spcPct val="90000"/>
              </a:lnSpc>
              <a:spcAft>
                <a:spcPts val="600"/>
              </a:spcAft>
            </a:pPr>
            <a:r>
              <a:rPr lang="en-US" sz="3200" dirty="0">
                <a:latin typeface="Times New Roman" panose="02020603050405020304" pitchFamily="18" charset="0"/>
                <a:cs typeface="Times New Roman" panose="02020603050405020304" pitchFamily="18" charset="0"/>
              </a:rPr>
              <a:t>Il </a:t>
            </a:r>
            <a:r>
              <a:rPr lang="en-US" sz="3200" dirty="0" err="1">
                <a:latin typeface="Times New Roman" panose="02020603050405020304" pitchFamily="18" charset="0"/>
                <a:cs typeface="Times New Roman" panose="02020603050405020304" pitchFamily="18" charset="0"/>
              </a:rPr>
              <a:t>n’y</a:t>
            </a:r>
            <a:r>
              <a:rPr lang="en-US" sz="3200" dirty="0">
                <a:latin typeface="Times New Roman" panose="02020603050405020304" pitchFamily="18" charset="0"/>
                <a:cs typeface="Times New Roman" panose="02020603050405020304" pitchFamily="18" charset="0"/>
              </a:rPr>
              <a:t> a pas </a:t>
            </a:r>
            <a:r>
              <a:rPr lang="en-US" sz="3200" dirty="0" err="1">
                <a:latin typeface="Times New Roman" panose="02020603050405020304" pitchFamily="18" charset="0"/>
                <a:cs typeface="Times New Roman" panose="02020603050405020304" pitchFamily="18" charset="0"/>
              </a:rPr>
              <a:t>d’autre</a:t>
            </a:r>
            <a:r>
              <a:rPr lang="en-US" sz="3200" dirty="0">
                <a:latin typeface="Times New Roman" panose="02020603050405020304" pitchFamily="18" charset="0"/>
                <a:cs typeface="Times New Roman" panose="02020603050405020304" pitchFamily="18" charset="0"/>
              </a:rPr>
              <a:t> question que </a:t>
            </a:r>
            <a:r>
              <a:rPr lang="en-US" sz="3200" dirty="0" err="1">
                <a:latin typeface="Times New Roman" panose="02020603050405020304" pitchFamily="18" charset="0"/>
                <a:cs typeface="Times New Roman" panose="02020603050405020304" pitchFamily="18" charset="0"/>
              </a:rPr>
              <a:t>celle-là</a:t>
            </a:r>
            <a:r>
              <a:rPr lang="en-US" sz="3200" dirty="0">
                <a:latin typeface="Times New Roman" panose="02020603050405020304" pitchFamily="18" charset="0"/>
                <a:cs typeface="Times New Roman" panose="02020603050405020304" pitchFamily="18" charset="0"/>
              </a:rPr>
              <a:t>. »  </a:t>
            </a:r>
          </a:p>
          <a:p>
            <a:pPr>
              <a:lnSpc>
                <a:spcPct val="90000"/>
              </a:lnSpc>
              <a:spcAft>
                <a:spcPts val="600"/>
              </a:spcAft>
            </a:pPr>
            <a:endParaRPr lang="en-US" sz="3200" dirty="0">
              <a:latin typeface="Times New Roman" panose="02020603050405020304" pitchFamily="18" charset="0"/>
              <a:cs typeface="Times New Roman" panose="02020603050405020304" pitchFamily="18" charset="0"/>
            </a:endParaRPr>
          </a:p>
          <a:p>
            <a:pPr>
              <a:lnSpc>
                <a:spcPct val="90000"/>
              </a:lnSpc>
              <a:spcAft>
                <a:spcPts val="600"/>
              </a:spcAft>
            </a:pPr>
            <a:r>
              <a:rPr lang="en-US" sz="3200" dirty="0">
                <a:latin typeface="Times New Roman" panose="02020603050405020304" pitchFamily="18" charset="0"/>
                <a:cs typeface="Times New Roman" panose="02020603050405020304" pitchFamily="18" charset="0"/>
              </a:rPr>
              <a:t>(Jean </a:t>
            </a:r>
            <a:r>
              <a:rPr lang="en-US" sz="3200" dirty="0" err="1">
                <a:latin typeface="Times New Roman" panose="02020603050405020304" pitchFamily="18" charset="0"/>
                <a:cs typeface="Times New Roman" panose="02020603050405020304" pitchFamily="18" charset="0"/>
              </a:rPr>
              <a:t>d’Ormesson</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Un hosanna sans </a:t>
            </a:r>
            <a:r>
              <a:rPr lang="en-US" sz="3200" dirty="0">
                <a:latin typeface="Times New Roman" panose="02020603050405020304" pitchFamily="18" charset="0"/>
                <a:cs typeface="Times New Roman" panose="02020603050405020304" pitchFamily="18" charset="0"/>
              </a:rPr>
              <a:t>fin, p. 39)</a:t>
            </a:r>
          </a:p>
        </p:txBody>
      </p:sp>
    </p:spTree>
    <p:extLst>
      <p:ext uri="{BB962C8B-B14F-4D97-AF65-F5344CB8AC3E}">
        <p14:creationId xmlns:p14="http://schemas.microsoft.com/office/powerpoint/2010/main" val="859605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674400"/>
            <a:ext cx="10424160" cy="6001643"/>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a:t>
            </a:r>
            <a:r>
              <a:rPr lang="fr-FR" sz="3200" dirty="0">
                <a:solidFill>
                  <a:srgbClr val="FF0000"/>
                </a:solidFill>
                <a:latin typeface="Times New Roman" panose="02020603050405020304" pitchFamily="18" charset="0"/>
                <a:cs typeface="Times New Roman" panose="02020603050405020304" pitchFamily="18" charset="0"/>
              </a:rPr>
              <a:t>3.2. Habiter le monde humainement</a:t>
            </a:r>
          </a:p>
          <a:p>
            <a:pPr marL="939800" indent="47625">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    S’émerveiller du don</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Cultiver et sauvegarder la création</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Vivre la relation à Dieu par la médiation de la création</a:t>
            </a:r>
          </a:p>
        </p:txBody>
      </p:sp>
    </p:spTree>
    <p:extLst>
      <p:ext uri="{BB962C8B-B14F-4D97-AF65-F5344CB8AC3E}">
        <p14:creationId xmlns:p14="http://schemas.microsoft.com/office/powerpoint/2010/main" val="3855397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sombre&#10;&#10;Description générée automatiquement">
            <a:extLst>
              <a:ext uri="{FF2B5EF4-FFF2-40B4-BE49-F238E27FC236}">
                <a16:creationId xmlns:a16="http://schemas.microsoft.com/office/drawing/2014/main" id="{9D131287-B1CB-C949-9E96-9B4FA3D0943A}"/>
              </a:ext>
            </a:extLst>
          </p:cNvPr>
          <p:cNvPicPr>
            <a:picLocks noChangeAspect="1"/>
          </p:cNvPicPr>
          <p:nvPr/>
        </p:nvPicPr>
        <p:blipFill rotWithShape="1">
          <a:blip r:embed="rId2">
            <a:extLst>
              <a:ext uri="{28A0092B-C50C-407E-A947-70E740481C1C}">
                <a14:useLocalDpi xmlns:a14="http://schemas.microsoft.com/office/drawing/2010/main" val="0"/>
              </a:ext>
            </a:extLst>
          </a:blip>
          <a:srcRect t="7243" b="36507"/>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909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1A7BC3-6848-29FE-3DE1-63A7A84D1B29}"/>
              </a:ext>
            </a:extLst>
          </p:cNvPr>
          <p:cNvSpPr txBox="1"/>
          <p:nvPr/>
        </p:nvSpPr>
        <p:spPr>
          <a:xfrm>
            <a:off x="1745673" y="1505396"/>
            <a:ext cx="9421091" cy="4031873"/>
          </a:xfrm>
          <a:prstGeom prst="rect">
            <a:avLst/>
          </a:prstGeom>
          <a:noFill/>
        </p:spPr>
        <p:txBody>
          <a:bodyPr wrap="square">
            <a:spAutoFit/>
          </a:bodyPr>
          <a:lstStyle/>
          <a:p>
            <a:pPr marL="547370" marR="547370">
              <a:spcBef>
                <a:spcPts val="1200"/>
              </a:spcBef>
              <a:buNone/>
            </a:pPr>
            <a:r>
              <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Les cieux proclament la gloire de Dieu,</a:t>
            </a:r>
          </a:p>
          <a:p>
            <a:pPr marL="547370" marR="547370">
              <a:buNone/>
            </a:pPr>
            <a:r>
              <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Le firmament raconte l’ouvrage de ses mains.</a:t>
            </a:r>
          </a:p>
          <a:p>
            <a:pPr marL="547370" marR="547370">
              <a:buNone/>
            </a:pPr>
            <a:r>
              <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Le jour au jour en livre le récit et la nuit à la nuit en donne connaissance.</a:t>
            </a:r>
          </a:p>
          <a:p>
            <a:pPr marL="547370" marR="547370">
              <a:spcAft>
                <a:spcPts val="1200"/>
              </a:spcAft>
              <a:buNone/>
            </a:pPr>
            <a:r>
              <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Pas de paroles dans ce récit, pas de voix qui s’entendent ; mais sur toute la terre en paraît le message et la nouvelle, aux limites du monde. » (Ps 18a, 21)</a:t>
            </a:r>
          </a:p>
        </p:txBody>
      </p:sp>
    </p:spTree>
    <p:extLst>
      <p:ext uri="{BB962C8B-B14F-4D97-AF65-F5344CB8AC3E}">
        <p14:creationId xmlns:p14="http://schemas.microsoft.com/office/powerpoint/2010/main" val="84744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03228-C1C8-319D-F252-C0A4178B9A3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7FFCE45-A0A9-6A77-EF27-BD7377152BFA}"/>
              </a:ext>
            </a:extLst>
          </p:cNvPr>
          <p:cNvSpPr txBox="1"/>
          <p:nvPr/>
        </p:nvSpPr>
        <p:spPr>
          <a:xfrm>
            <a:off x="1745673" y="1505396"/>
            <a:ext cx="9421091" cy="3847207"/>
          </a:xfrm>
          <a:prstGeom prst="rect">
            <a:avLst/>
          </a:prstGeom>
          <a:noFill/>
        </p:spPr>
        <p:txBody>
          <a:bodyPr wrap="square">
            <a:spAutoFit/>
          </a:bodyPr>
          <a:lstStyle/>
          <a:p>
            <a:pPr marL="547370" marR="547370" algn="just">
              <a:spcBef>
                <a:spcPts val="1200"/>
              </a:spcBef>
              <a:spcAft>
                <a:spcPts val="1200"/>
              </a:spcAft>
            </a:pPr>
            <a:r>
              <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 Tout ce qui m’entourait m’apparaissait sous un aspect de beauté : … tout priait, tout chantait gloire à Dieu ! Je comprenais ce que l’on appelle ainsi « la connaissance du langage de la création » et je voyais comment il est possible de converser avec les créatures de Dieu. »</a:t>
            </a:r>
          </a:p>
          <a:p>
            <a:pPr marL="547370" marR="547370" algn="just">
              <a:spcBef>
                <a:spcPts val="1200"/>
              </a:spcBef>
              <a:spcAft>
                <a:spcPts val="1200"/>
              </a:spcAft>
            </a:pPr>
            <a:r>
              <a:rPr lang="fr-FR" sz="3200" i="1" dirty="0">
                <a:solidFill>
                  <a:srgbClr val="000000"/>
                </a:solidFill>
                <a:effectLst/>
                <a:latin typeface="Times New Roman" panose="02020603050405020304" pitchFamily="18" charset="0"/>
                <a:ea typeface="Times New Roman" panose="02020603050405020304" pitchFamily="18" charset="0"/>
              </a:rPr>
              <a:t>(Récits d’un </a:t>
            </a:r>
            <a:r>
              <a:rPr lang="fr-FR" sz="3200" i="1" dirty="0" err="1">
                <a:solidFill>
                  <a:srgbClr val="000000"/>
                </a:solidFill>
                <a:effectLst/>
                <a:latin typeface="Times New Roman" panose="02020603050405020304" pitchFamily="18" charset="0"/>
                <a:ea typeface="Times New Roman" panose="02020603050405020304" pitchFamily="18" charset="0"/>
              </a:rPr>
              <a:t>Pélerin</a:t>
            </a:r>
            <a:r>
              <a:rPr lang="fr-FR" sz="3200" i="1" dirty="0">
                <a:solidFill>
                  <a:srgbClr val="000000"/>
                </a:solidFill>
                <a:effectLst/>
                <a:latin typeface="Times New Roman" panose="02020603050405020304" pitchFamily="18" charset="0"/>
                <a:ea typeface="Times New Roman" panose="02020603050405020304" pitchFamily="18" charset="0"/>
              </a:rPr>
              <a:t> russe)</a:t>
            </a:r>
            <a:endPar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429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vieux, pierre&#10;&#10;Description générée automatiquement">
            <a:extLst>
              <a:ext uri="{FF2B5EF4-FFF2-40B4-BE49-F238E27FC236}">
                <a16:creationId xmlns:a16="http://schemas.microsoft.com/office/drawing/2014/main" id="{3F509835-164B-2449-868B-1432D71F06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758"/>
            <a:ext cx="5070007" cy="6806484"/>
          </a:xfrm>
        </p:spPr>
      </p:pic>
      <p:sp>
        <p:nvSpPr>
          <p:cNvPr id="2" name="ZoneTexte 1">
            <a:extLst>
              <a:ext uri="{FF2B5EF4-FFF2-40B4-BE49-F238E27FC236}">
                <a16:creationId xmlns:a16="http://schemas.microsoft.com/office/drawing/2014/main" id="{A2FD66CE-2403-394A-9D47-50439698F779}"/>
              </a:ext>
            </a:extLst>
          </p:cNvPr>
          <p:cNvSpPr txBox="1"/>
          <p:nvPr/>
        </p:nvSpPr>
        <p:spPr>
          <a:xfrm>
            <a:off x="5266267" y="1905506"/>
            <a:ext cx="6790265" cy="3046988"/>
          </a:xfrm>
          <a:prstGeom prst="rect">
            <a:avLst/>
          </a:prstGeom>
          <a:solidFill>
            <a:schemeClr val="bg1"/>
          </a:solidFill>
        </p:spPr>
        <p:txBody>
          <a:bodyPr wrap="square" rtlCol="0">
            <a:spAutoFit/>
          </a:bodyPr>
          <a:lstStyle/>
          <a:p>
            <a:r>
              <a:rPr lang="fr-FR" sz="3200" dirty="0">
                <a:latin typeface="Times New Roman" panose="02020603050405020304" pitchFamily="18" charset="0"/>
                <a:cs typeface="Times New Roman" panose="02020603050405020304" pitchFamily="18" charset="0"/>
              </a:rPr>
              <a:t>« </a:t>
            </a:r>
            <a:r>
              <a:rPr lang="fr-FR" sz="3200" i="1" dirty="0">
                <a:latin typeface="Times New Roman" panose="02020603050405020304" pitchFamily="18" charset="0"/>
                <a:cs typeface="Times New Roman" panose="02020603050405020304" pitchFamily="18" charset="0"/>
              </a:rPr>
              <a:t>Loué</a:t>
            </a:r>
            <a:r>
              <a:rPr lang="fr-FR" sz="3200" dirty="0">
                <a:latin typeface="Times New Roman" panose="02020603050405020304" pitchFamily="18" charset="0"/>
                <a:cs typeface="Times New Roman" panose="02020603050405020304" pitchFamily="18" charset="0"/>
              </a:rPr>
              <a:t> sois-tu, mon Seigneur, pour sœur notre mère la terre, qui nous soutient et nous gouverne, et produits divers fruits avec les fleurs colorées et l’herbe. » </a:t>
            </a:r>
          </a:p>
          <a:p>
            <a:r>
              <a:rPr lang="fr-FR" sz="3200" dirty="0">
                <a:latin typeface="Times New Roman" panose="02020603050405020304" pitchFamily="18" charset="0"/>
                <a:cs typeface="Times New Roman" panose="02020603050405020304" pitchFamily="18" charset="0"/>
              </a:rPr>
              <a:t>(François d’Assise, </a:t>
            </a:r>
            <a:r>
              <a:rPr lang="fr-FR" sz="3200" i="1" dirty="0">
                <a:latin typeface="Times New Roman" panose="02020603050405020304" pitchFamily="18" charset="0"/>
                <a:cs typeface="Times New Roman" panose="02020603050405020304" pitchFamily="18" charset="0"/>
              </a:rPr>
              <a:t>Cantique des Créatures</a:t>
            </a:r>
            <a:r>
              <a:rPr lang="fr-FR" sz="3200" dirty="0">
                <a:latin typeface="Times New Roman" panose="02020603050405020304" pitchFamily="18" charset="0"/>
                <a:cs typeface="Times New Roman" panose="02020603050405020304" pitchFamily="18" charset="0"/>
              </a:rPr>
              <a:t>)</a:t>
            </a:r>
          </a:p>
        </p:txBody>
      </p:sp>
      <p:sp>
        <p:nvSpPr>
          <p:cNvPr id="4" name="ZoneTexte 3">
            <a:extLst>
              <a:ext uri="{FF2B5EF4-FFF2-40B4-BE49-F238E27FC236}">
                <a16:creationId xmlns:a16="http://schemas.microsoft.com/office/drawing/2014/main" id="{E1217DFD-A6A5-9672-C7DB-44C9718B15B5}"/>
              </a:ext>
            </a:extLst>
          </p:cNvPr>
          <p:cNvSpPr txBox="1"/>
          <p:nvPr/>
        </p:nvSpPr>
        <p:spPr>
          <a:xfrm>
            <a:off x="5266267" y="5999644"/>
            <a:ext cx="5070007" cy="646331"/>
          </a:xfrm>
          <a:prstGeom prst="rect">
            <a:avLst/>
          </a:prstGeom>
          <a:solidFill>
            <a:schemeClr val="bg1"/>
          </a:solidFill>
        </p:spPr>
        <p:txBody>
          <a:bodyPr wrap="square">
            <a:spAutoFit/>
          </a:bodyPr>
          <a:lstStyle/>
          <a:p>
            <a:r>
              <a:rPr lang="fr-FR" dirty="0"/>
              <a:t>Giotto, Saint François d’Assise prêchant aux oiseaux,</a:t>
            </a:r>
          </a:p>
          <a:p>
            <a:r>
              <a:rPr lang="fr-FR" dirty="0"/>
              <a:t>Fresque de la basilique d’Assise, XIIIe s</a:t>
            </a:r>
          </a:p>
        </p:txBody>
      </p:sp>
    </p:spTree>
    <p:extLst>
      <p:ext uri="{BB962C8B-B14F-4D97-AF65-F5344CB8AC3E}">
        <p14:creationId xmlns:p14="http://schemas.microsoft.com/office/powerpoint/2010/main" val="720643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ersonne, homme, mur, cravate&#10;&#10;Description générée automatiquement">
            <a:extLst>
              <a:ext uri="{FF2B5EF4-FFF2-40B4-BE49-F238E27FC236}">
                <a16:creationId xmlns:a16="http://schemas.microsoft.com/office/drawing/2014/main" id="{D492FEDD-2123-14D5-E916-150E4CC24F5C}"/>
              </a:ext>
            </a:extLst>
          </p:cNvPr>
          <p:cNvPicPr>
            <a:picLocks noChangeAspect="1"/>
          </p:cNvPicPr>
          <p:nvPr/>
        </p:nvPicPr>
        <p:blipFill rotWithShape="1">
          <a:blip r:embed="rId2">
            <a:extLst>
              <a:ext uri="{28A0092B-C50C-407E-A947-70E740481C1C}">
                <a14:useLocalDpi xmlns:a14="http://schemas.microsoft.com/office/drawing/2010/main" val="0"/>
              </a:ext>
            </a:extLst>
          </a:blip>
          <a:srcRect t="2778" b="1069"/>
          <a:stretch/>
        </p:blipFill>
        <p:spPr>
          <a:xfrm>
            <a:off x="20" y="-45294"/>
            <a:ext cx="12191980" cy="6857989"/>
          </a:xfrm>
          <a:prstGeom prst="rect">
            <a:avLst/>
          </a:prstGeom>
        </p:spPr>
      </p:pic>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texte&#10;&#10;Description générée automatiquement">
            <a:extLst>
              <a:ext uri="{FF2B5EF4-FFF2-40B4-BE49-F238E27FC236}">
                <a16:creationId xmlns:a16="http://schemas.microsoft.com/office/drawing/2014/main" id="{046BD623-A791-BAAF-71A4-CACB21855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234" y="392592"/>
            <a:ext cx="3740048" cy="5666740"/>
          </a:xfrm>
          <a:prstGeom prst="rect">
            <a:avLst/>
          </a:prstGeom>
        </p:spPr>
      </p:pic>
    </p:spTree>
    <p:extLst>
      <p:ext uri="{BB962C8B-B14F-4D97-AF65-F5344CB8AC3E}">
        <p14:creationId xmlns:p14="http://schemas.microsoft.com/office/powerpoint/2010/main" val="3420130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674400"/>
            <a:ext cx="10424160" cy="6001643"/>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a:p>
            <a:pPr marL="939800" indent="439738">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S’émerveiller du don</a:t>
            </a:r>
          </a:p>
          <a:p>
            <a:pPr marL="1371600" lvl="2" indent="-457200">
              <a:buFont typeface="Arial" panose="020B0604020202020204" pitchFamily="34" charset="0"/>
              <a:buChar char="•"/>
            </a:pPr>
            <a:r>
              <a:rPr lang="fr-FR" sz="3200" i="1" dirty="0">
                <a:solidFill>
                  <a:srgbClr val="FF0000"/>
                </a:solidFill>
                <a:latin typeface="Times New Roman" panose="02020603050405020304" pitchFamily="18" charset="0"/>
                <a:cs typeface="Times New Roman" panose="02020603050405020304" pitchFamily="18" charset="0"/>
              </a:rPr>
              <a:t>Cultiver et sauvegarder la création</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Vivre la relation à Dieu par la médiation de la création</a:t>
            </a:r>
          </a:p>
        </p:txBody>
      </p:sp>
    </p:spTree>
    <p:extLst>
      <p:ext uri="{BB962C8B-B14F-4D97-AF65-F5344CB8AC3E}">
        <p14:creationId xmlns:p14="http://schemas.microsoft.com/office/powerpoint/2010/main" val="429231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674400"/>
            <a:ext cx="10424160" cy="5509200"/>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Un acte sans analogie</a:t>
            </a:r>
          </a:p>
          <a:p>
            <a:pPr marL="1371600" lvl="2" indent="-457200">
              <a:buFont typeface="Arial" panose="020B0604020202020204" pitchFamily="34" charset="0"/>
              <a:buChar char="•"/>
            </a:pPr>
            <a:r>
              <a:rPr lang="fr-FR" sz="3200" i="1" dirty="0">
                <a:solidFill>
                  <a:srgbClr val="FF0000"/>
                </a:solidFill>
                <a:latin typeface="Times New Roman" panose="02020603050405020304" pitchFamily="18" charset="0"/>
                <a:cs typeface="Times New Roman" panose="02020603050405020304" pitchFamily="18" charset="0"/>
              </a:rPr>
              <a:t>Sortir de la logique de causalité</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Penser en termes de don</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p:txBody>
      </p:sp>
    </p:spTree>
    <p:extLst>
      <p:ext uri="{BB962C8B-B14F-4D97-AF65-F5344CB8AC3E}">
        <p14:creationId xmlns:p14="http://schemas.microsoft.com/office/powerpoint/2010/main" val="765945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1F9552C9-AA34-0D3B-ED49-1A1EF385467A}"/>
              </a:ext>
            </a:extLst>
          </p:cNvPr>
          <p:cNvPicPr>
            <a:picLocks noChangeAspect="1"/>
          </p:cNvPicPr>
          <p:nvPr/>
        </p:nvPicPr>
        <p:blipFill>
          <a:blip r:embed="rId2">
            <a:extLst>
              <a:ext uri="{28A0092B-C50C-407E-A947-70E740481C1C}">
                <a14:useLocalDpi xmlns:a14="http://schemas.microsoft.com/office/drawing/2010/main" val="0"/>
              </a:ext>
            </a:extLst>
          </a:blip>
          <a:srcRect t="16292" b="8722"/>
          <a:stretch/>
        </p:blipFill>
        <p:spPr>
          <a:xfrm>
            <a:off x="20" y="1282"/>
            <a:ext cx="12191980" cy="6856718"/>
          </a:xfrm>
          <a:prstGeom prst="rect">
            <a:avLst/>
          </a:prstGeom>
        </p:spPr>
      </p:pic>
    </p:spTree>
    <p:extLst>
      <p:ext uri="{BB962C8B-B14F-4D97-AF65-F5344CB8AC3E}">
        <p14:creationId xmlns:p14="http://schemas.microsoft.com/office/powerpoint/2010/main" val="822664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674400"/>
            <a:ext cx="10424160" cy="6001643"/>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latin typeface="Times New Roman" panose="02020603050405020304" pitchFamily="18" charset="0"/>
                <a:cs typeface="Times New Roman" panose="02020603050405020304" pitchFamily="18" charset="0"/>
              </a:rPr>
              <a:t>2.2. Un acte où Dieu s’engage</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a:p>
            <a:pPr marL="939800" indent="47625">
              <a:buFont typeface="Arial" panose="020B0604020202020204" pitchFamily="34" charset="0"/>
              <a:buChar char="•"/>
            </a:pPr>
            <a:r>
              <a:rPr lang="fr-FR" sz="3200" i="1">
                <a:latin typeface="Times New Roman" panose="02020603050405020304" pitchFamily="18" charset="0"/>
                <a:cs typeface="Times New Roman" panose="02020603050405020304" pitchFamily="18" charset="0"/>
              </a:rPr>
              <a:t>   S’émerveiller </a:t>
            </a:r>
            <a:r>
              <a:rPr lang="fr-FR" sz="3200" i="1" dirty="0">
                <a:latin typeface="Times New Roman" panose="02020603050405020304" pitchFamily="18" charset="0"/>
                <a:cs typeface="Times New Roman" panose="02020603050405020304" pitchFamily="18" charset="0"/>
              </a:rPr>
              <a:t>du don</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Cultiver et sauvegarder la création</a:t>
            </a:r>
          </a:p>
          <a:p>
            <a:pPr marL="1371600" lvl="2" indent="-457200">
              <a:buFont typeface="Arial" panose="020B0604020202020204" pitchFamily="34" charset="0"/>
              <a:buChar char="•"/>
            </a:pPr>
            <a:r>
              <a:rPr lang="fr-FR" sz="3200" i="1" dirty="0">
                <a:solidFill>
                  <a:srgbClr val="FF0000"/>
                </a:solidFill>
                <a:latin typeface="Times New Roman" panose="02020603050405020304" pitchFamily="18" charset="0"/>
                <a:cs typeface="Times New Roman" panose="02020603050405020304" pitchFamily="18" charset="0"/>
              </a:rPr>
              <a:t>Vivre la relation à Dieu par la médiation de la création</a:t>
            </a:r>
          </a:p>
        </p:txBody>
      </p:sp>
    </p:spTree>
    <p:extLst>
      <p:ext uri="{BB962C8B-B14F-4D97-AF65-F5344CB8AC3E}">
        <p14:creationId xmlns:p14="http://schemas.microsoft.com/office/powerpoint/2010/main" val="242536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5661C5AD-4B15-1C61-7E5D-41C28C7AD1D7}"/>
              </a:ext>
            </a:extLst>
          </p:cNvPr>
          <p:cNvPicPr>
            <a:picLocks noChangeAspect="1"/>
          </p:cNvPicPr>
          <p:nvPr/>
        </p:nvPicPr>
        <p:blipFill>
          <a:blip r:embed="rId2">
            <a:extLst>
              <a:ext uri="{28A0092B-C50C-407E-A947-70E740481C1C}">
                <a14:useLocalDpi xmlns:a14="http://schemas.microsoft.com/office/drawing/2010/main" val="0"/>
              </a:ext>
            </a:extLst>
          </a:blip>
          <a:srcRect t="9071" r="-3" b="36058"/>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7" name="Image 16">
            <a:extLst>
              <a:ext uri="{FF2B5EF4-FFF2-40B4-BE49-F238E27FC236}">
                <a16:creationId xmlns:a16="http://schemas.microsoft.com/office/drawing/2014/main" id="{FFE2DEE9-287D-4DD1-ED8D-BCC6DE987059}"/>
              </a:ext>
            </a:extLst>
          </p:cNvPr>
          <p:cNvPicPr>
            <a:picLocks noChangeAspect="1"/>
          </p:cNvPicPr>
          <p:nvPr/>
        </p:nvPicPr>
        <p:blipFill>
          <a:blip r:embed="rId3">
            <a:extLst>
              <a:ext uri="{28A0092B-C50C-407E-A947-70E740481C1C}">
                <a14:useLocalDpi xmlns:a14="http://schemas.microsoft.com/office/drawing/2010/main" val="0"/>
              </a:ext>
            </a:extLst>
          </a:blip>
          <a:srcRect t="22164" r="-1" b="35017"/>
          <a:stretch/>
        </p:blipFill>
        <p:spPr>
          <a:xfrm>
            <a:off x="5622231" y="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9" name="Image 8">
            <a:extLst>
              <a:ext uri="{FF2B5EF4-FFF2-40B4-BE49-F238E27FC236}">
                <a16:creationId xmlns:a16="http://schemas.microsoft.com/office/drawing/2014/main" id="{7088DE94-9F70-2DB9-170B-43B8077EC307}"/>
              </a:ext>
            </a:extLst>
          </p:cNvPr>
          <p:cNvPicPr>
            <a:picLocks noChangeAspect="1"/>
          </p:cNvPicPr>
          <p:nvPr/>
        </p:nvPicPr>
        <p:blipFill>
          <a:blip r:embed="rId4">
            <a:extLst>
              <a:ext uri="{28A0092B-C50C-407E-A947-70E740481C1C}">
                <a14:useLocalDpi xmlns:a14="http://schemas.microsoft.com/office/drawing/2010/main" val="0"/>
              </a:ext>
            </a:extLst>
          </a:blip>
          <a:srcRect t="36796" b="13764"/>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26" name="Picture 2">
            <a:extLst>
              <a:ext uri="{FF2B5EF4-FFF2-40B4-BE49-F238E27FC236}">
                <a16:creationId xmlns:a16="http://schemas.microsoft.com/office/drawing/2014/main" id="{39898111-2F6A-C503-E904-122EBC995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168" r="-1" b="1062"/>
          <a:stretch/>
        </p:blipFill>
        <p:spPr bwMode="auto">
          <a:xfrm>
            <a:off x="0"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68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Du monastère aux fermes auvergnates : François Cassingena ...">
            <a:extLst>
              <a:ext uri="{FF2B5EF4-FFF2-40B4-BE49-F238E27FC236}">
                <a16:creationId xmlns:a16="http://schemas.microsoft.com/office/drawing/2014/main" id="{509DE7AA-B596-A00B-E6E9-A208CC7C9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491" y="0"/>
            <a:ext cx="6428509" cy="4408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ntique de l'infinistère : à travers l'Auvergne - François Cassingena-Trévedy">
            <a:extLst>
              <a:ext uri="{FF2B5EF4-FFF2-40B4-BE49-F238E27FC236}">
                <a16:creationId xmlns:a16="http://schemas.microsoft.com/office/drawing/2014/main" id="{BB966EA1-AEA9-6575-BFE1-96D8288A6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53" y="1235528"/>
            <a:ext cx="3810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uverture du livre Paysan de Dieu">
            <a:extLst>
              <a:ext uri="{FF2B5EF4-FFF2-40B4-BE49-F238E27FC236}">
                <a16:creationId xmlns:a16="http://schemas.microsoft.com/office/drawing/2014/main" id="{792F2851-755E-501D-43C1-641B60774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34" y="469776"/>
            <a:ext cx="3810000" cy="591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20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101939-A41B-1828-4C1C-6DB6CB38CD8E}"/>
              </a:ext>
            </a:extLst>
          </p:cNvPr>
          <p:cNvSpPr>
            <a:spLocks noGrp="1"/>
          </p:cNvSpPr>
          <p:nvPr>
            <p:ph idx="1"/>
          </p:nvPr>
        </p:nvSpPr>
        <p:spPr>
          <a:xfrm>
            <a:off x="5791199" y="1801091"/>
            <a:ext cx="6192289" cy="3879272"/>
          </a:xfrm>
        </p:spPr>
        <p:txBody>
          <a:bodyPr>
            <a:normAutofit fontScale="92500" lnSpcReduction="20000"/>
          </a:bodyPr>
          <a:lstStyle/>
          <a:p>
            <a:pPr marL="0" indent="0" algn="just">
              <a:lnSpc>
                <a:spcPct val="100000"/>
              </a:lnSpc>
              <a:buNone/>
            </a:pPr>
            <a:r>
              <a:rPr lang="fr-FR" sz="3200" dirty="0">
                <a:latin typeface="Times New Roman" panose="02020603050405020304" pitchFamily="18" charset="0"/>
                <a:cs typeface="Times New Roman" panose="02020603050405020304" pitchFamily="18" charset="0"/>
              </a:rPr>
              <a:t>«</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Sois plein d’étonnement et de gratitude, car quelque chose est arrivé. Quoi donc ? Cet univers même, et au sein de cet univers, la vie, et au sein de cette vie, nous les humains. Nous sommes parce que Dieu est. Qu’Il soit béni, que nous le soyons aussi. » </a:t>
            </a:r>
          </a:p>
          <a:p>
            <a:pPr marL="0" indent="0" algn="just">
              <a:lnSpc>
                <a:spcPct val="100000"/>
              </a:lnSpc>
              <a:buNone/>
            </a:pP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(François CHENG, </a:t>
            </a:r>
            <a:r>
              <a:rPr lang="fr-FR" sz="3200" i="1" dirty="0">
                <a:effectLst/>
                <a:latin typeface="Times New Roman" panose="02020603050405020304" pitchFamily="18" charset="0"/>
                <a:ea typeface="Times New Roman" panose="02020603050405020304" pitchFamily="18" charset="0"/>
                <a:cs typeface="Times New Roman" panose="02020603050405020304" pitchFamily="18" charset="0"/>
              </a:rPr>
              <a:t>Assise. Une rencontre inattendue,</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p. </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23-24</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00000"/>
              </a:lnSpc>
              <a:buNone/>
            </a:pPr>
            <a:endParaRPr lang="fr-FR" sz="3100" dirty="0">
              <a:latin typeface="Times New Roman" panose="02020603050405020304" pitchFamily="18" charset="0"/>
              <a:cs typeface="Times New Roman" panose="02020603050405020304" pitchFamily="18" charset="0"/>
            </a:endParaRPr>
          </a:p>
        </p:txBody>
      </p:sp>
      <p:pic>
        <p:nvPicPr>
          <p:cNvPr id="2" name="Image 1" descr="Une image contenant personne, homme, mur, cravate&#10;&#10;Description générée automatiquement">
            <a:extLst>
              <a:ext uri="{FF2B5EF4-FFF2-40B4-BE49-F238E27FC236}">
                <a16:creationId xmlns:a16="http://schemas.microsoft.com/office/drawing/2014/main" id="{90C2CAD6-C616-D2F2-CA70-F4A40C9B2BEC}"/>
              </a:ext>
            </a:extLst>
          </p:cNvPr>
          <p:cNvPicPr>
            <a:picLocks noChangeAspect="1"/>
          </p:cNvPicPr>
          <p:nvPr/>
        </p:nvPicPr>
        <p:blipFill rotWithShape="1">
          <a:blip r:embed="rId2">
            <a:extLst>
              <a:ext uri="{28A0092B-C50C-407E-A947-70E740481C1C}">
                <a14:useLocalDpi xmlns:a14="http://schemas.microsoft.com/office/drawing/2010/main" val="0"/>
              </a:ext>
            </a:extLst>
          </a:blip>
          <a:srcRect l="15813" r="25314" b="1"/>
          <a:stretch/>
        </p:blipFill>
        <p:spPr>
          <a:xfrm>
            <a:off x="-500912" y="10"/>
            <a:ext cx="6596912"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286198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personne&#10;&#10;Description générée automatiquement">
            <a:extLst>
              <a:ext uri="{FF2B5EF4-FFF2-40B4-BE49-F238E27FC236}">
                <a16:creationId xmlns:a16="http://schemas.microsoft.com/office/drawing/2014/main" id="{DE661141-73E4-904F-8B1F-C266948D5385}"/>
              </a:ext>
            </a:extLst>
          </p:cNvPr>
          <p:cNvPicPr>
            <a:picLocks noChangeAspect="1"/>
          </p:cNvPicPr>
          <p:nvPr/>
        </p:nvPicPr>
        <p:blipFill rotWithShape="1">
          <a:blip r:embed="rId2">
            <a:extLst>
              <a:ext uri="{28A0092B-C50C-407E-A947-70E740481C1C}">
                <a14:useLocalDpi xmlns:a14="http://schemas.microsoft.com/office/drawing/2010/main" val="0"/>
              </a:ext>
            </a:extLst>
          </a:blip>
          <a:srcRect l="6260" t="13090" r="7500" b="347"/>
          <a:stretch/>
        </p:blipFill>
        <p:spPr>
          <a:xfrm>
            <a:off x="155642" y="906534"/>
            <a:ext cx="3793787" cy="5044929"/>
          </a:xfrm>
          <a:prstGeom prst="rect">
            <a:avLst/>
          </a:prstGeom>
        </p:spPr>
      </p:pic>
      <p:sp>
        <p:nvSpPr>
          <p:cNvPr id="4" name="ZoneTexte 3">
            <a:extLst>
              <a:ext uri="{FF2B5EF4-FFF2-40B4-BE49-F238E27FC236}">
                <a16:creationId xmlns:a16="http://schemas.microsoft.com/office/drawing/2014/main" id="{F534D027-6D8E-2648-8816-D76E08ECCC88}"/>
              </a:ext>
            </a:extLst>
          </p:cNvPr>
          <p:cNvSpPr txBox="1"/>
          <p:nvPr/>
        </p:nvSpPr>
        <p:spPr>
          <a:xfrm>
            <a:off x="4340228" y="212734"/>
            <a:ext cx="7540487" cy="6432530"/>
          </a:xfrm>
          <a:prstGeom prst="rect">
            <a:avLst/>
          </a:prstGeom>
          <a:solidFill>
            <a:schemeClr val="bg1"/>
          </a:solid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Pour la tradition judéo-chrétienne, dire “</a:t>
            </a:r>
            <a:r>
              <a:rPr lang="fr-FR" sz="3200" dirty="0">
                <a:solidFill>
                  <a:schemeClr val="accent1"/>
                </a:solidFill>
                <a:latin typeface="Times New Roman" panose="02020603050405020304" pitchFamily="18" charset="0"/>
                <a:cs typeface="Times New Roman" panose="02020603050405020304" pitchFamily="18" charset="0"/>
              </a:rPr>
              <a:t>création</a:t>
            </a:r>
            <a:r>
              <a:rPr lang="fr-FR" sz="3200" dirty="0">
                <a:latin typeface="Times New Roman" panose="02020603050405020304" pitchFamily="18" charset="0"/>
                <a:cs typeface="Times New Roman" panose="02020603050405020304" pitchFamily="18" charset="0"/>
              </a:rPr>
              <a:t>”, c’est signifier plus que “</a:t>
            </a:r>
            <a:r>
              <a:rPr lang="fr-FR" sz="3200" dirty="0">
                <a:solidFill>
                  <a:schemeClr val="accent2"/>
                </a:solidFill>
                <a:latin typeface="Times New Roman" panose="02020603050405020304" pitchFamily="18" charset="0"/>
                <a:cs typeface="Times New Roman" panose="02020603050405020304" pitchFamily="18" charset="0"/>
              </a:rPr>
              <a:t>nature</a:t>
            </a:r>
            <a:r>
              <a:rPr lang="fr-FR" sz="3200" dirty="0">
                <a:latin typeface="Times New Roman" panose="02020603050405020304" pitchFamily="18" charset="0"/>
                <a:cs typeface="Times New Roman" panose="02020603050405020304" pitchFamily="18" charset="0"/>
              </a:rPr>
              <a:t>”, parce qu’il y a un rapport avec un projet de l’amour de Dieu dans lequel chaque créature a une valeur et une signification. La </a:t>
            </a:r>
            <a:r>
              <a:rPr lang="fr-FR" sz="3200" dirty="0">
                <a:solidFill>
                  <a:schemeClr val="accent2"/>
                </a:solidFill>
                <a:latin typeface="Times New Roman" panose="02020603050405020304" pitchFamily="18" charset="0"/>
                <a:cs typeface="Times New Roman" panose="02020603050405020304" pitchFamily="18" charset="0"/>
              </a:rPr>
              <a:t>nature</a:t>
            </a:r>
            <a:r>
              <a:rPr lang="fr-FR" sz="3200" dirty="0">
                <a:latin typeface="Times New Roman" panose="02020603050405020304" pitchFamily="18" charset="0"/>
                <a:cs typeface="Times New Roman" panose="02020603050405020304" pitchFamily="18" charset="0"/>
              </a:rPr>
              <a:t> s’entend d’habitude comme un système qui s’analyse, se comprend et se gère, mais la </a:t>
            </a:r>
            <a:r>
              <a:rPr lang="fr-FR" sz="3200" dirty="0">
                <a:solidFill>
                  <a:schemeClr val="accent1"/>
                </a:solidFill>
                <a:latin typeface="Times New Roman" panose="02020603050405020304" pitchFamily="18" charset="0"/>
                <a:cs typeface="Times New Roman" panose="02020603050405020304" pitchFamily="18" charset="0"/>
              </a:rPr>
              <a:t>création</a:t>
            </a:r>
            <a:r>
              <a:rPr lang="fr-FR" sz="3200" dirty="0">
                <a:latin typeface="Times New Roman" panose="02020603050405020304" pitchFamily="18" charset="0"/>
                <a:cs typeface="Times New Roman" panose="02020603050405020304" pitchFamily="18" charset="0"/>
              </a:rPr>
              <a:t> peut seulement être comprise comme un don qui surgit de la main ouverte du Père de tous, comme une réalité illuminée par l’amour qui nous appelle à une communion universelle.» </a:t>
            </a:r>
          </a:p>
          <a:p>
            <a:r>
              <a:rPr lang="fr-FR" sz="2800" dirty="0">
                <a:latin typeface="Times New Roman" panose="02020603050405020304" pitchFamily="18" charset="0"/>
                <a:cs typeface="Times New Roman" panose="02020603050405020304" pitchFamily="18" charset="0"/>
              </a:rPr>
              <a:t>(</a:t>
            </a:r>
            <a:r>
              <a:rPr lang="fr-FR" sz="2800" i="1" dirty="0" err="1">
                <a:latin typeface="Times New Roman" panose="02020603050405020304" pitchFamily="18" charset="0"/>
                <a:cs typeface="Times New Roman" panose="02020603050405020304" pitchFamily="18" charset="0"/>
              </a:rPr>
              <a:t>Laudato</a:t>
            </a:r>
            <a:r>
              <a:rPr lang="fr-FR" sz="2800" i="1" dirty="0">
                <a:latin typeface="Times New Roman" panose="02020603050405020304" pitchFamily="18" charset="0"/>
                <a:cs typeface="Times New Roman" panose="02020603050405020304" pitchFamily="18" charset="0"/>
              </a:rPr>
              <a:t> si’, </a:t>
            </a:r>
            <a:r>
              <a:rPr lang="fr-FR" sz="2800" dirty="0">
                <a:latin typeface="Times New Roman" panose="02020603050405020304" pitchFamily="18" charset="0"/>
                <a:cs typeface="Times New Roman" panose="02020603050405020304" pitchFamily="18" charset="0"/>
              </a:rPr>
              <a:t>76)</a:t>
            </a:r>
          </a:p>
        </p:txBody>
      </p:sp>
    </p:spTree>
    <p:extLst>
      <p:ext uri="{BB962C8B-B14F-4D97-AF65-F5344CB8AC3E}">
        <p14:creationId xmlns:p14="http://schemas.microsoft.com/office/powerpoint/2010/main" val="174509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E48C06-CB62-164D-9D52-A3715F6666FB}"/>
              </a:ext>
            </a:extLst>
          </p:cNvPr>
          <p:cNvSpPr txBox="1"/>
          <p:nvPr/>
        </p:nvSpPr>
        <p:spPr>
          <a:xfrm>
            <a:off x="1133061" y="674400"/>
            <a:ext cx="10265873" cy="5509200"/>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Par la parole du Seigneur les cieux ont été faits » (Ps 33, 6). Il nous est ainsi indiqué que le monde est issu d’une </a:t>
            </a:r>
            <a:r>
              <a:rPr lang="fr-FR" sz="3200" dirty="0">
                <a:solidFill>
                  <a:srgbClr val="FF0000"/>
                </a:solidFill>
                <a:latin typeface="Times New Roman" panose="02020603050405020304" pitchFamily="18" charset="0"/>
                <a:cs typeface="Times New Roman" panose="02020603050405020304" pitchFamily="18" charset="0"/>
              </a:rPr>
              <a:t>décision</a:t>
            </a:r>
            <a:r>
              <a:rPr lang="fr-FR" sz="3200" dirty="0">
                <a:latin typeface="Times New Roman" panose="02020603050405020304" pitchFamily="18" charset="0"/>
                <a:cs typeface="Times New Roman" panose="02020603050405020304" pitchFamily="18" charset="0"/>
              </a:rPr>
              <a:t>, non du chaos ou du hasard, ce qui le rehausse encore plus. Dans la parole créatrice il y a un </a:t>
            </a:r>
            <a:r>
              <a:rPr lang="fr-FR" sz="3200" dirty="0">
                <a:solidFill>
                  <a:srgbClr val="FF0000"/>
                </a:solidFill>
                <a:latin typeface="Times New Roman" panose="02020603050405020304" pitchFamily="18" charset="0"/>
                <a:cs typeface="Times New Roman" panose="02020603050405020304" pitchFamily="18" charset="0"/>
              </a:rPr>
              <a:t>choix</a:t>
            </a:r>
            <a:r>
              <a:rPr lang="fr-FR" sz="3200" dirty="0">
                <a:latin typeface="Times New Roman" panose="02020603050405020304" pitchFamily="18" charset="0"/>
                <a:cs typeface="Times New Roman" panose="02020603050405020304" pitchFamily="18" charset="0"/>
              </a:rPr>
              <a:t> libre exprimé. L’univers n’a pas surgi comme le résultat d’une toute puissance arbitraire, d’une démonstration de force ni d’un désir d’auto-affirmation. La création est de l’ordre de l’</a:t>
            </a:r>
            <a:r>
              <a:rPr lang="fr-FR" sz="3200" dirty="0">
                <a:solidFill>
                  <a:srgbClr val="00B050"/>
                </a:solidFill>
                <a:latin typeface="Times New Roman" panose="02020603050405020304" pitchFamily="18" charset="0"/>
                <a:cs typeface="Times New Roman" panose="02020603050405020304" pitchFamily="18" charset="0"/>
              </a:rPr>
              <a:t>amour</a:t>
            </a:r>
            <a:r>
              <a:rPr lang="fr-FR" sz="3200" dirty="0">
                <a:latin typeface="Times New Roman" panose="02020603050405020304" pitchFamily="18" charset="0"/>
                <a:cs typeface="Times New Roman" panose="02020603050405020304" pitchFamily="18" charset="0"/>
              </a:rPr>
              <a:t>. L’</a:t>
            </a:r>
            <a:r>
              <a:rPr lang="fr-FR" sz="3200" dirty="0">
                <a:solidFill>
                  <a:srgbClr val="00B050"/>
                </a:solidFill>
                <a:latin typeface="Times New Roman" panose="02020603050405020304" pitchFamily="18" charset="0"/>
                <a:cs typeface="Times New Roman" panose="02020603050405020304" pitchFamily="18" charset="0"/>
              </a:rPr>
              <a:t>amour</a:t>
            </a:r>
            <a:r>
              <a:rPr lang="fr-FR" sz="3200" dirty="0">
                <a:latin typeface="Times New Roman" panose="02020603050405020304" pitchFamily="18" charset="0"/>
                <a:cs typeface="Times New Roman" panose="02020603050405020304" pitchFamily="18" charset="0"/>
              </a:rPr>
              <a:t> de Dieu est la raison fondamentale de toute la création : « Tu </a:t>
            </a:r>
            <a:r>
              <a:rPr lang="fr-FR" sz="3200" dirty="0">
                <a:solidFill>
                  <a:srgbClr val="00B050"/>
                </a:solidFill>
                <a:latin typeface="Times New Roman" panose="02020603050405020304" pitchFamily="18" charset="0"/>
                <a:cs typeface="Times New Roman" panose="02020603050405020304" pitchFamily="18" charset="0"/>
              </a:rPr>
              <a:t>aimes</a:t>
            </a:r>
            <a:r>
              <a:rPr lang="fr-FR" sz="3200" dirty="0">
                <a:latin typeface="Times New Roman" panose="02020603050405020304" pitchFamily="18" charset="0"/>
                <a:cs typeface="Times New Roman" panose="02020603050405020304" pitchFamily="18" charset="0"/>
              </a:rPr>
              <a:t> en effet tout ce qui existe, tu n’as de dégoût pour rien de ce que tu as fait ; car si tu avais haï quelque chose, tu ne l’aurais pas formé » (Sg 11, 24). </a:t>
            </a:r>
          </a:p>
        </p:txBody>
      </p:sp>
    </p:spTree>
    <p:extLst>
      <p:ext uri="{BB962C8B-B14F-4D97-AF65-F5344CB8AC3E}">
        <p14:creationId xmlns:p14="http://schemas.microsoft.com/office/powerpoint/2010/main" val="269394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E48C06-CB62-164D-9D52-A3715F6666FB}"/>
              </a:ext>
            </a:extLst>
          </p:cNvPr>
          <p:cNvSpPr txBox="1"/>
          <p:nvPr/>
        </p:nvSpPr>
        <p:spPr>
          <a:xfrm>
            <a:off x="1072394" y="1905506"/>
            <a:ext cx="10047211" cy="3046988"/>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Par conséquent, chaque créature est l’objet de la </a:t>
            </a:r>
            <a:r>
              <a:rPr lang="fr-FR" sz="3200" dirty="0">
                <a:solidFill>
                  <a:srgbClr val="00B050"/>
                </a:solidFill>
                <a:latin typeface="Times New Roman" panose="02020603050405020304" pitchFamily="18" charset="0"/>
                <a:cs typeface="Times New Roman" panose="02020603050405020304" pitchFamily="18" charset="0"/>
              </a:rPr>
              <a:t>tendresse</a:t>
            </a:r>
            <a:r>
              <a:rPr lang="fr-FR" sz="3200" dirty="0">
                <a:latin typeface="Times New Roman" panose="02020603050405020304" pitchFamily="18" charset="0"/>
                <a:cs typeface="Times New Roman" panose="02020603050405020304" pitchFamily="18" charset="0"/>
              </a:rPr>
              <a:t> du Père, qui lui donne une place dans le monde. Même la vie éphémère de l’être le plus insignifiant est l’objet de son </a:t>
            </a:r>
            <a:r>
              <a:rPr lang="fr-FR" sz="3200" dirty="0">
                <a:solidFill>
                  <a:srgbClr val="00B050"/>
                </a:solidFill>
                <a:latin typeface="Times New Roman" panose="02020603050405020304" pitchFamily="18" charset="0"/>
                <a:cs typeface="Times New Roman" panose="02020603050405020304" pitchFamily="18" charset="0"/>
              </a:rPr>
              <a:t>amour</a:t>
            </a:r>
            <a:r>
              <a:rPr lang="fr-FR" sz="3200" dirty="0">
                <a:latin typeface="Times New Roman" panose="02020603050405020304" pitchFamily="18" charset="0"/>
                <a:cs typeface="Times New Roman" panose="02020603050405020304" pitchFamily="18" charset="0"/>
              </a:rPr>
              <a:t>, et, en ces peu de secondes de son existence, il l’entoure de son </a:t>
            </a:r>
            <a:r>
              <a:rPr lang="fr-FR" sz="3200" dirty="0">
                <a:solidFill>
                  <a:srgbClr val="00B050"/>
                </a:solidFill>
                <a:latin typeface="Times New Roman" panose="02020603050405020304" pitchFamily="18" charset="0"/>
                <a:cs typeface="Times New Roman" panose="02020603050405020304" pitchFamily="18" charset="0"/>
              </a:rPr>
              <a:t>affection</a:t>
            </a:r>
            <a:r>
              <a:rPr lang="fr-FR" sz="3200" dirty="0">
                <a:latin typeface="Times New Roman" panose="02020603050405020304" pitchFamily="18" charset="0"/>
                <a:cs typeface="Times New Roman" panose="02020603050405020304" pitchFamily="18" charset="0"/>
              </a:rPr>
              <a:t>. » </a:t>
            </a:r>
          </a:p>
          <a:p>
            <a:r>
              <a:rPr lang="fr-FR" sz="3200" dirty="0">
                <a:latin typeface="Times New Roman" panose="02020603050405020304" pitchFamily="18" charset="0"/>
                <a:cs typeface="Times New Roman" panose="02020603050405020304" pitchFamily="18" charset="0"/>
              </a:rPr>
              <a:t>(</a:t>
            </a:r>
            <a:r>
              <a:rPr lang="fr-FR" sz="3200" i="1" dirty="0" err="1">
                <a:latin typeface="Times New Roman" panose="02020603050405020304" pitchFamily="18" charset="0"/>
                <a:cs typeface="Times New Roman" panose="02020603050405020304" pitchFamily="18" charset="0"/>
              </a:rPr>
              <a:t>Laudato</a:t>
            </a:r>
            <a:r>
              <a:rPr lang="fr-FR" sz="3200" i="1" dirty="0">
                <a:latin typeface="Times New Roman" panose="02020603050405020304" pitchFamily="18" charset="0"/>
                <a:cs typeface="Times New Roman" panose="02020603050405020304" pitchFamily="18" charset="0"/>
              </a:rPr>
              <a:t> si’,</a:t>
            </a:r>
            <a:r>
              <a:rPr lang="fr-FR" sz="3200" dirty="0">
                <a:latin typeface="Times New Roman" panose="02020603050405020304" pitchFamily="18" charset="0"/>
                <a:cs typeface="Times New Roman" panose="02020603050405020304" pitchFamily="18" charset="0"/>
              </a:rPr>
              <a:t>77)</a:t>
            </a:r>
          </a:p>
        </p:txBody>
      </p:sp>
    </p:spTree>
    <p:extLst>
      <p:ext uri="{BB962C8B-B14F-4D97-AF65-F5344CB8AC3E}">
        <p14:creationId xmlns:p14="http://schemas.microsoft.com/office/powerpoint/2010/main" val="371058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homme, complet, aîné&#10;&#10;Description générée automatiquement">
            <a:extLst>
              <a:ext uri="{FF2B5EF4-FFF2-40B4-BE49-F238E27FC236}">
                <a16:creationId xmlns:a16="http://schemas.microsoft.com/office/drawing/2014/main" id="{BD3F321A-E330-2048-BD6A-BB0CFBF5FED2}"/>
              </a:ext>
            </a:extLst>
          </p:cNvPr>
          <p:cNvPicPr>
            <a:picLocks noChangeAspect="1"/>
          </p:cNvPicPr>
          <p:nvPr/>
        </p:nvPicPr>
        <p:blipFill rotWithShape="1">
          <a:blip r:embed="rId2">
            <a:extLst>
              <a:ext uri="{28A0092B-C50C-407E-A947-70E740481C1C}">
                <a14:useLocalDpi xmlns:a14="http://schemas.microsoft.com/office/drawing/2010/main" val="0"/>
              </a:ext>
            </a:extLst>
          </a:blip>
          <a:srcRect l="10727" r="34728" b="1"/>
          <a:stretch/>
        </p:blipFill>
        <p:spPr>
          <a:xfrm>
            <a:off x="938955" y="558000"/>
            <a:ext cx="4275753" cy="5742000"/>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156A1300-BE15-714C-BE47-AA72CB00A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154" y="2057952"/>
            <a:ext cx="2735374" cy="4220683"/>
          </a:xfrm>
          <a:prstGeom prst="rect">
            <a:avLst/>
          </a:prstGeom>
        </p:spPr>
      </p:pic>
      <p:sp>
        <p:nvSpPr>
          <p:cNvPr id="2" name="ZoneTexte 1">
            <a:extLst>
              <a:ext uri="{FF2B5EF4-FFF2-40B4-BE49-F238E27FC236}">
                <a16:creationId xmlns:a16="http://schemas.microsoft.com/office/drawing/2014/main" id="{D1C755D3-3ACD-CBBA-08D3-503C81A0C9EB}"/>
              </a:ext>
            </a:extLst>
          </p:cNvPr>
          <p:cNvSpPr txBox="1"/>
          <p:nvPr/>
        </p:nvSpPr>
        <p:spPr>
          <a:xfrm>
            <a:off x="5880538" y="579365"/>
            <a:ext cx="3988676" cy="646331"/>
          </a:xfrm>
          <a:prstGeom prst="rect">
            <a:avLst/>
          </a:prstGeom>
          <a:noFill/>
        </p:spPr>
        <p:txBody>
          <a:bodyPr wrap="square" rtlCol="0">
            <a:spAutoFit/>
          </a:bodyPr>
          <a:lstStyle/>
          <a:p>
            <a:r>
              <a:rPr lang="fr-FR" sz="3600" dirty="0">
                <a:solidFill>
                  <a:schemeClr val="bg1"/>
                </a:solidFill>
              </a:rPr>
              <a:t>Dieu crée </a:t>
            </a:r>
            <a:r>
              <a:rPr lang="fr-FR" sz="3600" i="1" dirty="0">
                <a:solidFill>
                  <a:schemeClr val="bg1"/>
                </a:solidFill>
              </a:rPr>
              <a:t>ex </a:t>
            </a:r>
            <a:r>
              <a:rPr lang="fr-FR" sz="3600" i="1" dirty="0" err="1">
                <a:solidFill>
                  <a:schemeClr val="bg1"/>
                </a:solidFill>
              </a:rPr>
              <a:t>amore</a:t>
            </a:r>
            <a:endParaRPr lang="fr-FR" sz="3600" i="1" dirty="0">
              <a:solidFill>
                <a:schemeClr val="bg1"/>
              </a:solidFill>
            </a:endParaRPr>
          </a:p>
        </p:txBody>
      </p:sp>
    </p:spTree>
    <p:extLst>
      <p:ext uri="{BB962C8B-B14F-4D97-AF65-F5344CB8AC3E}">
        <p14:creationId xmlns:p14="http://schemas.microsoft.com/office/powerpoint/2010/main" val="192956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883920" y="674400"/>
            <a:ext cx="10424160" cy="5509200"/>
          </a:xfrm>
          <a:prstGeom prst="rect">
            <a:avLst/>
          </a:prstGeom>
          <a:noFill/>
        </p:spPr>
        <p:txBody>
          <a:bodyPr wrap="square" rtlCol="0">
            <a:spAutoFit/>
          </a:bodyPr>
          <a:lstStyle/>
          <a:p>
            <a:pPr lvl="0"/>
            <a:r>
              <a:rPr lang="fr-FR" sz="3200" b="1" dirty="0">
                <a:latin typeface="Times New Roman" panose="02020603050405020304" pitchFamily="18" charset="0"/>
                <a:cs typeface="Times New Roman" panose="02020603050405020304" pitchFamily="18" charset="0"/>
              </a:rPr>
              <a:t>2. L’ACTE CREATEUR DE DIEU</a:t>
            </a:r>
          </a:p>
          <a:p>
            <a:pPr lvl="1"/>
            <a:r>
              <a:rPr lang="fr-FR" sz="3200" dirty="0">
                <a:latin typeface="Times New Roman" panose="02020603050405020304" pitchFamily="18" charset="0"/>
                <a:cs typeface="Times New Roman" panose="02020603050405020304" pitchFamily="18" charset="0"/>
              </a:rPr>
              <a:t>2.1. Un acte spécifique de Dieu</a:t>
            </a:r>
          </a:p>
          <a:p>
            <a:pPr lvl="1"/>
            <a:r>
              <a:rPr lang="fr-FR" sz="3200" dirty="0">
                <a:solidFill>
                  <a:srgbClr val="FF0000"/>
                </a:solidFill>
                <a:latin typeface="Times New Roman" panose="02020603050405020304" pitchFamily="18" charset="0"/>
                <a:cs typeface="Times New Roman" panose="02020603050405020304" pitchFamily="18" charset="0"/>
              </a:rPr>
              <a:t>2.2. Un acte où Dieu s’engage</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Un Dieu parfait et transcendant</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Mais un Dieu affecté</a:t>
            </a:r>
          </a:p>
          <a:p>
            <a:pPr marL="1371600" lvl="2" indent="-457200">
              <a:buFont typeface="Arial" panose="020B0604020202020204" pitchFamily="34" charset="0"/>
              <a:buChar char="•"/>
            </a:pPr>
            <a:r>
              <a:rPr lang="fr-FR" sz="3200" i="1" dirty="0">
                <a:latin typeface="Times New Roman" panose="02020603050405020304" pitchFamily="18" charset="0"/>
                <a:cs typeface="Times New Roman" panose="02020603050405020304" pitchFamily="18" charset="0"/>
              </a:rPr>
              <a:t>Le retrait de Dieu de sa création</a:t>
            </a:r>
          </a:p>
          <a:p>
            <a:pPr lvl="1"/>
            <a:r>
              <a:rPr lang="fr-FR" sz="3200" dirty="0">
                <a:latin typeface="Times New Roman" panose="02020603050405020304" pitchFamily="18" charset="0"/>
                <a:cs typeface="Times New Roman" panose="02020603050405020304" pitchFamily="18" charset="0"/>
              </a:rPr>
              <a:t>2.3. Un acte libre source de liberté</a:t>
            </a:r>
          </a:p>
          <a:p>
            <a:r>
              <a:rPr lang="fr-FR" sz="3200" b="1"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L’HOMME EN SITUATION DE REPONSE</a:t>
            </a:r>
          </a:p>
          <a:p>
            <a:r>
              <a:rPr lang="fr-FR" sz="3200" dirty="0">
                <a:latin typeface="Times New Roman" panose="02020603050405020304" pitchFamily="18" charset="0"/>
                <a:cs typeface="Times New Roman" panose="02020603050405020304" pitchFamily="18" charset="0"/>
              </a:rPr>
              <a:t>      3.1. Se reconnaître créature face au Créateur</a:t>
            </a:r>
          </a:p>
          <a:p>
            <a:r>
              <a:rPr lang="fr-FR" sz="3200" dirty="0">
                <a:latin typeface="Times New Roman" panose="02020603050405020304" pitchFamily="18" charset="0"/>
                <a:cs typeface="Times New Roman" panose="02020603050405020304" pitchFamily="18" charset="0"/>
              </a:rPr>
              <a:t>      3.2. Habiter le monde humainement</a:t>
            </a:r>
          </a:p>
        </p:txBody>
      </p:sp>
    </p:spTree>
    <p:extLst>
      <p:ext uri="{BB962C8B-B14F-4D97-AF65-F5344CB8AC3E}">
        <p14:creationId xmlns:p14="http://schemas.microsoft.com/office/powerpoint/2010/main" val="10668138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35756</TotalTime>
  <Words>2117</Words>
  <Application>Microsoft Macintosh PowerPoint</Application>
  <PresentationFormat>Grand écran</PresentationFormat>
  <Paragraphs>153</Paragraphs>
  <Slides>44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Ragozin, Victoria</dc:creator>
  <cp:lastModifiedBy>Aude Ragozin</cp:lastModifiedBy>
  <cp:revision>173</cp:revision>
  <dcterms:created xsi:type="dcterms:W3CDTF">2020-10-13T11:37:11Z</dcterms:created>
  <dcterms:modified xsi:type="dcterms:W3CDTF">2025-05-06T06:29:50Z</dcterms:modified>
</cp:coreProperties>
</file>