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450" r:id="rId2"/>
    <p:sldId id="411" r:id="rId3"/>
    <p:sldId id="330" r:id="rId4"/>
    <p:sldId id="429" r:id="rId5"/>
    <p:sldId id="435" r:id="rId6"/>
    <p:sldId id="454" r:id="rId7"/>
    <p:sldId id="421" r:id="rId8"/>
    <p:sldId id="420" r:id="rId9"/>
    <p:sldId id="439" r:id="rId10"/>
    <p:sldId id="441" r:id="rId11"/>
    <p:sldId id="440" r:id="rId12"/>
    <p:sldId id="449" r:id="rId13"/>
    <p:sldId id="423" r:id="rId14"/>
    <p:sldId id="436" r:id="rId15"/>
    <p:sldId id="437" r:id="rId16"/>
    <p:sldId id="417" r:id="rId17"/>
    <p:sldId id="443" r:id="rId18"/>
    <p:sldId id="425" r:id="rId19"/>
    <p:sldId id="388" r:id="rId20"/>
    <p:sldId id="389" r:id="rId21"/>
    <p:sldId id="391" r:id="rId22"/>
    <p:sldId id="392" r:id="rId23"/>
    <p:sldId id="393" r:id="rId24"/>
    <p:sldId id="387" r:id="rId25"/>
    <p:sldId id="394" r:id="rId26"/>
    <p:sldId id="448" r:id="rId27"/>
    <p:sldId id="395" r:id="rId28"/>
    <p:sldId id="431" r:id="rId29"/>
    <p:sldId id="456" r:id="rId30"/>
    <p:sldId id="444" r:id="rId31"/>
    <p:sldId id="451" r:id="rId32"/>
    <p:sldId id="430" r:id="rId33"/>
    <p:sldId id="428" r:id="rId34"/>
    <p:sldId id="432" r:id="rId35"/>
    <p:sldId id="434" r:id="rId36"/>
    <p:sldId id="396" r:id="rId37"/>
    <p:sldId id="400" r:id="rId38"/>
    <p:sldId id="447" r:id="rId39"/>
    <p:sldId id="427" r:id="rId40"/>
    <p:sldId id="401" r:id="rId41"/>
    <p:sldId id="442" r:id="rId42"/>
    <p:sldId id="402" r:id="rId43"/>
    <p:sldId id="445" r:id="rId44"/>
    <p:sldId id="403" r:id="rId45"/>
    <p:sldId id="446" r:id="rId46"/>
    <p:sldId id="404" r:id="rId47"/>
    <p:sldId id="405" r:id="rId48"/>
    <p:sldId id="452" r:id="rId49"/>
    <p:sldId id="406" r:id="rId50"/>
    <p:sldId id="408" r:id="rId51"/>
    <p:sldId id="409" r:id="rId52"/>
    <p:sldId id="410" r:id="rId53"/>
    <p:sldId id="453" r:id="rId54"/>
    <p:sldId id="433" r:id="rId5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246"/>
    <p:restoredTop sz="94515"/>
  </p:normalViewPr>
  <p:slideViewPr>
    <p:cSldViewPr snapToGrid="0" snapToObjects="1">
      <p:cViewPr varScale="1">
        <p:scale>
          <a:sx n="74" d="100"/>
          <a:sy n="74" d="100"/>
        </p:scale>
        <p:origin x="176" y="6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02701-98A0-204D-AD9E-2F0642E6DE76}" type="datetimeFigureOut">
              <a:rPr lang="fr-FR" smtClean="0"/>
              <a:t>02/06/2025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D74D3-F5D4-164E-824C-B8429562E0B9}" type="slidenum">
              <a:rPr lang="fr-FR" smtClean="0"/>
              <a:t>‹N°›</a:t>
            </a:fld>
            <a:endParaRPr lang="fr-FR"/>
          </a:p>
        </p:txBody>
      </p:sp>
    </p:spTree>
    <p:extLst>
      <p:ext uri="{BB962C8B-B14F-4D97-AF65-F5344CB8AC3E}">
        <p14:creationId xmlns:p14="http://schemas.microsoft.com/office/powerpoint/2010/main" val="257967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51D74D3-F5D4-164E-824C-B8429562E0B9}" type="slidenum">
              <a:rPr lang="fr-FR" smtClean="0"/>
              <a:t>1</a:t>
            </a:fld>
            <a:endParaRPr lang="fr-FR"/>
          </a:p>
        </p:txBody>
      </p:sp>
    </p:spTree>
    <p:extLst>
      <p:ext uri="{BB962C8B-B14F-4D97-AF65-F5344CB8AC3E}">
        <p14:creationId xmlns:p14="http://schemas.microsoft.com/office/powerpoint/2010/main" val="72045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51D74D3-F5D4-164E-824C-B8429562E0B9}" type="slidenum">
              <a:rPr lang="fr-FR" smtClean="0"/>
              <a:t>18</a:t>
            </a:fld>
            <a:endParaRPr lang="fr-FR"/>
          </a:p>
        </p:txBody>
      </p:sp>
    </p:spTree>
    <p:extLst>
      <p:ext uri="{BB962C8B-B14F-4D97-AF65-F5344CB8AC3E}">
        <p14:creationId xmlns:p14="http://schemas.microsoft.com/office/powerpoint/2010/main" val="3986671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51D74D3-F5D4-164E-824C-B8429562E0B9}" type="slidenum">
              <a:rPr lang="fr-FR" smtClean="0"/>
              <a:t>31</a:t>
            </a:fld>
            <a:endParaRPr lang="fr-FR"/>
          </a:p>
        </p:txBody>
      </p:sp>
    </p:spTree>
    <p:extLst>
      <p:ext uri="{BB962C8B-B14F-4D97-AF65-F5344CB8AC3E}">
        <p14:creationId xmlns:p14="http://schemas.microsoft.com/office/powerpoint/2010/main" val="3102564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21AE4E-D615-DD40-8525-E6537D5B80F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0888526-4614-474A-8B73-D0EDFC13E1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E44BBBA-747B-1747-A812-75888EA1633C}"/>
              </a:ext>
            </a:extLst>
          </p:cNvPr>
          <p:cNvSpPr>
            <a:spLocks noGrp="1"/>
          </p:cNvSpPr>
          <p:nvPr>
            <p:ph type="dt" sz="half" idx="10"/>
          </p:nvPr>
        </p:nvSpPr>
        <p:spPr/>
        <p:txBody>
          <a:bodyPr/>
          <a:lstStyle/>
          <a:p>
            <a:fld id="{15C43295-CBC3-C244-B47E-B82E1DE94D92}" type="datetimeFigureOut">
              <a:rPr lang="fr-FR" smtClean="0"/>
              <a:t>02/06/2025</a:t>
            </a:fld>
            <a:endParaRPr lang="fr-FR"/>
          </a:p>
        </p:txBody>
      </p:sp>
      <p:sp>
        <p:nvSpPr>
          <p:cNvPr id="5" name="Espace réservé du pied de page 4">
            <a:extLst>
              <a:ext uri="{FF2B5EF4-FFF2-40B4-BE49-F238E27FC236}">
                <a16:creationId xmlns:a16="http://schemas.microsoft.com/office/drawing/2014/main" id="{BC8A618D-A1D9-C04A-9899-6067D85043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FE43E2-EB86-4344-8EC3-2C4C3C485A57}"/>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292928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224040-CC75-EC48-8C27-755FFD54DF2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C0058D8-04BB-9745-A1E2-504B7262B4E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1EC790B-5643-DE46-8C9B-B53F744CED14}"/>
              </a:ext>
            </a:extLst>
          </p:cNvPr>
          <p:cNvSpPr>
            <a:spLocks noGrp="1"/>
          </p:cNvSpPr>
          <p:nvPr>
            <p:ph type="dt" sz="half" idx="10"/>
          </p:nvPr>
        </p:nvSpPr>
        <p:spPr/>
        <p:txBody>
          <a:bodyPr/>
          <a:lstStyle/>
          <a:p>
            <a:fld id="{15C43295-CBC3-C244-B47E-B82E1DE94D92}" type="datetimeFigureOut">
              <a:rPr lang="fr-FR" smtClean="0"/>
              <a:t>02/06/2025</a:t>
            </a:fld>
            <a:endParaRPr lang="fr-FR"/>
          </a:p>
        </p:txBody>
      </p:sp>
      <p:sp>
        <p:nvSpPr>
          <p:cNvPr id="5" name="Espace réservé du pied de page 4">
            <a:extLst>
              <a:ext uri="{FF2B5EF4-FFF2-40B4-BE49-F238E27FC236}">
                <a16:creationId xmlns:a16="http://schemas.microsoft.com/office/drawing/2014/main" id="{6CDF1EE5-697E-704D-AEF7-8239C93D70B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487D771-EDE4-B24F-BD46-A3D02AAC7321}"/>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1369083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0AD9381-8FDE-204A-86C7-7116D68A76B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F8BAD75-5FE8-EA46-8CFC-CB2C53D998F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22D5CC-2267-934B-ACBF-1D1C81DFC66F}"/>
              </a:ext>
            </a:extLst>
          </p:cNvPr>
          <p:cNvSpPr>
            <a:spLocks noGrp="1"/>
          </p:cNvSpPr>
          <p:nvPr>
            <p:ph type="dt" sz="half" idx="10"/>
          </p:nvPr>
        </p:nvSpPr>
        <p:spPr/>
        <p:txBody>
          <a:bodyPr/>
          <a:lstStyle/>
          <a:p>
            <a:fld id="{15C43295-CBC3-C244-B47E-B82E1DE94D92}" type="datetimeFigureOut">
              <a:rPr lang="fr-FR" smtClean="0"/>
              <a:t>02/06/2025</a:t>
            </a:fld>
            <a:endParaRPr lang="fr-FR"/>
          </a:p>
        </p:txBody>
      </p:sp>
      <p:sp>
        <p:nvSpPr>
          <p:cNvPr id="5" name="Espace réservé du pied de page 4">
            <a:extLst>
              <a:ext uri="{FF2B5EF4-FFF2-40B4-BE49-F238E27FC236}">
                <a16:creationId xmlns:a16="http://schemas.microsoft.com/office/drawing/2014/main" id="{3A327FA8-B304-3E4D-9DF4-6AA02428A86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7568A0-CB0A-3F42-9646-69CB7158EB50}"/>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423281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E55AF4-7D8D-8545-8EF9-86837F80628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6CFF595-C5B8-AB42-BB37-0BC33CDEFCC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46FD9DE-D04C-5E46-B5D1-847D11E7933D}"/>
              </a:ext>
            </a:extLst>
          </p:cNvPr>
          <p:cNvSpPr>
            <a:spLocks noGrp="1"/>
          </p:cNvSpPr>
          <p:nvPr>
            <p:ph type="dt" sz="half" idx="10"/>
          </p:nvPr>
        </p:nvSpPr>
        <p:spPr/>
        <p:txBody>
          <a:bodyPr/>
          <a:lstStyle/>
          <a:p>
            <a:fld id="{15C43295-CBC3-C244-B47E-B82E1DE94D92}" type="datetimeFigureOut">
              <a:rPr lang="fr-FR" smtClean="0"/>
              <a:t>02/06/2025</a:t>
            </a:fld>
            <a:endParaRPr lang="fr-FR"/>
          </a:p>
        </p:txBody>
      </p:sp>
      <p:sp>
        <p:nvSpPr>
          <p:cNvPr id="5" name="Espace réservé du pied de page 4">
            <a:extLst>
              <a:ext uri="{FF2B5EF4-FFF2-40B4-BE49-F238E27FC236}">
                <a16:creationId xmlns:a16="http://schemas.microsoft.com/office/drawing/2014/main" id="{74968AF7-495F-544A-A503-157937C3A3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11A76A-7801-7E4E-8398-C9C1470A682B}"/>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3254808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7EE23D-76C1-6147-9C65-7C113B9D03A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BA140B1-372A-1448-AE71-F17D46A39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747FF65-1AFF-FA46-993C-2F142E1BC198}"/>
              </a:ext>
            </a:extLst>
          </p:cNvPr>
          <p:cNvSpPr>
            <a:spLocks noGrp="1"/>
          </p:cNvSpPr>
          <p:nvPr>
            <p:ph type="dt" sz="half" idx="10"/>
          </p:nvPr>
        </p:nvSpPr>
        <p:spPr/>
        <p:txBody>
          <a:bodyPr/>
          <a:lstStyle/>
          <a:p>
            <a:fld id="{15C43295-CBC3-C244-B47E-B82E1DE94D92}" type="datetimeFigureOut">
              <a:rPr lang="fr-FR" smtClean="0"/>
              <a:t>02/06/2025</a:t>
            </a:fld>
            <a:endParaRPr lang="fr-FR"/>
          </a:p>
        </p:txBody>
      </p:sp>
      <p:sp>
        <p:nvSpPr>
          <p:cNvPr id="5" name="Espace réservé du pied de page 4">
            <a:extLst>
              <a:ext uri="{FF2B5EF4-FFF2-40B4-BE49-F238E27FC236}">
                <a16:creationId xmlns:a16="http://schemas.microsoft.com/office/drawing/2014/main" id="{D0887514-DA19-154F-833B-F1C21E37044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F73F09-460A-8347-990C-649408A82BC2}"/>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48707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3C6EC1-DBEF-CC4A-9662-0E6F79D5D50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A460AE5-050B-384B-B62D-FBBD0E19F36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524210E-8DF0-7642-B813-7709E897723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6797E1F-F471-AE40-86A1-3CC2EDB21065}"/>
              </a:ext>
            </a:extLst>
          </p:cNvPr>
          <p:cNvSpPr>
            <a:spLocks noGrp="1"/>
          </p:cNvSpPr>
          <p:nvPr>
            <p:ph type="dt" sz="half" idx="10"/>
          </p:nvPr>
        </p:nvSpPr>
        <p:spPr/>
        <p:txBody>
          <a:bodyPr/>
          <a:lstStyle/>
          <a:p>
            <a:fld id="{15C43295-CBC3-C244-B47E-B82E1DE94D92}" type="datetimeFigureOut">
              <a:rPr lang="fr-FR" smtClean="0"/>
              <a:t>02/06/2025</a:t>
            </a:fld>
            <a:endParaRPr lang="fr-FR"/>
          </a:p>
        </p:txBody>
      </p:sp>
      <p:sp>
        <p:nvSpPr>
          <p:cNvPr id="6" name="Espace réservé du pied de page 5">
            <a:extLst>
              <a:ext uri="{FF2B5EF4-FFF2-40B4-BE49-F238E27FC236}">
                <a16:creationId xmlns:a16="http://schemas.microsoft.com/office/drawing/2014/main" id="{869A2932-C30B-2F4C-BF90-D3F1C04825E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885B549-0C1C-4D45-9152-72AEB92DFEC8}"/>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418988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1D8210-EFF0-EC4F-AE4E-FBA7D41EB79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37EC53D-366D-3348-ABFA-57F88D1F1A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22C834C-6529-BB4D-9A3F-143CD85219A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969142A-F82D-FD43-BC54-C4C4CC2753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794F762-7D90-754E-BDDA-20395AF851A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206D382-B540-354B-A673-09EEB8174898}"/>
              </a:ext>
            </a:extLst>
          </p:cNvPr>
          <p:cNvSpPr>
            <a:spLocks noGrp="1"/>
          </p:cNvSpPr>
          <p:nvPr>
            <p:ph type="dt" sz="half" idx="10"/>
          </p:nvPr>
        </p:nvSpPr>
        <p:spPr/>
        <p:txBody>
          <a:bodyPr/>
          <a:lstStyle/>
          <a:p>
            <a:fld id="{15C43295-CBC3-C244-B47E-B82E1DE94D92}" type="datetimeFigureOut">
              <a:rPr lang="fr-FR" smtClean="0"/>
              <a:t>02/06/2025</a:t>
            </a:fld>
            <a:endParaRPr lang="fr-FR"/>
          </a:p>
        </p:txBody>
      </p:sp>
      <p:sp>
        <p:nvSpPr>
          <p:cNvPr id="8" name="Espace réservé du pied de page 7">
            <a:extLst>
              <a:ext uri="{FF2B5EF4-FFF2-40B4-BE49-F238E27FC236}">
                <a16:creationId xmlns:a16="http://schemas.microsoft.com/office/drawing/2014/main" id="{1F605BF1-86AA-E742-9918-FA88DBF4C82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C8C99CD-CF9B-4941-AFCD-11E51BE4A3BE}"/>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19716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6798DF-039D-674C-AEE7-2724F379C88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8D807B3-52EF-D04B-8A4F-7F948DC041DA}"/>
              </a:ext>
            </a:extLst>
          </p:cNvPr>
          <p:cNvSpPr>
            <a:spLocks noGrp="1"/>
          </p:cNvSpPr>
          <p:nvPr>
            <p:ph type="dt" sz="half" idx="10"/>
          </p:nvPr>
        </p:nvSpPr>
        <p:spPr/>
        <p:txBody>
          <a:bodyPr/>
          <a:lstStyle/>
          <a:p>
            <a:fld id="{15C43295-CBC3-C244-B47E-B82E1DE94D92}" type="datetimeFigureOut">
              <a:rPr lang="fr-FR" smtClean="0"/>
              <a:t>02/06/2025</a:t>
            </a:fld>
            <a:endParaRPr lang="fr-FR"/>
          </a:p>
        </p:txBody>
      </p:sp>
      <p:sp>
        <p:nvSpPr>
          <p:cNvPr id="4" name="Espace réservé du pied de page 3">
            <a:extLst>
              <a:ext uri="{FF2B5EF4-FFF2-40B4-BE49-F238E27FC236}">
                <a16:creationId xmlns:a16="http://schemas.microsoft.com/office/drawing/2014/main" id="{8D3A65CF-D9A4-2648-B99D-29FB0E3FD59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5C607BF-C809-6D47-BDAD-2FCB6F350DE3}"/>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227444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D7E3EAE-C0B8-094E-B7FC-0F7F76AD06A2}"/>
              </a:ext>
            </a:extLst>
          </p:cNvPr>
          <p:cNvSpPr>
            <a:spLocks noGrp="1"/>
          </p:cNvSpPr>
          <p:nvPr>
            <p:ph type="dt" sz="half" idx="10"/>
          </p:nvPr>
        </p:nvSpPr>
        <p:spPr/>
        <p:txBody>
          <a:bodyPr/>
          <a:lstStyle/>
          <a:p>
            <a:fld id="{15C43295-CBC3-C244-B47E-B82E1DE94D92}" type="datetimeFigureOut">
              <a:rPr lang="fr-FR" smtClean="0"/>
              <a:t>02/06/2025</a:t>
            </a:fld>
            <a:endParaRPr lang="fr-FR"/>
          </a:p>
        </p:txBody>
      </p:sp>
      <p:sp>
        <p:nvSpPr>
          <p:cNvPr id="3" name="Espace réservé du pied de page 2">
            <a:extLst>
              <a:ext uri="{FF2B5EF4-FFF2-40B4-BE49-F238E27FC236}">
                <a16:creationId xmlns:a16="http://schemas.microsoft.com/office/drawing/2014/main" id="{E1A977E1-00A3-AD41-9A36-115E16CBD25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F8BFC5A-B9F9-1B49-BFA1-0A384AFFC336}"/>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47790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29A08A-9F14-7A40-BEA9-CB46AFB21C1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4196F6A-982E-0C4A-BAE6-B2B7E36CF0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94BD82D-C915-D948-82E9-09A7EC388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A655F67-1338-1949-A556-890907C93074}"/>
              </a:ext>
            </a:extLst>
          </p:cNvPr>
          <p:cNvSpPr>
            <a:spLocks noGrp="1"/>
          </p:cNvSpPr>
          <p:nvPr>
            <p:ph type="dt" sz="half" idx="10"/>
          </p:nvPr>
        </p:nvSpPr>
        <p:spPr/>
        <p:txBody>
          <a:bodyPr/>
          <a:lstStyle/>
          <a:p>
            <a:fld id="{15C43295-CBC3-C244-B47E-B82E1DE94D92}" type="datetimeFigureOut">
              <a:rPr lang="fr-FR" smtClean="0"/>
              <a:t>02/06/2025</a:t>
            </a:fld>
            <a:endParaRPr lang="fr-FR"/>
          </a:p>
        </p:txBody>
      </p:sp>
      <p:sp>
        <p:nvSpPr>
          <p:cNvPr id="6" name="Espace réservé du pied de page 5">
            <a:extLst>
              <a:ext uri="{FF2B5EF4-FFF2-40B4-BE49-F238E27FC236}">
                <a16:creationId xmlns:a16="http://schemas.microsoft.com/office/drawing/2014/main" id="{D0F5D907-83BB-0545-86C6-D7B5A739D81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69DA810-6DE6-A644-82C8-E0D83A15C506}"/>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188506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AC3632-86B4-E240-A172-F84E2D53304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8D03744-137E-3F41-9E99-385936ECAD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119E6D8-2E5F-7243-B86C-FE71B52F5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101BFD4-E2D9-7E45-85A0-38EC58AC34F9}"/>
              </a:ext>
            </a:extLst>
          </p:cNvPr>
          <p:cNvSpPr>
            <a:spLocks noGrp="1"/>
          </p:cNvSpPr>
          <p:nvPr>
            <p:ph type="dt" sz="half" idx="10"/>
          </p:nvPr>
        </p:nvSpPr>
        <p:spPr/>
        <p:txBody>
          <a:bodyPr/>
          <a:lstStyle/>
          <a:p>
            <a:fld id="{15C43295-CBC3-C244-B47E-B82E1DE94D92}" type="datetimeFigureOut">
              <a:rPr lang="fr-FR" smtClean="0"/>
              <a:t>02/06/2025</a:t>
            </a:fld>
            <a:endParaRPr lang="fr-FR"/>
          </a:p>
        </p:txBody>
      </p:sp>
      <p:sp>
        <p:nvSpPr>
          <p:cNvPr id="6" name="Espace réservé du pied de page 5">
            <a:extLst>
              <a:ext uri="{FF2B5EF4-FFF2-40B4-BE49-F238E27FC236}">
                <a16:creationId xmlns:a16="http://schemas.microsoft.com/office/drawing/2014/main" id="{36A0AD84-E47D-5B40-8D1B-D2EA123F2D5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D1A0E72-4536-9842-9738-F29E14E44A4E}"/>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113548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09448D7-3925-A64C-8DB5-EACEB6DCEC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288E36-EB16-BA43-BBB7-1AC004D6DB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5B0CEEF-C68C-F94E-8B1F-35907E271D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43295-CBC3-C244-B47E-B82E1DE94D92}" type="datetimeFigureOut">
              <a:rPr lang="fr-FR" smtClean="0"/>
              <a:t>02/06/2025</a:t>
            </a:fld>
            <a:endParaRPr lang="fr-FR"/>
          </a:p>
        </p:txBody>
      </p:sp>
      <p:sp>
        <p:nvSpPr>
          <p:cNvPr id="5" name="Espace réservé du pied de page 4">
            <a:extLst>
              <a:ext uri="{FF2B5EF4-FFF2-40B4-BE49-F238E27FC236}">
                <a16:creationId xmlns:a16="http://schemas.microsoft.com/office/drawing/2014/main" id="{8A86B5BD-C7EF-764F-B1B3-8B312AB041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BD7FD26-9B07-C342-98C5-B1E2CDE098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B937E-C8C2-6340-B40E-5AF416C29CAA}" type="slidenum">
              <a:rPr lang="fr-FR" smtClean="0"/>
              <a:t>‹N°›</a:t>
            </a:fld>
            <a:endParaRPr lang="fr-FR"/>
          </a:p>
        </p:txBody>
      </p:sp>
    </p:spTree>
    <p:extLst>
      <p:ext uri="{BB962C8B-B14F-4D97-AF65-F5344CB8AC3E}">
        <p14:creationId xmlns:p14="http://schemas.microsoft.com/office/powerpoint/2010/main" val="1218415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F14AD8D-6D74-1444-9DE3-C2006E0C8FF8}"/>
              </a:ext>
            </a:extLst>
          </p:cNvPr>
          <p:cNvSpPr txBox="1"/>
          <p:nvPr/>
        </p:nvSpPr>
        <p:spPr>
          <a:xfrm>
            <a:off x="838199" y="548464"/>
            <a:ext cx="3807187" cy="222807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a:latin typeface="+mj-lt"/>
                <a:ea typeface="+mj-ea"/>
                <a:cs typeface="+mj-cs"/>
              </a:rPr>
              <a:t>CH. </a:t>
            </a:r>
            <a:r>
              <a:rPr lang="en-US" sz="4000">
                <a:latin typeface="+mj-lt"/>
                <a:ea typeface="+mj-ea"/>
                <a:cs typeface="+mj-cs"/>
              </a:rPr>
              <a:t>5 </a:t>
            </a:r>
            <a:r>
              <a:rPr lang="en-US" sz="4000" dirty="0">
                <a:latin typeface="+mj-lt"/>
                <a:ea typeface="+mj-ea"/>
                <a:cs typeface="+mj-cs"/>
              </a:rPr>
              <a:t>-  LE SALUT</a:t>
            </a:r>
          </a:p>
        </p:txBody>
      </p:sp>
      <p:pic>
        <p:nvPicPr>
          <p:cNvPr id="6" name="Image 5" descr="Une image contenant autel, posant&#10;&#10;Description générée automatiquement">
            <a:extLst>
              <a:ext uri="{FF2B5EF4-FFF2-40B4-BE49-F238E27FC236}">
                <a16:creationId xmlns:a16="http://schemas.microsoft.com/office/drawing/2014/main" id="{2A031074-8E71-33A9-AE16-05FE6F3A72B0}"/>
              </a:ext>
            </a:extLst>
          </p:cNvPr>
          <p:cNvPicPr>
            <a:picLocks noChangeAspect="1"/>
          </p:cNvPicPr>
          <p:nvPr/>
        </p:nvPicPr>
        <p:blipFill rotWithShape="1">
          <a:blip r:embed="rId3"/>
          <a:srcRect l="16130" t="12047" r="14416" b="-867"/>
          <a:stretch/>
        </p:blipFill>
        <p:spPr>
          <a:xfrm>
            <a:off x="5127487" y="-48846"/>
            <a:ext cx="7372097" cy="7258538"/>
          </a:xfrm>
          <a:prstGeom prst="rect">
            <a:avLst/>
          </a:prstGeom>
        </p:spPr>
      </p:pic>
    </p:spTree>
    <p:extLst>
      <p:ext uri="{BB962C8B-B14F-4D97-AF65-F5344CB8AC3E}">
        <p14:creationId xmlns:p14="http://schemas.microsoft.com/office/powerpoint/2010/main" val="76051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DE6479D8-1CE5-9DF0-E9DB-ECB48CCA788F}"/>
              </a:ext>
            </a:extLst>
          </p:cNvPr>
          <p:cNvPicPr>
            <a:picLocks noChangeAspect="1"/>
          </p:cNvPicPr>
          <p:nvPr/>
        </p:nvPicPr>
        <p:blipFill rotWithShape="1">
          <a:blip r:embed="rId2"/>
          <a:srcRect l="8698" t="17115" r="9011" b="21314"/>
          <a:stretch/>
        </p:blipFill>
        <p:spPr>
          <a:xfrm>
            <a:off x="2584938" y="188020"/>
            <a:ext cx="7022124" cy="6481959"/>
          </a:xfrm>
          <a:prstGeom prst="rect">
            <a:avLst/>
          </a:prstGeom>
        </p:spPr>
      </p:pic>
      <p:sp>
        <p:nvSpPr>
          <p:cNvPr id="2" name="ZoneTexte 1">
            <a:extLst>
              <a:ext uri="{FF2B5EF4-FFF2-40B4-BE49-F238E27FC236}">
                <a16:creationId xmlns:a16="http://schemas.microsoft.com/office/drawing/2014/main" id="{FFCB2728-48CE-DB7A-C407-44A0EDD7A306}"/>
              </a:ext>
            </a:extLst>
          </p:cNvPr>
          <p:cNvSpPr txBox="1"/>
          <p:nvPr/>
        </p:nvSpPr>
        <p:spPr>
          <a:xfrm>
            <a:off x="4022692" y="1729991"/>
            <a:ext cx="4558602" cy="830997"/>
          </a:xfrm>
          <a:prstGeom prst="rect">
            <a:avLst/>
          </a:prstGeom>
          <a:noFill/>
        </p:spPr>
        <p:txBody>
          <a:bodyPr wrap="square" rtlCol="0">
            <a:spAutoFit/>
          </a:bodyPr>
          <a:lstStyle/>
          <a:p>
            <a:r>
              <a:rPr lang="fr-FR" sz="4800" b="1" dirty="0">
                <a:solidFill>
                  <a:schemeClr val="bg1"/>
                </a:solidFill>
              </a:rPr>
              <a:t>DON DE L’ESPRIT</a:t>
            </a:r>
          </a:p>
        </p:txBody>
      </p:sp>
    </p:spTree>
    <p:extLst>
      <p:ext uri="{BB962C8B-B14F-4D97-AF65-F5344CB8AC3E}">
        <p14:creationId xmlns:p14="http://schemas.microsoft.com/office/powerpoint/2010/main" val="3683722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DE6479D8-1CE5-9DF0-E9DB-ECB48CCA788F}"/>
              </a:ext>
            </a:extLst>
          </p:cNvPr>
          <p:cNvPicPr>
            <a:picLocks noChangeAspect="1"/>
          </p:cNvPicPr>
          <p:nvPr/>
        </p:nvPicPr>
        <p:blipFill rotWithShape="1">
          <a:blip r:embed="rId2"/>
          <a:srcRect l="8698" t="17115" r="9011" b="21314"/>
          <a:stretch/>
        </p:blipFill>
        <p:spPr>
          <a:xfrm>
            <a:off x="2584938" y="188020"/>
            <a:ext cx="7022124" cy="6481959"/>
          </a:xfrm>
          <a:prstGeom prst="rect">
            <a:avLst/>
          </a:prstGeom>
        </p:spPr>
      </p:pic>
      <p:sp>
        <p:nvSpPr>
          <p:cNvPr id="2" name="ZoneTexte 1">
            <a:extLst>
              <a:ext uri="{FF2B5EF4-FFF2-40B4-BE49-F238E27FC236}">
                <a16:creationId xmlns:a16="http://schemas.microsoft.com/office/drawing/2014/main" id="{FFCB2728-48CE-DB7A-C407-44A0EDD7A306}"/>
              </a:ext>
            </a:extLst>
          </p:cNvPr>
          <p:cNvSpPr txBox="1"/>
          <p:nvPr/>
        </p:nvSpPr>
        <p:spPr>
          <a:xfrm>
            <a:off x="3305908" y="1518976"/>
            <a:ext cx="5580184" cy="830997"/>
          </a:xfrm>
          <a:prstGeom prst="rect">
            <a:avLst/>
          </a:prstGeom>
          <a:noFill/>
        </p:spPr>
        <p:txBody>
          <a:bodyPr wrap="square" rtlCol="0">
            <a:spAutoFit/>
          </a:bodyPr>
          <a:lstStyle/>
          <a:p>
            <a:r>
              <a:rPr lang="fr-FR" sz="4800" b="1" dirty="0">
                <a:solidFill>
                  <a:schemeClr val="bg1"/>
                </a:solidFill>
              </a:rPr>
              <a:t>PARDON DES PECHES</a:t>
            </a:r>
          </a:p>
        </p:txBody>
      </p:sp>
    </p:spTree>
    <p:extLst>
      <p:ext uri="{BB962C8B-B14F-4D97-AF65-F5344CB8AC3E}">
        <p14:creationId xmlns:p14="http://schemas.microsoft.com/office/powerpoint/2010/main" val="213165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5530CE5-BBBF-937A-21E0-5E41A14193F4}"/>
              </a:ext>
            </a:extLst>
          </p:cNvPr>
          <p:cNvSpPr txBox="1"/>
          <p:nvPr/>
        </p:nvSpPr>
        <p:spPr>
          <a:xfrm>
            <a:off x="1887894" y="1764442"/>
            <a:ext cx="8132406" cy="3329116"/>
          </a:xfrm>
          <a:prstGeom prst="rect">
            <a:avLst/>
          </a:prstGeom>
          <a:noFill/>
        </p:spPr>
        <p:txBody>
          <a:bodyPr wrap="square">
            <a:spAutoFit/>
          </a:bodyPr>
          <a:lstStyle/>
          <a:p>
            <a:pPr marL="547370" marR="547370" algn="just">
              <a:spcBef>
                <a:spcPts val="1000"/>
              </a:spcBef>
              <a:spcAft>
                <a:spcPts val="1200"/>
              </a:spcAft>
            </a:pPr>
            <a:r>
              <a:rPr lang="fr-FR" sz="3200" dirty="0">
                <a:solidFill>
                  <a:srgbClr val="404040"/>
                </a:solidFill>
                <a:latin typeface="Calibri" panose="020F0502020204030204" pitchFamily="34" charset="0"/>
                <a:ea typeface="Calibri" panose="020F0502020204030204" pitchFamily="34" charset="0"/>
                <a:cs typeface="Times New Roman (Corps CS)"/>
              </a:rPr>
              <a:t>« </a:t>
            </a:r>
            <a:r>
              <a:rPr lang="fr-FR" sz="3200" dirty="0">
                <a:solidFill>
                  <a:srgbClr val="404040"/>
                </a:solidFill>
                <a:effectLst/>
                <a:latin typeface="Calibri" panose="020F0502020204030204" pitchFamily="34" charset="0"/>
                <a:ea typeface="Calibri" panose="020F0502020204030204" pitchFamily="34" charset="0"/>
                <a:cs typeface="Times New Roman (Corps CS)"/>
              </a:rPr>
              <a:t>À l'irréversibilité (du passé) la réponse est le pouvoir de pardonner, à l'imprévisibilité (de l'avenir) le pouvoir de promettre</a:t>
            </a:r>
            <a:r>
              <a:rPr lang="fr-FR" sz="3200" dirty="0">
                <a:solidFill>
                  <a:srgbClr val="404040"/>
                </a:solidFill>
                <a:latin typeface="Calibri" panose="020F0502020204030204" pitchFamily="34" charset="0"/>
                <a:ea typeface="Calibri" panose="020F0502020204030204" pitchFamily="34" charset="0"/>
                <a:cs typeface="Times New Roman (Corps CS)"/>
              </a:rPr>
              <a:t>. »</a:t>
            </a:r>
            <a:r>
              <a:rPr lang="fr-FR" sz="3200" dirty="0">
                <a:solidFill>
                  <a:srgbClr val="404040"/>
                </a:solidFill>
                <a:effectLst/>
                <a:latin typeface="Calibri" panose="020F0502020204030204" pitchFamily="34" charset="0"/>
                <a:ea typeface="Calibri" panose="020F0502020204030204" pitchFamily="34" charset="0"/>
                <a:cs typeface="Times New Roman (Corps CS)"/>
              </a:rPr>
              <a:t> </a:t>
            </a:r>
          </a:p>
          <a:p>
            <a:pPr marL="547370" marR="547370" algn="just">
              <a:spcBef>
                <a:spcPts val="1000"/>
              </a:spcBef>
              <a:spcAft>
                <a:spcPts val="1200"/>
              </a:spcAft>
            </a:pPr>
            <a:r>
              <a:rPr lang="fr-FR" sz="3200" dirty="0">
                <a:solidFill>
                  <a:srgbClr val="404040"/>
                </a:solidFill>
                <a:effectLst/>
                <a:latin typeface="Calibri" panose="020F0502020204030204" pitchFamily="34" charset="0"/>
                <a:ea typeface="Calibri" panose="020F0502020204030204" pitchFamily="34" charset="0"/>
                <a:cs typeface="Times New Roman (Corps CS)"/>
              </a:rPr>
              <a:t>(Paul RICOEUR, préface de </a:t>
            </a:r>
            <a:r>
              <a:rPr lang="fr-FR" sz="3200" i="1" dirty="0">
                <a:solidFill>
                  <a:srgbClr val="404040"/>
                </a:solidFill>
                <a:latin typeface="Calibri" panose="020F0502020204030204" pitchFamily="34" charset="0"/>
                <a:ea typeface="Calibri" panose="020F0502020204030204" pitchFamily="34" charset="0"/>
                <a:cs typeface="Times New Roman (Corps CS)"/>
              </a:rPr>
              <a:t>La </a:t>
            </a:r>
            <a:r>
              <a:rPr lang="fr-FR" sz="3200" i="1" dirty="0">
                <a:solidFill>
                  <a:srgbClr val="404040"/>
                </a:solidFill>
                <a:effectLst/>
                <a:latin typeface="Calibri" panose="020F0502020204030204" pitchFamily="34" charset="0"/>
                <a:ea typeface="Calibri" panose="020F0502020204030204" pitchFamily="34" charset="0"/>
                <a:cs typeface="Times New Roman (Corps CS)"/>
              </a:rPr>
              <a:t>Condition de l'homme moderne </a:t>
            </a:r>
            <a:r>
              <a:rPr lang="fr-FR" sz="3200" dirty="0">
                <a:solidFill>
                  <a:srgbClr val="404040"/>
                </a:solidFill>
                <a:effectLst/>
                <a:latin typeface="Calibri" panose="020F0502020204030204" pitchFamily="34" charset="0"/>
                <a:ea typeface="Calibri" panose="020F0502020204030204" pitchFamily="34" charset="0"/>
                <a:cs typeface="Times New Roman (Corps CS)"/>
              </a:rPr>
              <a:t>d'Hannah Arendt.</a:t>
            </a:r>
          </a:p>
        </p:txBody>
      </p:sp>
    </p:spTree>
    <p:extLst>
      <p:ext uri="{BB962C8B-B14F-4D97-AF65-F5344CB8AC3E}">
        <p14:creationId xmlns:p14="http://schemas.microsoft.com/office/powerpoint/2010/main" val="300812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personne, main, fermer&#10;&#10;Description générée automatiquement">
            <a:extLst>
              <a:ext uri="{FF2B5EF4-FFF2-40B4-BE49-F238E27FC236}">
                <a16:creationId xmlns:a16="http://schemas.microsoft.com/office/drawing/2014/main" id="{2B9E7911-79A9-244E-9752-BB022673B61C}"/>
              </a:ext>
            </a:extLst>
          </p:cNvPr>
          <p:cNvPicPr>
            <a:picLocks noChangeAspect="1"/>
          </p:cNvPicPr>
          <p:nvPr/>
        </p:nvPicPr>
        <p:blipFill>
          <a:blip r:embed="rId2"/>
          <a:stretch>
            <a:fillRect/>
          </a:stretch>
        </p:blipFill>
        <p:spPr>
          <a:xfrm>
            <a:off x="1249357" y="0"/>
            <a:ext cx="9693286" cy="6858000"/>
          </a:xfrm>
          <a:prstGeom prst="rect">
            <a:avLst/>
          </a:prstGeom>
        </p:spPr>
      </p:pic>
    </p:spTree>
    <p:extLst>
      <p:ext uri="{BB962C8B-B14F-4D97-AF65-F5344CB8AC3E}">
        <p14:creationId xmlns:p14="http://schemas.microsoft.com/office/powerpoint/2010/main" val="4228170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 2" descr="Une image contenant personne, armoire, intérieur&#10;&#10;Description générée automatiquement">
            <a:extLst>
              <a:ext uri="{FF2B5EF4-FFF2-40B4-BE49-F238E27FC236}">
                <a16:creationId xmlns:a16="http://schemas.microsoft.com/office/drawing/2014/main" id="{6C657251-1E25-9CB9-134A-37845172D44E}"/>
              </a:ext>
            </a:extLst>
          </p:cNvPr>
          <p:cNvPicPr>
            <a:picLocks noChangeAspect="1"/>
          </p:cNvPicPr>
          <p:nvPr/>
        </p:nvPicPr>
        <p:blipFill rotWithShape="1">
          <a:blip r:embed="rId2"/>
          <a:srcRect t="2660" r="1" b="17771"/>
          <a:stretch/>
        </p:blipFill>
        <p:spPr>
          <a:xfrm>
            <a:off x="20" y="1282"/>
            <a:ext cx="12191980" cy="6856718"/>
          </a:xfrm>
          <a:prstGeom prst="rect">
            <a:avLst/>
          </a:prstGeom>
        </p:spPr>
      </p:pic>
    </p:spTree>
    <p:extLst>
      <p:ext uri="{BB962C8B-B14F-4D97-AF65-F5344CB8AC3E}">
        <p14:creationId xmlns:p14="http://schemas.microsoft.com/office/powerpoint/2010/main" val="455794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 2" descr="Une image contenant personne, homme, intérieur, complet&#10;&#10;Description générée automatiquement">
            <a:extLst>
              <a:ext uri="{FF2B5EF4-FFF2-40B4-BE49-F238E27FC236}">
                <a16:creationId xmlns:a16="http://schemas.microsoft.com/office/drawing/2014/main" id="{4E33C498-9278-2F12-4889-C4B7C79C5FBE}"/>
              </a:ext>
            </a:extLst>
          </p:cNvPr>
          <p:cNvPicPr>
            <a:picLocks noChangeAspect="1"/>
          </p:cNvPicPr>
          <p:nvPr/>
        </p:nvPicPr>
        <p:blipFill rotWithShape="1">
          <a:blip r:embed="rId2"/>
          <a:srcRect t="21019" b="9976"/>
          <a:stretch/>
        </p:blipFill>
        <p:spPr>
          <a:xfrm>
            <a:off x="20" y="1282"/>
            <a:ext cx="12191980" cy="6856718"/>
          </a:xfrm>
          <a:prstGeom prst="rect">
            <a:avLst/>
          </a:prstGeom>
        </p:spPr>
      </p:pic>
    </p:spTree>
    <p:extLst>
      <p:ext uri="{BB962C8B-B14F-4D97-AF65-F5344CB8AC3E}">
        <p14:creationId xmlns:p14="http://schemas.microsoft.com/office/powerpoint/2010/main" val="630567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D5A8F87-4241-6C4C-9E6D-2FF8A60092E8}"/>
              </a:ext>
            </a:extLst>
          </p:cNvPr>
          <p:cNvSpPr txBox="1"/>
          <p:nvPr/>
        </p:nvSpPr>
        <p:spPr>
          <a:xfrm>
            <a:off x="509847" y="1613118"/>
            <a:ext cx="11172305" cy="3631763"/>
          </a:xfrm>
          <a:prstGeom prst="rect">
            <a:avLst/>
          </a:prstGeom>
          <a:noFill/>
        </p:spPr>
        <p:txBody>
          <a:bodyPr wrap="square" rtlCol="0">
            <a:spAutoFit/>
          </a:bodyPr>
          <a:lstStyle/>
          <a:p>
            <a:endParaRPr lang="fr-FR" sz="2000" b="1" dirty="0">
              <a:latin typeface="Times New Roman" panose="02020603050405020304" pitchFamily="18" charset="0"/>
              <a:cs typeface="Times New Roman" panose="02020603050405020304" pitchFamily="18" charset="0"/>
            </a:endParaRPr>
          </a:p>
          <a:p>
            <a:r>
              <a:rPr lang="fr-FR" sz="3200" b="1" dirty="0">
                <a:solidFill>
                  <a:srgbClr val="FF0000"/>
                </a:solidFill>
                <a:latin typeface="Times New Roman" panose="02020603050405020304" pitchFamily="18" charset="0"/>
                <a:cs typeface="Times New Roman" panose="02020603050405020304" pitchFamily="18" charset="0"/>
              </a:rPr>
              <a:t>5. LE SALUT COMME AUTOCOMMUNICATION DE DIEU</a:t>
            </a:r>
          </a:p>
          <a:p>
            <a:pPr lvl="1"/>
            <a:endParaRPr lang="fr-FR" sz="3200" dirty="0">
              <a:latin typeface="Times New Roman" panose="02020603050405020304" pitchFamily="18" charset="0"/>
              <a:cs typeface="Times New Roman" panose="02020603050405020304" pitchFamily="18" charset="0"/>
            </a:endParaRPr>
          </a:p>
          <a:p>
            <a:pPr lvl="1"/>
            <a:r>
              <a:rPr lang="fr-FR" sz="3200" dirty="0">
                <a:latin typeface="Times New Roman" panose="02020603050405020304" pitchFamily="18" charset="0"/>
                <a:cs typeface="Times New Roman" panose="02020603050405020304" pitchFamily="18" charset="0"/>
              </a:rPr>
              <a:t>5.1. Le pardon</a:t>
            </a:r>
            <a:endParaRPr lang="fr-FR" sz="3200" i="1" dirty="0">
              <a:latin typeface="Times New Roman" panose="02020603050405020304" pitchFamily="18" charset="0"/>
              <a:cs typeface="Times New Roman" panose="02020603050405020304" pitchFamily="18" charset="0"/>
            </a:endParaRPr>
          </a:p>
          <a:p>
            <a:pPr lvl="1"/>
            <a:r>
              <a:rPr lang="fr-FR" sz="3200" dirty="0">
                <a:solidFill>
                  <a:srgbClr val="FF0000"/>
                </a:solidFill>
                <a:latin typeface="Times New Roman" panose="02020603050405020304" pitchFamily="18" charset="0"/>
                <a:cs typeface="Times New Roman" panose="02020603050405020304" pitchFamily="18" charset="0"/>
              </a:rPr>
              <a:t>5.2. La vie filiale</a:t>
            </a:r>
          </a:p>
          <a:p>
            <a:pPr lvl="1"/>
            <a:r>
              <a:rPr lang="fr-FR" sz="3200" dirty="0">
                <a:latin typeface="Times New Roman" panose="02020603050405020304" pitchFamily="18" charset="0"/>
                <a:cs typeface="Times New Roman" panose="02020603050405020304" pitchFamily="18" charset="0"/>
              </a:rPr>
              <a:t>5.3. La divinisation</a:t>
            </a:r>
          </a:p>
          <a:p>
            <a:pPr lvl="1"/>
            <a:r>
              <a:rPr lang="fr-FR" sz="3200" dirty="0">
                <a:latin typeface="Times New Roman" panose="02020603050405020304" pitchFamily="18" charset="0"/>
                <a:cs typeface="Times New Roman" panose="02020603050405020304" pitchFamily="18" charset="0"/>
              </a:rPr>
              <a:t>5.4. La vie selon l’Esprit</a:t>
            </a:r>
          </a:p>
          <a:p>
            <a:endParaRPr lang="fr-FR" dirty="0"/>
          </a:p>
        </p:txBody>
      </p:sp>
    </p:spTree>
    <p:extLst>
      <p:ext uri="{BB962C8B-B14F-4D97-AF65-F5344CB8AC3E}">
        <p14:creationId xmlns:p14="http://schemas.microsoft.com/office/powerpoint/2010/main" val="1376959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 2" descr="Une image contenant personne, intérieur, buvant&#10;&#10;Description générée automatiquement">
            <a:extLst>
              <a:ext uri="{FF2B5EF4-FFF2-40B4-BE49-F238E27FC236}">
                <a16:creationId xmlns:a16="http://schemas.microsoft.com/office/drawing/2014/main" id="{ADC6B5E8-996F-2630-9342-4846E958C346}"/>
              </a:ext>
            </a:extLst>
          </p:cNvPr>
          <p:cNvPicPr>
            <a:picLocks noChangeAspect="1"/>
          </p:cNvPicPr>
          <p:nvPr/>
        </p:nvPicPr>
        <p:blipFill rotWithShape="1">
          <a:blip r:embed="rId2"/>
          <a:srcRect t="1857" b="14826"/>
          <a:stretch/>
        </p:blipFill>
        <p:spPr>
          <a:xfrm>
            <a:off x="20" y="1282"/>
            <a:ext cx="12191980" cy="6856718"/>
          </a:xfrm>
          <a:prstGeom prst="rect">
            <a:avLst/>
          </a:prstGeom>
        </p:spPr>
      </p:pic>
    </p:spTree>
    <p:extLst>
      <p:ext uri="{BB962C8B-B14F-4D97-AF65-F5344CB8AC3E}">
        <p14:creationId xmlns:p14="http://schemas.microsoft.com/office/powerpoint/2010/main" val="1229605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F232A56-6F42-1644-819F-EB227BB520D6}"/>
              </a:ext>
            </a:extLst>
          </p:cNvPr>
          <p:cNvSpPr txBox="1"/>
          <p:nvPr/>
        </p:nvSpPr>
        <p:spPr>
          <a:xfrm>
            <a:off x="1001131" y="782121"/>
            <a:ext cx="10189738" cy="5293757"/>
          </a:xfrm>
          <a:prstGeom prst="rect">
            <a:avLst/>
          </a:prstGeom>
          <a:noFill/>
        </p:spPr>
        <p:txBody>
          <a:bodyPr wrap="square" rtlCol="0">
            <a:spAutoFit/>
          </a:bodyPr>
          <a:lstStyle/>
          <a:p>
            <a:pPr algn="just"/>
            <a:r>
              <a:rPr lang="fr-FR" sz="3200" dirty="0">
                <a:cs typeface="Times New Roman" panose="02020603050405020304" pitchFamily="18" charset="0"/>
              </a:rPr>
              <a:t>« Et nous, de même, quand nous étions des enfants soumis aux éléments du monde, nous étions esclaves. Mais, quand est venu l’accomplissement du temps, Dieu a envoyé son fils, né d’une femme et assujetti à la loi, pour payer la libération de ceux qui sont assujettis à la loi, pour qu’il nous soit donné d’être </a:t>
            </a:r>
            <a:r>
              <a:rPr lang="fr-FR" sz="3200" dirty="0">
                <a:highlight>
                  <a:srgbClr val="00FFFF"/>
                </a:highlight>
                <a:cs typeface="Times New Roman" panose="02020603050405020304" pitchFamily="18" charset="0"/>
              </a:rPr>
              <a:t>fils</a:t>
            </a:r>
            <a:r>
              <a:rPr lang="fr-FR" sz="3200" dirty="0">
                <a:cs typeface="Times New Roman" panose="02020603050405020304" pitchFamily="18" charset="0"/>
              </a:rPr>
              <a:t> adoptifs. </a:t>
            </a:r>
            <a:r>
              <a:rPr lang="fr-FR" sz="3200" dirty="0">
                <a:highlight>
                  <a:srgbClr val="00FFFF"/>
                </a:highlight>
                <a:cs typeface="Times New Roman" panose="02020603050405020304" pitchFamily="18" charset="0"/>
              </a:rPr>
              <a:t>Fils</a:t>
            </a:r>
            <a:r>
              <a:rPr lang="fr-FR" sz="3200" dirty="0">
                <a:cs typeface="Times New Roman" panose="02020603050405020304" pitchFamily="18" charset="0"/>
              </a:rPr>
              <a:t>, vous l’êtes bien : </a:t>
            </a:r>
            <a:r>
              <a:rPr lang="fr-FR" sz="3200" b="1" dirty="0">
                <a:cs typeface="Times New Roman" panose="02020603050405020304" pitchFamily="18" charset="0"/>
              </a:rPr>
              <a:t>Dieu a envoyé dans nos cœurs l’Esprit de son Fils, qui crie : Abba - Père ! Tu n’es donc plus esclave, mais </a:t>
            </a:r>
            <a:r>
              <a:rPr lang="fr-FR" sz="3200" b="1" dirty="0">
                <a:highlight>
                  <a:srgbClr val="00FFFF"/>
                </a:highlight>
                <a:cs typeface="Times New Roman" panose="02020603050405020304" pitchFamily="18" charset="0"/>
              </a:rPr>
              <a:t>fils</a:t>
            </a:r>
            <a:r>
              <a:rPr lang="fr-FR" sz="3200" b="1" dirty="0">
                <a:cs typeface="Times New Roman" panose="02020603050405020304" pitchFamily="18" charset="0"/>
              </a:rPr>
              <a:t> </a:t>
            </a:r>
            <a:r>
              <a:rPr lang="fr-FR" sz="3200" dirty="0">
                <a:cs typeface="Times New Roman" panose="02020603050405020304" pitchFamily="18" charset="0"/>
              </a:rPr>
              <a:t>; et, comme </a:t>
            </a:r>
            <a:r>
              <a:rPr lang="fr-FR" sz="3200" dirty="0">
                <a:highlight>
                  <a:srgbClr val="00FFFF"/>
                </a:highlight>
                <a:cs typeface="Times New Roman" panose="02020603050405020304" pitchFamily="18" charset="0"/>
              </a:rPr>
              <a:t>fils</a:t>
            </a:r>
            <a:r>
              <a:rPr lang="fr-FR" sz="3200" dirty="0">
                <a:cs typeface="Times New Roman" panose="02020603050405020304" pitchFamily="18" charset="0"/>
              </a:rPr>
              <a:t>, tu es aussi héritier : c’est l’œuvre de Dieu. » </a:t>
            </a:r>
          </a:p>
          <a:p>
            <a:pPr algn="just"/>
            <a:r>
              <a:rPr lang="fr-FR" sz="3200" dirty="0">
                <a:cs typeface="Times New Roman" panose="02020603050405020304" pitchFamily="18" charset="0"/>
              </a:rPr>
              <a:t>(</a:t>
            </a:r>
            <a:r>
              <a:rPr lang="fr-FR" sz="3200" i="1" dirty="0">
                <a:cs typeface="Times New Roman" panose="02020603050405020304" pitchFamily="18" charset="0"/>
              </a:rPr>
              <a:t>Galates</a:t>
            </a:r>
            <a:r>
              <a:rPr lang="fr-FR" sz="3200" dirty="0">
                <a:cs typeface="Times New Roman" panose="02020603050405020304" pitchFamily="18" charset="0"/>
              </a:rPr>
              <a:t>, 4, 3-7)</a:t>
            </a:r>
          </a:p>
          <a:p>
            <a:endParaRPr lang="fr-FR" dirty="0"/>
          </a:p>
        </p:txBody>
      </p:sp>
    </p:spTree>
    <p:extLst>
      <p:ext uri="{BB962C8B-B14F-4D97-AF65-F5344CB8AC3E}">
        <p14:creationId xmlns:p14="http://schemas.microsoft.com/office/powerpoint/2010/main" val="3463404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10FF75A5-1BA2-684D-9F4C-2570806A48C2}"/>
              </a:ext>
            </a:extLst>
          </p:cNvPr>
          <p:cNvPicPr>
            <a:picLocks noChangeAspect="1"/>
          </p:cNvPicPr>
          <p:nvPr/>
        </p:nvPicPr>
        <p:blipFill rotWithShape="1">
          <a:blip r:embed="rId2"/>
          <a:srcRect l="28312" r="28000"/>
          <a:stretch/>
        </p:blipFill>
        <p:spPr>
          <a:xfrm>
            <a:off x="3451860" y="0"/>
            <a:ext cx="5326380" cy="6858000"/>
          </a:xfrm>
          <a:prstGeom prst="rect">
            <a:avLst/>
          </a:prstGeom>
        </p:spPr>
      </p:pic>
    </p:spTree>
    <p:extLst>
      <p:ext uri="{BB962C8B-B14F-4D97-AF65-F5344CB8AC3E}">
        <p14:creationId xmlns:p14="http://schemas.microsoft.com/office/powerpoint/2010/main" val="422176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D5A8F87-4241-6C4C-9E6D-2FF8A60092E8}"/>
              </a:ext>
            </a:extLst>
          </p:cNvPr>
          <p:cNvSpPr txBox="1"/>
          <p:nvPr/>
        </p:nvSpPr>
        <p:spPr>
          <a:xfrm>
            <a:off x="443346" y="181957"/>
            <a:ext cx="11305308" cy="6494085"/>
          </a:xfrm>
          <a:prstGeom prst="rect">
            <a:avLst/>
          </a:prstGeom>
          <a:noFill/>
        </p:spPr>
        <p:txBody>
          <a:bodyPr wrap="square" rtlCol="0">
            <a:spAutoFit/>
          </a:bodyPr>
          <a:lstStyle/>
          <a:p>
            <a:r>
              <a:rPr lang="fr-FR" sz="3200" b="1" dirty="0">
                <a:latin typeface="Times New Roman" panose="02020603050405020304" pitchFamily="18" charset="0"/>
                <a:cs typeface="Times New Roman" panose="02020603050405020304" pitchFamily="18" charset="0"/>
              </a:rPr>
              <a:t>1. DE QUOI S’AGIT-IL ?</a:t>
            </a:r>
          </a:p>
          <a:p>
            <a:pPr lvl="1"/>
            <a:endParaRPr lang="fr-FR" sz="3200" dirty="0">
              <a:latin typeface="Times New Roman" panose="02020603050405020304" pitchFamily="18" charset="0"/>
              <a:cs typeface="Times New Roman" panose="02020603050405020304" pitchFamily="18" charset="0"/>
            </a:endParaRPr>
          </a:p>
          <a:p>
            <a:r>
              <a:rPr lang="fr-FR" sz="3200" b="1" dirty="0">
                <a:latin typeface="Times New Roman" panose="02020603050405020304" pitchFamily="18" charset="0"/>
                <a:cs typeface="Times New Roman" panose="02020603050405020304" pitchFamily="18" charset="0"/>
              </a:rPr>
              <a:t>2. DEUX CONCEPTIONS DU SALUT</a:t>
            </a:r>
          </a:p>
          <a:p>
            <a:r>
              <a:rPr lang="fr-FR" sz="3200" dirty="0"/>
              <a:t> </a:t>
            </a:r>
          </a:p>
          <a:p>
            <a:pPr lvl="0"/>
            <a:r>
              <a:rPr lang="fr-FR" sz="3200" b="1" dirty="0">
                <a:latin typeface="Times New Roman" panose="02020603050405020304" pitchFamily="18" charset="0"/>
                <a:cs typeface="Times New Roman" panose="02020603050405020304" pitchFamily="18" charset="0"/>
              </a:rPr>
              <a:t>3. COMMENT COMPRENDRE LE PECHE ORIGINEL</a:t>
            </a:r>
          </a:p>
          <a:p>
            <a:endParaRPr lang="fr-FR" sz="3200" b="1" dirty="0">
              <a:latin typeface="Times New Roman" panose="02020603050405020304" pitchFamily="18" charset="0"/>
              <a:cs typeface="Times New Roman" panose="02020603050405020304" pitchFamily="18" charset="0"/>
            </a:endParaRPr>
          </a:p>
          <a:p>
            <a:r>
              <a:rPr lang="fr-FR" sz="3200" b="1" dirty="0">
                <a:latin typeface="Times New Roman" panose="02020603050405020304" pitchFamily="18" charset="0"/>
                <a:cs typeface="Times New Roman" panose="02020603050405020304" pitchFamily="18" charset="0"/>
              </a:rPr>
              <a:t>4. L’UNIVERSALITÉ DU SALUT EN JESUS-CHRIST</a:t>
            </a:r>
          </a:p>
          <a:p>
            <a:endParaRPr lang="fr-FR" sz="3200" b="1" dirty="0">
              <a:latin typeface="Times New Roman" panose="02020603050405020304" pitchFamily="18" charset="0"/>
              <a:cs typeface="Times New Roman" panose="02020603050405020304" pitchFamily="18" charset="0"/>
            </a:endParaRPr>
          </a:p>
          <a:p>
            <a:r>
              <a:rPr lang="fr-FR" sz="3200" b="1" dirty="0">
                <a:solidFill>
                  <a:srgbClr val="FF0000"/>
                </a:solidFill>
                <a:latin typeface="Times New Roman" panose="02020603050405020304" pitchFamily="18" charset="0"/>
                <a:cs typeface="Times New Roman" panose="02020603050405020304" pitchFamily="18" charset="0"/>
              </a:rPr>
              <a:t>5. LE SALUT COMME AUTOCOMMUNICATION DE DIEU</a:t>
            </a:r>
          </a:p>
          <a:p>
            <a:pPr lvl="1"/>
            <a:r>
              <a:rPr lang="fr-FR" sz="3200" dirty="0">
                <a:latin typeface="Times New Roman" panose="02020603050405020304" pitchFamily="18" charset="0"/>
                <a:cs typeface="Times New Roman" panose="02020603050405020304" pitchFamily="18" charset="0"/>
              </a:rPr>
              <a:t>5.1. Le pardon</a:t>
            </a:r>
            <a:endParaRPr lang="fr-FR" sz="3200" i="1" dirty="0">
              <a:latin typeface="Times New Roman" panose="02020603050405020304" pitchFamily="18" charset="0"/>
              <a:cs typeface="Times New Roman" panose="02020603050405020304" pitchFamily="18" charset="0"/>
            </a:endParaRPr>
          </a:p>
          <a:p>
            <a:pPr lvl="1"/>
            <a:r>
              <a:rPr lang="fr-FR" sz="3200" dirty="0">
                <a:latin typeface="Times New Roman" panose="02020603050405020304" pitchFamily="18" charset="0"/>
                <a:cs typeface="Times New Roman" panose="02020603050405020304" pitchFamily="18" charset="0"/>
              </a:rPr>
              <a:t>5.2. La vie filiale</a:t>
            </a:r>
          </a:p>
          <a:p>
            <a:pPr lvl="1"/>
            <a:r>
              <a:rPr lang="fr-FR" sz="3200" dirty="0">
                <a:latin typeface="Times New Roman" panose="02020603050405020304" pitchFamily="18" charset="0"/>
                <a:cs typeface="Times New Roman" panose="02020603050405020304" pitchFamily="18" charset="0"/>
              </a:rPr>
              <a:t>5.3. La divinisation</a:t>
            </a:r>
          </a:p>
          <a:p>
            <a:pPr lvl="1"/>
            <a:r>
              <a:rPr lang="fr-FR" sz="3200" dirty="0">
                <a:latin typeface="Times New Roman" panose="02020603050405020304" pitchFamily="18" charset="0"/>
                <a:cs typeface="Times New Roman" panose="02020603050405020304" pitchFamily="18" charset="0"/>
              </a:rPr>
              <a:t>5.4. La vie selon l’Esprit</a:t>
            </a:r>
          </a:p>
        </p:txBody>
      </p:sp>
    </p:spTree>
    <p:extLst>
      <p:ext uri="{BB962C8B-B14F-4D97-AF65-F5344CB8AC3E}">
        <p14:creationId xmlns:p14="http://schemas.microsoft.com/office/powerpoint/2010/main" val="4186294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5E6A9421-EFF3-CE40-A7AB-275DCF231950}"/>
              </a:ext>
            </a:extLst>
          </p:cNvPr>
          <p:cNvPicPr>
            <a:picLocks noChangeAspect="1"/>
          </p:cNvPicPr>
          <p:nvPr/>
        </p:nvPicPr>
        <p:blipFill>
          <a:blip r:embed="rId2"/>
          <a:stretch>
            <a:fillRect/>
          </a:stretch>
        </p:blipFill>
        <p:spPr>
          <a:xfrm>
            <a:off x="4426857" y="0"/>
            <a:ext cx="3715658" cy="6868338"/>
          </a:xfrm>
          <a:prstGeom prst="rect">
            <a:avLst/>
          </a:prstGeom>
        </p:spPr>
      </p:pic>
    </p:spTree>
    <p:extLst>
      <p:ext uri="{BB962C8B-B14F-4D97-AF65-F5344CB8AC3E}">
        <p14:creationId xmlns:p14="http://schemas.microsoft.com/office/powerpoint/2010/main" val="2200537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 sombre&#10;&#10;Description générée automatiquement">
            <a:extLst>
              <a:ext uri="{FF2B5EF4-FFF2-40B4-BE49-F238E27FC236}">
                <a16:creationId xmlns:a16="http://schemas.microsoft.com/office/drawing/2014/main" id="{EB2D8674-C202-1B4E-997E-18EAA646831B}"/>
              </a:ext>
            </a:extLst>
          </p:cNvPr>
          <p:cNvPicPr>
            <a:picLocks noChangeAspect="1"/>
          </p:cNvPicPr>
          <p:nvPr/>
        </p:nvPicPr>
        <p:blipFill rotWithShape="1">
          <a:blip r:embed="rId2"/>
          <a:srcRect l="1528" t="2824" r="1542" b="1490"/>
          <a:stretch/>
        </p:blipFill>
        <p:spPr>
          <a:xfrm>
            <a:off x="2641600" y="1146628"/>
            <a:ext cx="6444343" cy="4310743"/>
          </a:xfrm>
          <a:prstGeom prst="rect">
            <a:avLst/>
          </a:prstGeom>
        </p:spPr>
      </p:pic>
    </p:spTree>
    <p:extLst>
      <p:ext uri="{BB962C8B-B14F-4D97-AF65-F5344CB8AC3E}">
        <p14:creationId xmlns:p14="http://schemas.microsoft.com/office/powerpoint/2010/main" val="2826356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 primate&#10;&#10;Description générée automatiquement">
            <a:extLst>
              <a:ext uri="{FF2B5EF4-FFF2-40B4-BE49-F238E27FC236}">
                <a16:creationId xmlns:a16="http://schemas.microsoft.com/office/drawing/2014/main" id="{0026DFE6-6B87-A946-AFCF-4F76887A3591}"/>
              </a:ext>
            </a:extLst>
          </p:cNvPr>
          <p:cNvPicPr>
            <a:picLocks noChangeAspect="1"/>
          </p:cNvPicPr>
          <p:nvPr/>
        </p:nvPicPr>
        <p:blipFill>
          <a:blip r:embed="rId2"/>
          <a:stretch>
            <a:fillRect/>
          </a:stretch>
        </p:blipFill>
        <p:spPr>
          <a:xfrm>
            <a:off x="3683000" y="266700"/>
            <a:ext cx="4826000" cy="6324600"/>
          </a:xfrm>
          <a:prstGeom prst="rect">
            <a:avLst/>
          </a:prstGeom>
        </p:spPr>
      </p:pic>
      <p:sp>
        <p:nvSpPr>
          <p:cNvPr id="4" name="ZoneTexte 3">
            <a:extLst>
              <a:ext uri="{FF2B5EF4-FFF2-40B4-BE49-F238E27FC236}">
                <a16:creationId xmlns:a16="http://schemas.microsoft.com/office/drawing/2014/main" id="{AB47F058-AE8F-894F-B245-B77834855D6A}"/>
              </a:ext>
            </a:extLst>
          </p:cNvPr>
          <p:cNvSpPr txBox="1"/>
          <p:nvPr/>
        </p:nvSpPr>
        <p:spPr>
          <a:xfrm>
            <a:off x="1303020" y="3794760"/>
            <a:ext cx="1783080" cy="646331"/>
          </a:xfrm>
          <a:prstGeom prst="rect">
            <a:avLst/>
          </a:prstGeom>
          <a:noFill/>
        </p:spPr>
        <p:txBody>
          <a:bodyPr wrap="square" rtlCol="0">
            <a:spAutoFit/>
          </a:bodyPr>
          <a:lstStyle/>
          <a:p>
            <a:r>
              <a:rPr lang="fr-FR" dirty="0"/>
              <a:t>Le père qui a tant veillé</a:t>
            </a:r>
          </a:p>
        </p:txBody>
      </p:sp>
    </p:spTree>
    <p:extLst>
      <p:ext uri="{BB962C8B-B14F-4D97-AF65-F5344CB8AC3E}">
        <p14:creationId xmlns:p14="http://schemas.microsoft.com/office/powerpoint/2010/main" val="3937223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 vieux&#10;&#10;Description générée automatiquement">
            <a:extLst>
              <a:ext uri="{FF2B5EF4-FFF2-40B4-BE49-F238E27FC236}">
                <a16:creationId xmlns:a16="http://schemas.microsoft.com/office/drawing/2014/main" id="{FBBD7696-ADDD-9B45-9618-2D474CD1F281}"/>
              </a:ext>
            </a:extLst>
          </p:cNvPr>
          <p:cNvPicPr>
            <a:picLocks noChangeAspect="1"/>
          </p:cNvPicPr>
          <p:nvPr/>
        </p:nvPicPr>
        <p:blipFill>
          <a:blip r:embed="rId2"/>
          <a:stretch>
            <a:fillRect/>
          </a:stretch>
        </p:blipFill>
        <p:spPr>
          <a:xfrm>
            <a:off x="1828800" y="1066800"/>
            <a:ext cx="8538735" cy="4726800"/>
          </a:xfrm>
          <a:prstGeom prst="rect">
            <a:avLst/>
          </a:prstGeom>
        </p:spPr>
      </p:pic>
    </p:spTree>
    <p:extLst>
      <p:ext uri="{BB962C8B-B14F-4D97-AF65-F5344CB8AC3E}">
        <p14:creationId xmlns:p14="http://schemas.microsoft.com/office/powerpoint/2010/main" val="4064592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6F109BE-B189-4143-9728-4B2888CEC230}"/>
              </a:ext>
            </a:extLst>
          </p:cNvPr>
          <p:cNvPicPr>
            <a:picLocks noChangeAspect="1"/>
          </p:cNvPicPr>
          <p:nvPr/>
        </p:nvPicPr>
        <p:blipFill>
          <a:blip r:embed="rId2"/>
          <a:stretch>
            <a:fillRect/>
          </a:stretch>
        </p:blipFill>
        <p:spPr>
          <a:xfrm>
            <a:off x="2907029" y="1183005"/>
            <a:ext cx="6737985" cy="4491990"/>
          </a:xfrm>
          <a:prstGeom prst="rect">
            <a:avLst/>
          </a:prstGeom>
        </p:spPr>
      </p:pic>
    </p:spTree>
    <p:extLst>
      <p:ext uri="{BB962C8B-B14F-4D97-AF65-F5344CB8AC3E}">
        <p14:creationId xmlns:p14="http://schemas.microsoft.com/office/powerpoint/2010/main" val="3643933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25471D3F-CA88-D040-A62B-70096A5F395D}"/>
              </a:ext>
            </a:extLst>
          </p:cNvPr>
          <p:cNvPicPr>
            <a:picLocks noChangeAspect="1"/>
          </p:cNvPicPr>
          <p:nvPr/>
        </p:nvPicPr>
        <p:blipFill>
          <a:blip r:embed="rId2"/>
          <a:stretch>
            <a:fillRect/>
          </a:stretch>
        </p:blipFill>
        <p:spPr>
          <a:xfrm>
            <a:off x="3120260" y="1"/>
            <a:ext cx="6000880" cy="6914922"/>
          </a:xfrm>
          <a:prstGeom prst="rect">
            <a:avLst/>
          </a:prstGeom>
        </p:spPr>
      </p:pic>
    </p:spTree>
    <p:extLst>
      <p:ext uri="{BB962C8B-B14F-4D97-AF65-F5344CB8AC3E}">
        <p14:creationId xmlns:p14="http://schemas.microsoft.com/office/powerpoint/2010/main" val="3842497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 vieux&#10;&#10;Description générée automatiquement">
            <a:extLst>
              <a:ext uri="{FF2B5EF4-FFF2-40B4-BE49-F238E27FC236}">
                <a16:creationId xmlns:a16="http://schemas.microsoft.com/office/drawing/2014/main" id="{FBBD7696-ADDD-9B45-9618-2D474CD1F281}"/>
              </a:ext>
            </a:extLst>
          </p:cNvPr>
          <p:cNvPicPr>
            <a:picLocks noChangeAspect="1"/>
          </p:cNvPicPr>
          <p:nvPr/>
        </p:nvPicPr>
        <p:blipFill>
          <a:blip r:embed="rId2"/>
          <a:stretch>
            <a:fillRect/>
          </a:stretch>
        </p:blipFill>
        <p:spPr>
          <a:xfrm>
            <a:off x="1828800" y="1066800"/>
            <a:ext cx="8538735" cy="4726800"/>
          </a:xfrm>
          <a:prstGeom prst="rect">
            <a:avLst/>
          </a:prstGeom>
        </p:spPr>
      </p:pic>
    </p:spTree>
    <p:extLst>
      <p:ext uri="{BB962C8B-B14F-4D97-AF65-F5344CB8AC3E}">
        <p14:creationId xmlns:p14="http://schemas.microsoft.com/office/powerpoint/2010/main" val="2137282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5E6A9421-EFF3-CE40-A7AB-275DCF231950}"/>
              </a:ext>
            </a:extLst>
          </p:cNvPr>
          <p:cNvPicPr>
            <a:picLocks noChangeAspect="1"/>
          </p:cNvPicPr>
          <p:nvPr/>
        </p:nvPicPr>
        <p:blipFill>
          <a:blip r:embed="rId2"/>
          <a:stretch>
            <a:fillRect/>
          </a:stretch>
        </p:blipFill>
        <p:spPr>
          <a:xfrm>
            <a:off x="4238171" y="-5169"/>
            <a:ext cx="3715658" cy="6868338"/>
          </a:xfrm>
          <a:prstGeom prst="rect">
            <a:avLst/>
          </a:prstGeom>
        </p:spPr>
      </p:pic>
    </p:spTree>
    <p:extLst>
      <p:ext uri="{BB962C8B-B14F-4D97-AF65-F5344CB8AC3E}">
        <p14:creationId xmlns:p14="http://schemas.microsoft.com/office/powerpoint/2010/main" val="4132072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D5A8F87-4241-6C4C-9E6D-2FF8A60092E8}"/>
              </a:ext>
            </a:extLst>
          </p:cNvPr>
          <p:cNvSpPr txBox="1"/>
          <p:nvPr/>
        </p:nvSpPr>
        <p:spPr>
          <a:xfrm>
            <a:off x="509847" y="1613118"/>
            <a:ext cx="11172305" cy="36317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fr-FR" sz="2000" b="1" dirty="0">
              <a:latin typeface="Times New Roman" panose="02020603050405020304" pitchFamily="18" charset="0"/>
              <a:cs typeface="Times New Roman" panose="02020603050405020304" pitchFamily="18" charset="0"/>
            </a:endParaRPr>
          </a:p>
          <a:p>
            <a:r>
              <a:rPr lang="fr-FR" sz="3200" b="1" dirty="0">
                <a:solidFill>
                  <a:srgbClr val="FF0000"/>
                </a:solidFill>
                <a:latin typeface="Times New Roman" panose="02020603050405020304" pitchFamily="18" charset="0"/>
                <a:cs typeface="Times New Roman" panose="02020603050405020304" pitchFamily="18" charset="0"/>
              </a:rPr>
              <a:t>5. LE SALUT COMME AUTOCOMMUNICATION DE DIEU</a:t>
            </a:r>
          </a:p>
          <a:p>
            <a:pPr lvl="1"/>
            <a:endParaRPr lang="fr-FR" sz="3200" dirty="0">
              <a:latin typeface="Times New Roman" panose="02020603050405020304" pitchFamily="18" charset="0"/>
              <a:cs typeface="Times New Roman" panose="02020603050405020304" pitchFamily="18" charset="0"/>
            </a:endParaRPr>
          </a:p>
          <a:p>
            <a:pPr lvl="1"/>
            <a:r>
              <a:rPr lang="fr-FR" sz="3200" dirty="0">
                <a:latin typeface="Times New Roman" panose="02020603050405020304" pitchFamily="18" charset="0"/>
                <a:cs typeface="Times New Roman" panose="02020603050405020304" pitchFamily="18" charset="0"/>
              </a:rPr>
              <a:t>5.1. Le pardon</a:t>
            </a:r>
            <a:endParaRPr lang="fr-FR" sz="3200" i="1" dirty="0">
              <a:latin typeface="Times New Roman" panose="02020603050405020304" pitchFamily="18" charset="0"/>
              <a:cs typeface="Times New Roman" panose="02020603050405020304" pitchFamily="18" charset="0"/>
            </a:endParaRPr>
          </a:p>
          <a:p>
            <a:pPr lvl="1"/>
            <a:r>
              <a:rPr lang="fr-FR" sz="3200" dirty="0">
                <a:latin typeface="Times New Roman" panose="02020603050405020304" pitchFamily="18" charset="0"/>
                <a:cs typeface="Times New Roman" panose="02020603050405020304" pitchFamily="18" charset="0"/>
              </a:rPr>
              <a:t>5.2. La vie filiale</a:t>
            </a:r>
          </a:p>
          <a:p>
            <a:pPr lvl="1"/>
            <a:r>
              <a:rPr lang="fr-FR" sz="3200" dirty="0">
                <a:solidFill>
                  <a:srgbClr val="FF0000"/>
                </a:solidFill>
                <a:latin typeface="Times New Roman" panose="02020603050405020304" pitchFamily="18" charset="0"/>
                <a:cs typeface="Times New Roman" panose="02020603050405020304" pitchFamily="18" charset="0"/>
              </a:rPr>
              <a:t>5.3. La divinisation</a:t>
            </a:r>
          </a:p>
          <a:p>
            <a:pPr lvl="1"/>
            <a:r>
              <a:rPr lang="fr-FR" sz="3200" dirty="0">
                <a:latin typeface="Times New Roman" panose="02020603050405020304" pitchFamily="18" charset="0"/>
                <a:cs typeface="Times New Roman" panose="02020603050405020304" pitchFamily="18" charset="0"/>
              </a:rPr>
              <a:t>5.4. La vie selon l’Esprit</a:t>
            </a:r>
          </a:p>
          <a:p>
            <a:endParaRPr lang="fr-FR" dirty="0"/>
          </a:p>
        </p:txBody>
      </p:sp>
    </p:spTree>
    <p:extLst>
      <p:ext uri="{BB962C8B-B14F-4D97-AF65-F5344CB8AC3E}">
        <p14:creationId xmlns:p14="http://schemas.microsoft.com/office/powerpoint/2010/main" val="3350748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EA8C92-A24C-9F86-E428-13DF0BF9214A}"/>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8" name="Freeform: Shape 27">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3" name="Freeform: Shape 32">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ZoneTexte 4">
            <a:extLst>
              <a:ext uri="{FF2B5EF4-FFF2-40B4-BE49-F238E27FC236}">
                <a16:creationId xmlns:a16="http://schemas.microsoft.com/office/drawing/2014/main" id="{D6100852-D07D-4F3E-13DD-5B7D4BCAF846}"/>
              </a:ext>
            </a:extLst>
          </p:cNvPr>
          <p:cNvSpPr txBox="1"/>
          <p:nvPr/>
        </p:nvSpPr>
        <p:spPr>
          <a:xfrm>
            <a:off x="2291591" y="1443593"/>
            <a:ext cx="7608511" cy="3609605"/>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4800" b="1" kern="1200" dirty="0" err="1">
                <a:solidFill>
                  <a:schemeClr val="tx2"/>
                </a:solidFill>
                <a:latin typeface="+mj-lt"/>
                <a:ea typeface="+mj-ea"/>
                <a:cs typeface="+mj-cs"/>
              </a:rPr>
              <a:t>theosis</a:t>
            </a:r>
            <a:endParaRPr lang="en-US" sz="4800" b="1" kern="1200" dirty="0">
              <a:solidFill>
                <a:schemeClr val="tx2"/>
              </a:solidFill>
              <a:latin typeface="+mj-lt"/>
              <a:ea typeface="+mj-ea"/>
              <a:cs typeface="+mj-cs"/>
            </a:endParaRPr>
          </a:p>
          <a:p>
            <a:pPr algn="ctr">
              <a:lnSpc>
                <a:spcPct val="90000"/>
              </a:lnSpc>
              <a:spcBef>
                <a:spcPct val="0"/>
              </a:spcBef>
              <a:spcAft>
                <a:spcPts val="600"/>
              </a:spcAft>
            </a:pPr>
            <a:r>
              <a:rPr lang="en-US" sz="4800" dirty="0" err="1">
                <a:solidFill>
                  <a:schemeClr val="tx2"/>
                </a:solidFill>
                <a:latin typeface="+mj-lt"/>
                <a:ea typeface="+mj-ea"/>
                <a:cs typeface="+mj-cs"/>
              </a:rPr>
              <a:t>t</a:t>
            </a:r>
            <a:r>
              <a:rPr lang="en-US" sz="4800" kern="1200" dirty="0" err="1">
                <a:solidFill>
                  <a:schemeClr val="tx2"/>
                </a:solidFill>
                <a:latin typeface="+mj-lt"/>
                <a:ea typeface="+mj-ea"/>
                <a:cs typeface="+mj-cs"/>
              </a:rPr>
              <a:t>heopoiesis</a:t>
            </a:r>
            <a:endParaRPr lang="en-US" sz="4800" kern="1200" dirty="0">
              <a:solidFill>
                <a:schemeClr val="tx2"/>
              </a:solidFill>
              <a:latin typeface="+mj-lt"/>
              <a:ea typeface="+mj-ea"/>
              <a:cs typeface="+mj-cs"/>
            </a:endParaRPr>
          </a:p>
          <a:p>
            <a:pPr algn="ctr">
              <a:lnSpc>
                <a:spcPct val="90000"/>
              </a:lnSpc>
              <a:spcBef>
                <a:spcPct val="0"/>
              </a:spcBef>
              <a:spcAft>
                <a:spcPts val="600"/>
              </a:spcAft>
            </a:pPr>
            <a:endParaRPr lang="en-US" sz="4800" dirty="0">
              <a:solidFill>
                <a:schemeClr val="tx2"/>
              </a:solidFill>
              <a:latin typeface="+mj-lt"/>
              <a:ea typeface="+mj-ea"/>
              <a:cs typeface="+mj-cs"/>
            </a:endParaRPr>
          </a:p>
          <a:p>
            <a:pPr algn="ctr">
              <a:lnSpc>
                <a:spcPct val="90000"/>
              </a:lnSpc>
              <a:spcBef>
                <a:spcPct val="0"/>
              </a:spcBef>
              <a:spcAft>
                <a:spcPts val="600"/>
              </a:spcAft>
            </a:pPr>
            <a:r>
              <a:rPr lang="en-US" sz="4800" i="1">
                <a:solidFill>
                  <a:schemeClr val="tx2"/>
                </a:solidFill>
                <a:latin typeface="+mj-lt"/>
                <a:ea typeface="+mj-ea"/>
                <a:cs typeface="+mj-cs"/>
              </a:rPr>
              <a:t>“</a:t>
            </a:r>
            <a:r>
              <a:rPr lang="en-US" sz="4800" i="1" dirty="0">
                <a:solidFill>
                  <a:schemeClr val="tx2"/>
                </a:solidFill>
                <a:latin typeface="+mj-lt"/>
                <a:ea typeface="+mj-ea"/>
                <a:cs typeface="+mj-cs"/>
              </a:rPr>
              <a:t>p</a:t>
            </a:r>
            <a:r>
              <a:rPr lang="en-US" sz="4800" i="1">
                <a:solidFill>
                  <a:schemeClr val="tx2"/>
                </a:solidFill>
                <a:latin typeface="+mj-lt"/>
                <a:ea typeface="+mj-ea"/>
                <a:cs typeface="+mj-cs"/>
              </a:rPr>
              <a:t>articipants </a:t>
            </a:r>
            <a:r>
              <a:rPr lang="en-US" sz="4800" i="1" dirty="0">
                <a:solidFill>
                  <a:schemeClr val="tx2"/>
                </a:solidFill>
                <a:latin typeface="+mj-lt"/>
                <a:ea typeface="+mj-ea"/>
                <a:cs typeface="+mj-cs"/>
              </a:rPr>
              <a:t>de la </a:t>
            </a:r>
            <a:r>
              <a:rPr lang="en-US" sz="4800" i="1">
                <a:solidFill>
                  <a:schemeClr val="tx2"/>
                </a:solidFill>
                <a:latin typeface="+mj-lt"/>
                <a:ea typeface="+mj-ea"/>
                <a:cs typeface="+mj-cs"/>
              </a:rPr>
              <a:t>nature divine”</a:t>
            </a:r>
            <a:r>
              <a:rPr lang="en-US" sz="4800">
                <a:solidFill>
                  <a:schemeClr val="tx2"/>
                </a:solidFill>
                <a:latin typeface="+mj-lt"/>
                <a:ea typeface="+mj-ea"/>
                <a:cs typeface="+mj-cs"/>
              </a:rPr>
              <a:t> </a:t>
            </a:r>
            <a:r>
              <a:rPr lang="en-US" sz="4800" dirty="0">
                <a:solidFill>
                  <a:schemeClr val="tx2"/>
                </a:solidFill>
                <a:latin typeface="+mj-lt"/>
                <a:ea typeface="+mj-ea"/>
                <a:cs typeface="+mj-cs"/>
              </a:rPr>
              <a:t>(2P 1,4)</a:t>
            </a:r>
            <a:endParaRPr lang="en-US" sz="4800" kern="1200" dirty="0">
              <a:solidFill>
                <a:schemeClr val="tx2"/>
              </a:solidFill>
              <a:latin typeface="+mj-lt"/>
              <a:ea typeface="+mj-ea"/>
              <a:cs typeface="+mj-cs"/>
            </a:endParaRPr>
          </a:p>
        </p:txBody>
      </p:sp>
      <p:sp>
        <p:nvSpPr>
          <p:cNvPr id="2" name="ZoneTexte 1">
            <a:extLst>
              <a:ext uri="{FF2B5EF4-FFF2-40B4-BE49-F238E27FC236}">
                <a16:creationId xmlns:a16="http://schemas.microsoft.com/office/drawing/2014/main" id="{98CA4274-8219-E742-A138-B0C4A4A2D621}"/>
              </a:ext>
            </a:extLst>
          </p:cNvPr>
          <p:cNvSpPr txBox="1"/>
          <p:nvPr/>
        </p:nvSpPr>
        <p:spPr>
          <a:xfrm>
            <a:off x="3215729" y="1764407"/>
            <a:ext cx="5760846" cy="2310312"/>
          </a:xfrm>
          <a:prstGeom prst="rect">
            <a:avLst/>
          </a:prstGeom>
        </p:spPr>
        <p:txBody>
          <a:bodyPr vert="horz" lIns="91440" tIns="45720" rIns="91440" bIns="45720" rtlCol="0" anchor="b">
            <a:normAutofit/>
          </a:bodyPr>
          <a:lstStyle/>
          <a:p>
            <a:pPr algn="ctr">
              <a:lnSpc>
                <a:spcPct val="90000"/>
              </a:lnSpc>
              <a:spcBef>
                <a:spcPct val="0"/>
              </a:spcBef>
              <a:spcAft>
                <a:spcPts val="600"/>
              </a:spcAft>
            </a:pPr>
            <a:endParaRPr lang="en-US" sz="7200" b="1" kern="1200" dirty="0">
              <a:solidFill>
                <a:schemeClr val="tx2"/>
              </a:solidFill>
              <a:latin typeface="+mj-lt"/>
              <a:ea typeface="+mj-ea"/>
              <a:cs typeface="+mj-cs"/>
            </a:endParaRPr>
          </a:p>
        </p:txBody>
      </p:sp>
    </p:spTree>
    <p:extLst>
      <p:ext uri="{BB962C8B-B14F-4D97-AF65-F5344CB8AC3E}">
        <p14:creationId xmlns:p14="http://schemas.microsoft.com/office/powerpoint/2010/main" val="4183996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personne, homme, complet&#10;&#10;Description générée automatiquement">
            <a:extLst>
              <a:ext uri="{FF2B5EF4-FFF2-40B4-BE49-F238E27FC236}">
                <a16:creationId xmlns:a16="http://schemas.microsoft.com/office/drawing/2014/main" id="{4EAD5E87-C5A1-AB43-9DCF-4DA2A3B673B0}"/>
              </a:ext>
            </a:extLst>
          </p:cNvPr>
          <p:cNvPicPr>
            <a:picLocks noChangeAspect="1"/>
          </p:cNvPicPr>
          <p:nvPr/>
        </p:nvPicPr>
        <p:blipFill>
          <a:blip r:embed="rId2"/>
          <a:stretch>
            <a:fillRect/>
          </a:stretch>
        </p:blipFill>
        <p:spPr>
          <a:xfrm>
            <a:off x="1159892" y="643466"/>
            <a:ext cx="4261865" cy="5571066"/>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Image 4" descr="Une image contenant texte&#10;&#10;Description générée automatiquement">
            <a:extLst>
              <a:ext uri="{FF2B5EF4-FFF2-40B4-BE49-F238E27FC236}">
                <a16:creationId xmlns:a16="http://schemas.microsoft.com/office/drawing/2014/main" id="{A764017B-A341-A754-DC93-09D15378CC8F}"/>
              </a:ext>
            </a:extLst>
          </p:cNvPr>
          <p:cNvPicPr>
            <a:picLocks noChangeAspect="1"/>
          </p:cNvPicPr>
          <p:nvPr/>
        </p:nvPicPr>
        <p:blipFill>
          <a:blip r:embed="rId3"/>
          <a:stretch>
            <a:fillRect/>
          </a:stretch>
        </p:blipFill>
        <p:spPr>
          <a:xfrm>
            <a:off x="7143809" y="643467"/>
            <a:ext cx="3514730" cy="5571066"/>
          </a:xfrm>
          <a:prstGeom prst="rect">
            <a:avLst/>
          </a:prstGeom>
        </p:spPr>
      </p:pic>
    </p:spTree>
    <p:extLst>
      <p:ext uri="{BB962C8B-B14F-4D97-AF65-F5344CB8AC3E}">
        <p14:creationId xmlns:p14="http://schemas.microsoft.com/office/powerpoint/2010/main" val="4231433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D74DABB-DAC3-0E32-5009-3E2694BD8ECD}"/>
              </a:ext>
            </a:extLst>
          </p:cNvPr>
          <p:cNvSpPr txBox="1"/>
          <p:nvPr/>
        </p:nvSpPr>
        <p:spPr>
          <a:xfrm>
            <a:off x="1440473" y="2010663"/>
            <a:ext cx="8979877" cy="2836674"/>
          </a:xfrm>
          <a:prstGeom prst="rect">
            <a:avLst/>
          </a:prstGeom>
          <a:noFill/>
        </p:spPr>
        <p:txBody>
          <a:bodyPr wrap="square" rtlCol="0">
            <a:spAutoFit/>
          </a:bodyPr>
          <a:lstStyle/>
          <a:p>
            <a:pPr marL="547370" marR="547370" algn="just">
              <a:spcBef>
                <a:spcPts val="1000"/>
              </a:spcBef>
              <a:spcAft>
                <a:spcPts val="1200"/>
              </a:spcAft>
            </a:pPr>
            <a:r>
              <a:rPr lang="fr-FR" sz="3200" dirty="0">
                <a:solidFill>
                  <a:srgbClr val="404040"/>
                </a:solidFill>
                <a:ea typeface="Calibri" panose="020F0502020204030204" pitchFamily="34" charset="0"/>
                <a:cs typeface="Times New Roman" panose="02020603050405020304" pitchFamily="18" charset="0"/>
              </a:rPr>
              <a:t>« Dieu créa l’homme à son image, à son image il le créa. » (</a:t>
            </a:r>
            <a:r>
              <a:rPr lang="fr-FR" sz="3200" dirty="0" err="1">
                <a:solidFill>
                  <a:srgbClr val="404040"/>
                </a:solidFill>
                <a:ea typeface="Calibri" panose="020F0502020204030204" pitchFamily="34" charset="0"/>
                <a:cs typeface="Times New Roman" panose="02020603050405020304" pitchFamily="18" charset="0"/>
              </a:rPr>
              <a:t>Gn</a:t>
            </a:r>
            <a:r>
              <a:rPr lang="fr-FR" sz="3200" dirty="0">
                <a:solidFill>
                  <a:srgbClr val="404040"/>
                </a:solidFill>
                <a:ea typeface="Calibri" panose="020F0502020204030204" pitchFamily="34" charset="0"/>
                <a:cs typeface="Times New Roman" panose="02020603050405020304" pitchFamily="18" charset="0"/>
              </a:rPr>
              <a:t> 1, 27)</a:t>
            </a:r>
          </a:p>
          <a:p>
            <a:pPr marL="547370" marR="547370" algn="just">
              <a:spcBef>
                <a:spcPts val="1000"/>
              </a:spcBef>
              <a:spcAft>
                <a:spcPts val="1200"/>
              </a:spcAft>
            </a:pPr>
            <a:r>
              <a:rPr lang="fr-FR" sz="3200" dirty="0">
                <a:solidFill>
                  <a:srgbClr val="404040"/>
                </a:solidFill>
                <a:effectLst/>
                <a:ea typeface="Calibri" panose="020F0502020204030204" pitchFamily="34" charset="0"/>
                <a:cs typeface="Times New Roman" panose="02020603050405020304" pitchFamily="18" charset="0"/>
              </a:rPr>
              <a:t>« Nous savons que lorsque Dieu paraîtra nous lui serons semblables puisque nous le verrons tel qu’il est. » (1 </a:t>
            </a:r>
            <a:r>
              <a:rPr lang="fr-FR" sz="3200" dirty="0" err="1">
                <a:solidFill>
                  <a:srgbClr val="404040"/>
                </a:solidFill>
                <a:effectLst/>
                <a:ea typeface="Calibri" panose="020F0502020204030204" pitchFamily="34" charset="0"/>
                <a:cs typeface="Times New Roman" panose="02020603050405020304" pitchFamily="18" charset="0"/>
              </a:rPr>
              <a:t>Jn</a:t>
            </a:r>
            <a:r>
              <a:rPr lang="fr-FR" sz="3200" dirty="0">
                <a:solidFill>
                  <a:srgbClr val="404040"/>
                </a:solidFill>
                <a:effectLst/>
                <a:ea typeface="Calibri" panose="020F0502020204030204" pitchFamily="34" charset="0"/>
                <a:cs typeface="Times New Roman" panose="02020603050405020304" pitchFamily="18" charset="0"/>
              </a:rPr>
              <a:t> 3, 2) </a:t>
            </a:r>
          </a:p>
        </p:txBody>
      </p:sp>
    </p:spTree>
    <p:extLst>
      <p:ext uri="{BB962C8B-B14F-4D97-AF65-F5344CB8AC3E}">
        <p14:creationId xmlns:p14="http://schemas.microsoft.com/office/powerpoint/2010/main" val="1017117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EC39C9-7A47-4A4A-67AE-BCCA5FB28C64}"/>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91439825-409C-201B-0F19-8AB379B06F8C}"/>
              </a:ext>
            </a:extLst>
          </p:cNvPr>
          <p:cNvSpPr txBox="1"/>
          <p:nvPr/>
        </p:nvSpPr>
        <p:spPr>
          <a:xfrm>
            <a:off x="5297762" y="640080"/>
            <a:ext cx="6251110" cy="356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dirty="0">
                <a:ea typeface="+mj-ea"/>
                <a:cs typeface="+mj-cs"/>
              </a:rPr>
              <a:t>« Le Fils de Dieu </a:t>
            </a:r>
            <a:r>
              <a:rPr lang="en-US" sz="3200" dirty="0" err="1">
                <a:ea typeface="+mj-ea"/>
                <a:cs typeface="+mj-cs"/>
              </a:rPr>
              <a:t>s’est</a:t>
            </a:r>
            <a:r>
              <a:rPr lang="en-US" sz="3200" dirty="0">
                <a:ea typeface="+mj-ea"/>
                <a:cs typeface="+mj-cs"/>
              </a:rPr>
              <a:t> fait homme pour nous faire Dieu. » </a:t>
            </a:r>
          </a:p>
          <a:p>
            <a:pPr>
              <a:lnSpc>
                <a:spcPct val="90000"/>
              </a:lnSpc>
              <a:spcBef>
                <a:spcPct val="0"/>
              </a:spcBef>
              <a:spcAft>
                <a:spcPts val="600"/>
              </a:spcAft>
            </a:pPr>
            <a:r>
              <a:rPr lang="en-US" sz="3200" dirty="0">
                <a:ea typeface="+mj-ea"/>
                <a:cs typeface="+mj-cs"/>
              </a:rPr>
              <a:t>(Athanase </a:t>
            </a:r>
            <a:r>
              <a:rPr lang="en-US" sz="3200" dirty="0" err="1">
                <a:ea typeface="+mj-ea"/>
                <a:cs typeface="+mj-cs"/>
              </a:rPr>
              <a:t>d’Alexandrie</a:t>
            </a:r>
            <a:r>
              <a:rPr lang="en-US" sz="3200" dirty="0">
                <a:ea typeface="+mj-ea"/>
                <a:cs typeface="+mj-cs"/>
              </a:rPr>
              <a:t>)</a:t>
            </a:r>
          </a:p>
        </p:txBody>
      </p:sp>
      <p:pic>
        <p:nvPicPr>
          <p:cNvPr id="1026" name="Picture 2" descr="Image illustrative de l’article Athanase d'Alexandrie">
            <a:extLst>
              <a:ext uri="{FF2B5EF4-FFF2-40B4-BE49-F238E27FC236}">
                <a16:creationId xmlns:a16="http://schemas.microsoft.com/office/drawing/2014/main" id="{DE9D20C7-1254-A6AB-0FBD-EF59FD4658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00" r="7301" b="2"/>
          <a:stretch>
            <a:fillRect/>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0768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0073EE5B-95E5-EE4D-879F-7EC22E56DC66}"/>
              </a:ext>
            </a:extLst>
          </p:cNvPr>
          <p:cNvSpPr txBox="1"/>
          <p:nvPr/>
        </p:nvSpPr>
        <p:spPr>
          <a:xfrm>
            <a:off x="534057" y="2853848"/>
            <a:ext cx="5028543" cy="3832701"/>
          </a:xfrm>
          <a:prstGeom prst="rect">
            <a:avLst/>
          </a:prstGeom>
        </p:spPr>
        <p:txBody>
          <a:bodyPr vert="horz" lIns="91440" tIns="45720" rIns="91440" bIns="45720" rtlCol="0">
            <a:noAutofit/>
          </a:bodyPr>
          <a:lstStyle/>
          <a:p>
            <a:pPr marR="547370">
              <a:lnSpc>
                <a:spcPct val="90000"/>
              </a:lnSpc>
              <a:spcBef>
                <a:spcPts val="1000"/>
              </a:spcBef>
              <a:spcAft>
                <a:spcPts val="1200"/>
              </a:spcAft>
            </a:pPr>
            <a:r>
              <a:rPr lang="en-US" sz="3200" dirty="0"/>
              <a:t>« Le Fils unique de Dieu, </a:t>
            </a:r>
            <a:r>
              <a:rPr lang="en-US" sz="3200" dirty="0" err="1"/>
              <a:t>voulant</a:t>
            </a:r>
            <a:r>
              <a:rPr lang="en-US" sz="3200" dirty="0"/>
              <a:t> que nous </a:t>
            </a:r>
            <a:r>
              <a:rPr lang="en-US" sz="3200" dirty="0" err="1"/>
              <a:t>participions</a:t>
            </a:r>
            <a:r>
              <a:rPr lang="en-US" sz="3200" dirty="0"/>
              <a:t> à </a:t>
            </a:r>
            <a:r>
              <a:rPr lang="en-US" sz="3200" dirty="0" err="1"/>
              <a:t>sa</a:t>
            </a:r>
            <a:r>
              <a:rPr lang="en-US" sz="3200" dirty="0"/>
              <a:t> </a:t>
            </a:r>
            <a:r>
              <a:rPr lang="en-US" sz="3200" dirty="0" err="1"/>
              <a:t>divinité</a:t>
            </a:r>
            <a:r>
              <a:rPr lang="en-US" sz="3200" dirty="0"/>
              <a:t>, </a:t>
            </a:r>
            <a:r>
              <a:rPr lang="en-US" sz="3200" dirty="0" err="1"/>
              <a:t>assuma</a:t>
            </a:r>
            <a:r>
              <a:rPr lang="en-US" sz="3200" dirty="0"/>
              <a:t> </a:t>
            </a:r>
            <a:r>
              <a:rPr lang="en-US" sz="3200" dirty="0" err="1"/>
              <a:t>notre</a:t>
            </a:r>
            <a:r>
              <a:rPr lang="en-US" sz="3200" dirty="0"/>
              <a:t> nature, </a:t>
            </a:r>
            <a:r>
              <a:rPr lang="en-US" sz="3200" dirty="0" err="1"/>
              <a:t>afin</a:t>
            </a:r>
            <a:r>
              <a:rPr lang="en-US" sz="3200" dirty="0"/>
              <a:t> que Lui, fait homme, fit les hommes Dieu. » </a:t>
            </a:r>
            <a:br>
              <a:rPr lang="en-US" sz="3200" dirty="0"/>
            </a:br>
            <a:r>
              <a:rPr lang="en-US" sz="3200" dirty="0"/>
              <a:t>(Thomas </a:t>
            </a:r>
            <a:r>
              <a:rPr lang="en-US" sz="3200" dirty="0" err="1"/>
              <a:t>d’Aquin</a:t>
            </a:r>
            <a:r>
              <a:rPr lang="en-US" sz="3200" dirty="0"/>
              <a:t>)</a:t>
            </a:r>
            <a:r>
              <a:rPr lang="en-US" sz="3200" dirty="0">
                <a:effectLst/>
              </a:rPr>
              <a:t> </a:t>
            </a:r>
            <a:endParaRPr lang="en-US" sz="3200" dirty="0"/>
          </a:p>
        </p:txBody>
      </p:sp>
      <p:pic>
        <p:nvPicPr>
          <p:cNvPr id="2050" name="Picture 2" descr="Who Was Thomas Aquinas and Why Is He Mentioned So Often? | Ancient Origins">
            <a:extLst>
              <a:ext uri="{FF2B5EF4-FFF2-40B4-BE49-F238E27FC236}">
                <a16:creationId xmlns:a16="http://schemas.microsoft.com/office/drawing/2014/main" id="{C7AAB9CC-63A3-1BD4-BDE2-9C5E41D78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88" r="-1" b="-1"/>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171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A9301EE-1CA4-594F-8E35-3220A82899BC}"/>
              </a:ext>
            </a:extLst>
          </p:cNvPr>
          <p:cNvSpPr txBox="1"/>
          <p:nvPr/>
        </p:nvSpPr>
        <p:spPr>
          <a:xfrm>
            <a:off x="2198914" y="2397948"/>
            <a:ext cx="7794171" cy="2062103"/>
          </a:xfrm>
          <a:prstGeom prst="rect">
            <a:avLst/>
          </a:prstGeom>
          <a:noFill/>
        </p:spPr>
        <p:txBody>
          <a:bodyPr wrap="square" rtlCol="0">
            <a:spAutoFit/>
          </a:bodyPr>
          <a:lstStyle/>
          <a:p>
            <a:pPr algn="just"/>
            <a:r>
              <a:rPr lang="fr-FR" sz="3200" dirty="0">
                <a:cs typeface="Times New Roman" panose="02020603050405020304" pitchFamily="18" charset="0"/>
              </a:rPr>
              <a:t>« La divinisation est la véritable et suprême</a:t>
            </a:r>
          </a:p>
          <a:p>
            <a:pPr algn="just"/>
            <a:r>
              <a:rPr lang="fr-FR" sz="3200" dirty="0">
                <a:cs typeface="Times New Roman" panose="02020603050405020304" pitchFamily="18" charset="0"/>
              </a:rPr>
              <a:t> humanisation de l’homme. »</a:t>
            </a:r>
          </a:p>
          <a:p>
            <a:pPr algn="just"/>
            <a:r>
              <a:rPr lang="fr-FR" sz="3200" dirty="0">
                <a:cs typeface="Times New Roman" panose="02020603050405020304" pitchFamily="18" charset="0"/>
              </a:rPr>
              <a:t>(CTI, </a:t>
            </a:r>
            <a:r>
              <a:rPr lang="fr-FR" sz="3200" i="1" dirty="0">
                <a:cs typeface="Times New Roman" panose="02020603050405020304" pitchFamily="18" charset="0"/>
              </a:rPr>
              <a:t>Théologie, christologie et anthropologie</a:t>
            </a:r>
            <a:r>
              <a:rPr lang="fr-FR" sz="3200" dirty="0">
                <a:cs typeface="Times New Roman" panose="02020603050405020304" pitchFamily="18" charset="0"/>
              </a:rPr>
              <a:t> </a:t>
            </a:r>
          </a:p>
          <a:p>
            <a:pPr algn="just"/>
            <a:r>
              <a:rPr lang="fr-FR" sz="3200" dirty="0" err="1">
                <a:cs typeface="Times New Roman" panose="02020603050405020304" pitchFamily="18" charset="0"/>
              </a:rPr>
              <a:t>ch</a:t>
            </a:r>
            <a:r>
              <a:rPr lang="fr-FR" sz="3200" dirty="0">
                <a:cs typeface="Times New Roman" panose="02020603050405020304" pitchFamily="18" charset="0"/>
              </a:rPr>
              <a:t> I, E, 1981)</a:t>
            </a:r>
            <a:endParaRPr lang="fr-FR" sz="3200" dirty="0"/>
          </a:p>
        </p:txBody>
      </p:sp>
    </p:spTree>
    <p:extLst>
      <p:ext uri="{BB962C8B-B14F-4D97-AF65-F5344CB8AC3E}">
        <p14:creationId xmlns:p14="http://schemas.microsoft.com/office/powerpoint/2010/main" val="4276362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D5A8F87-4241-6C4C-9E6D-2FF8A60092E8}"/>
              </a:ext>
            </a:extLst>
          </p:cNvPr>
          <p:cNvSpPr txBox="1"/>
          <p:nvPr/>
        </p:nvSpPr>
        <p:spPr>
          <a:xfrm>
            <a:off x="509847" y="1613118"/>
            <a:ext cx="11172305" cy="3631763"/>
          </a:xfrm>
          <a:prstGeom prst="rect">
            <a:avLst/>
          </a:prstGeom>
          <a:noFill/>
        </p:spPr>
        <p:txBody>
          <a:bodyPr wrap="square" rtlCol="0">
            <a:spAutoFit/>
          </a:bodyPr>
          <a:lstStyle/>
          <a:p>
            <a:endParaRPr lang="fr-FR" sz="2000" b="1" dirty="0">
              <a:latin typeface="Times New Roman" panose="02020603050405020304" pitchFamily="18" charset="0"/>
              <a:cs typeface="Times New Roman" panose="02020603050405020304" pitchFamily="18" charset="0"/>
            </a:endParaRPr>
          </a:p>
          <a:p>
            <a:r>
              <a:rPr lang="fr-FR" sz="3200" b="1" dirty="0">
                <a:solidFill>
                  <a:srgbClr val="FF0000"/>
                </a:solidFill>
                <a:latin typeface="Times New Roman" panose="02020603050405020304" pitchFamily="18" charset="0"/>
                <a:cs typeface="Times New Roman" panose="02020603050405020304" pitchFamily="18" charset="0"/>
              </a:rPr>
              <a:t>5. LE SALUT COMME AUTOCOMMUNICATION DE DIEU</a:t>
            </a:r>
          </a:p>
          <a:p>
            <a:pPr lvl="1"/>
            <a:endParaRPr lang="fr-FR" sz="3200" dirty="0">
              <a:latin typeface="Times New Roman" panose="02020603050405020304" pitchFamily="18" charset="0"/>
              <a:cs typeface="Times New Roman" panose="02020603050405020304" pitchFamily="18" charset="0"/>
            </a:endParaRPr>
          </a:p>
          <a:p>
            <a:pPr lvl="1"/>
            <a:r>
              <a:rPr lang="fr-FR" sz="3200" dirty="0">
                <a:latin typeface="Times New Roman" panose="02020603050405020304" pitchFamily="18" charset="0"/>
                <a:cs typeface="Times New Roman" panose="02020603050405020304" pitchFamily="18" charset="0"/>
              </a:rPr>
              <a:t>5.1. Le pardon</a:t>
            </a:r>
            <a:endParaRPr lang="fr-FR" sz="3200" i="1" dirty="0">
              <a:latin typeface="Times New Roman" panose="02020603050405020304" pitchFamily="18" charset="0"/>
              <a:cs typeface="Times New Roman" panose="02020603050405020304" pitchFamily="18" charset="0"/>
            </a:endParaRPr>
          </a:p>
          <a:p>
            <a:pPr lvl="1"/>
            <a:r>
              <a:rPr lang="fr-FR" sz="3200" dirty="0">
                <a:latin typeface="Times New Roman" panose="02020603050405020304" pitchFamily="18" charset="0"/>
                <a:cs typeface="Times New Roman" panose="02020603050405020304" pitchFamily="18" charset="0"/>
              </a:rPr>
              <a:t>5.2. La vie filiale</a:t>
            </a:r>
          </a:p>
          <a:p>
            <a:pPr lvl="1"/>
            <a:r>
              <a:rPr lang="fr-FR" sz="3200" dirty="0">
                <a:latin typeface="Times New Roman" panose="02020603050405020304" pitchFamily="18" charset="0"/>
                <a:cs typeface="Times New Roman" panose="02020603050405020304" pitchFamily="18" charset="0"/>
              </a:rPr>
              <a:t>5.3. La divinisation</a:t>
            </a:r>
          </a:p>
          <a:p>
            <a:pPr lvl="1"/>
            <a:r>
              <a:rPr lang="fr-FR" sz="3200" dirty="0">
                <a:solidFill>
                  <a:srgbClr val="FF0000"/>
                </a:solidFill>
                <a:latin typeface="Times New Roman" panose="02020603050405020304" pitchFamily="18" charset="0"/>
                <a:cs typeface="Times New Roman" panose="02020603050405020304" pitchFamily="18" charset="0"/>
              </a:rPr>
              <a:t>5.4. La vie selon l’Esprit</a:t>
            </a:r>
          </a:p>
          <a:p>
            <a:endParaRPr lang="fr-FR" dirty="0"/>
          </a:p>
        </p:txBody>
      </p:sp>
    </p:spTree>
    <p:extLst>
      <p:ext uri="{BB962C8B-B14F-4D97-AF65-F5344CB8AC3E}">
        <p14:creationId xmlns:p14="http://schemas.microsoft.com/office/powerpoint/2010/main" val="582253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14ADEF4-7EAF-5EFF-54BF-5B83D7F2AD3A}"/>
              </a:ext>
            </a:extLst>
          </p:cNvPr>
          <p:cNvPicPr>
            <a:picLocks noChangeAspect="1"/>
          </p:cNvPicPr>
          <p:nvPr/>
        </p:nvPicPr>
        <p:blipFill rotWithShape="1">
          <a:blip r:embed="rId2"/>
          <a:srcRect l="1326" t="46133" r="11216" b="11150"/>
          <a:stretch/>
        </p:blipFill>
        <p:spPr>
          <a:xfrm>
            <a:off x="1982000" y="663262"/>
            <a:ext cx="8227999" cy="5531476"/>
          </a:xfrm>
          <a:prstGeom prst="rect">
            <a:avLst/>
          </a:prstGeom>
        </p:spPr>
      </p:pic>
    </p:spTree>
    <p:extLst>
      <p:ext uri="{BB962C8B-B14F-4D97-AF65-F5344CB8AC3E}">
        <p14:creationId xmlns:p14="http://schemas.microsoft.com/office/powerpoint/2010/main" val="2661212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62E39-90BD-684E-A945-C501BCCDAA53}"/>
              </a:ext>
            </a:extLst>
          </p:cNvPr>
          <p:cNvSpPr/>
          <p:nvPr/>
        </p:nvSpPr>
        <p:spPr>
          <a:xfrm>
            <a:off x="1189482" y="2151727"/>
            <a:ext cx="9813036" cy="1569660"/>
          </a:xfrm>
          <a:prstGeom prst="rect">
            <a:avLst/>
          </a:prstGeom>
        </p:spPr>
        <p:txBody>
          <a:bodyPr wrap="square">
            <a:spAutoFit/>
          </a:bodyPr>
          <a:lstStyle/>
          <a:p>
            <a:pPr marL="547370" marR="547370" algn="just">
              <a:spcBef>
                <a:spcPts val="1000"/>
              </a:spcBef>
              <a:spcAft>
                <a:spcPts val="1200"/>
              </a:spcAft>
            </a:pPr>
            <a:r>
              <a:rPr lang="fr-FR" sz="3200" dirty="0">
                <a:solidFill>
                  <a:srgbClr val="404040"/>
                </a:solidFill>
                <a:ea typeface="Calibri" panose="020F0502020204030204" pitchFamily="34" charset="0"/>
                <a:cs typeface="Times New Roman" panose="02020603050405020304" pitchFamily="18" charset="0"/>
              </a:rPr>
              <a:t>« </a:t>
            </a:r>
            <a:r>
              <a:rPr lang="fr-FR" sz="3200" dirty="0">
                <a:cs typeface="Times New Roman" panose="02020603050405020304" pitchFamily="18" charset="0"/>
              </a:rPr>
              <a:t>Car je ne rougis pas de l’Evangile : il est force de Dieu pour le salut de tout croyant, du Juif d’abord, puis du Grec. » (</a:t>
            </a:r>
            <a:r>
              <a:rPr lang="fr-FR" sz="3200" dirty="0" err="1">
                <a:cs typeface="Times New Roman" panose="02020603050405020304" pitchFamily="18" charset="0"/>
              </a:rPr>
              <a:t>Rm</a:t>
            </a:r>
            <a:r>
              <a:rPr lang="fr-FR" sz="3200" dirty="0">
                <a:cs typeface="Times New Roman" panose="02020603050405020304" pitchFamily="18" charset="0"/>
              </a:rPr>
              <a:t> 1, 16, trad. BJ)</a:t>
            </a:r>
          </a:p>
        </p:txBody>
      </p:sp>
    </p:spTree>
    <p:extLst>
      <p:ext uri="{BB962C8B-B14F-4D97-AF65-F5344CB8AC3E}">
        <p14:creationId xmlns:p14="http://schemas.microsoft.com/office/powerpoint/2010/main" val="1721357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049824-1E1C-D249-A3E3-A352CA58E545}"/>
              </a:ext>
            </a:extLst>
          </p:cNvPr>
          <p:cNvSpPr/>
          <p:nvPr/>
        </p:nvSpPr>
        <p:spPr>
          <a:xfrm>
            <a:off x="538162" y="810334"/>
            <a:ext cx="11115675" cy="5298886"/>
          </a:xfrm>
          <a:prstGeom prst="rect">
            <a:avLst/>
          </a:prstGeom>
        </p:spPr>
        <p:txBody>
          <a:bodyPr wrap="square">
            <a:spAutoFit/>
          </a:bodyPr>
          <a:lstStyle/>
          <a:p>
            <a:pPr marL="547370" marR="547370" algn="ctr">
              <a:spcBef>
                <a:spcPts val="1000"/>
              </a:spcBef>
              <a:spcAft>
                <a:spcPts val="1200"/>
              </a:spcAft>
            </a:pPr>
            <a:r>
              <a:rPr lang="fr-FR" sz="3200" b="1" dirty="0" err="1">
                <a:solidFill>
                  <a:srgbClr val="404040"/>
                </a:solidFill>
                <a:cs typeface="Times New Roman" panose="02020603050405020304" pitchFamily="18" charset="0"/>
              </a:rPr>
              <a:t>Rm</a:t>
            </a:r>
            <a:r>
              <a:rPr lang="fr-FR" sz="3200" b="1" dirty="0">
                <a:solidFill>
                  <a:srgbClr val="404040"/>
                </a:solidFill>
                <a:cs typeface="Times New Roman" panose="02020603050405020304" pitchFamily="18" charset="0"/>
              </a:rPr>
              <a:t> 8 (BJ)</a:t>
            </a:r>
          </a:p>
          <a:p>
            <a:pPr marL="547370" marR="547370" algn="just">
              <a:spcBef>
                <a:spcPts val="1000"/>
              </a:spcBef>
              <a:spcAft>
                <a:spcPts val="1200"/>
              </a:spcAft>
            </a:pPr>
            <a:r>
              <a:rPr lang="fr-FR" sz="3200" dirty="0">
                <a:solidFill>
                  <a:srgbClr val="404040"/>
                </a:solidFill>
                <a:cs typeface="Times New Roman" panose="02020603050405020304" pitchFamily="18" charset="0"/>
              </a:rPr>
              <a:t>1. Il n’y a donc plus maintenant de condamnation pour ceux qui sont dans le Christ Jésus. 2. La </a:t>
            </a:r>
            <a:r>
              <a:rPr lang="fr-FR" sz="3200" b="1" dirty="0">
                <a:solidFill>
                  <a:srgbClr val="7030A0"/>
                </a:solidFill>
                <a:cs typeface="Times New Roman" panose="02020603050405020304" pitchFamily="18" charset="0"/>
              </a:rPr>
              <a:t>loi de l’Esprit </a:t>
            </a:r>
            <a:r>
              <a:rPr lang="fr-FR" sz="3200" dirty="0">
                <a:solidFill>
                  <a:srgbClr val="404040"/>
                </a:solidFill>
                <a:cs typeface="Times New Roman" panose="02020603050405020304" pitchFamily="18" charset="0"/>
              </a:rPr>
              <a:t>qui donne la vie dans le Christ Jésus t’a affranchi de la loi du péché et de la mort. 3. De fait, chose impossible à la Loi, impuissante du fait de la chair, Dieu, en envoyant son propre Fils avec une chair semblable à celle du péché et en vue du péché, a condamné le péché dans la chair, 4. afin que le précepte de la Loi fût accompli en nous dont la conduite n’obéit pas à la </a:t>
            </a:r>
            <a:r>
              <a:rPr lang="fr-FR" sz="3200" b="1" dirty="0">
                <a:solidFill>
                  <a:srgbClr val="FF0000"/>
                </a:solidFill>
                <a:cs typeface="Times New Roman" panose="02020603050405020304" pitchFamily="18" charset="0"/>
              </a:rPr>
              <a:t>chair</a:t>
            </a:r>
            <a:r>
              <a:rPr lang="fr-FR" sz="3200" dirty="0">
                <a:solidFill>
                  <a:srgbClr val="404040"/>
                </a:solidFill>
                <a:cs typeface="Times New Roman" panose="02020603050405020304" pitchFamily="18" charset="0"/>
              </a:rPr>
              <a:t> mais à </a:t>
            </a:r>
            <a:r>
              <a:rPr lang="fr-FR" sz="3200" b="1" dirty="0">
                <a:solidFill>
                  <a:srgbClr val="7030A0"/>
                </a:solidFill>
                <a:cs typeface="Times New Roman" panose="02020603050405020304" pitchFamily="18" charset="0"/>
              </a:rPr>
              <a:t>l’esprit</a:t>
            </a:r>
            <a:r>
              <a:rPr lang="fr-FR" sz="3200" dirty="0">
                <a:solidFill>
                  <a:srgbClr val="404040"/>
                </a:solidFill>
                <a:cs typeface="Times New Roman" panose="02020603050405020304" pitchFamily="18" charset="0"/>
              </a:rPr>
              <a:t>. </a:t>
            </a:r>
          </a:p>
        </p:txBody>
      </p:sp>
    </p:spTree>
    <p:extLst>
      <p:ext uri="{BB962C8B-B14F-4D97-AF65-F5344CB8AC3E}">
        <p14:creationId xmlns:p14="http://schemas.microsoft.com/office/powerpoint/2010/main" val="3475156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049824-1E1C-D249-A3E3-A352CA58E545}"/>
              </a:ext>
            </a:extLst>
          </p:cNvPr>
          <p:cNvSpPr/>
          <p:nvPr/>
        </p:nvSpPr>
        <p:spPr>
          <a:xfrm>
            <a:off x="538162" y="1638766"/>
            <a:ext cx="11115675" cy="1851789"/>
          </a:xfrm>
          <a:prstGeom prst="rect">
            <a:avLst/>
          </a:prstGeom>
        </p:spPr>
        <p:txBody>
          <a:bodyPr wrap="square">
            <a:spAutoFit/>
          </a:bodyPr>
          <a:lstStyle/>
          <a:p>
            <a:pPr marL="547370" marR="547370" algn="ctr">
              <a:spcBef>
                <a:spcPts val="1000"/>
              </a:spcBef>
              <a:spcAft>
                <a:spcPts val="1200"/>
              </a:spcAft>
            </a:pPr>
            <a:r>
              <a:rPr lang="fr-FR" sz="3200" b="1" dirty="0" err="1">
                <a:solidFill>
                  <a:srgbClr val="404040"/>
                </a:solidFill>
                <a:cs typeface="Times New Roman" panose="02020603050405020304" pitchFamily="18" charset="0"/>
              </a:rPr>
              <a:t>Rm</a:t>
            </a:r>
            <a:r>
              <a:rPr lang="fr-FR" sz="3200" b="1" dirty="0">
                <a:solidFill>
                  <a:srgbClr val="404040"/>
                </a:solidFill>
                <a:cs typeface="Times New Roman" panose="02020603050405020304" pitchFamily="18" charset="0"/>
              </a:rPr>
              <a:t> 8 (BJ)</a:t>
            </a:r>
          </a:p>
          <a:p>
            <a:pPr marL="547370" marR="547370" algn="just">
              <a:spcBef>
                <a:spcPts val="1000"/>
              </a:spcBef>
              <a:spcAft>
                <a:spcPts val="1200"/>
              </a:spcAft>
            </a:pPr>
            <a:r>
              <a:rPr lang="fr-FR" sz="3200" dirty="0">
                <a:solidFill>
                  <a:srgbClr val="404040"/>
                </a:solidFill>
                <a:cs typeface="Times New Roman" panose="02020603050405020304" pitchFamily="18" charset="0"/>
              </a:rPr>
              <a:t>1. Il n’y a donc plus maintenant de condamnation pour ceux qui sont dans le Christ Jésus. </a:t>
            </a:r>
          </a:p>
        </p:txBody>
      </p:sp>
    </p:spTree>
    <p:extLst>
      <p:ext uri="{BB962C8B-B14F-4D97-AF65-F5344CB8AC3E}">
        <p14:creationId xmlns:p14="http://schemas.microsoft.com/office/powerpoint/2010/main" val="1587298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049824-1E1C-D249-A3E3-A352CA58E545}"/>
              </a:ext>
            </a:extLst>
          </p:cNvPr>
          <p:cNvSpPr/>
          <p:nvPr/>
        </p:nvSpPr>
        <p:spPr>
          <a:xfrm>
            <a:off x="861060" y="1087333"/>
            <a:ext cx="10469880" cy="1077218"/>
          </a:xfrm>
          <a:prstGeom prst="rect">
            <a:avLst/>
          </a:prstGeom>
        </p:spPr>
        <p:txBody>
          <a:bodyPr wrap="square">
            <a:spAutoFit/>
          </a:bodyPr>
          <a:lstStyle/>
          <a:p>
            <a:pPr marL="547370" marR="547370" algn="ctr">
              <a:spcBef>
                <a:spcPts val="1000"/>
              </a:spcBef>
              <a:spcAft>
                <a:spcPts val="1200"/>
              </a:spcAft>
            </a:pPr>
            <a:r>
              <a:rPr lang="fr-FR" sz="3200" dirty="0">
                <a:solidFill>
                  <a:srgbClr val="404040"/>
                </a:solidFill>
                <a:latin typeface="Times New Roman" panose="02020603050405020304" pitchFamily="18" charset="0"/>
                <a:cs typeface="Times New Roman" panose="02020603050405020304" pitchFamily="18" charset="0"/>
              </a:rPr>
              <a:t>2. </a:t>
            </a:r>
            <a:r>
              <a:rPr lang="fr-FR" sz="3200" dirty="0">
                <a:cs typeface="Times New Roman" panose="02020603050405020304" pitchFamily="18" charset="0"/>
              </a:rPr>
              <a:t>La loi de l’Esprit qui donne la vie dans le Christ Jésus t’a affranchi de la loi du péché et de la mort. </a:t>
            </a:r>
          </a:p>
        </p:txBody>
      </p:sp>
      <p:sp>
        <p:nvSpPr>
          <p:cNvPr id="3" name="Cadre 2">
            <a:extLst>
              <a:ext uri="{FF2B5EF4-FFF2-40B4-BE49-F238E27FC236}">
                <a16:creationId xmlns:a16="http://schemas.microsoft.com/office/drawing/2014/main" id="{8CA014AC-8E7F-8D43-AC8B-D8C4364098E4}"/>
              </a:ext>
            </a:extLst>
          </p:cNvPr>
          <p:cNvSpPr/>
          <p:nvPr/>
        </p:nvSpPr>
        <p:spPr>
          <a:xfrm>
            <a:off x="1918010" y="2988527"/>
            <a:ext cx="3166946" cy="289931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5" name="Cadre 4">
            <a:extLst>
              <a:ext uri="{FF2B5EF4-FFF2-40B4-BE49-F238E27FC236}">
                <a16:creationId xmlns:a16="http://schemas.microsoft.com/office/drawing/2014/main" id="{25C48FC8-3B57-2B4E-8198-5D313CA67A0E}"/>
              </a:ext>
            </a:extLst>
          </p:cNvPr>
          <p:cNvSpPr/>
          <p:nvPr/>
        </p:nvSpPr>
        <p:spPr>
          <a:xfrm>
            <a:off x="7107044" y="2988527"/>
            <a:ext cx="3166946" cy="289931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6" name="ZoneTexte 5">
            <a:extLst>
              <a:ext uri="{FF2B5EF4-FFF2-40B4-BE49-F238E27FC236}">
                <a16:creationId xmlns:a16="http://schemas.microsoft.com/office/drawing/2014/main" id="{D2C7616A-8840-E548-ADF3-847C51527F77}"/>
              </a:ext>
            </a:extLst>
          </p:cNvPr>
          <p:cNvSpPr txBox="1"/>
          <p:nvPr/>
        </p:nvSpPr>
        <p:spPr>
          <a:xfrm>
            <a:off x="2464419" y="3899576"/>
            <a:ext cx="2074127" cy="1077218"/>
          </a:xfrm>
          <a:prstGeom prst="rect">
            <a:avLst/>
          </a:prstGeom>
          <a:noFill/>
        </p:spPr>
        <p:txBody>
          <a:bodyPr wrap="square" rtlCol="0">
            <a:spAutoFit/>
          </a:bodyPr>
          <a:lstStyle/>
          <a:p>
            <a:pPr algn="ctr"/>
            <a:r>
              <a:rPr lang="fr-FR" sz="3200" b="1" dirty="0"/>
              <a:t>loi de l’Esprit</a:t>
            </a:r>
          </a:p>
        </p:txBody>
      </p:sp>
      <p:sp>
        <p:nvSpPr>
          <p:cNvPr id="7" name="ZoneTexte 6">
            <a:extLst>
              <a:ext uri="{FF2B5EF4-FFF2-40B4-BE49-F238E27FC236}">
                <a16:creationId xmlns:a16="http://schemas.microsoft.com/office/drawing/2014/main" id="{3C4DCFED-38F9-4F49-B641-DEAB0DF22C6C}"/>
              </a:ext>
            </a:extLst>
          </p:cNvPr>
          <p:cNvSpPr txBox="1"/>
          <p:nvPr/>
        </p:nvSpPr>
        <p:spPr>
          <a:xfrm>
            <a:off x="7649737" y="3612995"/>
            <a:ext cx="2141034" cy="1569660"/>
          </a:xfrm>
          <a:prstGeom prst="rect">
            <a:avLst/>
          </a:prstGeom>
          <a:noFill/>
        </p:spPr>
        <p:txBody>
          <a:bodyPr wrap="square" rtlCol="0">
            <a:spAutoFit/>
          </a:bodyPr>
          <a:lstStyle/>
          <a:p>
            <a:pPr algn="ctr"/>
            <a:r>
              <a:rPr lang="fr-FR" sz="3200" b="1" dirty="0"/>
              <a:t>loi du péché et de la mort</a:t>
            </a:r>
          </a:p>
        </p:txBody>
      </p:sp>
    </p:spTree>
    <p:extLst>
      <p:ext uri="{BB962C8B-B14F-4D97-AF65-F5344CB8AC3E}">
        <p14:creationId xmlns:p14="http://schemas.microsoft.com/office/powerpoint/2010/main" val="3651431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BC93F1B0-6AAF-1946-BA1A-AED5337ABA9D}"/>
              </a:ext>
            </a:extLst>
          </p:cNvPr>
          <p:cNvSpPr txBox="1"/>
          <p:nvPr/>
        </p:nvSpPr>
        <p:spPr>
          <a:xfrm>
            <a:off x="630936" y="2807208"/>
            <a:ext cx="5465064" cy="3410712"/>
          </a:xfrm>
          <a:prstGeom prst="rect">
            <a:avLst/>
          </a:prstGeom>
        </p:spPr>
        <p:txBody>
          <a:bodyPr vert="horz" lIns="91440" tIns="45720" rIns="91440" bIns="45720" rtlCol="0" anchor="t">
            <a:noAutofit/>
          </a:bodyPr>
          <a:lstStyle/>
          <a:p>
            <a:pPr>
              <a:lnSpc>
                <a:spcPct val="90000"/>
              </a:lnSpc>
              <a:spcAft>
                <a:spcPts val="600"/>
              </a:spcAft>
            </a:pPr>
            <a:r>
              <a:rPr lang="en-US" sz="3200" dirty="0"/>
              <a:t>« Le </a:t>
            </a:r>
            <a:r>
              <a:rPr lang="en-US" sz="3200" dirty="0" err="1"/>
              <a:t>paradoxe</a:t>
            </a:r>
            <a:r>
              <a:rPr lang="en-US" sz="3200" dirty="0"/>
              <a:t> de </a:t>
            </a:r>
            <a:r>
              <a:rPr lang="en-US" sz="3200" dirty="0" err="1"/>
              <a:t>l’anthropologie</a:t>
            </a:r>
            <a:r>
              <a:rPr lang="en-US" sz="3200" dirty="0"/>
              <a:t> </a:t>
            </a:r>
            <a:r>
              <a:rPr lang="en-US" sz="3200" dirty="0" err="1"/>
              <a:t>chrétienne</a:t>
            </a:r>
            <a:r>
              <a:rPr lang="en-US" sz="3200" dirty="0"/>
              <a:t> </a:t>
            </a:r>
            <a:r>
              <a:rPr lang="en-US" sz="3200" dirty="0" err="1"/>
              <a:t>consiste</a:t>
            </a:r>
            <a:r>
              <a:rPr lang="en-US" sz="3200" dirty="0"/>
              <a:t> à </a:t>
            </a:r>
            <a:r>
              <a:rPr lang="en-US" sz="3200" dirty="0" err="1"/>
              <a:t>révéler</a:t>
            </a:r>
            <a:r>
              <a:rPr lang="en-US" sz="3200" dirty="0"/>
              <a:t> que </a:t>
            </a:r>
            <a:r>
              <a:rPr lang="en-US" sz="3200" dirty="0" err="1"/>
              <a:t>l’homme</a:t>
            </a:r>
            <a:r>
              <a:rPr lang="en-US" sz="3200" dirty="0"/>
              <a:t> a déjà </a:t>
            </a:r>
            <a:r>
              <a:rPr lang="en-US" sz="3200" dirty="0" err="1"/>
              <a:t>besoin</a:t>
            </a:r>
            <a:r>
              <a:rPr lang="en-US" sz="3200" dirty="0"/>
              <a:t> d’un </a:t>
            </a:r>
            <a:r>
              <a:rPr lang="en-US" sz="3200" dirty="0" err="1"/>
              <a:t>salut</a:t>
            </a:r>
            <a:r>
              <a:rPr lang="en-US" sz="3200" dirty="0"/>
              <a:t> du fait </a:t>
            </a:r>
            <a:r>
              <a:rPr lang="en-US" sz="3200" dirty="0" err="1"/>
              <a:t>même</a:t>
            </a:r>
            <a:r>
              <a:rPr lang="en-US" sz="3200" dirty="0"/>
              <a:t> de </a:t>
            </a:r>
            <a:r>
              <a:rPr lang="en-US" sz="3200" dirty="0" err="1"/>
              <a:t>sa</a:t>
            </a:r>
            <a:r>
              <a:rPr lang="en-US" sz="3200" dirty="0"/>
              <a:t> vocation d’être </a:t>
            </a:r>
            <a:r>
              <a:rPr lang="en-US" sz="3200" dirty="0" err="1"/>
              <a:t>créé</a:t>
            </a:r>
            <a:r>
              <a:rPr lang="en-US" sz="3200" dirty="0"/>
              <a:t> et </a:t>
            </a:r>
            <a:r>
              <a:rPr lang="en-US" sz="3200" dirty="0" err="1"/>
              <a:t>indépendamment</a:t>
            </a:r>
            <a:r>
              <a:rPr lang="en-US" sz="3200" dirty="0"/>
              <a:t> de tout </a:t>
            </a:r>
            <a:r>
              <a:rPr lang="en-US" sz="3200" dirty="0" err="1"/>
              <a:t>péché</a:t>
            </a:r>
            <a:r>
              <a:rPr lang="en-US" sz="3200" dirty="0"/>
              <a:t>. »</a:t>
            </a:r>
          </a:p>
        </p:txBody>
      </p:sp>
      <p:pic>
        <p:nvPicPr>
          <p:cNvPr id="4" name="Image 3" descr="Une image contenant homme, personne, complet, portant&#10;&#10;Description générée automatiquement">
            <a:extLst>
              <a:ext uri="{FF2B5EF4-FFF2-40B4-BE49-F238E27FC236}">
                <a16:creationId xmlns:a16="http://schemas.microsoft.com/office/drawing/2014/main" id="{CA3654ED-C238-5596-9A9C-E61075899D69}"/>
              </a:ext>
            </a:extLst>
          </p:cNvPr>
          <p:cNvPicPr>
            <a:picLocks noChangeAspect="1"/>
          </p:cNvPicPr>
          <p:nvPr/>
        </p:nvPicPr>
        <p:blipFill>
          <a:blip r:embed="rId2"/>
          <a:stretch>
            <a:fillRect/>
          </a:stretch>
        </p:blipFill>
        <p:spPr>
          <a:xfrm>
            <a:off x="6246876" y="640080"/>
            <a:ext cx="3718560" cy="5577840"/>
          </a:xfrm>
          <a:prstGeom prst="rect">
            <a:avLst/>
          </a:prstGeom>
        </p:spPr>
      </p:pic>
    </p:spTree>
    <p:extLst>
      <p:ext uri="{BB962C8B-B14F-4D97-AF65-F5344CB8AC3E}">
        <p14:creationId xmlns:p14="http://schemas.microsoft.com/office/powerpoint/2010/main" val="38584506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0177EEE-9C33-784A-B41F-B98D219A8B3B}"/>
              </a:ext>
            </a:extLst>
          </p:cNvPr>
          <p:cNvSpPr/>
          <p:nvPr/>
        </p:nvSpPr>
        <p:spPr>
          <a:xfrm>
            <a:off x="572493" y="2071316"/>
            <a:ext cx="6713552" cy="4119172"/>
          </a:xfrm>
          <a:prstGeom prst="rect">
            <a:avLst/>
          </a:prstGeom>
        </p:spPr>
        <p:txBody>
          <a:bodyPr vert="horz" lIns="91440" tIns="45720" rIns="91440" bIns="45720" rtlCol="0" anchor="t">
            <a:normAutofit/>
          </a:bodyPr>
          <a:lstStyle/>
          <a:p>
            <a:pPr marR="547370">
              <a:lnSpc>
                <a:spcPct val="90000"/>
              </a:lnSpc>
              <a:spcBef>
                <a:spcPts val="1000"/>
              </a:spcBef>
            </a:pPr>
            <a:r>
              <a:rPr lang="en-US" sz="3200" dirty="0"/>
              <a:t>« </a:t>
            </a:r>
            <a:r>
              <a:rPr lang="en-US" sz="3200" dirty="0" err="1"/>
              <a:t>Voici</a:t>
            </a:r>
            <a:r>
              <a:rPr lang="en-US" sz="3200" dirty="0"/>
              <a:t> </a:t>
            </a:r>
            <a:r>
              <a:rPr lang="en-US" sz="3200" dirty="0" err="1"/>
              <a:t>venir</a:t>
            </a:r>
            <a:r>
              <a:rPr lang="en-US" sz="3200" dirty="0"/>
              <a:t> des </a:t>
            </a:r>
            <a:r>
              <a:rPr lang="en-US" sz="3200" dirty="0" err="1"/>
              <a:t>jours</a:t>
            </a:r>
            <a:r>
              <a:rPr lang="en-US" sz="3200" dirty="0"/>
              <a:t> – oracle de </a:t>
            </a:r>
            <a:r>
              <a:rPr lang="en-US" sz="3200" dirty="0" err="1"/>
              <a:t>Yahvé</a:t>
            </a:r>
            <a:r>
              <a:rPr lang="en-US" sz="3200" dirty="0"/>
              <a:t> – </a:t>
            </a:r>
            <a:r>
              <a:rPr lang="en-US" sz="3200" dirty="0" err="1"/>
              <a:t>où</a:t>
            </a:r>
            <a:r>
              <a:rPr lang="en-US" sz="3200" dirty="0"/>
              <a:t> je </a:t>
            </a:r>
            <a:r>
              <a:rPr lang="en-US" sz="3200" dirty="0" err="1"/>
              <a:t>conclurai</a:t>
            </a:r>
            <a:r>
              <a:rPr lang="en-US" sz="3200" dirty="0"/>
              <a:t> avec la </a:t>
            </a:r>
            <a:r>
              <a:rPr lang="en-US" sz="3200" dirty="0" err="1"/>
              <a:t>maison</a:t>
            </a:r>
            <a:r>
              <a:rPr lang="en-US" sz="3200" dirty="0"/>
              <a:t> </a:t>
            </a:r>
            <a:r>
              <a:rPr lang="en-US" sz="3200" dirty="0" err="1"/>
              <a:t>d’Israël</a:t>
            </a:r>
            <a:r>
              <a:rPr lang="en-US" sz="3200" dirty="0"/>
              <a:t> (et la </a:t>
            </a:r>
            <a:r>
              <a:rPr lang="en-US" sz="3200" dirty="0" err="1"/>
              <a:t>maison</a:t>
            </a:r>
            <a:r>
              <a:rPr lang="en-US" sz="3200" dirty="0"/>
              <a:t> de Juda) </a:t>
            </a:r>
            <a:r>
              <a:rPr lang="en-US" sz="3200" dirty="0" err="1"/>
              <a:t>une</a:t>
            </a:r>
            <a:r>
              <a:rPr lang="en-US" sz="3200" dirty="0"/>
              <a:t> alliance nouvelle (…) £</a:t>
            </a:r>
            <a:br>
              <a:rPr lang="en-US" sz="3200" dirty="0"/>
            </a:br>
            <a:r>
              <a:rPr lang="en-US" sz="3200" b="1" dirty="0"/>
              <a:t>Je </a:t>
            </a:r>
            <a:r>
              <a:rPr lang="en-US" sz="3200" b="1" dirty="0" err="1"/>
              <a:t>mettrai</a:t>
            </a:r>
            <a:r>
              <a:rPr lang="en-US" sz="3200" b="1" dirty="0"/>
              <a:t> ma </a:t>
            </a:r>
            <a:r>
              <a:rPr lang="en-US" sz="3200" b="1" dirty="0" err="1"/>
              <a:t>loi</a:t>
            </a:r>
            <a:r>
              <a:rPr lang="en-US" sz="3200" b="1" dirty="0"/>
              <a:t> au fond de </a:t>
            </a:r>
            <a:r>
              <a:rPr lang="en-US" sz="3200" b="1" dirty="0" err="1"/>
              <a:t>leur</a:t>
            </a:r>
            <a:r>
              <a:rPr lang="en-US" sz="3200" b="1" dirty="0"/>
              <a:t> </a:t>
            </a:r>
            <a:r>
              <a:rPr lang="en-US" sz="3200" b="1" dirty="0" err="1"/>
              <a:t>être</a:t>
            </a:r>
            <a:r>
              <a:rPr lang="en-US" sz="3200" b="1" dirty="0"/>
              <a:t> </a:t>
            </a:r>
            <a:r>
              <a:rPr lang="en-US" sz="3200" dirty="0"/>
              <a:t>et je </a:t>
            </a:r>
            <a:r>
              <a:rPr lang="en-US" sz="3200" dirty="0" err="1"/>
              <a:t>l’écrirai</a:t>
            </a:r>
            <a:r>
              <a:rPr lang="en-US" sz="3200" dirty="0"/>
              <a:t> sur </a:t>
            </a:r>
            <a:r>
              <a:rPr lang="en-US" sz="3200" dirty="0" err="1"/>
              <a:t>leur</a:t>
            </a:r>
            <a:r>
              <a:rPr lang="en-US" sz="3200" dirty="0"/>
              <a:t> </a:t>
            </a:r>
            <a:r>
              <a:rPr lang="en-US" sz="3200" dirty="0" err="1"/>
              <a:t>cœur</a:t>
            </a:r>
            <a:r>
              <a:rPr lang="en-US" sz="3200" dirty="0"/>
              <a:t>. » </a:t>
            </a:r>
          </a:p>
          <a:p>
            <a:pPr marR="547370">
              <a:lnSpc>
                <a:spcPct val="90000"/>
              </a:lnSpc>
              <a:spcBef>
                <a:spcPts val="1000"/>
              </a:spcBef>
            </a:pPr>
            <a:r>
              <a:rPr lang="en-US" sz="3200" dirty="0"/>
              <a:t>(Jr 31, 31-33) </a:t>
            </a:r>
          </a:p>
        </p:txBody>
      </p:sp>
      <p:pic>
        <p:nvPicPr>
          <p:cNvPr id="4" name="Image 3" descr="Une image contenant extérieur, bâtiment, sculpture, pierre&#10;&#10;Description générée automatiquement">
            <a:extLst>
              <a:ext uri="{FF2B5EF4-FFF2-40B4-BE49-F238E27FC236}">
                <a16:creationId xmlns:a16="http://schemas.microsoft.com/office/drawing/2014/main" id="{E4E3DC32-9C77-C0B1-1FD1-1892F11F526F}"/>
              </a:ext>
            </a:extLst>
          </p:cNvPr>
          <p:cNvPicPr>
            <a:picLocks noChangeAspect="1"/>
          </p:cNvPicPr>
          <p:nvPr/>
        </p:nvPicPr>
        <p:blipFill rotWithShape="1">
          <a:blip r:embed="rId2"/>
          <a:srcRect t="8896" r="-3" b="19899"/>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1524589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0177EEE-9C33-784A-B41F-B98D219A8B3B}"/>
              </a:ext>
            </a:extLst>
          </p:cNvPr>
          <p:cNvSpPr/>
          <p:nvPr/>
        </p:nvSpPr>
        <p:spPr>
          <a:xfrm>
            <a:off x="572492" y="2071316"/>
            <a:ext cx="7371357" cy="4119172"/>
          </a:xfrm>
          <a:prstGeom prst="rect">
            <a:avLst/>
          </a:prstGeom>
        </p:spPr>
        <p:txBody>
          <a:bodyPr vert="horz" lIns="91440" tIns="45720" rIns="91440" bIns="45720" rtlCol="0" anchor="t">
            <a:noAutofit/>
          </a:bodyPr>
          <a:lstStyle/>
          <a:p>
            <a:pPr marL="90170" marR="547370">
              <a:spcAft>
                <a:spcPts val="1200"/>
              </a:spcAft>
            </a:pPr>
            <a:r>
              <a:rPr lang="en-US" sz="3200" dirty="0"/>
              <a:t>« Je </a:t>
            </a:r>
            <a:r>
              <a:rPr lang="en-US" sz="3200" dirty="0" err="1"/>
              <a:t>vous</a:t>
            </a:r>
            <a:r>
              <a:rPr lang="en-US" sz="3200" dirty="0"/>
              <a:t> </a:t>
            </a:r>
            <a:r>
              <a:rPr lang="en-US" sz="3200" dirty="0" err="1"/>
              <a:t>donnerai</a:t>
            </a:r>
            <a:r>
              <a:rPr lang="en-US" sz="3200" dirty="0"/>
              <a:t> un </a:t>
            </a:r>
            <a:r>
              <a:rPr lang="en-US" sz="3200" dirty="0" err="1"/>
              <a:t>cœur</a:t>
            </a:r>
            <a:r>
              <a:rPr lang="en-US" sz="3200" dirty="0"/>
              <a:t> nouveau, </a:t>
            </a:r>
            <a:r>
              <a:rPr lang="en-US" sz="3200" b="1" dirty="0"/>
              <a:t>je </a:t>
            </a:r>
            <a:r>
              <a:rPr lang="en-US" sz="3200" b="1" dirty="0" err="1"/>
              <a:t>mettrai</a:t>
            </a:r>
            <a:r>
              <a:rPr lang="en-US" sz="3200" b="1" dirty="0"/>
              <a:t> </a:t>
            </a:r>
            <a:r>
              <a:rPr lang="en-US" sz="3200" b="1" dirty="0" err="1"/>
              <a:t>en</a:t>
            </a:r>
            <a:r>
              <a:rPr lang="en-US" sz="3200" b="1" dirty="0"/>
              <a:t> </a:t>
            </a:r>
            <a:r>
              <a:rPr lang="en-US" sz="3200" b="1" dirty="0" err="1"/>
              <a:t>vous</a:t>
            </a:r>
            <a:r>
              <a:rPr lang="en-US" sz="3200" b="1" dirty="0"/>
              <a:t> un esprit nouveau, </a:t>
            </a:r>
            <a:r>
              <a:rPr lang="en-US" sz="3200" dirty="0" err="1"/>
              <a:t>j’ôterai</a:t>
            </a:r>
            <a:r>
              <a:rPr lang="en-US" sz="3200" dirty="0"/>
              <a:t> de </a:t>
            </a:r>
            <a:r>
              <a:rPr lang="en-US" sz="3200" dirty="0" err="1"/>
              <a:t>votre</a:t>
            </a:r>
            <a:r>
              <a:rPr lang="en-US" sz="3200" dirty="0"/>
              <a:t> chair le </a:t>
            </a:r>
            <a:r>
              <a:rPr lang="en-US" sz="3200" dirty="0" err="1"/>
              <a:t>cœur</a:t>
            </a:r>
            <a:r>
              <a:rPr lang="en-US" sz="3200" dirty="0"/>
              <a:t> de </a:t>
            </a:r>
            <a:r>
              <a:rPr lang="en-US" sz="3200" dirty="0" err="1"/>
              <a:t>pierre</a:t>
            </a:r>
            <a:r>
              <a:rPr lang="en-US" sz="3200" dirty="0"/>
              <a:t> et je </a:t>
            </a:r>
            <a:r>
              <a:rPr lang="en-US" sz="3200" dirty="0" err="1"/>
              <a:t>vous</a:t>
            </a:r>
            <a:r>
              <a:rPr lang="en-US" sz="3200" dirty="0"/>
              <a:t> </a:t>
            </a:r>
            <a:r>
              <a:rPr lang="en-US" sz="3200" dirty="0" err="1"/>
              <a:t>donnerai</a:t>
            </a:r>
            <a:r>
              <a:rPr lang="en-US" sz="3200" dirty="0"/>
              <a:t> un </a:t>
            </a:r>
            <a:r>
              <a:rPr lang="en-US" sz="3200" dirty="0" err="1"/>
              <a:t>cœur</a:t>
            </a:r>
            <a:r>
              <a:rPr lang="en-US" sz="3200" dirty="0"/>
              <a:t> de chair. </a:t>
            </a:r>
            <a:r>
              <a:rPr lang="en-US" sz="3200" b="1" dirty="0"/>
              <a:t>Je </a:t>
            </a:r>
            <a:r>
              <a:rPr lang="en-US" sz="3200" b="1" dirty="0" err="1"/>
              <a:t>mettrai</a:t>
            </a:r>
            <a:r>
              <a:rPr lang="en-US" sz="3200" b="1" dirty="0"/>
              <a:t> </a:t>
            </a:r>
            <a:r>
              <a:rPr lang="en-US" sz="3200" b="1" dirty="0" err="1"/>
              <a:t>mon</a:t>
            </a:r>
            <a:r>
              <a:rPr lang="en-US" sz="3200" b="1" dirty="0"/>
              <a:t> esprit </a:t>
            </a:r>
            <a:r>
              <a:rPr lang="en-US" sz="3200" b="1" dirty="0" err="1"/>
              <a:t>en</a:t>
            </a:r>
            <a:r>
              <a:rPr lang="en-US" sz="3200" b="1" dirty="0"/>
              <a:t> </a:t>
            </a:r>
            <a:r>
              <a:rPr lang="en-US" sz="3200" b="1" dirty="0" err="1"/>
              <a:t>vous</a:t>
            </a:r>
            <a:r>
              <a:rPr lang="en-US" sz="3200" b="1" dirty="0"/>
              <a:t> </a:t>
            </a:r>
            <a:r>
              <a:rPr lang="en-US" sz="3200" dirty="0"/>
              <a:t>et je </a:t>
            </a:r>
            <a:r>
              <a:rPr lang="en-US" sz="3200" dirty="0" err="1"/>
              <a:t>ferai</a:t>
            </a:r>
            <a:r>
              <a:rPr lang="en-US" sz="3200" dirty="0"/>
              <a:t> que </a:t>
            </a:r>
            <a:r>
              <a:rPr lang="en-US" sz="3200" dirty="0" err="1"/>
              <a:t>vous</a:t>
            </a:r>
            <a:r>
              <a:rPr lang="en-US" sz="3200" dirty="0"/>
              <a:t> </a:t>
            </a:r>
            <a:r>
              <a:rPr lang="en-US" sz="3200" dirty="0" err="1"/>
              <a:t>marchiez</a:t>
            </a:r>
            <a:r>
              <a:rPr lang="en-US" sz="3200" dirty="0"/>
              <a:t> </a:t>
            </a:r>
            <a:r>
              <a:rPr lang="en-US" sz="3200" dirty="0" err="1"/>
              <a:t>selon</a:t>
            </a:r>
            <a:r>
              <a:rPr lang="en-US" sz="3200" dirty="0"/>
              <a:t> </a:t>
            </a:r>
            <a:r>
              <a:rPr lang="en-US" sz="3200" dirty="0" err="1"/>
              <a:t>mes</a:t>
            </a:r>
            <a:r>
              <a:rPr lang="en-US" sz="3200" dirty="0"/>
              <a:t> </a:t>
            </a:r>
            <a:r>
              <a:rPr lang="en-US" sz="3200" dirty="0" err="1"/>
              <a:t>lois</a:t>
            </a:r>
            <a:r>
              <a:rPr lang="en-US" sz="3200" dirty="0"/>
              <a:t> et que </a:t>
            </a:r>
            <a:r>
              <a:rPr lang="en-US" sz="3200" dirty="0" err="1"/>
              <a:t>vous</a:t>
            </a:r>
            <a:r>
              <a:rPr lang="en-US" sz="3200" dirty="0"/>
              <a:t> </a:t>
            </a:r>
            <a:r>
              <a:rPr lang="en-US" sz="3200" dirty="0" err="1"/>
              <a:t>observiez</a:t>
            </a:r>
            <a:r>
              <a:rPr lang="en-US" sz="3200" dirty="0"/>
              <a:t> et </a:t>
            </a:r>
            <a:r>
              <a:rPr lang="en-US" sz="3200" dirty="0" err="1"/>
              <a:t>pratiquiez</a:t>
            </a:r>
            <a:r>
              <a:rPr lang="en-US" sz="3200" dirty="0"/>
              <a:t> </a:t>
            </a:r>
            <a:r>
              <a:rPr lang="en-US" sz="3200" dirty="0" err="1"/>
              <a:t>mes</a:t>
            </a:r>
            <a:r>
              <a:rPr lang="en-US" sz="3200" dirty="0"/>
              <a:t> </a:t>
            </a:r>
            <a:r>
              <a:rPr lang="en-US" sz="3200" dirty="0" err="1"/>
              <a:t>coutumes</a:t>
            </a:r>
            <a:r>
              <a:rPr lang="en-US" sz="3200" dirty="0"/>
              <a:t> et </a:t>
            </a:r>
            <a:r>
              <a:rPr lang="en-US" sz="3200" b="1" dirty="0"/>
              <a:t>je </a:t>
            </a:r>
            <a:r>
              <a:rPr lang="en-US" sz="3200" b="1" dirty="0" err="1"/>
              <a:t>mettrai</a:t>
            </a:r>
            <a:r>
              <a:rPr lang="en-US" sz="3200" b="1" dirty="0"/>
              <a:t> </a:t>
            </a:r>
            <a:r>
              <a:rPr lang="en-US" sz="3200" b="1" dirty="0" err="1"/>
              <a:t>mon</a:t>
            </a:r>
            <a:r>
              <a:rPr lang="en-US" sz="3200" b="1" dirty="0"/>
              <a:t> esprit au-dedans de </a:t>
            </a:r>
            <a:r>
              <a:rPr lang="en-US" sz="3200" b="1" dirty="0" err="1"/>
              <a:t>vous</a:t>
            </a:r>
            <a:r>
              <a:rPr lang="en-US" sz="3200" dirty="0"/>
              <a:t>. » (</a:t>
            </a:r>
            <a:r>
              <a:rPr lang="en-US" sz="3200" dirty="0" err="1"/>
              <a:t>Ez</a:t>
            </a:r>
            <a:r>
              <a:rPr lang="en-US" sz="3200" dirty="0"/>
              <a:t> 36, 26-27) </a:t>
            </a:r>
          </a:p>
          <a:p>
            <a:pPr marL="318770" marR="547370" indent="-228600">
              <a:spcAft>
                <a:spcPts val="1200"/>
              </a:spcAft>
              <a:buFont typeface="Arial" panose="020B0604020202020204" pitchFamily="34" charset="0"/>
              <a:buChar char="•"/>
            </a:pPr>
            <a:endParaRPr lang="en-US" sz="3200" dirty="0"/>
          </a:p>
        </p:txBody>
      </p:sp>
      <p:pic>
        <p:nvPicPr>
          <p:cNvPr id="4" name="Image 3">
            <a:extLst>
              <a:ext uri="{FF2B5EF4-FFF2-40B4-BE49-F238E27FC236}">
                <a16:creationId xmlns:a16="http://schemas.microsoft.com/office/drawing/2014/main" id="{03612D9A-E725-3CAD-0297-29BF38BDA23D}"/>
              </a:ext>
            </a:extLst>
          </p:cNvPr>
          <p:cNvPicPr>
            <a:picLocks noChangeAspect="1"/>
          </p:cNvPicPr>
          <p:nvPr/>
        </p:nvPicPr>
        <p:blipFill rotWithShape="1">
          <a:blip r:embed="rId2"/>
          <a:srcRect t="8767" b="52514"/>
          <a:stretch>
            <a:fillRect/>
          </a:stretch>
        </p:blipFill>
        <p:spPr>
          <a:xfrm>
            <a:off x="7675658" y="2093976"/>
            <a:ext cx="3941064" cy="4096512"/>
          </a:xfrm>
          <a:prstGeom prst="rect">
            <a:avLst/>
          </a:prstGeom>
        </p:spPr>
      </p:pic>
      <p:pic>
        <p:nvPicPr>
          <p:cNvPr id="3" name="Image 2">
            <a:extLst>
              <a:ext uri="{FF2B5EF4-FFF2-40B4-BE49-F238E27FC236}">
                <a16:creationId xmlns:a16="http://schemas.microsoft.com/office/drawing/2014/main" id="{79E2E2E8-ECDA-1A0C-6020-76A0781B0A9A}"/>
              </a:ext>
            </a:extLst>
          </p:cNvPr>
          <p:cNvPicPr>
            <a:picLocks noChangeAspect="1"/>
          </p:cNvPicPr>
          <p:nvPr/>
        </p:nvPicPr>
        <p:blipFill rotWithShape="1">
          <a:blip r:embed="rId2"/>
          <a:srcRect t="4581" r="2907" b="61060"/>
          <a:stretch>
            <a:fillRect/>
          </a:stretch>
        </p:blipFill>
        <p:spPr>
          <a:xfrm>
            <a:off x="7738427" y="2076320"/>
            <a:ext cx="3878294" cy="3684401"/>
          </a:xfrm>
          <a:prstGeom prst="rect">
            <a:avLst/>
          </a:prstGeom>
        </p:spPr>
      </p:pic>
    </p:spTree>
    <p:extLst>
      <p:ext uri="{BB962C8B-B14F-4D97-AF65-F5344CB8AC3E}">
        <p14:creationId xmlns:p14="http://schemas.microsoft.com/office/powerpoint/2010/main" val="18254230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970739-7B9E-D94B-85E5-18B1B20FC2FE}"/>
              </a:ext>
            </a:extLst>
          </p:cNvPr>
          <p:cNvSpPr/>
          <p:nvPr/>
        </p:nvSpPr>
        <p:spPr>
          <a:xfrm>
            <a:off x="1023937" y="1905506"/>
            <a:ext cx="10144125" cy="3046988"/>
          </a:xfrm>
          <a:prstGeom prst="rect">
            <a:avLst/>
          </a:prstGeom>
        </p:spPr>
        <p:txBody>
          <a:bodyPr wrap="square">
            <a:spAutoFit/>
          </a:bodyPr>
          <a:lstStyle/>
          <a:p>
            <a:pPr marL="547370" marR="547370" algn="just">
              <a:spcBef>
                <a:spcPts val="1000"/>
              </a:spcBef>
              <a:spcAft>
                <a:spcPts val="1200"/>
              </a:spcAft>
            </a:pPr>
            <a:r>
              <a:rPr lang="fr-FR" sz="3200" dirty="0">
                <a:solidFill>
                  <a:srgbClr val="404040"/>
                </a:solidFill>
                <a:ea typeface="Calibri" panose="020F0502020204030204" pitchFamily="34" charset="0"/>
                <a:cs typeface="Times New Roman" panose="02020603050405020304" pitchFamily="18" charset="0"/>
              </a:rPr>
              <a:t>3. De fait, chose impossible à la Loi, impuissante du fait de la chair, Dieu, en envoyant son propre Fils avec une chair semblable à celle du péché et en vue du péché, a condamné le péché dans la chair, 4. afin que le précepte de la Loi fût accompli en nous dont la conduite n’obéit pas à la </a:t>
            </a:r>
            <a:r>
              <a:rPr lang="fr-FR" sz="3200" dirty="0">
                <a:solidFill>
                  <a:srgbClr val="FF0000"/>
                </a:solidFill>
                <a:ea typeface="Calibri" panose="020F0502020204030204" pitchFamily="34" charset="0"/>
                <a:cs typeface="Times New Roman" panose="02020603050405020304" pitchFamily="18" charset="0"/>
              </a:rPr>
              <a:t>chair</a:t>
            </a:r>
            <a:r>
              <a:rPr lang="fr-FR" sz="3200" dirty="0">
                <a:solidFill>
                  <a:srgbClr val="404040"/>
                </a:solidFill>
                <a:ea typeface="Calibri" panose="020F0502020204030204" pitchFamily="34" charset="0"/>
                <a:cs typeface="Times New Roman" panose="02020603050405020304" pitchFamily="18" charset="0"/>
              </a:rPr>
              <a:t> mais à </a:t>
            </a:r>
            <a:r>
              <a:rPr lang="fr-FR" sz="3200" dirty="0">
                <a:solidFill>
                  <a:srgbClr val="7030A0"/>
                </a:solidFill>
                <a:ea typeface="Calibri" panose="020F0502020204030204" pitchFamily="34" charset="0"/>
                <a:cs typeface="Times New Roman" panose="02020603050405020304" pitchFamily="18" charset="0"/>
              </a:rPr>
              <a:t>l’esprit</a:t>
            </a:r>
            <a:r>
              <a:rPr lang="fr-FR" sz="3200" dirty="0">
                <a:solidFill>
                  <a:srgbClr val="404040"/>
                </a:solidFill>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552104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E6F0B1-78E0-2944-98D4-70334EBF1CD4}"/>
              </a:ext>
            </a:extLst>
          </p:cNvPr>
          <p:cNvSpPr/>
          <p:nvPr/>
        </p:nvSpPr>
        <p:spPr>
          <a:xfrm>
            <a:off x="1009650" y="2351782"/>
            <a:ext cx="10172700" cy="1077218"/>
          </a:xfrm>
          <a:prstGeom prst="rect">
            <a:avLst/>
          </a:prstGeom>
        </p:spPr>
        <p:txBody>
          <a:bodyPr wrap="square">
            <a:spAutoFit/>
          </a:bodyPr>
          <a:lstStyle/>
          <a:p>
            <a:pPr algn="just"/>
            <a:r>
              <a:rPr lang="fr-FR" sz="3200" dirty="0">
                <a:ea typeface="Calibri" panose="020F0502020204030204" pitchFamily="34" charset="0"/>
                <a:cs typeface="Times New Roman (Corps CS)"/>
              </a:rPr>
              <a:t>5. En effet, ceux qui vivent selon la </a:t>
            </a:r>
            <a:r>
              <a:rPr lang="fr-FR" sz="3200" dirty="0">
                <a:solidFill>
                  <a:srgbClr val="FF0000"/>
                </a:solidFill>
                <a:ea typeface="Calibri" panose="020F0502020204030204" pitchFamily="34" charset="0"/>
                <a:cs typeface="Times New Roman (Corps CS)"/>
              </a:rPr>
              <a:t>chair</a:t>
            </a:r>
            <a:r>
              <a:rPr lang="fr-FR" sz="3200" dirty="0">
                <a:ea typeface="Calibri" panose="020F0502020204030204" pitchFamily="34" charset="0"/>
                <a:cs typeface="Times New Roman (Corps CS)"/>
              </a:rPr>
              <a:t> désirent ce qui est charnel ; ceux qui vivent selon </a:t>
            </a:r>
            <a:r>
              <a:rPr lang="fr-FR" sz="3200" dirty="0">
                <a:solidFill>
                  <a:srgbClr val="7030A0"/>
                </a:solidFill>
                <a:ea typeface="Calibri" panose="020F0502020204030204" pitchFamily="34" charset="0"/>
                <a:cs typeface="Times New Roman (Corps CS)"/>
              </a:rPr>
              <a:t>l’esprit</a:t>
            </a:r>
            <a:r>
              <a:rPr lang="fr-FR" sz="3200" dirty="0">
                <a:ea typeface="Calibri" panose="020F0502020204030204" pitchFamily="34" charset="0"/>
                <a:cs typeface="Times New Roman (Corps CS)"/>
              </a:rPr>
              <a:t>, ce qui est spirituel. </a:t>
            </a:r>
            <a:endParaRPr lang="fr-FR" sz="3200" dirty="0"/>
          </a:p>
        </p:txBody>
      </p:sp>
    </p:spTree>
    <p:extLst>
      <p:ext uri="{BB962C8B-B14F-4D97-AF65-F5344CB8AC3E}">
        <p14:creationId xmlns:p14="http://schemas.microsoft.com/office/powerpoint/2010/main" val="29649196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E6F0B1-78E0-2944-98D4-70334EBF1CD4}"/>
              </a:ext>
            </a:extLst>
          </p:cNvPr>
          <p:cNvSpPr/>
          <p:nvPr/>
        </p:nvSpPr>
        <p:spPr>
          <a:xfrm>
            <a:off x="157162" y="181957"/>
            <a:ext cx="11877675" cy="6494085"/>
          </a:xfrm>
          <a:prstGeom prst="rect">
            <a:avLst/>
          </a:prstGeom>
        </p:spPr>
        <p:txBody>
          <a:bodyPr wrap="square">
            <a:spAutoFit/>
          </a:bodyPr>
          <a:lstStyle/>
          <a:p>
            <a:pPr algn="just"/>
            <a:r>
              <a:rPr lang="fr-FR" sz="3200" dirty="0">
                <a:latin typeface="Times New Roman" panose="02020603050405020304" pitchFamily="18" charset="0"/>
                <a:ea typeface="Calibri" panose="020F0502020204030204" pitchFamily="34" charset="0"/>
                <a:cs typeface="Times New Roman (Corps CS)"/>
              </a:rPr>
              <a:t>5. En effet, ceux qui vivent selon la </a:t>
            </a:r>
            <a:r>
              <a:rPr lang="fr-FR" sz="3200" dirty="0">
                <a:solidFill>
                  <a:srgbClr val="FF0000"/>
                </a:solidFill>
                <a:latin typeface="Times New Roman" panose="02020603050405020304" pitchFamily="18" charset="0"/>
                <a:ea typeface="Calibri" panose="020F0502020204030204" pitchFamily="34" charset="0"/>
                <a:cs typeface="Times New Roman (Corps CS)"/>
              </a:rPr>
              <a:t>chair</a:t>
            </a:r>
            <a:r>
              <a:rPr lang="fr-FR" sz="3200" dirty="0">
                <a:latin typeface="Times New Roman" panose="02020603050405020304" pitchFamily="18" charset="0"/>
                <a:ea typeface="Calibri" panose="020F0502020204030204" pitchFamily="34" charset="0"/>
                <a:cs typeface="Times New Roman (Corps CS)"/>
              </a:rPr>
              <a:t> désirent ce qui est charnel ; ceux qui vivent selon </a:t>
            </a:r>
            <a:r>
              <a:rPr lang="fr-FR" sz="3200" dirty="0">
                <a:solidFill>
                  <a:srgbClr val="7030A0"/>
                </a:solidFill>
                <a:latin typeface="Times New Roman" panose="02020603050405020304" pitchFamily="18" charset="0"/>
                <a:ea typeface="Calibri" panose="020F0502020204030204" pitchFamily="34" charset="0"/>
                <a:cs typeface="Times New Roman (Corps CS)"/>
              </a:rPr>
              <a:t>l’esprit</a:t>
            </a:r>
            <a:r>
              <a:rPr lang="fr-FR" sz="3200" dirty="0">
                <a:latin typeface="Times New Roman" panose="02020603050405020304" pitchFamily="18" charset="0"/>
                <a:ea typeface="Calibri" panose="020F0502020204030204" pitchFamily="34" charset="0"/>
                <a:cs typeface="Times New Roman (Corps CS)"/>
              </a:rPr>
              <a:t>, ce qui est spirituel. 6. Car le désir de la </a:t>
            </a:r>
            <a:r>
              <a:rPr lang="fr-FR" sz="3200" dirty="0">
                <a:solidFill>
                  <a:srgbClr val="FF0000"/>
                </a:solidFill>
                <a:latin typeface="Times New Roman" panose="02020603050405020304" pitchFamily="18" charset="0"/>
                <a:ea typeface="Calibri" panose="020F0502020204030204" pitchFamily="34" charset="0"/>
                <a:cs typeface="Times New Roman (Corps CS)"/>
              </a:rPr>
              <a:t>chair</a:t>
            </a:r>
            <a:r>
              <a:rPr lang="fr-FR" sz="3200" dirty="0">
                <a:latin typeface="Times New Roman" panose="02020603050405020304" pitchFamily="18" charset="0"/>
                <a:ea typeface="Calibri" panose="020F0502020204030204" pitchFamily="34" charset="0"/>
                <a:cs typeface="Times New Roman (Corps CS)"/>
              </a:rPr>
              <a:t>, c’est la mort, tandis que le désir de </a:t>
            </a:r>
            <a:r>
              <a:rPr lang="fr-FR" sz="3200" dirty="0">
                <a:solidFill>
                  <a:srgbClr val="7030A0"/>
                </a:solidFill>
                <a:latin typeface="Times New Roman" panose="02020603050405020304" pitchFamily="18" charset="0"/>
                <a:ea typeface="Calibri" panose="020F0502020204030204" pitchFamily="34" charset="0"/>
                <a:cs typeface="Times New Roman (Corps CS)"/>
              </a:rPr>
              <a:t>l’esprit</a:t>
            </a:r>
            <a:r>
              <a:rPr lang="fr-FR" sz="3200" dirty="0">
                <a:latin typeface="Times New Roman" panose="02020603050405020304" pitchFamily="18" charset="0"/>
                <a:ea typeface="Calibri" panose="020F0502020204030204" pitchFamily="34" charset="0"/>
                <a:cs typeface="Times New Roman (Corps CS)"/>
              </a:rPr>
              <a:t>, c’est la vie et la paix, 7. puisque le désir de la chair est inimitié contre Dieu : il ne se soumet pas à la loi de Dieu, il ne le peut même pas, 8. et ceux qui sont dans la </a:t>
            </a:r>
            <a:r>
              <a:rPr lang="fr-FR" sz="3200" dirty="0">
                <a:solidFill>
                  <a:srgbClr val="FF0000"/>
                </a:solidFill>
                <a:latin typeface="Times New Roman" panose="02020603050405020304" pitchFamily="18" charset="0"/>
                <a:ea typeface="Calibri" panose="020F0502020204030204" pitchFamily="34" charset="0"/>
                <a:cs typeface="Times New Roman (Corps CS)"/>
              </a:rPr>
              <a:t>chair</a:t>
            </a:r>
            <a:r>
              <a:rPr lang="fr-FR" sz="3200" dirty="0">
                <a:latin typeface="Times New Roman" panose="02020603050405020304" pitchFamily="18" charset="0"/>
                <a:ea typeface="Calibri" panose="020F0502020204030204" pitchFamily="34" charset="0"/>
                <a:cs typeface="Times New Roman (Corps CS)"/>
              </a:rPr>
              <a:t> ne peuvent plaire à Dieu. 9. Vous, vous n’êtes pas dans la </a:t>
            </a:r>
            <a:r>
              <a:rPr lang="fr-FR" sz="3200" dirty="0">
                <a:solidFill>
                  <a:srgbClr val="FF0000"/>
                </a:solidFill>
                <a:latin typeface="Times New Roman" panose="02020603050405020304" pitchFamily="18" charset="0"/>
                <a:ea typeface="Calibri" panose="020F0502020204030204" pitchFamily="34" charset="0"/>
                <a:cs typeface="Times New Roman (Corps CS)"/>
              </a:rPr>
              <a:t>chair</a:t>
            </a:r>
            <a:r>
              <a:rPr lang="fr-FR" sz="3200" dirty="0">
                <a:latin typeface="Times New Roman" panose="02020603050405020304" pitchFamily="18" charset="0"/>
                <a:ea typeface="Calibri" panose="020F0502020204030204" pitchFamily="34" charset="0"/>
                <a:cs typeface="Times New Roman (Corps CS)"/>
              </a:rPr>
              <a:t> mais dans </a:t>
            </a:r>
            <a:r>
              <a:rPr lang="fr-FR" sz="3200" dirty="0">
                <a:solidFill>
                  <a:srgbClr val="7030A0"/>
                </a:solidFill>
                <a:latin typeface="Times New Roman" panose="02020603050405020304" pitchFamily="18" charset="0"/>
                <a:ea typeface="Calibri" panose="020F0502020204030204" pitchFamily="34" charset="0"/>
                <a:cs typeface="Times New Roman (Corps CS)"/>
              </a:rPr>
              <a:t>l’esprit</a:t>
            </a:r>
            <a:r>
              <a:rPr lang="fr-FR" sz="3200" dirty="0">
                <a:latin typeface="Times New Roman" panose="02020603050405020304" pitchFamily="18" charset="0"/>
                <a:ea typeface="Calibri" panose="020F0502020204030204" pitchFamily="34" charset="0"/>
                <a:cs typeface="Times New Roman (Corps CS)"/>
              </a:rPr>
              <a:t>, puisque l’Esprit de Dieu habite en vous. Qui n’a pas l’Esprit du Christ ne lui appartient pas, 10. mais si le Christ est en vous, bien que le corps soit mort déjà en raison du péché, l’Esprit est vie en raison de la justice. 11. Et si l’Esprit de Celui qui a </a:t>
            </a:r>
            <a:r>
              <a:rPr lang="fr-FR" sz="3200" dirty="0">
                <a:solidFill>
                  <a:srgbClr val="00B050"/>
                </a:solidFill>
                <a:latin typeface="Times New Roman" panose="02020603050405020304" pitchFamily="18" charset="0"/>
                <a:ea typeface="Calibri" panose="020F0502020204030204" pitchFamily="34" charset="0"/>
                <a:cs typeface="Times New Roman (Corps CS)"/>
              </a:rPr>
              <a:t>ressuscité</a:t>
            </a:r>
            <a:r>
              <a:rPr lang="fr-FR" sz="3200" dirty="0">
                <a:latin typeface="Times New Roman" panose="02020603050405020304" pitchFamily="18" charset="0"/>
                <a:ea typeface="Calibri" panose="020F0502020204030204" pitchFamily="34" charset="0"/>
                <a:cs typeface="Times New Roman (Corps CS)"/>
              </a:rPr>
              <a:t> Jésus d’entre les morts habite en vous, Celui qui a </a:t>
            </a:r>
            <a:r>
              <a:rPr lang="fr-FR" sz="3200" dirty="0">
                <a:solidFill>
                  <a:srgbClr val="00B050"/>
                </a:solidFill>
                <a:latin typeface="Times New Roman" panose="02020603050405020304" pitchFamily="18" charset="0"/>
                <a:ea typeface="Calibri" panose="020F0502020204030204" pitchFamily="34" charset="0"/>
                <a:cs typeface="Times New Roman (Corps CS)"/>
              </a:rPr>
              <a:t>ressuscité</a:t>
            </a:r>
            <a:r>
              <a:rPr lang="fr-FR" sz="3200" dirty="0">
                <a:latin typeface="Times New Roman" panose="02020603050405020304" pitchFamily="18" charset="0"/>
                <a:ea typeface="Calibri" panose="020F0502020204030204" pitchFamily="34" charset="0"/>
                <a:cs typeface="Times New Roman (Corps CS)"/>
              </a:rPr>
              <a:t> le Christ Jésus d’entre les morts donnera aussi la vie à vos corps mortels par son Esprit qui habite en vous. </a:t>
            </a:r>
            <a:endParaRPr lang="fr-FR" sz="3200" dirty="0"/>
          </a:p>
        </p:txBody>
      </p:sp>
    </p:spTree>
    <p:extLst>
      <p:ext uri="{BB962C8B-B14F-4D97-AF65-F5344CB8AC3E}">
        <p14:creationId xmlns:p14="http://schemas.microsoft.com/office/powerpoint/2010/main" val="906042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E6F0B1-78E0-2944-98D4-70334EBF1CD4}"/>
              </a:ext>
            </a:extLst>
          </p:cNvPr>
          <p:cNvSpPr/>
          <p:nvPr/>
        </p:nvSpPr>
        <p:spPr>
          <a:xfrm>
            <a:off x="756047" y="2397948"/>
            <a:ext cx="10679906" cy="2062103"/>
          </a:xfrm>
          <a:prstGeom prst="rect">
            <a:avLst/>
          </a:prstGeom>
        </p:spPr>
        <p:txBody>
          <a:bodyPr wrap="square">
            <a:spAutoFit/>
          </a:bodyPr>
          <a:lstStyle/>
          <a:p>
            <a:pPr algn="just"/>
            <a:r>
              <a:rPr lang="fr-FR" sz="3200" dirty="0">
                <a:ea typeface="Calibri" panose="020F0502020204030204" pitchFamily="34" charset="0"/>
                <a:cs typeface="Times New Roman (Corps CS)"/>
              </a:rPr>
              <a:t>11. Et si l’Esprit de Celui qui a </a:t>
            </a:r>
            <a:r>
              <a:rPr lang="fr-FR" sz="3200" dirty="0">
                <a:solidFill>
                  <a:srgbClr val="00B050"/>
                </a:solidFill>
                <a:ea typeface="Calibri" panose="020F0502020204030204" pitchFamily="34" charset="0"/>
                <a:cs typeface="Times New Roman (Corps CS)"/>
              </a:rPr>
              <a:t>ressuscité</a:t>
            </a:r>
            <a:r>
              <a:rPr lang="fr-FR" sz="3200" dirty="0">
                <a:ea typeface="Calibri" panose="020F0502020204030204" pitchFamily="34" charset="0"/>
                <a:cs typeface="Times New Roman (Corps CS)"/>
              </a:rPr>
              <a:t> Jésus d’entre les morts habite en vous, Celui qui a </a:t>
            </a:r>
            <a:r>
              <a:rPr lang="fr-FR" sz="3200" dirty="0">
                <a:solidFill>
                  <a:srgbClr val="00B050"/>
                </a:solidFill>
                <a:ea typeface="Calibri" panose="020F0502020204030204" pitchFamily="34" charset="0"/>
                <a:cs typeface="Times New Roman (Corps CS)"/>
              </a:rPr>
              <a:t>ressuscité</a:t>
            </a:r>
            <a:r>
              <a:rPr lang="fr-FR" sz="3200" dirty="0">
                <a:ea typeface="Calibri" panose="020F0502020204030204" pitchFamily="34" charset="0"/>
                <a:cs typeface="Times New Roman (Corps CS)"/>
              </a:rPr>
              <a:t> le Christ Jésus d’entre les morts donnera aussi la vie à vos corps mortels par son Esprit qui habite en vous. </a:t>
            </a:r>
            <a:endParaRPr lang="fr-FR" sz="3200" dirty="0"/>
          </a:p>
        </p:txBody>
      </p:sp>
    </p:spTree>
    <p:extLst>
      <p:ext uri="{BB962C8B-B14F-4D97-AF65-F5344CB8AC3E}">
        <p14:creationId xmlns:p14="http://schemas.microsoft.com/office/powerpoint/2010/main" val="31466021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075B3-F7E1-AD44-A1A3-0BFE5AF8D6D1}"/>
              </a:ext>
            </a:extLst>
          </p:cNvPr>
          <p:cNvSpPr/>
          <p:nvPr/>
        </p:nvSpPr>
        <p:spPr>
          <a:xfrm>
            <a:off x="666750" y="428178"/>
            <a:ext cx="10858500" cy="6001643"/>
          </a:xfrm>
          <a:prstGeom prst="rect">
            <a:avLst/>
          </a:prstGeom>
        </p:spPr>
        <p:txBody>
          <a:bodyPr wrap="square">
            <a:spAutoFit/>
          </a:bodyPr>
          <a:lstStyle/>
          <a:p>
            <a:pPr algn="just"/>
            <a:r>
              <a:rPr lang="fr-FR" sz="3200" dirty="0">
                <a:latin typeface="Times New Roman" panose="02020603050405020304" pitchFamily="18" charset="0"/>
                <a:ea typeface="Calibri" panose="020F0502020204030204" pitchFamily="34" charset="0"/>
                <a:cs typeface="Times New Roman (Corps CS)"/>
              </a:rPr>
              <a:t>12. Ainsi donc mes frères, nous sommes débiteurs, mais non point envers la chair pour pouvoir vivre selon la chair. </a:t>
            </a:r>
            <a:r>
              <a:rPr lang="fr-FR" sz="3200" dirty="0">
                <a:latin typeface="Times New Roman" panose="02020603050405020304" pitchFamily="18" charset="0"/>
              </a:rPr>
              <a:t>13. Car si vous vivez selon la chair, vous mourrez. Mais si par l’Esprit vous faites mourir les œuvres du corps, vous vivrez. 14. En effet tous ceux qu’anime l’Esprit de Dieu sont </a:t>
            </a:r>
            <a:r>
              <a:rPr lang="fr-FR" sz="3200" dirty="0">
                <a:solidFill>
                  <a:srgbClr val="0070C0"/>
                </a:solidFill>
                <a:latin typeface="Times New Roman" panose="02020603050405020304" pitchFamily="18" charset="0"/>
              </a:rPr>
              <a:t>fils de Dieu</a:t>
            </a:r>
            <a:r>
              <a:rPr lang="fr-FR" sz="3200" dirty="0">
                <a:latin typeface="Times New Roman" panose="02020603050405020304" pitchFamily="18" charset="0"/>
              </a:rPr>
              <a:t>. 15. Aussi bien n’avez-vous pas reçu un esprit d’esclaves pour retomber dans la crainte ; vous avez reçu un esprit de </a:t>
            </a:r>
            <a:r>
              <a:rPr lang="fr-FR" sz="3200" dirty="0">
                <a:solidFill>
                  <a:srgbClr val="0070C0"/>
                </a:solidFill>
                <a:latin typeface="Times New Roman" panose="02020603050405020304" pitchFamily="18" charset="0"/>
              </a:rPr>
              <a:t>fils adoptifs </a:t>
            </a:r>
            <a:r>
              <a:rPr lang="fr-FR" sz="3200" dirty="0">
                <a:latin typeface="Times New Roman" panose="02020603050405020304" pitchFamily="18" charset="0"/>
              </a:rPr>
              <a:t>qui nous fait nous écrier : Abba ! Père ! 16. L’Esprit en personne se joint à notre esprit pour attester que nous sommes </a:t>
            </a:r>
            <a:r>
              <a:rPr lang="fr-FR" sz="3200" dirty="0">
                <a:solidFill>
                  <a:srgbClr val="0070C0"/>
                </a:solidFill>
                <a:latin typeface="Times New Roman" panose="02020603050405020304" pitchFamily="18" charset="0"/>
              </a:rPr>
              <a:t>enfants de Dieu</a:t>
            </a:r>
            <a:r>
              <a:rPr lang="fr-FR" sz="3200" dirty="0">
                <a:latin typeface="Times New Roman" panose="02020603050405020304" pitchFamily="18" charset="0"/>
              </a:rPr>
              <a:t>. 17. </a:t>
            </a:r>
            <a:r>
              <a:rPr lang="fr-FR" sz="3200" dirty="0">
                <a:solidFill>
                  <a:srgbClr val="0070C0"/>
                </a:solidFill>
                <a:latin typeface="Times New Roman" panose="02020603050405020304" pitchFamily="18" charset="0"/>
              </a:rPr>
              <a:t>Enfants</a:t>
            </a:r>
            <a:r>
              <a:rPr lang="fr-FR" sz="3200" dirty="0">
                <a:latin typeface="Times New Roman" panose="02020603050405020304" pitchFamily="18" charset="0"/>
              </a:rPr>
              <a:t>, et donc héritiers ; </a:t>
            </a:r>
            <a:r>
              <a:rPr lang="fr-FR" sz="3200" dirty="0">
                <a:solidFill>
                  <a:srgbClr val="0070C0"/>
                </a:solidFill>
                <a:latin typeface="Times New Roman" panose="02020603050405020304" pitchFamily="18" charset="0"/>
              </a:rPr>
              <a:t>héritiers de Dieu</a:t>
            </a:r>
            <a:r>
              <a:rPr lang="fr-FR" sz="3200" dirty="0">
                <a:latin typeface="Times New Roman" panose="02020603050405020304" pitchFamily="18" charset="0"/>
              </a:rPr>
              <a:t>, et cohéritiers du Christ, puisque nous souffrons avec lui pour être aussi glorifiés avec lui</a:t>
            </a:r>
            <a:r>
              <a:rPr lang="fr-FR" sz="2800" dirty="0">
                <a:latin typeface="Times New Roman" panose="02020603050405020304" pitchFamily="18" charset="0"/>
              </a:rPr>
              <a:t>. </a:t>
            </a:r>
          </a:p>
        </p:txBody>
      </p:sp>
    </p:spTree>
    <p:extLst>
      <p:ext uri="{BB962C8B-B14F-4D97-AF65-F5344CB8AC3E}">
        <p14:creationId xmlns:p14="http://schemas.microsoft.com/office/powerpoint/2010/main" val="3637551466"/>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BB5988-E7A5-C14C-A9BB-1E4238B86314}"/>
              </a:ext>
            </a:extLst>
          </p:cNvPr>
          <p:cNvSpPr/>
          <p:nvPr/>
        </p:nvSpPr>
        <p:spPr>
          <a:xfrm>
            <a:off x="966107" y="2151727"/>
            <a:ext cx="10259785" cy="2554545"/>
          </a:xfrm>
          <a:prstGeom prst="rect">
            <a:avLst/>
          </a:prstGeom>
        </p:spPr>
        <p:txBody>
          <a:bodyPr wrap="square">
            <a:spAutoFit/>
          </a:bodyPr>
          <a:lstStyle/>
          <a:p>
            <a:pPr marL="547370" marR="547370" algn="just">
              <a:spcBef>
                <a:spcPts val="1000"/>
              </a:spcBef>
              <a:spcAft>
                <a:spcPts val="1200"/>
              </a:spcAft>
            </a:pPr>
            <a:r>
              <a:rPr lang="fr-FR" sz="3200" dirty="0">
                <a:solidFill>
                  <a:srgbClr val="404040"/>
                </a:solidFill>
                <a:ea typeface="Calibri" panose="020F0502020204030204" pitchFamily="34" charset="0"/>
                <a:cs typeface="Times New Roman" panose="02020603050405020304" pitchFamily="18" charset="0"/>
              </a:rPr>
              <a:t>14. Tous ceux qu’animent l’Esprit de Dieu sont </a:t>
            </a:r>
            <a:r>
              <a:rPr lang="fr-FR" sz="3200" dirty="0">
                <a:solidFill>
                  <a:srgbClr val="0070C0"/>
                </a:solidFill>
                <a:cs typeface="Times New Roman" panose="02020603050405020304" pitchFamily="18" charset="0"/>
              </a:rPr>
              <a:t>fils de Dieu</a:t>
            </a:r>
            <a:r>
              <a:rPr lang="fr-FR" sz="3200" dirty="0">
                <a:solidFill>
                  <a:srgbClr val="404040"/>
                </a:solidFill>
                <a:ea typeface="Calibri" panose="020F0502020204030204" pitchFamily="34" charset="0"/>
                <a:cs typeface="Times New Roman" panose="02020603050405020304" pitchFamily="18" charset="0"/>
              </a:rPr>
              <a:t>. 15. Aussi bien n’avez-vous pas reçu un esprit d’esclaves pour retomber dans la crainte ; vous avez reçu un esprit de </a:t>
            </a:r>
            <a:r>
              <a:rPr lang="fr-FR" sz="3200" dirty="0">
                <a:solidFill>
                  <a:srgbClr val="0070C0"/>
                </a:solidFill>
                <a:ea typeface="Calibri" panose="020F0502020204030204" pitchFamily="34" charset="0"/>
                <a:cs typeface="Times New Roman" panose="02020603050405020304" pitchFamily="18" charset="0"/>
              </a:rPr>
              <a:t>fils adoptifs (</a:t>
            </a:r>
            <a:r>
              <a:rPr lang="fr-FR" sz="3200" i="1" dirty="0" err="1">
                <a:solidFill>
                  <a:srgbClr val="0070C0"/>
                </a:solidFill>
                <a:ea typeface="Calibri" panose="020F0502020204030204" pitchFamily="34" charset="0"/>
                <a:cs typeface="Times New Roman" panose="02020603050405020304" pitchFamily="18" charset="0"/>
              </a:rPr>
              <a:t>huiothèsias</a:t>
            </a:r>
            <a:r>
              <a:rPr lang="fr-FR" sz="3200" i="1" dirty="0">
                <a:solidFill>
                  <a:srgbClr val="0070C0"/>
                </a:solidFill>
                <a:ea typeface="Calibri" panose="020F0502020204030204" pitchFamily="34" charset="0"/>
                <a:cs typeface="Times New Roman" panose="02020603050405020304" pitchFamily="18" charset="0"/>
              </a:rPr>
              <a:t>) </a:t>
            </a:r>
            <a:r>
              <a:rPr lang="fr-FR" sz="3200" dirty="0">
                <a:solidFill>
                  <a:srgbClr val="404040"/>
                </a:solidFill>
                <a:ea typeface="Calibri" panose="020F0502020204030204" pitchFamily="34" charset="0"/>
                <a:cs typeface="Times New Roman" panose="02020603050405020304" pitchFamily="18" charset="0"/>
              </a:rPr>
              <a:t>qui nous fait nous écrier : Abba ! Père !</a:t>
            </a:r>
          </a:p>
        </p:txBody>
      </p:sp>
    </p:spTree>
    <p:extLst>
      <p:ext uri="{BB962C8B-B14F-4D97-AF65-F5344CB8AC3E}">
        <p14:creationId xmlns:p14="http://schemas.microsoft.com/office/powerpoint/2010/main" val="17829003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5F5E3-4B41-7139-C365-5B8FFC54578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4004BCA-2C53-8EB9-27A4-F8A9ED582270}"/>
              </a:ext>
            </a:extLst>
          </p:cNvPr>
          <p:cNvSpPr/>
          <p:nvPr/>
        </p:nvSpPr>
        <p:spPr>
          <a:xfrm>
            <a:off x="1402556" y="1166842"/>
            <a:ext cx="9805987" cy="4524315"/>
          </a:xfrm>
          <a:prstGeom prst="rect">
            <a:avLst/>
          </a:prstGeom>
        </p:spPr>
        <p:txBody>
          <a:bodyPr wrap="square">
            <a:spAutoFit/>
          </a:bodyPr>
          <a:lstStyle/>
          <a:p>
            <a:pPr marR="547370" algn="just">
              <a:spcBef>
                <a:spcPts val="1000"/>
              </a:spcBef>
              <a:spcAft>
                <a:spcPts val="1200"/>
              </a:spcAft>
            </a:pPr>
            <a:r>
              <a:rPr lang="fr-FR" sz="3200" dirty="0">
                <a:solidFill>
                  <a:srgbClr val="404040"/>
                </a:solidFill>
                <a:cs typeface="Times New Roman" panose="02020603050405020304" pitchFamily="18" charset="0"/>
              </a:rPr>
              <a:t>18. J’estime en effet que les souffrances du temps présent ne sont pas à comparer à la gloire qui doit se révéler en nous. 19. Car </a:t>
            </a:r>
            <a:r>
              <a:rPr lang="fr-FR" sz="3200" b="1" dirty="0">
                <a:solidFill>
                  <a:srgbClr val="404040"/>
                </a:solidFill>
                <a:cs typeface="Times New Roman" panose="02020603050405020304" pitchFamily="18" charset="0"/>
              </a:rPr>
              <a:t>la création en attente aspire à la révélation des fils de Dieu</a:t>
            </a:r>
            <a:r>
              <a:rPr lang="fr-FR" sz="3200" dirty="0">
                <a:solidFill>
                  <a:srgbClr val="404040"/>
                </a:solidFill>
                <a:cs typeface="Times New Roman" panose="02020603050405020304" pitchFamily="18" charset="0"/>
              </a:rPr>
              <a:t> : 20. si elle fut assujettie à la vanité, - non qu’elle l’eût voulu, mais à cause de celui qui l’y a soumise, - c’est </a:t>
            </a:r>
            <a:r>
              <a:rPr lang="fr-FR" sz="3200" b="1" dirty="0">
                <a:solidFill>
                  <a:srgbClr val="404040"/>
                </a:solidFill>
                <a:cs typeface="Times New Roman" panose="02020603050405020304" pitchFamily="18" charset="0"/>
              </a:rPr>
              <a:t>avec l’espérance 21. d’être elle aussi libérée de la servitude de la corruption pour entrer dans la liberté de la gloire des enfants de Dieu. </a:t>
            </a:r>
          </a:p>
        </p:txBody>
      </p:sp>
    </p:spTree>
    <p:extLst>
      <p:ext uri="{BB962C8B-B14F-4D97-AF65-F5344CB8AC3E}">
        <p14:creationId xmlns:p14="http://schemas.microsoft.com/office/powerpoint/2010/main" val="24966394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3E4945-C183-4F48-8EB9-142B091414BE}"/>
              </a:ext>
            </a:extLst>
          </p:cNvPr>
          <p:cNvSpPr/>
          <p:nvPr/>
        </p:nvSpPr>
        <p:spPr>
          <a:xfrm>
            <a:off x="1021556" y="1166842"/>
            <a:ext cx="10644187" cy="4524315"/>
          </a:xfrm>
          <a:prstGeom prst="rect">
            <a:avLst/>
          </a:prstGeom>
        </p:spPr>
        <p:txBody>
          <a:bodyPr wrap="square">
            <a:spAutoFit/>
          </a:bodyPr>
          <a:lstStyle/>
          <a:p>
            <a:pPr marR="547370" algn="just">
              <a:spcBef>
                <a:spcPts val="1000"/>
              </a:spcBef>
              <a:spcAft>
                <a:spcPts val="1200"/>
              </a:spcAft>
            </a:pPr>
            <a:r>
              <a:rPr lang="fr-FR" sz="3200" dirty="0">
                <a:solidFill>
                  <a:srgbClr val="404040"/>
                </a:solidFill>
                <a:cs typeface="Times New Roman" panose="02020603050405020304" pitchFamily="18" charset="0"/>
              </a:rPr>
              <a:t>22. Nous le savons en effet, toute la création jusqu’à ce jour gémit en travail d’enfantement. 23. Et non pas elle seule : nous-mêmes qui possédons les prémices de l’Esprit, nous gémissons nous aussi intérieurement dans l’attente de la rédemption de notre corps. 24. Car notre salut est objet d’espérance ; et voir ce qu’on espère, ce n’est plus l’espérer : ce qu’on voit, comment pourrait-on l’espérer encore ? 25. Mais espérer ce que nous ne voyons pas, c’est l’attendre avec constance. </a:t>
            </a:r>
          </a:p>
        </p:txBody>
      </p:sp>
    </p:spTree>
    <p:extLst>
      <p:ext uri="{BB962C8B-B14F-4D97-AF65-F5344CB8AC3E}">
        <p14:creationId xmlns:p14="http://schemas.microsoft.com/office/powerpoint/2010/main" val="1741144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93F1B0-6AAF-1946-BA1A-AED5337ABA9D}"/>
              </a:ext>
            </a:extLst>
          </p:cNvPr>
          <p:cNvSpPr txBox="1"/>
          <p:nvPr/>
        </p:nvSpPr>
        <p:spPr>
          <a:xfrm>
            <a:off x="905782" y="1659285"/>
            <a:ext cx="10380436" cy="3539430"/>
          </a:xfrm>
          <a:prstGeom prst="rect">
            <a:avLst/>
          </a:prstGeom>
          <a:noFill/>
        </p:spPr>
        <p:txBody>
          <a:bodyPr wrap="square" rtlCol="0">
            <a:spAutoFit/>
          </a:bodyPr>
          <a:lstStyle/>
          <a:p>
            <a:pPr algn="just"/>
            <a:r>
              <a:rPr lang="fr-FR" sz="3200" dirty="0">
                <a:cs typeface="Times New Roman" panose="02020603050405020304" pitchFamily="18" charset="0"/>
              </a:rPr>
              <a:t>« La fin de l’homme, c’est Dieu. Son salut, c’est de </a:t>
            </a:r>
            <a:r>
              <a:rPr lang="fr-FR" sz="3200" b="1" dirty="0">
                <a:solidFill>
                  <a:srgbClr val="FF0000"/>
                </a:solidFill>
                <a:cs typeface="Times New Roman" panose="02020603050405020304" pitchFamily="18" charset="0"/>
              </a:rPr>
              <a:t>communier</a:t>
            </a:r>
            <a:r>
              <a:rPr lang="fr-FR" sz="3200" dirty="0">
                <a:cs typeface="Times New Roman" panose="02020603050405020304" pitchFamily="18" charset="0"/>
              </a:rPr>
              <a:t> avec Dieu. Cependant, en tant qu’il est être créé et fini, l’homme est incapable de réaliser par ses propres forces son désir d’infini et de vivre la </a:t>
            </a:r>
            <a:r>
              <a:rPr lang="fr-FR" sz="3200" b="1" dirty="0">
                <a:solidFill>
                  <a:srgbClr val="FF0000"/>
                </a:solidFill>
                <a:cs typeface="Times New Roman" panose="02020603050405020304" pitchFamily="18" charset="0"/>
              </a:rPr>
              <a:t>communion</a:t>
            </a:r>
            <a:r>
              <a:rPr lang="fr-FR" sz="3200" dirty="0">
                <a:cs typeface="Times New Roman" panose="02020603050405020304" pitchFamily="18" charset="0"/>
              </a:rPr>
              <a:t> à la vie divine qui seule peut le sauver et le rendre heureux. </a:t>
            </a:r>
            <a:r>
              <a:rPr lang="fr-FR" sz="3200" b="1" dirty="0">
                <a:cs typeface="Times New Roman" panose="02020603050405020304" pitchFamily="18" charset="0"/>
              </a:rPr>
              <a:t>Il ne peut que recevoir du don gratuit de Dieu ce dont il a vitalement besoin pour être lui-même.</a:t>
            </a:r>
            <a:r>
              <a:rPr lang="fr-FR" sz="3200" dirty="0">
                <a:cs typeface="Times New Roman" panose="02020603050405020304" pitchFamily="18" charset="0"/>
              </a:rPr>
              <a:t> »</a:t>
            </a:r>
          </a:p>
        </p:txBody>
      </p:sp>
    </p:spTree>
    <p:extLst>
      <p:ext uri="{BB962C8B-B14F-4D97-AF65-F5344CB8AC3E}">
        <p14:creationId xmlns:p14="http://schemas.microsoft.com/office/powerpoint/2010/main" val="10975328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585875-3B94-7F42-AAA0-23407E6DBAE6}"/>
              </a:ext>
            </a:extLst>
          </p:cNvPr>
          <p:cNvSpPr/>
          <p:nvPr/>
        </p:nvSpPr>
        <p:spPr>
          <a:xfrm>
            <a:off x="988695" y="1905506"/>
            <a:ext cx="10708005" cy="3046988"/>
          </a:xfrm>
          <a:prstGeom prst="rect">
            <a:avLst/>
          </a:prstGeom>
        </p:spPr>
        <p:txBody>
          <a:bodyPr wrap="square">
            <a:spAutoFit/>
          </a:bodyPr>
          <a:lstStyle/>
          <a:p>
            <a:pPr marR="547370" algn="just">
              <a:spcBef>
                <a:spcPts val="1000"/>
              </a:spcBef>
              <a:spcAft>
                <a:spcPts val="1200"/>
              </a:spcAft>
            </a:pPr>
            <a:r>
              <a:rPr lang="fr-FR" sz="3200" dirty="0">
                <a:solidFill>
                  <a:srgbClr val="404040"/>
                </a:solidFill>
                <a:cs typeface="Times New Roman" panose="02020603050405020304" pitchFamily="18" charset="0"/>
              </a:rPr>
              <a:t>26. Pareillement l’Esprit vient au secours de notre faiblesse ; car nous ne savons que demander pour prier comme il faut ; mais l’Esprit lui-même intercède pour nous en des gémissements ineffables, 27. et Celui qui sonde les cœurs sait quel est le désir de l’Esprit et que son intercession pour les saints correspond aux vues de Dieu.</a:t>
            </a:r>
          </a:p>
        </p:txBody>
      </p:sp>
    </p:spTree>
    <p:extLst>
      <p:ext uri="{BB962C8B-B14F-4D97-AF65-F5344CB8AC3E}">
        <p14:creationId xmlns:p14="http://schemas.microsoft.com/office/powerpoint/2010/main" val="18803424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DBDDA4-47A1-2847-943A-119BD629DBCA}"/>
              </a:ext>
            </a:extLst>
          </p:cNvPr>
          <p:cNvSpPr/>
          <p:nvPr/>
        </p:nvSpPr>
        <p:spPr>
          <a:xfrm>
            <a:off x="440191" y="1659285"/>
            <a:ext cx="11311617" cy="3539430"/>
          </a:xfrm>
          <a:prstGeom prst="rect">
            <a:avLst/>
          </a:prstGeom>
        </p:spPr>
        <p:txBody>
          <a:bodyPr wrap="square">
            <a:spAutoFit/>
          </a:bodyPr>
          <a:lstStyle/>
          <a:p>
            <a:pPr marR="547370" algn="just">
              <a:spcBef>
                <a:spcPts val="1000"/>
              </a:spcBef>
              <a:spcAft>
                <a:spcPts val="1200"/>
              </a:spcAft>
            </a:pPr>
            <a:r>
              <a:rPr lang="fr-FR" sz="3200" dirty="0">
                <a:solidFill>
                  <a:srgbClr val="404040"/>
                </a:solidFill>
                <a:cs typeface="Times New Roman" panose="02020603050405020304" pitchFamily="18" charset="0"/>
              </a:rPr>
              <a:t>28. Et nous savons qu’avec ceux qui l’aiment, Dieu collabore en tout pour leur bien, avec ceux qu’il a appelés selon son dessein. 29. Car ceux que d’avance il a discernés, il les a aussi prédestinés à reproduire l’image de son Fils, afin qu’il soit l’aîné d’une multitude de frères ; 30. et ceux qu’il a prédestinés, il les a aussi appelés ; ceux qu’il a appelés, il les a aussi justifiés ; ceux qu’il a justifiés, il les a aussi glorifiés. </a:t>
            </a:r>
          </a:p>
        </p:txBody>
      </p:sp>
    </p:spTree>
    <p:extLst>
      <p:ext uri="{BB962C8B-B14F-4D97-AF65-F5344CB8AC3E}">
        <p14:creationId xmlns:p14="http://schemas.microsoft.com/office/powerpoint/2010/main" val="35233917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ED377B-A179-F940-87D3-6CCE1B9B9B8A}"/>
              </a:ext>
            </a:extLst>
          </p:cNvPr>
          <p:cNvSpPr/>
          <p:nvPr/>
        </p:nvSpPr>
        <p:spPr>
          <a:xfrm>
            <a:off x="1333500" y="1413063"/>
            <a:ext cx="10096500" cy="4031873"/>
          </a:xfrm>
          <a:prstGeom prst="rect">
            <a:avLst/>
          </a:prstGeom>
        </p:spPr>
        <p:txBody>
          <a:bodyPr wrap="square">
            <a:spAutoFit/>
          </a:bodyPr>
          <a:lstStyle/>
          <a:p>
            <a:pPr marR="547370" algn="just">
              <a:spcBef>
                <a:spcPts val="1000"/>
              </a:spcBef>
            </a:pPr>
            <a:r>
              <a:rPr lang="fr-FR" sz="3200" dirty="0">
                <a:solidFill>
                  <a:srgbClr val="404040"/>
                </a:solidFill>
                <a:cs typeface="Times New Roman" panose="02020603050405020304" pitchFamily="18" charset="0"/>
              </a:rPr>
              <a:t>« 31. </a:t>
            </a:r>
            <a:r>
              <a:rPr lang="fr-FR" sz="3200" b="1" dirty="0">
                <a:solidFill>
                  <a:srgbClr val="404040"/>
                </a:solidFill>
                <a:cs typeface="Times New Roman" panose="02020603050405020304" pitchFamily="18" charset="0"/>
              </a:rPr>
              <a:t>Que dire après cela ? Si Dieu est pour nous, qui sera contre nous ?</a:t>
            </a:r>
            <a:r>
              <a:rPr lang="fr-FR" sz="3200" dirty="0">
                <a:solidFill>
                  <a:srgbClr val="404040"/>
                </a:solidFill>
                <a:cs typeface="Times New Roman" panose="02020603050405020304" pitchFamily="18" charset="0"/>
              </a:rPr>
              <a:t> 32. Lui qui n’a pas épargné son propre Fils mais l’a livré pour nous tous, comment avec lui ne nous accordera-t-il pas toute faveur ? 33. Qui se fera l’accusateur de ceux que Dieu a élus? C’est Dieu qui justifie. 34. Qui donc condamnera ? Le Christ Jésus, celui qui est mort, que dis-je ? ressuscité, qui est à la droite de Dieu, qui intercède pour nous ? </a:t>
            </a:r>
          </a:p>
        </p:txBody>
      </p:sp>
    </p:spTree>
    <p:extLst>
      <p:ext uri="{BB962C8B-B14F-4D97-AF65-F5344CB8AC3E}">
        <p14:creationId xmlns:p14="http://schemas.microsoft.com/office/powerpoint/2010/main" val="34841306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1FAA0-B745-01B5-0F87-63D40BA5966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1D3809-70CB-7D9E-AF72-01199B0A9310}"/>
              </a:ext>
            </a:extLst>
          </p:cNvPr>
          <p:cNvSpPr/>
          <p:nvPr/>
        </p:nvSpPr>
        <p:spPr>
          <a:xfrm>
            <a:off x="1104900" y="1560879"/>
            <a:ext cx="10515600" cy="3046988"/>
          </a:xfrm>
          <a:prstGeom prst="rect">
            <a:avLst/>
          </a:prstGeom>
        </p:spPr>
        <p:txBody>
          <a:bodyPr wrap="square">
            <a:spAutoFit/>
          </a:bodyPr>
          <a:lstStyle/>
          <a:p>
            <a:pPr marR="547370" algn="just"/>
            <a:r>
              <a:rPr lang="fr-FR" sz="3200" dirty="0">
                <a:solidFill>
                  <a:srgbClr val="404040"/>
                </a:solidFill>
                <a:cs typeface="Times New Roman" panose="02020603050405020304" pitchFamily="18" charset="0"/>
              </a:rPr>
              <a:t>35. </a:t>
            </a:r>
            <a:r>
              <a:rPr lang="fr-FR" sz="3200" b="1" dirty="0">
                <a:solidFill>
                  <a:srgbClr val="404040"/>
                </a:solidFill>
                <a:cs typeface="Times New Roman" panose="02020603050405020304" pitchFamily="18" charset="0"/>
              </a:rPr>
              <a:t>Qui nous séparera de l’amour du Christ ? </a:t>
            </a:r>
            <a:r>
              <a:rPr lang="fr-FR" sz="3200" dirty="0">
                <a:solidFill>
                  <a:srgbClr val="404040"/>
                </a:solidFill>
                <a:cs typeface="Times New Roman" panose="02020603050405020304" pitchFamily="18" charset="0"/>
              </a:rPr>
              <a:t>la tribulation, l’angoisse, la persécution, la faim, la nudité, les périls, le glaive ? 36. selon le mot de l’Ecriture : A cause de toi, l’on nous met à mort tout le long du jour ; nous avons passé pour des brebis d’abattoir. 37. Mais en tout cela nous sommes les grands vainqueurs par celui qui nous a aimés. </a:t>
            </a:r>
          </a:p>
        </p:txBody>
      </p:sp>
    </p:spTree>
    <p:extLst>
      <p:ext uri="{BB962C8B-B14F-4D97-AF65-F5344CB8AC3E}">
        <p14:creationId xmlns:p14="http://schemas.microsoft.com/office/powerpoint/2010/main" val="33872342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8AEE447-92ED-65E6-5C5A-61C50BC68E4C}"/>
              </a:ext>
            </a:extLst>
          </p:cNvPr>
          <p:cNvSpPr txBox="1"/>
          <p:nvPr/>
        </p:nvSpPr>
        <p:spPr>
          <a:xfrm>
            <a:off x="852487" y="1685925"/>
            <a:ext cx="10487025" cy="2831544"/>
          </a:xfrm>
          <a:prstGeom prst="rect">
            <a:avLst/>
          </a:prstGeom>
          <a:noFill/>
        </p:spPr>
        <p:txBody>
          <a:bodyPr wrap="square" rtlCol="0">
            <a:spAutoFit/>
          </a:bodyPr>
          <a:lstStyle/>
          <a:p>
            <a:pPr algn="just"/>
            <a:r>
              <a:rPr lang="fr-FR" sz="3200" dirty="0">
                <a:solidFill>
                  <a:srgbClr val="404040"/>
                </a:solidFill>
                <a:ea typeface="Calibri" panose="020F0502020204030204" pitchFamily="34" charset="0"/>
                <a:cs typeface="Times New Roman" panose="02020603050405020304" pitchFamily="18" charset="0"/>
              </a:rPr>
              <a:t>38. Oui, j’en ai l’assurance : ni mort ni vie, ni ange ni principautés, ni présent ni avenir, ni puissances, 39. ni hauteur ni profondeur, ni aucune créature </a:t>
            </a:r>
            <a:r>
              <a:rPr lang="fr-FR" sz="3200" b="1" dirty="0">
                <a:solidFill>
                  <a:srgbClr val="404040"/>
                </a:solidFill>
                <a:ea typeface="Calibri" panose="020F0502020204030204" pitchFamily="34" charset="0"/>
                <a:cs typeface="Times New Roman" panose="02020603050405020304" pitchFamily="18" charset="0"/>
              </a:rPr>
              <a:t>ne pourra nous séparer de l’amour de Dieu</a:t>
            </a:r>
            <a:r>
              <a:rPr lang="fr-FR" sz="3200" dirty="0">
                <a:solidFill>
                  <a:srgbClr val="404040"/>
                </a:solidFill>
                <a:ea typeface="Calibri" panose="020F0502020204030204" pitchFamily="34" charset="0"/>
                <a:cs typeface="Times New Roman" panose="02020603050405020304" pitchFamily="18" charset="0"/>
              </a:rPr>
              <a:t> manifesté dans le Christ Jésus notre Seigneur. »</a:t>
            </a:r>
          </a:p>
          <a:p>
            <a:endParaRPr lang="fr-FR" dirty="0"/>
          </a:p>
        </p:txBody>
      </p:sp>
    </p:spTree>
    <p:extLst>
      <p:ext uri="{BB962C8B-B14F-4D97-AF65-F5344CB8AC3E}">
        <p14:creationId xmlns:p14="http://schemas.microsoft.com/office/powerpoint/2010/main" val="3954616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0665F-5C03-B15E-94A3-4DB7247EAFE6}"/>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C1EBF268-67BD-CCFF-464C-66B21D01BD0C}"/>
              </a:ext>
            </a:extLst>
          </p:cNvPr>
          <p:cNvSpPr txBox="1"/>
          <p:nvPr/>
        </p:nvSpPr>
        <p:spPr>
          <a:xfrm>
            <a:off x="1001032" y="1905506"/>
            <a:ext cx="10189936" cy="3046988"/>
          </a:xfrm>
          <a:prstGeom prst="rect">
            <a:avLst/>
          </a:prstGeom>
          <a:noFill/>
        </p:spPr>
        <p:txBody>
          <a:bodyPr wrap="square" rtlCol="0">
            <a:spAutoFit/>
          </a:bodyPr>
          <a:lstStyle/>
          <a:p>
            <a:pPr algn="just"/>
            <a:r>
              <a:rPr lang="fr-FR" sz="3200" dirty="0">
                <a:cs typeface="Times New Roman" panose="02020603050405020304" pitchFamily="18" charset="0"/>
              </a:rPr>
              <a:t>La </a:t>
            </a:r>
            <a:r>
              <a:rPr lang="fr-FR" sz="3200" b="1" dirty="0">
                <a:solidFill>
                  <a:srgbClr val="FF0000"/>
                </a:solidFill>
                <a:cs typeface="Times New Roman" panose="02020603050405020304" pitchFamily="18" charset="0"/>
              </a:rPr>
              <a:t>participation</a:t>
            </a:r>
            <a:r>
              <a:rPr lang="fr-FR" sz="3200" dirty="0">
                <a:cs typeface="Times New Roman" panose="02020603050405020304" pitchFamily="18" charset="0"/>
              </a:rPr>
              <a:t> à la vie de Dieu appartient à la définition entière de l’homme en tant qu’homme, elle est indispensable à son salut. »</a:t>
            </a:r>
          </a:p>
          <a:p>
            <a:endParaRPr lang="fr-FR" sz="3200" dirty="0">
              <a:cs typeface="Times New Roman" panose="02020603050405020304" pitchFamily="18" charset="0"/>
            </a:endParaRPr>
          </a:p>
          <a:p>
            <a:r>
              <a:rPr lang="fr-FR" sz="3200" dirty="0">
                <a:cs typeface="Times New Roman" panose="02020603050405020304" pitchFamily="18" charset="0"/>
              </a:rPr>
              <a:t>(Bernard SESBOUE, art. « salut » dans </a:t>
            </a:r>
            <a:r>
              <a:rPr lang="fr-FR" sz="3200" i="1" dirty="0">
                <a:cs typeface="Times New Roman" panose="02020603050405020304" pitchFamily="18" charset="0"/>
              </a:rPr>
              <a:t> Dictionnaire  de spiritualité)</a:t>
            </a:r>
            <a:endParaRPr lang="fr-FR" sz="3200" dirty="0">
              <a:cs typeface="Times New Roman" panose="02020603050405020304" pitchFamily="18" charset="0"/>
            </a:endParaRPr>
          </a:p>
        </p:txBody>
      </p:sp>
    </p:spTree>
    <p:extLst>
      <p:ext uri="{BB962C8B-B14F-4D97-AF65-F5344CB8AC3E}">
        <p14:creationId xmlns:p14="http://schemas.microsoft.com/office/powerpoint/2010/main" val="1608039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arbre, personne, extérieur&#10;&#10;Description générée automatiquement">
            <a:extLst>
              <a:ext uri="{FF2B5EF4-FFF2-40B4-BE49-F238E27FC236}">
                <a16:creationId xmlns:a16="http://schemas.microsoft.com/office/drawing/2014/main" id="{7837987D-ADFC-874A-9463-E7AD68D3C74E}"/>
              </a:ext>
            </a:extLst>
          </p:cNvPr>
          <p:cNvPicPr>
            <a:picLocks noChangeAspect="1"/>
          </p:cNvPicPr>
          <p:nvPr/>
        </p:nvPicPr>
        <p:blipFill rotWithShape="1">
          <a:blip r:embed="rId2"/>
          <a:srcRect t="2592" r="18441" b="1"/>
          <a:stretch/>
        </p:blipFill>
        <p:spPr>
          <a:xfrm>
            <a:off x="643467" y="1650501"/>
            <a:ext cx="5294716" cy="3556996"/>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Image 2" descr="Une image contenant texte&#10;&#10;Description générée automatiquement">
            <a:extLst>
              <a:ext uri="{FF2B5EF4-FFF2-40B4-BE49-F238E27FC236}">
                <a16:creationId xmlns:a16="http://schemas.microsoft.com/office/drawing/2014/main" id="{30D60DBF-C056-D94A-B1E1-AEB6BDBDB5D6}"/>
              </a:ext>
            </a:extLst>
          </p:cNvPr>
          <p:cNvPicPr>
            <a:picLocks noChangeAspect="1"/>
          </p:cNvPicPr>
          <p:nvPr/>
        </p:nvPicPr>
        <p:blipFill>
          <a:blip r:embed="rId3"/>
          <a:stretch>
            <a:fillRect/>
          </a:stretch>
        </p:blipFill>
        <p:spPr>
          <a:xfrm>
            <a:off x="7062723" y="643467"/>
            <a:ext cx="3676903" cy="5571066"/>
          </a:xfrm>
          <a:prstGeom prst="rect">
            <a:avLst/>
          </a:prstGeom>
        </p:spPr>
      </p:pic>
    </p:spTree>
    <p:extLst>
      <p:ext uri="{BB962C8B-B14F-4D97-AF65-F5344CB8AC3E}">
        <p14:creationId xmlns:p14="http://schemas.microsoft.com/office/powerpoint/2010/main" val="952968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A91FC9A-9DEF-1246-88FA-5C25DC88F4E9}"/>
              </a:ext>
            </a:extLst>
          </p:cNvPr>
          <p:cNvSpPr txBox="1"/>
          <p:nvPr/>
        </p:nvSpPr>
        <p:spPr>
          <a:xfrm>
            <a:off x="791029" y="1218256"/>
            <a:ext cx="10609942" cy="4801314"/>
          </a:xfrm>
          <a:prstGeom prst="rect">
            <a:avLst/>
          </a:prstGeom>
          <a:noFill/>
        </p:spPr>
        <p:txBody>
          <a:bodyPr wrap="square" rtlCol="0">
            <a:spAutoFit/>
          </a:bodyPr>
          <a:lstStyle/>
          <a:p>
            <a:pPr algn="just"/>
            <a:r>
              <a:rPr lang="fr-FR" sz="3200" dirty="0">
                <a:cs typeface="Times New Roman" panose="02020603050405020304" pitchFamily="18" charset="0"/>
              </a:rPr>
              <a:t>« Entrevoir, pressentir, deviner le pardon divin à sa source, c’est entrevoir, pressentir, deviner qu’il y a un au-delà du mal, un lieu où le mal habite la vie sans la mettre irrémédiablement en péril car le </a:t>
            </a:r>
            <a:r>
              <a:rPr lang="fr-FR" sz="3200" b="1" dirty="0">
                <a:solidFill>
                  <a:srgbClr val="FF0000"/>
                </a:solidFill>
                <a:cs typeface="Times New Roman" panose="02020603050405020304" pitchFamily="18" charset="0"/>
              </a:rPr>
              <a:t>pardon</a:t>
            </a:r>
            <a:r>
              <a:rPr lang="fr-FR" sz="3200" dirty="0">
                <a:cs typeface="Times New Roman" panose="02020603050405020304" pitchFamily="18" charset="0"/>
              </a:rPr>
              <a:t> y est inscrit comme la seule réalité à la fois </a:t>
            </a:r>
            <a:r>
              <a:rPr lang="fr-FR" sz="3200" b="1" dirty="0">
                <a:solidFill>
                  <a:srgbClr val="FF0000"/>
                </a:solidFill>
                <a:cs typeface="Times New Roman" panose="02020603050405020304" pitchFamily="18" charset="0"/>
              </a:rPr>
              <a:t>originelle</a:t>
            </a:r>
            <a:r>
              <a:rPr lang="fr-FR" sz="3200" dirty="0">
                <a:cs typeface="Times New Roman" panose="02020603050405020304" pitchFamily="18" charset="0"/>
              </a:rPr>
              <a:t> et </a:t>
            </a:r>
            <a:r>
              <a:rPr lang="fr-FR" sz="3200" dirty="0">
                <a:solidFill>
                  <a:srgbClr val="00B050"/>
                </a:solidFill>
                <a:cs typeface="Times New Roman" panose="02020603050405020304" pitchFamily="18" charset="0"/>
              </a:rPr>
              <a:t>englobante</a:t>
            </a:r>
            <a:r>
              <a:rPr lang="fr-FR" sz="3200" dirty="0">
                <a:cs typeface="Times New Roman" panose="02020603050405020304" pitchFamily="18" charset="0"/>
              </a:rPr>
              <a:t> ; le mal originel isole et tue en isolant, le </a:t>
            </a:r>
            <a:r>
              <a:rPr lang="fr-FR" sz="3200" b="1" dirty="0">
                <a:solidFill>
                  <a:srgbClr val="FF0000"/>
                </a:solidFill>
                <a:cs typeface="Times New Roman" panose="02020603050405020304" pitchFamily="18" charset="0"/>
              </a:rPr>
              <a:t>pardon originel </a:t>
            </a:r>
            <a:r>
              <a:rPr lang="fr-FR" sz="3200" dirty="0">
                <a:cs typeface="Times New Roman" panose="02020603050405020304" pitchFamily="18" charset="0"/>
              </a:rPr>
              <a:t>au fondement de l’existence se laisse approcher comme ce qui mystérieusement peut </a:t>
            </a:r>
            <a:r>
              <a:rPr lang="fr-FR" sz="3200" dirty="0">
                <a:solidFill>
                  <a:srgbClr val="00B050"/>
                </a:solidFill>
                <a:cs typeface="Times New Roman" panose="02020603050405020304" pitchFamily="18" charset="0"/>
              </a:rPr>
              <a:t>englober</a:t>
            </a:r>
            <a:r>
              <a:rPr lang="fr-FR" sz="3200" dirty="0">
                <a:cs typeface="Times New Roman" panose="02020603050405020304" pitchFamily="18" charset="0"/>
              </a:rPr>
              <a:t> tout ce qui a été isolé, exclus, tué. » </a:t>
            </a:r>
          </a:p>
          <a:p>
            <a:r>
              <a:rPr lang="fr-FR" sz="3200" dirty="0">
                <a:cs typeface="Times New Roman" panose="02020603050405020304" pitchFamily="18" charset="0"/>
              </a:rPr>
              <a:t>(</a:t>
            </a:r>
            <a:r>
              <a:rPr lang="fr-FR" sz="3200" dirty="0" err="1">
                <a:cs typeface="Times New Roman" panose="02020603050405020304" pitchFamily="18" charset="0"/>
              </a:rPr>
              <a:t>Lytta</a:t>
            </a:r>
            <a:r>
              <a:rPr lang="fr-FR" sz="3200" dirty="0">
                <a:cs typeface="Times New Roman" panose="02020603050405020304" pitchFamily="18" charset="0"/>
              </a:rPr>
              <a:t> BASSET, </a:t>
            </a:r>
            <a:r>
              <a:rPr lang="fr-FR" sz="3200" i="1" dirty="0">
                <a:cs typeface="Times New Roman" panose="02020603050405020304" pitchFamily="18" charset="0"/>
              </a:rPr>
              <a:t>Le pardon originel, </a:t>
            </a:r>
            <a:r>
              <a:rPr lang="fr-FR" sz="3200" dirty="0">
                <a:cs typeface="Times New Roman" panose="02020603050405020304" pitchFamily="18" charset="0"/>
              </a:rPr>
              <a:t>Labor et </a:t>
            </a:r>
            <a:r>
              <a:rPr lang="fr-FR" sz="3200" dirty="0" err="1">
                <a:cs typeface="Times New Roman" panose="02020603050405020304" pitchFamily="18" charset="0"/>
              </a:rPr>
              <a:t>fides</a:t>
            </a:r>
            <a:r>
              <a:rPr lang="fr-FR" sz="3200" dirty="0">
                <a:cs typeface="Times New Roman" panose="02020603050405020304" pitchFamily="18" charset="0"/>
              </a:rPr>
              <a:t>, p. 451)</a:t>
            </a:r>
          </a:p>
          <a:p>
            <a:endParaRPr lang="fr-FR" dirty="0"/>
          </a:p>
        </p:txBody>
      </p:sp>
    </p:spTree>
    <p:extLst>
      <p:ext uri="{BB962C8B-B14F-4D97-AF65-F5344CB8AC3E}">
        <p14:creationId xmlns:p14="http://schemas.microsoft.com/office/powerpoint/2010/main" val="3710909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DE6479D8-1CE5-9DF0-E9DB-ECB48CCA788F}"/>
              </a:ext>
            </a:extLst>
          </p:cNvPr>
          <p:cNvPicPr>
            <a:picLocks noChangeAspect="1"/>
          </p:cNvPicPr>
          <p:nvPr/>
        </p:nvPicPr>
        <p:blipFill rotWithShape="1">
          <a:blip r:embed="rId2"/>
          <a:srcRect l="8698" t="17115" r="9011" b="21314"/>
          <a:stretch/>
        </p:blipFill>
        <p:spPr>
          <a:xfrm>
            <a:off x="2584938" y="188020"/>
            <a:ext cx="7022124" cy="6481959"/>
          </a:xfrm>
          <a:prstGeom prst="rect">
            <a:avLst/>
          </a:prstGeom>
        </p:spPr>
      </p:pic>
    </p:spTree>
    <p:extLst>
      <p:ext uri="{BB962C8B-B14F-4D97-AF65-F5344CB8AC3E}">
        <p14:creationId xmlns:p14="http://schemas.microsoft.com/office/powerpoint/2010/main" val="106054095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33735</TotalTime>
  <Words>2206</Words>
  <Application>Microsoft Macintosh PowerPoint</Application>
  <PresentationFormat>Grand écran</PresentationFormat>
  <Paragraphs>89</Paragraphs>
  <Slides>54</Slides>
  <Notes>3</Notes>
  <HiddenSlides>7</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54</vt:i4>
      </vt:variant>
    </vt:vector>
  </HeadingPairs>
  <TitlesOfParts>
    <vt:vector size="59"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Aude Ragozin</dc:creator>
  <cp:lastModifiedBy>Aude Ragozin</cp:lastModifiedBy>
  <cp:revision>135</cp:revision>
  <dcterms:created xsi:type="dcterms:W3CDTF">2021-01-11T21:38:17Z</dcterms:created>
  <dcterms:modified xsi:type="dcterms:W3CDTF">2025-06-02T21:55:27Z</dcterms:modified>
</cp:coreProperties>
</file>