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495" r:id="rId2"/>
    <p:sldId id="309" r:id="rId3"/>
    <p:sldId id="497" r:id="rId4"/>
    <p:sldId id="319" r:id="rId5"/>
    <p:sldId id="358" r:id="rId6"/>
    <p:sldId id="492" r:id="rId7"/>
    <p:sldId id="267" r:id="rId8"/>
    <p:sldId id="368" r:id="rId9"/>
    <p:sldId id="263" r:id="rId10"/>
    <p:sldId id="333" r:id="rId11"/>
    <p:sldId id="320" r:id="rId12"/>
    <p:sldId id="340" r:id="rId13"/>
    <p:sldId id="362" r:id="rId14"/>
    <p:sldId id="469" r:id="rId15"/>
    <p:sldId id="359" r:id="rId16"/>
    <p:sldId id="360" r:id="rId17"/>
    <p:sldId id="361" r:id="rId18"/>
    <p:sldId id="498" r:id="rId19"/>
    <p:sldId id="470" r:id="rId20"/>
    <p:sldId id="388" r:id="rId21"/>
    <p:sldId id="475" r:id="rId22"/>
    <p:sldId id="473" r:id="rId23"/>
    <p:sldId id="387" r:id="rId24"/>
    <p:sldId id="339" r:id="rId25"/>
    <p:sldId id="365" r:id="rId26"/>
    <p:sldId id="325" r:id="rId27"/>
    <p:sldId id="334" r:id="rId28"/>
    <p:sldId id="477" r:id="rId29"/>
    <p:sldId id="338" r:id="rId30"/>
    <p:sldId id="336" r:id="rId31"/>
    <p:sldId id="357" r:id="rId32"/>
    <p:sldId id="366" r:id="rId33"/>
    <p:sldId id="345" r:id="rId34"/>
    <p:sldId id="479" r:id="rId35"/>
    <p:sldId id="481" r:id="rId36"/>
    <p:sldId id="364" r:id="rId37"/>
    <p:sldId id="363" r:id="rId38"/>
    <p:sldId id="326" r:id="rId39"/>
    <p:sldId id="367" r:id="rId40"/>
    <p:sldId id="351" r:id="rId41"/>
    <p:sldId id="335" r:id="rId42"/>
    <p:sldId id="352" r:id="rId43"/>
    <p:sldId id="487" r:id="rId44"/>
    <p:sldId id="353" r:id="rId45"/>
    <p:sldId id="354" r:id="rId46"/>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4016"/>
  </p:normalViewPr>
  <p:slideViewPr>
    <p:cSldViewPr snapToGrid="0" snapToObjects="1">
      <p:cViewPr varScale="1">
        <p:scale>
          <a:sx n="80" d="100"/>
          <a:sy n="80" d="100"/>
        </p:scale>
        <p:origin x="512" y="4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B6876D-9E46-6746-A66A-4246E502CF8A}" type="datetimeFigureOut">
              <a:rPr lang="fr-FR" smtClean="0"/>
              <a:t>23/06/2025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529FF0-993E-D54E-B9DD-D58FB2B3D4E6}" type="slidenum">
              <a:rPr lang="fr-FR" smtClean="0"/>
              <a:t>‹N°›</a:t>
            </a:fld>
            <a:endParaRPr lang="fr-FR"/>
          </a:p>
        </p:txBody>
      </p:sp>
    </p:spTree>
    <p:extLst>
      <p:ext uri="{BB962C8B-B14F-4D97-AF65-F5344CB8AC3E}">
        <p14:creationId xmlns:p14="http://schemas.microsoft.com/office/powerpoint/2010/main" val="21936549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Rembrandt, Les pèlerins d’Emmaüs, 1648. Musée</a:t>
            </a:r>
            <a:r>
              <a:rPr lang="fr-FR" baseline="0" dirty="0"/>
              <a:t> du Louvre</a:t>
            </a:r>
            <a:endParaRPr lang="fr-FR" dirty="0"/>
          </a:p>
        </p:txBody>
      </p:sp>
      <p:sp>
        <p:nvSpPr>
          <p:cNvPr id="4" name="Espace réservé du numéro de diapositive 3"/>
          <p:cNvSpPr>
            <a:spLocks noGrp="1"/>
          </p:cNvSpPr>
          <p:nvPr>
            <p:ph type="sldNum" sz="quarter" idx="10"/>
          </p:nvPr>
        </p:nvSpPr>
        <p:spPr/>
        <p:txBody>
          <a:bodyPr/>
          <a:lstStyle/>
          <a:p>
            <a:fld id="{154A6B9D-90CC-3F49-9532-0BA92F483087}" type="slidenum">
              <a:rPr lang="fr-FR" smtClean="0"/>
              <a:t>9</a:t>
            </a:fld>
            <a:endParaRPr lang="fr-FR"/>
          </a:p>
        </p:txBody>
      </p:sp>
    </p:spTree>
    <p:extLst>
      <p:ext uri="{BB962C8B-B14F-4D97-AF65-F5344CB8AC3E}">
        <p14:creationId xmlns:p14="http://schemas.microsoft.com/office/powerpoint/2010/main" val="2427774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21</a:t>
            </a:fld>
            <a:endParaRPr lang="fr-FR"/>
          </a:p>
        </p:txBody>
      </p:sp>
    </p:spTree>
    <p:extLst>
      <p:ext uri="{BB962C8B-B14F-4D97-AF65-F5344CB8AC3E}">
        <p14:creationId xmlns:p14="http://schemas.microsoft.com/office/powerpoint/2010/main" val="2186010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22</a:t>
            </a:fld>
            <a:endParaRPr lang="fr-FR"/>
          </a:p>
        </p:txBody>
      </p:sp>
    </p:spTree>
    <p:extLst>
      <p:ext uri="{BB962C8B-B14F-4D97-AF65-F5344CB8AC3E}">
        <p14:creationId xmlns:p14="http://schemas.microsoft.com/office/powerpoint/2010/main" val="2433684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 gauche : </a:t>
            </a:r>
            <a:r>
              <a:rPr lang="fr-FR" sz="1200" i="1" dirty="0">
                <a:latin typeface="Times New Roman" panose="02020603050405020304" pitchFamily="18" charset="0"/>
                <a:cs typeface="Times New Roman" panose="02020603050405020304" pitchFamily="18" charset="0"/>
              </a:rPr>
              <a:t>Icône de l’</a:t>
            </a:r>
            <a:r>
              <a:rPr lang="fr-FR" sz="1200" i="1" dirty="0" err="1">
                <a:latin typeface="Times New Roman" panose="02020603050405020304" pitchFamily="18" charset="0"/>
                <a:cs typeface="Times New Roman" panose="02020603050405020304" pitchFamily="18" charset="0"/>
              </a:rPr>
              <a:t>Anastasis</a:t>
            </a:r>
            <a:r>
              <a:rPr lang="fr-FR" sz="1200" dirty="0">
                <a:latin typeface="Times New Roman" panose="02020603050405020304" pitchFamily="18" charset="0"/>
                <a:cs typeface="Times New Roman" panose="02020603050405020304" pitchFamily="18" charset="0"/>
              </a:rPr>
              <a:t>, Novgorod, fin </a:t>
            </a:r>
            <a:r>
              <a:rPr lang="fr-FR" sz="1200" dirty="0" err="1">
                <a:latin typeface="Times New Roman" panose="02020603050405020304" pitchFamily="18" charset="0"/>
                <a:cs typeface="Times New Roman" panose="02020603050405020304" pitchFamily="18" charset="0"/>
              </a:rPr>
              <a:t>Xve</a:t>
            </a:r>
            <a:r>
              <a:rPr lang="fr-FR" sz="1200" dirty="0">
                <a:latin typeface="Times New Roman" panose="02020603050405020304" pitchFamily="18" charset="0"/>
                <a:cs typeface="Times New Roman" panose="02020603050405020304" pitchFamily="18" charset="0"/>
              </a:rPr>
              <a:t>, Eglise de la Dormition de </a:t>
            </a:r>
            <a:r>
              <a:rPr lang="fr-FR" sz="1200" dirty="0" err="1">
                <a:latin typeface="Times New Roman" panose="02020603050405020304" pitchFamily="18" charset="0"/>
                <a:cs typeface="Times New Roman" panose="02020603050405020304" pitchFamily="18" charset="0"/>
              </a:rPr>
              <a:t>Volotovo</a:t>
            </a:r>
            <a:endParaRPr lang="fr-FR" sz="1200" dirty="0">
              <a:latin typeface="Times New Roman" panose="02020603050405020304" pitchFamily="18" charset="0"/>
              <a:cs typeface="Times New Roman" panose="02020603050405020304" pitchFamily="18" charset="0"/>
            </a:endParaRPr>
          </a:p>
          <a:p>
            <a:r>
              <a:rPr lang="fr-FR" sz="1200" dirty="0">
                <a:latin typeface="Times New Roman" panose="02020603050405020304" pitchFamily="18" charset="0"/>
                <a:cs typeface="Times New Roman" panose="02020603050405020304" pitchFamily="18" charset="0"/>
              </a:rPr>
              <a:t>A droite : </a:t>
            </a:r>
            <a:r>
              <a:rPr lang="fr-FR" sz="1200" i="1" dirty="0">
                <a:latin typeface="Times New Roman" panose="02020603050405020304" pitchFamily="18" charset="0"/>
                <a:cs typeface="Times New Roman" panose="02020603050405020304" pitchFamily="18" charset="0"/>
              </a:rPr>
              <a:t>Descente du Christ aux limbes, </a:t>
            </a:r>
            <a:r>
              <a:rPr lang="fr-FR" sz="1200" dirty="0">
                <a:latin typeface="Times New Roman" panose="02020603050405020304" pitchFamily="18" charset="0"/>
                <a:cs typeface="Times New Roman" panose="02020603050405020304" pitchFamily="18" charset="0"/>
              </a:rPr>
              <a:t>Sinaï, couvent de Sainte-Catherine, fin XIIe siècle</a:t>
            </a:r>
          </a:p>
          <a:p>
            <a:endParaRPr lang="fr-FR" sz="1200" dirty="0">
              <a:latin typeface="Times New Roman" panose="02020603050405020304" pitchFamily="18"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9529FF0-993E-D54E-B9DD-D58FB2B3D4E6}" type="slidenum">
              <a:rPr lang="fr-FR" smtClean="0"/>
              <a:t>34</a:t>
            </a:fld>
            <a:endParaRPr lang="fr-FR"/>
          </a:p>
        </p:txBody>
      </p:sp>
    </p:spTree>
    <p:extLst>
      <p:ext uri="{BB962C8B-B14F-4D97-AF65-F5344CB8AC3E}">
        <p14:creationId xmlns:p14="http://schemas.microsoft.com/office/powerpoint/2010/main" val="4113644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 gauche : </a:t>
            </a:r>
            <a:r>
              <a:rPr lang="fr-FR" sz="1200" i="1" dirty="0">
                <a:latin typeface="Times New Roman" panose="02020603050405020304" pitchFamily="18" charset="0"/>
                <a:cs typeface="Times New Roman" panose="02020603050405020304" pitchFamily="18" charset="0"/>
              </a:rPr>
              <a:t>Icône de l’</a:t>
            </a:r>
            <a:r>
              <a:rPr lang="fr-FR" sz="1200" i="1" dirty="0" err="1">
                <a:latin typeface="Times New Roman" panose="02020603050405020304" pitchFamily="18" charset="0"/>
                <a:cs typeface="Times New Roman" panose="02020603050405020304" pitchFamily="18" charset="0"/>
              </a:rPr>
              <a:t>Anastasis</a:t>
            </a:r>
            <a:r>
              <a:rPr lang="fr-FR" sz="1200" dirty="0">
                <a:latin typeface="Times New Roman" panose="02020603050405020304" pitchFamily="18" charset="0"/>
                <a:cs typeface="Times New Roman" panose="02020603050405020304" pitchFamily="18" charset="0"/>
              </a:rPr>
              <a:t>, Novgorod, fin </a:t>
            </a:r>
            <a:r>
              <a:rPr lang="fr-FR" sz="1200" dirty="0" err="1">
                <a:latin typeface="Times New Roman" panose="02020603050405020304" pitchFamily="18" charset="0"/>
                <a:cs typeface="Times New Roman" panose="02020603050405020304" pitchFamily="18" charset="0"/>
              </a:rPr>
              <a:t>Xve</a:t>
            </a:r>
            <a:r>
              <a:rPr lang="fr-FR" sz="1200" dirty="0">
                <a:latin typeface="Times New Roman" panose="02020603050405020304" pitchFamily="18" charset="0"/>
                <a:cs typeface="Times New Roman" panose="02020603050405020304" pitchFamily="18" charset="0"/>
              </a:rPr>
              <a:t>, Eglise de la Dormition de </a:t>
            </a:r>
            <a:r>
              <a:rPr lang="fr-FR" sz="1200" dirty="0" err="1">
                <a:latin typeface="Times New Roman" panose="02020603050405020304" pitchFamily="18" charset="0"/>
                <a:cs typeface="Times New Roman" panose="02020603050405020304" pitchFamily="18" charset="0"/>
              </a:rPr>
              <a:t>Volotovo</a:t>
            </a:r>
            <a:endParaRPr lang="fr-FR" sz="1200" dirty="0">
              <a:latin typeface="Times New Roman" panose="02020603050405020304" pitchFamily="18" charset="0"/>
              <a:cs typeface="Times New Roman" panose="02020603050405020304" pitchFamily="18" charset="0"/>
            </a:endParaRPr>
          </a:p>
          <a:p>
            <a:r>
              <a:rPr lang="fr-FR" sz="1200" dirty="0">
                <a:latin typeface="Times New Roman" panose="02020603050405020304" pitchFamily="18" charset="0"/>
                <a:cs typeface="Times New Roman" panose="02020603050405020304" pitchFamily="18" charset="0"/>
              </a:rPr>
              <a:t>A droite : </a:t>
            </a:r>
            <a:r>
              <a:rPr lang="fr-FR" sz="1200" i="1" dirty="0">
                <a:latin typeface="Times New Roman" panose="02020603050405020304" pitchFamily="18" charset="0"/>
                <a:cs typeface="Times New Roman" panose="02020603050405020304" pitchFamily="18" charset="0"/>
              </a:rPr>
              <a:t>Descente aux enfers de Pskov , </a:t>
            </a:r>
            <a:r>
              <a:rPr lang="fr-FR" sz="1200" dirty="0">
                <a:latin typeface="Times New Roman" panose="02020603050405020304" pitchFamily="18" charset="0"/>
                <a:cs typeface="Times New Roman" panose="02020603050405020304" pitchFamily="18" charset="0"/>
              </a:rPr>
              <a:t>Saint Pétersbourg Musée national russe, XIV-XVIe siècle</a:t>
            </a:r>
          </a:p>
          <a:p>
            <a:endParaRPr lang="fr-FR" dirty="0"/>
          </a:p>
        </p:txBody>
      </p:sp>
      <p:sp>
        <p:nvSpPr>
          <p:cNvPr id="4" name="Espace réservé du numéro de diapositive 3"/>
          <p:cNvSpPr>
            <a:spLocks noGrp="1"/>
          </p:cNvSpPr>
          <p:nvPr>
            <p:ph type="sldNum" sz="quarter" idx="5"/>
          </p:nvPr>
        </p:nvSpPr>
        <p:spPr/>
        <p:txBody>
          <a:bodyPr/>
          <a:lstStyle/>
          <a:p>
            <a:fld id="{39529FF0-993E-D54E-B9DD-D58FB2B3D4E6}" type="slidenum">
              <a:rPr lang="fr-FR" smtClean="0"/>
              <a:t>35</a:t>
            </a:fld>
            <a:endParaRPr lang="fr-FR"/>
          </a:p>
        </p:txBody>
      </p:sp>
    </p:spTree>
    <p:extLst>
      <p:ext uri="{BB962C8B-B14F-4D97-AF65-F5344CB8AC3E}">
        <p14:creationId xmlns:p14="http://schemas.microsoft.com/office/powerpoint/2010/main" val="551660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52B0ADDD-D14D-DF41-B4E8-B268CD283946}" type="datetimeFigureOut">
              <a:rPr lang="fr-FR" smtClean="0"/>
              <a:t>23/06/2025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3075406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2B0ADDD-D14D-DF41-B4E8-B268CD283946}" type="datetimeFigureOut">
              <a:rPr lang="fr-FR" smtClean="0"/>
              <a:t>23/06/2025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2371308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2B0ADDD-D14D-DF41-B4E8-B268CD283946}" type="datetimeFigureOut">
              <a:rPr lang="fr-FR" smtClean="0"/>
              <a:t>23/06/2025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128786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2B0ADDD-D14D-DF41-B4E8-B268CD283946}" type="datetimeFigureOut">
              <a:rPr lang="fr-FR" smtClean="0"/>
              <a:t>23/06/2025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2298424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52B0ADDD-D14D-DF41-B4E8-B268CD283946}" type="datetimeFigureOut">
              <a:rPr lang="fr-FR" smtClean="0"/>
              <a:t>23/06/2025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3089461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52B0ADDD-D14D-DF41-B4E8-B268CD283946}" type="datetimeFigureOut">
              <a:rPr lang="fr-FR" smtClean="0"/>
              <a:t>23/06/2025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330913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52B0ADDD-D14D-DF41-B4E8-B268CD283946}" type="datetimeFigureOut">
              <a:rPr lang="fr-FR" smtClean="0"/>
              <a:t>23/06/2025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2553580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52B0ADDD-D14D-DF41-B4E8-B268CD283946}" type="datetimeFigureOut">
              <a:rPr lang="fr-FR" smtClean="0"/>
              <a:t>23/06/2025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2083189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2B0ADDD-D14D-DF41-B4E8-B268CD283946}" type="datetimeFigureOut">
              <a:rPr lang="fr-FR" smtClean="0"/>
              <a:t>23/06/2025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1230630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52B0ADDD-D14D-DF41-B4E8-B268CD283946}" type="datetimeFigureOut">
              <a:rPr lang="fr-FR" smtClean="0"/>
              <a:t>23/06/2025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2206937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52B0ADDD-D14D-DF41-B4E8-B268CD283946}" type="datetimeFigureOut">
              <a:rPr lang="fr-FR" smtClean="0"/>
              <a:t>23/06/2025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2062433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B0ADDD-D14D-DF41-B4E8-B268CD283946}" type="datetimeFigureOut">
              <a:rPr lang="fr-FR" smtClean="0"/>
              <a:t>23/06/2025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1C9419-DC08-EF40-8583-2312B63C0C93}" type="slidenum">
              <a:rPr lang="fr-FR" smtClean="0"/>
              <a:t>‹N°›</a:t>
            </a:fld>
            <a:endParaRPr lang="fr-FR"/>
          </a:p>
        </p:txBody>
      </p:sp>
    </p:spTree>
    <p:extLst>
      <p:ext uri="{BB962C8B-B14F-4D97-AF65-F5344CB8AC3E}">
        <p14:creationId xmlns:p14="http://schemas.microsoft.com/office/powerpoint/2010/main" val="3933084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B631FD-9833-2E3C-A16F-58DEBBE208E7}"/>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peinture&#10;&#10;Description générée automatiquement">
            <a:extLst>
              <a:ext uri="{FF2B5EF4-FFF2-40B4-BE49-F238E27FC236}">
                <a16:creationId xmlns:a16="http://schemas.microsoft.com/office/drawing/2014/main" id="{A36B9747-85B0-7221-C6FA-EDD8BC29B6D2}"/>
              </a:ext>
            </a:extLst>
          </p:cNvPr>
          <p:cNvPicPr>
            <a:picLocks noChangeAspect="1"/>
          </p:cNvPicPr>
          <p:nvPr/>
        </p:nvPicPr>
        <p:blipFill>
          <a:blip r:embed="rId2"/>
          <a:srcRect r="25976" b="1"/>
          <a:stretch>
            <a:fillRect/>
          </a:stretch>
        </p:blipFill>
        <p:spPr>
          <a:xfrm>
            <a:off x="1891768" y="10"/>
            <a:ext cx="7252232" cy="6857990"/>
          </a:xfrm>
          <a:prstGeom prst="rect">
            <a:avLst/>
          </a:prstGeom>
        </p:spPr>
      </p:pic>
      <p:sp>
        <p:nvSpPr>
          <p:cNvPr id="23" name="Rectangle 2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ZoneTexte 4">
            <a:extLst>
              <a:ext uri="{FF2B5EF4-FFF2-40B4-BE49-F238E27FC236}">
                <a16:creationId xmlns:a16="http://schemas.microsoft.com/office/drawing/2014/main" id="{36840A67-4AD4-6C8D-F19D-ED6897B1B7FB}"/>
              </a:ext>
            </a:extLst>
          </p:cNvPr>
          <p:cNvSpPr txBox="1"/>
          <p:nvPr/>
        </p:nvSpPr>
        <p:spPr>
          <a:xfrm>
            <a:off x="714171" y="743447"/>
            <a:ext cx="3413692" cy="3692028"/>
          </a:xfrm>
          <a:prstGeom prst="rect">
            <a:avLst/>
          </a:prstGeom>
          <a:noFill/>
        </p:spPr>
        <p:txBody>
          <a:bodyPr vert="horz" lIns="91440" tIns="45720" rIns="91440" bIns="45720" rtlCol="0" anchor="b">
            <a:normAutofit/>
          </a:bodyPr>
          <a:lstStyle/>
          <a:p>
            <a:pPr defTabSz="914400">
              <a:lnSpc>
                <a:spcPct val="90000"/>
              </a:lnSpc>
              <a:spcBef>
                <a:spcPct val="0"/>
              </a:spcBef>
              <a:spcAft>
                <a:spcPts val="600"/>
              </a:spcAft>
            </a:pPr>
            <a:r>
              <a:rPr lang="en-US" sz="4500" dirty="0">
                <a:latin typeface="+mj-lt"/>
                <a:ea typeface="+mj-ea"/>
                <a:cs typeface="+mj-cs"/>
              </a:rPr>
              <a:t>CH. 6  L’ESPERANCE CHRETIENNE</a:t>
            </a:r>
          </a:p>
        </p:txBody>
      </p:sp>
    </p:spTree>
    <p:extLst>
      <p:ext uri="{BB962C8B-B14F-4D97-AF65-F5344CB8AC3E}">
        <p14:creationId xmlns:p14="http://schemas.microsoft.com/office/powerpoint/2010/main" val="3933323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personne, gens, foule&#10;&#10;Description générée automatiquement">
            <a:extLst>
              <a:ext uri="{FF2B5EF4-FFF2-40B4-BE49-F238E27FC236}">
                <a16:creationId xmlns:a16="http://schemas.microsoft.com/office/drawing/2014/main" id="{6A6D88A2-261D-4EEC-4226-616899652443}"/>
              </a:ext>
            </a:extLst>
          </p:cNvPr>
          <p:cNvPicPr>
            <a:picLocks noChangeAspect="1"/>
          </p:cNvPicPr>
          <p:nvPr/>
        </p:nvPicPr>
        <p:blipFill rotWithShape="1">
          <a:blip r:embed="rId2"/>
          <a:srcRect l="20710" r="9761"/>
          <a:stretch/>
        </p:blipFill>
        <p:spPr>
          <a:xfrm>
            <a:off x="2625863" y="0"/>
            <a:ext cx="7252231"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ZoneTexte 1">
            <a:extLst>
              <a:ext uri="{FF2B5EF4-FFF2-40B4-BE49-F238E27FC236}">
                <a16:creationId xmlns:a16="http://schemas.microsoft.com/office/drawing/2014/main" id="{CC8AD328-FE16-9998-2E03-97350A733C72}"/>
              </a:ext>
            </a:extLst>
          </p:cNvPr>
          <p:cNvSpPr txBox="1"/>
          <p:nvPr/>
        </p:nvSpPr>
        <p:spPr>
          <a:xfrm>
            <a:off x="254118" y="425140"/>
            <a:ext cx="3922466" cy="4288570"/>
          </a:xfrm>
          <a:prstGeom prst="rect">
            <a:avLst/>
          </a:prstGeom>
        </p:spPr>
        <p:txBody>
          <a:bodyPr vert="horz" lIns="91440" tIns="45720" rIns="91440" bIns="45720" rtlCol="0">
            <a:normAutofit fontScale="25000" lnSpcReduction="20000"/>
          </a:bodyPr>
          <a:lstStyle/>
          <a:p>
            <a:pPr algn="just" defTabSz="914400">
              <a:lnSpc>
                <a:spcPct val="120000"/>
              </a:lnSpc>
              <a:spcAft>
                <a:spcPts val="600"/>
              </a:spcAft>
            </a:pPr>
            <a:r>
              <a:rPr lang="en-US" sz="12800" dirty="0">
                <a:cs typeface="Times New Roman" panose="02020603050405020304" pitchFamily="18" charset="0"/>
              </a:rPr>
              <a:t>« Après </a:t>
            </a:r>
            <a:r>
              <a:rPr lang="en-US" sz="12800" dirty="0" err="1">
                <a:cs typeface="Times New Roman" panose="02020603050405020304" pitchFamily="18" charset="0"/>
              </a:rPr>
              <a:t>avoir</a:t>
            </a:r>
            <a:r>
              <a:rPr lang="en-US" sz="12800" dirty="0">
                <a:cs typeface="Times New Roman" panose="02020603050405020304" pitchFamily="18" charset="0"/>
              </a:rPr>
              <a:t> </a:t>
            </a:r>
            <a:r>
              <a:rPr lang="en-US" sz="12800" dirty="0" err="1">
                <a:cs typeface="Times New Roman" panose="02020603050405020304" pitchFamily="18" charset="0"/>
              </a:rPr>
              <a:t>bu</a:t>
            </a:r>
            <a:r>
              <a:rPr lang="en-US" sz="12800" dirty="0">
                <a:cs typeface="Times New Roman" panose="02020603050405020304" pitchFamily="18" charset="0"/>
              </a:rPr>
              <a:t> le poison je ne </a:t>
            </a:r>
            <a:r>
              <a:rPr lang="en-US" sz="12800" dirty="0" err="1">
                <a:cs typeface="Times New Roman" panose="02020603050405020304" pitchFamily="18" charset="0"/>
              </a:rPr>
              <a:t>resterai</a:t>
            </a:r>
            <a:r>
              <a:rPr lang="en-US" sz="12800" dirty="0">
                <a:cs typeface="Times New Roman" panose="02020603050405020304" pitchFamily="18" charset="0"/>
              </a:rPr>
              <a:t> plus </a:t>
            </a:r>
            <a:r>
              <a:rPr lang="en-US" sz="12800" dirty="0" err="1">
                <a:cs typeface="Times New Roman" panose="02020603050405020304" pitchFamily="18" charset="0"/>
              </a:rPr>
              <a:t>auprès</a:t>
            </a:r>
            <a:r>
              <a:rPr lang="en-US" sz="12800" dirty="0">
                <a:cs typeface="Times New Roman" panose="02020603050405020304" pitchFamily="18" charset="0"/>
              </a:rPr>
              <a:t> de </a:t>
            </a:r>
            <a:r>
              <a:rPr lang="en-US" sz="12800" dirty="0" err="1">
                <a:cs typeface="Times New Roman" panose="02020603050405020304" pitchFamily="18" charset="0"/>
              </a:rPr>
              <a:t>vous</a:t>
            </a:r>
            <a:r>
              <a:rPr lang="en-US" sz="12800" dirty="0">
                <a:cs typeface="Times New Roman" panose="02020603050405020304" pitchFamily="18" charset="0"/>
              </a:rPr>
              <a:t>, </a:t>
            </a:r>
            <a:r>
              <a:rPr lang="en-US" sz="12800" dirty="0" err="1">
                <a:cs typeface="Times New Roman" panose="02020603050405020304" pitchFamily="18" charset="0"/>
              </a:rPr>
              <a:t>mais</a:t>
            </a:r>
            <a:r>
              <a:rPr lang="en-US" sz="12800" dirty="0">
                <a:cs typeface="Times New Roman" panose="02020603050405020304" pitchFamily="18" charset="0"/>
              </a:rPr>
              <a:t> </a:t>
            </a:r>
            <a:r>
              <a:rPr lang="en-US" sz="12800" dirty="0" err="1">
                <a:cs typeface="Times New Roman" panose="02020603050405020304" pitchFamily="18" charset="0"/>
              </a:rPr>
              <a:t>partirai</a:t>
            </a:r>
            <a:r>
              <a:rPr lang="en-US" sz="12800" dirty="0">
                <a:cs typeface="Times New Roman" panose="02020603050405020304" pitchFamily="18" charset="0"/>
              </a:rPr>
              <a:t>, </a:t>
            </a:r>
            <a:r>
              <a:rPr lang="en-US" sz="12800" dirty="0" err="1">
                <a:cs typeface="Times New Roman" panose="02020603050405020304" pitchFamily="18" charset="0"/>
              </a:rPr>
              <a:t>m’en</a:t>
            </a:r>
            <a:r>
              <a:rPr lang="en-US" sz="12800" dirty="0">
                <a:cs typeface="Times New Roman" panose="02020603050405020304" pitchFamily="18" charset="0"/>
              </a:rPr>
              <a:t> </a:t>
            </a:r>
            <a:r>
              <a:rPr lang="en-US" sz="12800" dirty="0" err="1">
                <a:cs typeface="Times New Roman" panose="02020603050405020304" pitchFamily="18" charset="0"/>
              </a:rPr>
              <a:t>allant</a:t>
            </a:r>
            <a:r>
              <a:rPr lang="en-US" sz="12800" dirty="0">
                <a:cs typeface="Times New Roman" panose="02020603050405020304" pitchFamily="18" charset="0"/>
              </a:rPr>
              <a:t> </a:t>
            </a:r>
            <a:r>
              <a:rPr lang="en-US" sz="12800" dirty="0" err="1">
                <a:cs typeface="Times New Roman" panose="02020603050405020304" pitchFamily="18" charset="0"/>
              </a:rPr>
              <a:t>vers</a:t>
            </a:r>
            <a:r>
              <a:rPr lang="en-US" sz="12800" dirty="0">
                <a:cs typeface="Times New Roman" panose="02020603050405020304" pitchFamily="18" charset="0"/>
              </a:rPr>
              <a:t> </a:t>
            </a:r>
            <a:r>
              <a:rPr lang="en-US" sz="12800" dirty="0" err="1">
                <a:cs typeface="Times New Roman" panose="02020603050405020304" pitchFamily="18" charset="0"/>
              </a:rPr>
              <a:t>certaines</a:t>
            </a:r>
            <a:r>
              <a:rPr lang="en-US" sz="12800" dirty="0">
                <a:cs typeface="Times New Roman" panose="02020603050405020304" pitchFamily="18" charset="0"/>
              </a:rPr>
              <a:t> </a:t>
            </a:r>
            <a:r>
              <a:rPr lang="en-US" sz="12800" dirty="0" err="1">
                <a:cs typeface="Times New Roman" panose="02020603050405020304" pitchFamily="18" charset="0"/>
              </a:rPr>
              <a:t>félicités</a:t>
            </a:r>
            <a:r>
              <a:rPr lang="en-US" sz="12800" dirty="0">
                <a:cs typeface="Times New Roman" panose="02020603050405020304" pitchFamily="18" charset="0"/>
              </a:rPr>
              <a:t> qui </a:t>
            </a:r>
            <a:r>
              <a:rPr lang="en-US" sz="12800" dirty="0" err="1">
                <a:cs typeface="Times New Roman" panose="02020603050405020304" pitchFamily="18" charset="0"/>
              </a:rPr>
              <a:t>sont</a:t>
            </a:r>
            <a:r>
              <a:rPr lang="en-US" sz="12800" dirty="0">
                <a:cs typeface="Times New Roman" panose="02020603050405020304" pitchFamily="18" charset="0"/>
              </a:rPr>
              <a:t> </a:t>
            </a:r>
            <a:r>
              <a:rPr lang="en-US" sz="12800" dirty="0" err="1">
                <a:cs typeface="Times New Roman" panose="02020603050405020304" pitchFamily="18" charset="0"/>
              </a:rPr>
              <a:t>celles</a:t>
            </a:r>
            <a:r>
              <a:rPr lang="en-US" sz="12800" dirty="0">
                <a:cs typeface="Times New Roman" panose="02020603050405020304" pitchFamily="18" charset="0"/>
              </a:rPr>
              <a:t> des </a:t>
            </a:r>
            <a:r>
              <a:rPr lang="en-US" sz="12800" dirty="0" err="1">
                <a:cs typeface="Times New Roman" panose="02020603050405020304" pitchFamily="18" charset="0"/>
              </a:rPr>
              <a:t>bienheureux</a:t>
            </a:r>
            <a:r>
              <a:rPr lang="en-US" sz="12800" dirty="0">
                <a:cs typeface="Times New Roman" panose="02020603050405020304" pitchFamily="18" charset="0"/>
              </a:rPr>
              <a:t> (…) Il faut </a:t>
            </a:r>
            <a:r>
              <a:rPr lang="en-US" sz="12800" dirty="0" err="1">
                <a:cs typeface="Times New Roman" panose="02020603050405020304" pitchFamily="18" charset="0"/>
              </a:rPr>
              <a:t>avoir</a:t>
            </a:r>
            <a:r>
              <a:rPr lang="en-US" sz="12800" dirty="0">
                <a:cs typeface="Times New Roman" panose="02020603050405020304" pitchFamily="18" charset="0"/>
              </a:rPr>
              <a:t> </a:t>
            </a:r>
            <a:r>
              <a:rPr lang="en-US" sz="12800" dirty="0" err="1">
                <a:cs typeface="Times New Roman" panose="02020603050405020304" pitchFamily="18" charset="0"/>
              </a:rPr>
              <a:t>confiance</a:t>
            </a:r>
            <a:r>
              <a:rPr lang="en-US" sz="12800" dirty="0">
                <a:cs typeface="Times New Roman" panose="02020603050405020304" pitchFamily="18" charset="0"/>
              </a:rPr>
              <a:t>. Il faut dire que </a:t>
            </a:r>
            <a:r>
              <a:rPr lang="en-US" sz="12800" dirty="0" err="1">
                <a:cs typeface="Times New Roman" panose="02020603050405020304" pitchFamily="18" charset="0"/>
              </a:rPr>
              <a:t>ce</a:t>
            </a:r>
            <a:r>
              <a:rPr lang="en-US" sz="12800" dirty="0">
                <a:cs typeface="Times New Roman" panose="02020603050405020304" pitchFamily="18" charset="0"/>
              </a:rPr>
              <a:t> que </a:t>
            </a:r>
            <a:r>
              <a:rPr lang="en-US" sz="12800" dirty="0" err="1">
                <a:cs typeface="Times New Roman" panose="02020603050405020304" pitchFamily="18" charset="0"/>
              </a:rPr>
              <a:t>tu</a:t>
            </a:r>
            <a:r>
              <a:rPr lang="en-US" sz="12800" dirty="0">
                <a:cs typeface="Times New Roman" panose="02020603050405020304" pitchFamily="18" charset="0"/>
              </a:rPr>
              <a:t> </a:t>
            </a:r>
            <a:r>
              <a:rPr lang="en-US" sz="12800" dirty="0" err="1">
                <a:cs typeface="Times New Roman" panose="02020603050405020304" pitchFamily="18" charset="0"/>
              </a:rPr>
              <a:t>ensevelis</a:t>
            </a:r>
            <a:r>
              <a:rPr lang="en-US" sz="12800" dirty="0">
                <a:cs typeface="Times New Roman" panose="02020603050405020304" pitchFamily="18" charset="0"/>
              </a:rPr>
              <a:t>, </a:t>
            </a:r>
            <a:r>
              <a:rPr lang="en-US" sz="12800" dirty="0" err="1">
                <a:cs typeface="Times New Roman" panose="02020603050405020304" pitchFamily="18" charset="0"/>
              </a:rPr>
              <a:t>c’est</a:t>
            </a:r>
            <a:r>
              <a:rPr lang="en-US" sz="12800" dirty="0">
                <a:cs typeface="Times New Roman" panose="02020603050405020304" pitchFamily="18" charset="0"/>
              </a:rPr>
              <a:t> </a:t>
            </a:r>
            <a:r>
              <a:rPr lang="en-US" sz="12800" dirty="0" err="1">
                <a:cs typeface="Times New Roman" panose="02020603050405020304" pitchFamily="18" charset="0"/>
              </a:rPr>
              <a:t>mon</a:t>
            </a:r>
            <a:r>
              <a:rPr lang="en-US" sz="12800" dirty="0">
                <a:cs typeface="Times New Roman" panose="02020603050405020304" pitchFamily="18" charset="0"/>
              </a:rPr>
              <a:t> corps. ». </a:t>
            </a:r>
          </a:p>
          <a:p>
            <a:pPr algn="just" defTabSz="914400">
              <a:lnSpc>
                <a:spcPct val="120000"/>
              </a:lnSpc>
              <a:spcAft>
                <a:spcPts val="600"/>
              </a:spcAft>
            </a:pPr>
            <a:r>
              <a:rPr lang="en-US" sz="12800" dirty="0">
                <a:cs typeface="Times New Roman" panose="02020603050405020304" pitchFamily="18" charset="0"/>
              </a:rPr>
              <a:t>(</a:t>
            </a:r>
            <a:r>
              <a:rPr lang="en-US" sz="12800" i="1" dirty="0" err="1">
                <a:cs typeface="Times New Roman" panose="02020603050405020304" pitchFamily="18" charset="0"/>
              </a:rPr>
              <a:t>Phédon</a:t>
            </a:r>
            <a:r>
              <a:rPr lang="en-US" sz="12800" dirty="0">
                <a:cs typeface="Times New Roman" panose="02020603050405020304" pitchFamily="18" charset="0"/>
              </a:rPr>
              <a:t> 11c-115e)</a:t>
            </a:r>
          </a:p>
          <a:p>
            <a:pPr indent="-228600" defTabSz="914400">
              <a:lnSpc>
                <a:spcPct val="90000"/>
              </a:lnSpc>
              <a:spcAft>
                <a:spcPts val="600"/>
              </a:spcAft>
              <a:buFont typeface="Arial" panose="020B0604020202020204" pitchFamily="34" charset="0"/>
              <a:buChar char="•"/>
            </a:pPr>
            <a:endParaRPr lang="en-US" sz="1700" dirty="0"/>
          </a:p>
        </p:txBody>
      </p:sp>
    </p:spTree>
    <p:extLst>
      <p:ext uri="{BB962C8B-B14F-4D97-AF65-F5344CB8AC3E}">
        <p14:creationId xmlns:p14="http://schemas.microsoft.com/office/powerpoint/2010/main" val="710463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90C0190-FF27-3F45-9FA0-34352FC64F61}"/>
              </a:ext>
            </a:extLst>
          </p:cNvPr>
          <p:cNvSpPr txBox="1"/>
          <p:nvPr/>
        </p:nvSpPr>
        <p:spPr>
          <a:xfrm>
            <a:off x="152400" y="505122"/>
            <a:ext cx="8839200" cy="5509200"/>
          </a:xfrm>
          <a:prstGeom prst="rect">
            <a:avLst/>
          </a:prstGeom>
          <a:noFill/>
        </p:spPr>
        <p:txBody>
          <a:bodyPr wrap="square" rtlCol="0">
            <a:spAutoFit/>
          </a:bodyPr>
          <a:lstStyle/>
          <a:p>
            <a:pPr lvl="0"/>
            <a:r>
              <a:rPr lang="fr-FR" dirty="0"/>
              <a:t> </a:t>
            </a:r>
            <a:r>
              <a:rPr lang="fr-FR" sz="2200" b="1" dirty="0">
                <a:latin typeface="Times New Roman" panose="02020603050405020304" pitchFamily="18" charset="0"/>
                <a:cs typeface="Times New Roman" panose="02020603050405020304" pitchFamily="18" charset="0"/>
              </a:rPr>
              <a:t>1. ESPERER</a:t>
            </a:r>
            <a:r>
              <a:rPr lang="fr-FR" sz="2200" dirty="0">
                <a:latin typeface="Times New Roman" panose="02020603050405020304" pitchFamily="18" charset="0"/>
                <a:cs typeface="Times New Roman" panose="02020603050405020304" pitchFamily="18" charset="0"/>
              </a:rPr>
              <a:t>	</a:t>
            </a:r>
          </a:p>
          <a:p>
            <a:r>
              <a:rPr lang="fr-FR" sz="2200"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2. LE CHRETIEN ET L’AU-DELA	</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3. LE JOUR DU SEIGNEUR	</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4. RESURRECTION DES MORTS ET IMMORTALITE DE L’AME</a:t>
            </a:r>
          </a:p>
          <a:p>
            <a:pPr lvl="1"/>
            <a:r>
              <a:rPr lang="fr-FR" sz="2200" dirty="0">
                <a:latin typeface="Times New Roman" panose="02020603050405020304" pitchFamily="18" charset="0"/>
                <a:cs typeface="Times New Roman" panose="02020603050405020304" pitchFamily="18" charset="0"/>
              </a:rPr>
              <a:t>4.1.	Résurrection des morts ou de la chair	</a:t>
            </a:r>
          </a:p>
          <a:p>
            <a:pPr lvl="1"/>
            <a:r>
              <a:rPr lang="fr-FR" sz="2200" dirty="0">
                <a:latin typeface="Times New Roman" panose="02020603050405020304" pitchFamily="18" charset="0"/>
                <a:cs typeface="Times New Roman" panose="02020603050405020304" pitchFamily="18" charset="0"/>
              </a:rPr>
              <a:t>4.2. La tradition grecque de l’immortalité de l’âme	</a:t>
            </a:r>
          </a:p>
          <a:p>
            <a:pPr lvl="1"/>
            <a:r>
              <a:rPr lang="fr-FR" sz="2200" dirty="0">
                <a:solidFill>
                  <a:srgbClr val="FF0000"/>
                </a:solidFill>
                <a:latin typeface="Times New Roman" panose="02020603050405020304" pitchFamily="18" charset="0"/>
                <a:cs typeface="Times New Roman" panose="02020603050405020304" pitchFamily="18" charset="0"/>
              </a:rPr>
              <a:t>4.3. Pour le dernier jour</a:t>
            </a:r>
          </a:p>
          <a:p>
            <a:pPr lvl="1"/>
            <a:r>
              <a:rPr lang="fr-FR" sz="2200" dirty="0">
                <a:latin typeface="Times New Roman" panose="02020603050405020304" pitchFamily="18" charset="0"/>
                <a:cs typeface="Times New Roman" panose="02020603050405020304" pitchFamily="18" charset="0"/>
              </a:rPr>
              <a:t>	</a:t>
            </a:r>
            <a:endParaRPr lang="fr-FR" sz="2200" b="1" dirty="0">
              <a:latin typeface="Times New Roman" panose="02020603050405020304" pitchFamily="18" charset="0"/>
              <a:cs typeface="Times New Roman" panose="02020603050405020304" pitchFamily="18" charset="0"/>
            </a:endParaRPr>
          </a:p>
          <a:p>
            <a:r>
              <a:rPr lang="fr-FR" sz="2200" b="1" dirty="0">
                <a:latin typeface="Times New Roman" panose="02020603050405020304" pitchFamily="18" charset="0"/>
                <a:cs typeface="Times New Roman" panose="02020603050405020304" pitchFamily="18" charset="0"/>
              </a:rPr>
              <a:t>5. LES DIMENSIONS PERSONNELLES DE L’ESCHATOLOGIE</a:t>
            </a:r>
          </a:p>
          <a:p>
            <a:pPr lvl="1"/>
            <a:r>
              <a:rPr lang="fr-FR" sz="2200" dirty="0">
                <a:latin typeface="Times New Roman" panose="02020603050405020304" pitchFamily="18" charset="0"/>
                <a:cs typeface="Times New Roman" panose="02020603050405020304" pitchFamily="18" charset="0"/>
              </a:rPr>
              <a:t>5.1. Le jugement particulier</a:t>
            </a:r>
          </a:p>
          <a:p>
            <a:pPr lvl="1"/>
            <a:r>
              <a:rPr lang="fr-FR" sz="2200" dirty="0">
                <a:latin typeface="Times New Roman" panose="02020603050405020304" pitchFamily="18" charset="0"/>
                <a:cs typeface="Times New Roman" panose="02020603050405020304" pitchFamily="18" charset="0"/>
              </a:rPr>
              <a:t>5.2. Le ciel</a:t>
            </a:r>
          </a:p>
          <a:p>
            <a:pPr lvl="1"/>
            <a:r>
              <a:rPr lang="fr-FR" sz="2200" dirty="0">
                <a:latin typeface="Times New Roman" panose="02020603050405020304" pitchFamily="18" charset="0"/>
                <a:cs typeface="Times New Roman" panose="02020603050405020304" pitchFamily="18" charset="0"/>
              </a:rPr>
              <a:t>5.3. L’enfer</a:t>
            </a:r>
          </a:p>
          <a:p>
            <a:pPr lvl="1"/>
            <a:r>
              <a:rPr lang="fr-FR" sz="2200" dirty="0">
                <a:latin typeface="Times New Roman" panose="02020603050405020304" pitchFamily="18" charset="0"/>
                <a:cs typeface="Times New Roman" panose="02020603050405020304" pitchFamily="18" charset="0"/>
              </a:rPr>
              <a:t>5.4. Le purgatoire </a:t>
            </a:r>
          </a:p>
        </p:txBody>
      </p:sp>
    </p:spTree>
    <p:extLst>
      <p:ext uri="{BB962C8B-B14F-4D97-AF65-F5344CB8AC3E}">
        <p14:creationId xmlns:p14="http://schemas.microsoft.com/office/powerpoint/2010/main" val="2947443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0383E61-F4FD-F328-3FD9-570BAEB044F3}"/>
              </a:ext>
            </a:extLst>
          </p:cNvPr>
          <p:cNvSpPr txBox="1"/>
          <p:nvPr/>
        </p:nvSpPr>
        <p:spPr>
          <a:xfrm>
            <a:off x="3303286" y="151179"/>
            <a:ext cx="5782962" cy="6555641"/>
          </a:xfrm>
          <a:prstGeom prst="rect">
            <a:avLst/>
          </a:prstGeom>
          <a:noFill/>
        </p:spPr>
        <p:txBody>
          <a:bodyPr wrap="square" rtlCol="0">
            <a:spAutoFit/>
          </a:bodyPr>
          <a:lstStyle/>
          <a:p>
            <a:pPr algn="just"/>
            <a:r>
              <a:rPr lang="fr-FR" sz="3000" dirty="0">
                <a:cs typeface="Times New Roman" panose="02020603050405020304" pitchFamily="18" charset="0"/>
              </a:rPr>
              <a:t>« Pour moi, vivre, c’est le Christ </a:t>
            </a:r>
            <a:r>
              <a:rPr lang="fr-FR" sz="3000" b="1" dirty="0">
                <a:cs typeface="Times New Roman" panose="02020603050405020304" pitchFamily="18" charset="0"/>
              </a:rPr>
              <a:t>et mourir m’est un gain</a:t>
            </a:r>
            <a:r>
              <a:rPr lang="fr-FR" sz="3000" dirty="0">
                <a:cs typeface="Times New Roman" panose="02020603050405020304" pitchFamily="18" charset="0"/>
              </a:rPr>
              <a:t>. Mais si vivre ici-bas doit me permettre un travail fécond, je ne sais que choisir. Je suis pris dans ce dilemme : </a:t>
            </a:r>
            <a:r>
              <a:rPr lang="fr-FR" sz="3000" b="1" dirty="0">
                <a:cs typeface="Times New Roman" panose="02020603050405020304" pitchFamily="18" charset="0"/>
              </a:rPr>
              <a:t>j’ai le désir de m’en aller et</a:t>
            </a:r>
            <a:r>
              <a:rPr lang="fr-FR" sz="3000" dirty="0">
                <a:cs typeface="Times New Roman" panose="02020603050405020304" pitchFamily="18" charset="0"/>
              </a:rPr>
              <a:t> </a:t>
            </a:r>
            <a:r>
              <a:rPr lang="fr-FR" sz="3000" b="1" dirty="0">
                <a:cs typeface="Times New Roman" panose="02020603050405020304" pitchFamily="18" charset="0"/>
              </a:rPr>
              <a:t>être avec Christ, </a:t>
            </a:r>
            <a:r>
              <a:rPr lang="fr-FR" sz="3000" dirty="0">
                <a:cs typeface="Times New Roman" panose="02020603050405020304" pitchFamily="18" charset="0"/>
              </a:rPr>
              <a:t>et c’est de beaucoup préférable, mais demeurer ici-bas est plus nécessaire à cause de vous. </a:t>
            </a:r>
          </a:p>
          <a:p>
            <a:pPr algn="just"/>
            <a:r>
              <a:rPr lang="fr-FR" sz="3000" dirty="0">
                <a:cs typeface="Times New Roman" panose="02020603050405020304" pitchFamily="18" charset="0"/>
              </a:rPr>
              <a:t>Aussi, je suis convaincu, je sais que je resterai, que je demeurerai près de vous tous, pour votre progrès et la joie de votre foi. » </a:t>
            </a:r>
          </a:p>
          <a:p>
            <a:pPr algn="just"/>
            <a:r>
              <a:rPr lang="fr-FR" sz="3000" dirty="0">
                <a:cs typeface="Times New Roman" panose="02020603050405020304" pitchFamily="18" charset="0"/>
              </a:rPr>
              <a:t>(Ph 1, 21-24) </a:t>
            </a:r>
          </a:p>
        </p:txBody>
      </p:sp>
      <p:pic>
        <p:nvPicPr>
          <p:cNvPr id="4" name="Image 3" descr="Une image contenant roche, vieux, pierre&#10;&#10;Description générée automatiquement">
            <a:extLst>
              <a:ext uri="{FF2B5EF4-FFF2-40B4-BE49-F238E27FC236}">
                <a16:creationId xmlns:a16="http://schemas.microsoft.com/office/drawing/2014/main" id="{62726784-EB0C-7D48-90EC-DAB9C139BCC6}"/>
              </a:ext>
            </a:extLst>
          </p:cNvPr>
          <p:cNvPicPr>
            <a:picLocks noChangeAspect="1"/>
          </p:cNvPicPr>
          <p:nvPr/>
        </p:nvPicPr>
        <p:blipFill rotWithShape="1">
          <a:blip r:embed="rId2"/>
          <a:srcRect l="6632" r="23011"/>
          <a:stretch/>
        </p:blipFill>
        <p:spPr>
          <a:xfrm>
            <a:off x="0" y="420130"/>
            <a:ext cx="2949235" cy="6017740"/>
          </a:xfrm>
          <a:prstGeom prst="rect">
            <a:avLst/>
          </a:prstGeom>
        </p:spPr>
      </p:pic>
    </p:spTree>
    <p:extLst>
      <p:ext uri="{BB962C8B-B14F-4D97-AF65-F5344CB8AC3E}">
        <p14:creationId xmlns:p14="http://schemas.microsoft.com/office/powerpoint/2010/main" val="1007571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90C0190-FF27-3F45-9FA0-34352FC64F61}"/>
              </a:ext>
            </a:extLst>
          </p:cNvPr>
          <p:cNvSpPr txBox="1"/>
          <p:nvPr/>
        </p:nvSpPr>
        <p:spPr>
          <a:xfrm>
            <a:off x="152400" y="505122"/>
            <a:ext cx="8839200" cy="5509200"/>
          </a:xfrm>
          <a:prstGeom prst="rect">
            <a:avLst/>
          </a:prstGeom>
          <a:noFill/>
        </p:spPr>
        <p:txBody>
          <a:bodyPr wrap="square" rtlCol="0">
            <a:spAutoFit/>
          </a:bodyPr>
          <a:lstStyle/>
          <a:p>
            <a:pPr lvl="0"/>
            <a:r>
              <a:rPr lang="fr-FR" dirty="0"/>
              <a:t> </a:t>
            </a:r>
            <a:r>
              <a:rPr lang="fr-FR" sz="2200" b="1" dirty="0">
                <a:latin typeface="Times New Roman" panose="02020603050405020304" pitchFamily="18" charset="0"/>
                <a:cs typeface="Times New Roman" panose="02020603050405020304" pitchFamily="18" charset="0"/>
              </a:rPr>
              <a:t>1. ESPERER</a:t>
            </a:r>
          </a:p>
          <a:p>
            <a:pPr lvl="0"/>
            <a:endParaRPr lang="fr-FR" sz="2200" dirty="0">
              <a:latin typeface="Times New Roman" panose="02020603050405020304" pitchFamily="18" charset="0"/>
              <a:cs typeface="Times New Roman" panose="02020603050405020304" pitchFamily="18" charset="0"/>
            </a:endParaRPr>
          </a:p>
          <a:p>
            <a:r>
              <a:rPr lang="fr-FR" sz="2200" b="1" dirty="0">
                <a:latin typeface="Times New Roman" panose="02020603050405020304" pitchFamily="18" charset="0"/>
                <a:cs typeface="Times New Roman" panose="02020603050405020304" pitchFamily="18" charset="0"/>
              </a:rPr>
              <a:t>2. LE CHRETIEN ET L’AU-DELA	</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3. LE JOUR DU SEIGNEUR	</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4. RESURRECTION DES MORTS ET IMMORTALITE DE L’AME</a:t>
            </a:r>
          </a:p>
          <a:p>
            <a:pPr lvl="1"/>
            <a:r>
              <a:rPr lang="fr-FR" sz="2200" dirty="0">
                <a:latin typeface="Times New Roman" panose="02020603050405020304" pitchFamily="18" charset="0"/>
                <a:cs typeface="Times New Roman" panose="02020603050405020304" pitchFamily="18" charset="0"/>
              </a:rPr>
              <a:t>4.1.	Résurrection des morts ou de la chair	</a:t>
            </a:r>
          </a:p>
          <a:p>
            <a:pPr lvl="1"/>
            <a:r>
              <a:rPr lang="fr-FR" sz="2200" dirty="0">
                <a:latin typeface="Times New Roman" panose="02020603050405020304" pitchFamily="18" charset="0"/>
                <a:cs typeface="Times New Roman" panose="02020603050405020304" pitchFamily="18" charset="0"/>
              </a:rPr>
              <a:t>4.2. La tradition grecque de l’immortalité de l’âme	</a:t>
            </a:r>
          </a:p>
          <a:p>
            <a:pPr lvl="1"/>
            <a:r>
              <a:rPr lang="fr-FR" sz="2200" dirty="0">
                <a:latin typeface="Times New Roman" panose="02020603050405020304" pitchFamily="18" charset="0"/>
                <a:cs typeface="Times New Roman" panose="02020603050405020304" pitchFamily="18" charset="0"/>
              </a:rPr>
              <a:t>4.3. Pour le dernier jour	</a:t>
            </a:r>
          </a:p>
          <a:p>
            <a:endParaRPr lang="fr-FR" sz="2200" b="1" dirty="0">
              <a:latin typeface="Times New Roman" panose="02020603050405020304" pitchFamily="18" charset="0"/>
              <a:cs typeface="Times New Roman" panose="02020603050405020304" pitchFamily="18" charset="0"/>
            </a:endParaRPr>
          </a:p>
          <a:p>
            <a:r>
              <a:rPr lang="fr-FR" sz="2200" b="1" dirty="0">
                <a:solidFill>
                  <a:srgbClr val="FF0000"/>
                </a:solidFill>
                <a:latin typeface="Times New Roman" panose="02020603050405020304" pitchFamily="18" charset="0"/>
                <a:cs typeface="Times New Roman" panose="02020603050405020304" pitchFamily="18" charset="0"/>
              </a:rPr>
              <a:t>5. LES DIMENSIONS PERSONNELLES DE L’ESCHATOLOGIE</a:t>
            </a:r>
          </a:p>
          <a:p>
            <a:pPr lvl="1"/>
            <a:r>
              <a:rPr lang="fr-FR" sz="2200" dirty="0">
                <a:latin typeface="Times New Roman" panose="02020603050405020304" pitchFamily="18" charset="0"/>
                <a:cs typeface="Times New Roman" panose="02020603050405020304" pitchFamily="18" charset="0"/>
              </a:rPr>
              <a:t>5.1. Le jugement particulier</a:t>
            </a:r>
          </a:p>
          <a:p>
            <a:pPr lvl="1"/>
            <a:r>
              <a:rPr lang="fr-FR" sz="2200" dirty="0">
                <a:latin typeface="Times New Roman" panose="02020603050405020304" pitchFamily="18" charset="0"/>
                <a:cs typeface="Times New Roman" panose="02020603050405020304" pitchFamily="18" charset="0"/>
              </a:rPr>
              <a:t>5.2. Le ciel</a:t>
            </a:r>
          </a:p>
          <a:p>
            <a:pPr lvl="1"/>
            <a:r>
              <a:rPr lang="fr-FR" sz="2200" dirty="0">
                <a:latin typeface="Times New Roman" panose="02020603050405020304" pitchFamily="18" charset="0"/>
                <a:cs typeface="Times New Roman" panose="02020603050405020304" pitchFamily="18" charset="0"/>
              </a:rPr>
              <a:t>5.3. L’enfer</a:t>
            </a:r>
          </a:p>
          <a:p>
            <a:pPr lvl="1"/>
            <a:r>
              <a:rPr lang="fr-FR" sz="2200" dirty="0">
                <a:latin typeface="Times New Roman" panose="02020603050405020304" pitchFamily="18" charset="0"/>
                <a:cs typeface="Times New Roman" panose="02020603050405020304" pitchFamily="18" charset="0"/>
              </a:rPr>
              <a:t>5.4. Le purgatoire </a:t>
            </a:r>
          </a:p>
        </p:txBody>
      </p:sp>
    </p:spTree>
    <p:extLst>
      <p:ext uri="{BB962C8B-B14F-4D97-AF65-F5344CB8AC3E}">
        <p14:creationId xmlns:p14="http://schemas.microsoft.com/office/powerpoint/2010/main" val="525561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1805C46-4060-2DD2-CFA3-A46E3B48EBB7}"/>
              </a:ext>
            </a:extLst>
          </p:cNvPr>
          <p:cNvPicPr>
            <a:picLocks noChangeAspect="1"/>
          </p:cNvPicPr>
          <p:nvPr/>
        </p:nvPicPr>
        <p:blipFill>
          <a:blip r:embed="rId2"/>
          <a:srcRect/>
          <a:stretch/>
        </p:blipFill>
        <p:spPr>
          <a:xfrm>
            <a:off x="0" y="0"/>
            <a:ext cx="6180846" cy="6858000"/>
          </a:xfrm>
          <a:prstGeom prst="rect">
            <a:avLst/>
          </a:prstGeom>
        </p:spPr>
      </p:pic>
      <p:sp>
        <p:nvSpPr>
          <p:cNvPr id="4" name="ZoneTexte 3">
            <a:extLst>
              <a:ext uri="{FF2B5EF4-FFF2-40B4-BE49-F238E27FC236}">
                <a16:creationId xmlns:a16="http://schemas.microsoft.com/office/drawing/2014/main" id="{8195C577-DBC4-8DD2-2740-C17D720A8645}"/>
              </a:ext>
            </a:extLst>
          </p:cNvPr>
          <p:cNvSpPr txBox="1"/>
          <p:nvPr/>
        </p:nvSpPr>
        <p:spPr>
          <a:xfrm>
            <a:off x="6316394" y="4038674"/>
            <a:ext cx="2720927" cy="1962076"/>
          </a:xfrm>
          <a:prstGeom prst="rect">
            <a:avLst/>
          </a:prstGeom>
          <a:noFill/>
        </p:spPr>
        <p:txBody>
          <a:bodyPr wrap="square" rtlCol="0">
            <a:spAutoFit/>
          </a:bodyPr>
          <a:lstStyle/>
          <a:p>
            <a:r>
              <a:rPr lang="fr-FR" dirty="0"/>
              <a:t>Gustave Doré, </a:t>
            </a:r>
          </a:p>
          <a:p>
            <a:r>
              <a:rPr lang="fr-FR" dirty="0"/>
              <a:t>Dante et Béatrice </a:t>
            </a:r>
          </a:p>
          <a:p>
            <a:r>
              <a:rPr lang="fr-FR" dirty="0"/>
              <a:t>contemplant l’Empyrée, 1861</a:t>
            </a:r>
          </a:p>
          <a:p>
            <a:r>
              <a:rPr lang="fr-FR" dirty="0"/>
              <a:t>(Paradis, chant XXX de la </a:t>
            </a:r>
            <a:r>
              <a:rPr lang="fr-FR" i="1" dirty="0"/>
              <a:t>Divine Comédie )</a:t>
            </a:r>
            <a:endParaRPr lang="fr-FR" dirty="0"/>
          </a:p>
          <a:p>
            <a:endParaRPr lang="fr-FR" sz="1350" dirty="0"/>
          </a:p>
        </p:txBody>
      </p:sp>
    </p:spTree>
    <p:extLst>
      <p:ext uri="{BB962C8B-B14F-4D97-AF65-F5344CB8AC3E}">
        <p14:creationId xmlns:p14="http://schemas.microsoft.com/office/powerpoint/2010/main" val="3181259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FCC4DBC-C489-CA5E-2514-C2A2CA809D17}"/>
              </a:ext>
            </a:extLst>
          </p:cNvPr>
          <p:cNvSpPr txBox="1"/>
          <p:nvPr/>
        </p:nvSpPr>
        <p:spPr>
          <a:xfrm>
            <a:off x="736979" y="655093"/>
            <a:ext cx="7765576" cy="5016758"/>
          </a:xfrm>
          <a:prstGeom prst="rect">
            <a:avLst/>
          </a:prstGeom>
          <a:noFill/>
        </p:spPr>
        <p:txBody>
          <a:bodyPr wrap="square" rtlCol="0">
            <a:spAutoFit/>
          </a:bodyPr>
          <a:lstStyle/>
          <a:p>
            <a:pPr algn="just"/>
            <a:r>
              <a:rPr lang="fr-FR" sz="3200" dirty="0">
                <a:solidFill>
                  <a:srgbClr val="000000"/>
                </a:solidFill>
                <a:effectLst/>
                <a:ea typeface="MS Mincho" panose="02020609040205080304" pitchFamily="49" charset="-128"/>
                <a:cs typeface="Times New Roman" panose="02020603050405020304" pitchFamily="18" charset="0"/>
              </a:rPr>
              <a:t>« A présent, nous </a:t>
            </a:r>
            <a:r>
              <a:rPr lang="fr-FR" sz="3200" dirty="0">
                <a:solidFill>
                  <a:srgbClr val="000000"/>
                </a:solidFill>
                <a:effectLst/>
                <a:highlight>
                  <a:srgbClr val="FFFF00"/>
                </a:highlight>
                <a:ea typeface="MS Mincho" panose="02020609040205080304" pitchFamily="49" charset="-128"/>
                <a:cs typeface="Times New Roman" panose="02020603050405020304" pitchFamily="18" charset="0"/>
              </a:rPr>
              <a:t>voyons</a:t>
            </a:r>
            <a:r>
              <a:rPr lang="fr-FR" sz="3200" dirty="0">
                <a:solidFill>
                  <a:srgbClr val="000000"/>
                </a:solidFill>
                <a:effectLst/>
                <a:ea typeface="MS Mincho" panose="02020609040205080304" pitchFamily="49" charset="-128"/>
                <a:cs typeface="Times New Roman" panose="02020603050405020304" pitchFamily="18" charset="0"/>
              </a:rPr>
              <a:t> dans un miroir et de façon confuse, mais alors, ce sera face à face. A présent ma </a:t>
            </a:r>
            <a:r>
              <a:rPr lang="fr-FR" sz="3200" dirty="0">
                <a:solidFill>
                  <a:srgbClr val="000000"/>
                </a:solidFill>
                <a:effectLst/>
                <a:highlight>
                  <a:srgbClr val="00FFFF"/>
                </a:highlight>
                <a:ea typeface="MS Mincho" panose="02020609040205080304" pitchFamily="49" charset="-128"/>
                <a:cs typeface="Times New Roman" panose="02020603050405020304" pitchFamily="18" charset="0"/>
              </a:rPr>
              <a:t>connaissance</a:t>
            </a:r>
            <a:r>
              <a:rPr lang="fr-FR" sz="3200" dirty="0">
                <a:solidFill>
                  <a:srgbClr val="000000"/>
                </a:solidFill>
                <a:effectLst/>
                <a:ea typeface="MS Mincho" panose="02020609040205080304" pitchFamily="49" charset="-128"/>
                <a:cs typeface="Times New Roman" panose="02020603050405020304" pitchFamily="18" charset="0"/>
              </a:rPr>
              <a:t> est limitée, alors, je </a:t>
            </a:r>
            <a:r>
              <a:rPr lang="fr-FR" sz="3200" dirty="0">
                <a:solidFill>
                  <a:srgbClr val="000000"/>
                </a:solidFill>
                <a:effectLst/>
                <a:highlight>
                  <a:srgbClr val="00FFFF"/>
                </a:highlight>
                <a:ea typeface="MS Mincho" panose="02020609040205080304" pitchFamily="49" charset="-128"/>
                <a:cs typeface="Times New Roman" panose="02020603050405020304" pitchFamily="18" charset="0"/>
              </a:rPr>
              <a:t>connaîtrai</a:t>
            </a:r>
            <a:r>
              <a:rPr lang="fr-FR" sz="3200" dirty="0">
                <a:solidFill>
                  <a:srgbClr val="000000"/>
                </a:solidFill>
                <a:effectLst/>
                <a:ea typeface="MS Mincho" panose="02020609040205080304" pitchFamily="49" charset="-128"/>
                <a:cs typeface="Times New Roman" panose="02020603050405020304" pitchFamily="18" charset="0"/>
              </a:rPr>
              <a:t> comme je suis connu. » </a:t>
            </a:r>
          </a:p>
          <a:p>
            <a:pPr algn="just"/>
            <a:r>
              <a:rPr lang="fr-FR" sz="3200" dirty="0">
                <a:solidFill>
                  <a:srgbClr val="000000"/>
                </a:solidFill>
                <a:effectLst/>
                <a:ea typeface="MS Mincho" panose="02020609040205080304" pitchFamily="49" charset="-128"/>
                <a:cs typeface="Times New Roman" panose="02020603050405020304" pitchFamily="18" charset="0"/>
              </a:rPr>
              <a:t>(1 Co 13, 12) </a:t>
            </a:r>
          </a:p>
          <a:p>
            <a:pPr algn="just"/>
            <a:endParaRPr lang="fr-FR" sz="3200" dirty="0">
              <a:cs typeface="Times New Roman" panose="02020603050405020304" pitchFamily="18" charset="0"/>
            </a:endParaRPr>
          </a:p>
          <a:p>
            <a:pPr algn="just"/>
            <a:r>
              <a:rPr lang="fr-FR" sz="3200" dirty="0">
                <a:effectLst/>
                <a:ea typeface="MS Mincho" panose="02020609040205080304" pitchFamily="49" charset="-128"/>
                <a:cs typeface="Times New Roman" panose="02020603050405020304" pitchFamily="18" charset="0"/>
              </a:rPr>
              <a:t>« La vie éternelle, c’est qu’ils te </a:t>
            </a:r>
            <a:r>
              <a:rPr lang="fr-FR" sz="3200" dirty="0">
                <a:effectLst/>
                <a:highlight>
                  <a:srgbClr val="00FFFF"/>
                </a:highlight>
                <a:ea typeface="MS Mincho" panose="02020609040205080304" pitchFamily="49" charset="-128"/>
                <a:cs typeface="Times New Roman" panose="02020603050405020304" pitchFamily="18" charset="0"/>
              </a:rPr>
              <a:t>connaissent</a:t>
            </a:r>
            <a:r>
              <a:rPr lang="fr-FR" sz="3200" dirty="0">
                <a:effectLst/>
                <a:ea typeface="MS Mincho" panose="02020609040205080304" pitchFamily="49" charset="-128"/>
                <a:cs typeface="Times New Roman" panose="02020603050405020304" pitchFamily="18" charset="0"/>
              </a:rPr>
              <a:t>, toi, le seul vrai Dieu, et celui que tu as envoyé, Jésus Christ. » </a:t>
            </a:r>
          </a:p>
          <a:p>
            <a:r>
              <a:rPr lang="fr-FR" sz="3200" dirty="0">
                <a:effectLst/>
                <a:ea typeface="MS Mincho" panose="02020609040205080304" pitchFamily="49" charset="-128"/>
                <a:cs typeface="Times New Roman" panose="02020603050405020304" pitchFamily="18" charset="0"/>
              </a:rPr>
              <a:t>(</a:t>
            </a:r>
            <a:r>
              <a:rPr lang="fr-FR" sz="3200" dirty="0" err="1">
                <a:effectLst/>
                <a:ea typeface="MS Mincho" panose="02020609040205080304" pitchFamily="49" charset="-128"/>
                <a:cs typeface="Times New Roman" panose="02020603050405020304" pitchFamily="18" charset="0"/>
              </a:rPr>
              <a:t>Jn</a:t>
            </a:r>
            <a:r>
              <a:rPr lang="fr-FR" sz="3200" dirty="0">
                <a:effectLst/>
                <a:ea typeface="MS Mincho" panose="02020609040205080304" pitchFamily="49" charset="-128"/>
                <a:cs typeface="Times New Roman" panose="02020603050405020304" pitchFamily="18" charset="0"/>
              </a:rPr>
              <a:t> 17, 3) </a:t>
            </a:r>
            <a:endParaRPr lang="fr-FR" sz="3200" dirty="0">
              <a:cs typeface="Times New Roman" panose="02020603050405020304" pitchFamily="18" charset="0"/>
            </a:endParaRPr>
          </a:p>
        </p:txBody>
      </p:sp>
    </p:spTree>
    <p:extLst>
      <p:ext uri="{BB962C8B-B14F-4D97-AF65-F5344CB8AC3E}">
        <p14:creationId xmlns:p14="http://schemas.microsoft.com/office/powerpoint/2010/main" val="338803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FCC4DBC-C489-CA5E-2514-C2A2CA809D17}"/>
              </a:ext>
            </a:extLst>
          </p:cNvPr>
          <p:cNvSpPr txBox="1"/>
          <p:nvPr/>
        </p:nvSpPr>
        <p:spPr>
          <a:xfrm>
            <a:off x="846161" y="2397948"/>
            <a:ext cx="7765576" cy="2062103"/>
          </a:xfrm>
          <a:prstGeom prst="rect">
            <a:avLst/>
          </a:prstGeom>
          <a:noFill/>
        </p:spPr>
        <p:txBody>
          <a:bodyPr wrap="square" rtlCol="0">
            <a:spAutoFit/>
          </a:bodyPr>
          <a:lstStyle/>
          <a:p>
            <a:pPr marL="540385" marR="536575" algn="just"/>
            <a:r>
              <a:rPr lang="fr-FR" sz="3200" dirty="0">
                <a:solidFill>
                  <a:srgbClr val="000000"/>
                </a:solidFill>
                <a:effectLst/>
                <a:ea typeface="MS Mincho" panose="02020609040205080304" pitchFamily="49" charset="-128"/>
                <a:cs typeface="Times New Roman" panose="02020603050405020304" pitchFamily="18" charset="0"/>
              </a:rPr>
              <a:t>La gloire de Dieu c’est l’homme vivant et la vie de l’homme c’est la </a:t>
            </a:r>
            <a:r>
              <a:rPr lang="fr-FR" sz="3200" dirty="0">
                <a:solidFill>
                  <a:srgbClr val="000000"/>
                </a:solidFill>
                <a:effectLst/>
                <a:highlight>
                  <a:srgbClr val="FFFF00"/>
                </a:highlight>
                <a:ea typeface="MS Mincho" panose="02020609040205080304" pitchFamily="49" charset="-128"/>
                <a:cs typeface="Times New Roman" panose="02020603050405020304" pitchFamily="18" charset="0"/>
              </a:rPr>
              <a:t>vision</a:t>
            </a:r>
            <a:r>
              <a:rPr lang="fr-FR" sz="3200" dirty="0">
                <a:solidFill>
                  <a:srgbClr val="000000"/>
                </a:solidFill>
                <a:effectLst/>
                <a:ea typeface="MS Mincho" panose="02020609040205080304" pitchFamily="49" charset="-128"/>
                <a:cs typeface="Times New Roman" panose="02020603050405020304" pitchFamily="18" charset="0"/>
              </a:rPr>
              <a:t> de Dieu ». </a:t>
            </a:r>
          </a:p>
          <a:p>
            <a:pPr marL="540385" marR="536575" algn="just"/>
            <a:r>
              <a:rPr lang="fr-FR" sz="3200" dirty="0">
                <a:solidFill>
                  <a:srgbClr val="000000"/>
                </a:solidFill>
                <a:ea typeface="MS Mincho" panose="02020609040205080304" pitchFamily="49" charset="-128"/>
                <a:cs typeface="Times New Roman" panose="02020603050405020304" pitchFamily="18" charset="0"/>
              </a:rPr>
              <a:t>(</a:t>
            </a:r>
            <a:r>
              <a:rPr lang="fr-FR" sz="3200" dirty="0">
                <a:solidFill>
                  <a:srgbClr val="000000"/>
                </a:solidFill>
                <a:effectLst/>
                <a:ea typeface="Times New Roman" panose="02020603050405020304" pitchFamily="18" charset="0"/>
                <a:cs typeface="Times New Roman" panose="02020603050405020304" pitchFamily="18" charset="0"/>
              </a:rPr>
              <a:t>Irénée, </a:t>
            </a:r>
            <a:r>
              <a:rPr lang="fr-FR" sz="3200" i="1" dirty="0">
                <a:solidFill>
                  <a:srgbClr val="000000"/>
                </a:solidFill>
                <a:effectLst/>
                <a:ea typeface="Times New Roman" panose="02020603050405020304" pitchFamily="18" charset="0"/>
                <a:cs typeface="Times New Roman" panose="02020603050405020304" pitchFamily="18" charset="0"/>
              </a:rPr>
              <a:t>Contre les hérésies</a:t>
            </a:r>
            <a:r>
              <a:rPr lang="fr-FR" sz="3200" dirty="0">
                <a:solidFill>
                  <a:srgbClr val="000000"/>
                </a:solidFill>
                <a:effectLst/>
                <a:ea typeface="Times New Roman" panose="02020603050405020304" pitchFamily="18" charset="0"/>
                <a:cs typeface="Times New Roman" panose="02020603050405020304" pitchFamily="18" charset="0"/>
              </a:rPr>
              <a:t> IV, 20, 5-7)</a:t>
            </a:r>
          </a:p>
        </p:txBody>
      </p:sp>
    </p:spTree>
    <p:extLst>
      <p:ext uri="{BB962C8B-B14F-4D97-AF65-F5344CB8AC3E}">
        <p14:creationId xmlns:p14="http://schemas.microsoft.com/office/powerpoint/2010/main" val="4285851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25D3EB7-51FC-1854-EC30-3852A890F227}"/>
              </a:ext>
            </a:extLst>
          </p:cNvPr>
          <p:cNvSpPr txBox="1"/>
          <p:nvPr/>
        </p:nvSpPr>
        <p:spPr>
          <a:xfrm>
            <a:off x="105507" y="1028343"/>
            <a:ext cx="8932985" cy="4801314"/>
          </a:xfrm>
          <a:prstGeom prst="rect">
            <a:avLst/>
          </a:prstGeom>
          <a:noFill/>
        </p:spPr>
        <p:txBody>
          <a:bodyPr wrap="square" rtlCol="0">
            <a:spAutoFit/>
          </a:bodyPr>
          <a:lstStyle/>
          <a:p>
            <a:pPr marL="540385" marR="536575" algn="just"/>
            <a:r>
              <a:rPr lang="fr-FR" sz="3200" dirty="0">
                <a:solidFill>
                  <a:srgbClr val="000000"/>
                </a:solidFill>
                <a:effectLst/>
                <a:ea typeface="MS Mincho" panose="02020609040205080304" pitchFamily="49" charset="-128"/>
                <a:cs typeface="Times New Roman" panose="02020603050405020304" pitchFamily="18" charset="0"/>
              </a:rPr>
              <a:t>« Nous avons besoin d’un bonheur qui s’accomplisse définitivement dans ce qui nous épanouit, c'est-à-dire dans l’amour, afin que nous puissions dire dès maintenant : </a:t>
            </a:r>
            <a:r>
              <a:rPr lang="fr-FR" sz="3200" b="1" dirty="0">
                <a:solidFill>
                  <a:srgbClr val="000000"/>
                </a:solidFill>
                <a:effectLst/>
                <a:ea typeface="MS Mincho" panose="02020609040205080304" pitchFamily="49" charset="-128"/>
                <a:cs typeface="Times New Roman" panose="02020603050405020304" pitchFamily="18" charset="0"/>
              </a:rPr>
              <a:t>Je suis aimé, donc j’existe</a:t>
            </a:r>
            <a:r>
              <a:rPr lang="fr-FR" sz="3200" dirty="0">
                <a:solidFill>
                  <a:srgbClr val="000000"/>
                </a:solidFill>
                <a:effectLst/>
                <a:ea typeface="MS Mincho" panose="02020609040205080304" pitchFamily="49" charset="-128"/>
                <a:cs typeface="Times New Roman" panose="02020603050405020304" pitchFamily="18" charset="0"/>
              </a:rPr>
              <a:t> ; et j’existerai toujours dans l’amour </a:t>
            </a:r>
            <a:r>
              <a:rPr lang="fr-FR" sz="3200" b="1" dirty="0">
                <a:solidFill>
                  <a:srgbClr val="000000"/>
                </a:solidFill>
                <a:effectLst/>
                <a:ea typeface="MS Mincho" panose="02020609040205080304" pitchFamily="49" charset="-128"/>
                <a:cs typeface="Times New Roman" panose="02020603050405020304" pitchFamily="18" charset="0"/>
              </a:rPr>
              <a:t>qui ne déçoit pas</a:t>
            </a:r>
            <a:r>
              <a:rPr lang="fr-FR" sz="3200" dirty="0">
                <a:solidFill>
                  <a:srgbClr val="000000"/>
                </a:solidFill>
                <a:effectLst/>
                <a:ea typeface="MS Mincho" panose="02020609040205080304" pitchFamily="49" charset="-128"/>
                <a:cs typeface="Times New Roman" panose="02020603050405020304" pitchFamily="18" charset="0"/>
              </a:rPr>
              <a:t> et dont rien ni personne ne pourra jamais me séparer ».</a:t>
            </a:r>
          </a:p>
          <a:p>
            <a:pPr marL="540385" marR="536575" algn="just"/>
            <a:r>
              <a:rPr lang="fr-FR" sz="3200" dirty="0">
                <a:solidFill>
                  <a:srgbClr val="000000"/>
                </a:solidFill>
                <a:ea typeface="MS Mincho" panose="02020609040205080304" pitchFamily="49" charset="-128"/>
                <a:cs typeface="Times New Roman" panose="02020603050405020304" pitchFamily="18" charset="0"/>
              </a:rPr>
              <a:t>(Pape FRANCOIS, </a:t>
            </a:r>
            <a:r>
              <a:rPr lang="fr-FR" sz="3200" i="1" dirty="0">
                <a:solidFill>
                  <a:srgbClr val="000000"/>
                </a:solidFill>
                <a:ea typeface="MS Mincho" panose="02020609040205080304" pitchFamily="49" charset="-128"/>
                <a:cs typeface="Times New Roman" panose="02020603050405020304" pitchFamily="18" charset="0"/>
              </a:rPr>
              <a:t>L’espérance ne déçoit pas</a:t>
            </a:r>
            <a:r>
              <a:rPr lang="fr-FR" sz="3200" dirty="0">
                <a:solidFill>
                  <a:srgbClr val="000000"/>
                </a:solidFill>
                <a:ea typeface="MS Mincho" panose="02020609040205080304" pitchFamily="49" charset="-128"/>
                <a:cs typeface="Times New Roman" panose="02020603050405020304" pitchFamily="18" charset="0"/>
              </a:rPr>
              <a:t>, n°21)</a:t>
            </a:r>
          </a:p>
          <a:p>
            <a:endParaRPr lang="fr-FR" dirty="0"/>
          </a:p>
        </p:txBody>
      </p:sp>
    </p:spTree>
    <p:extLst>
      <p:ext uri="{BB962C8B-B14F-4D97-AF65-F5344CB8AC3E}">
        <p14:creationId xmlns:p14="http://schemas.microsoft.com/office/powerpoint/2010/main" val="1340114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a:extLst>
            <a:ext uri="{FF2B5EF4-FFF2-40B4-BE49-F238E27FC236}">
              <a16:creationId xmlns:a16="http://schemas.microsoft.com/office/drawing/2014/main" id="{FB6E7CFD-6DBA-8542-6191-EEDDA2E9CA5C}"/>
            </a:ext>
          </a:extLst>
        </p:cNvPr>
        <p:cNvGrpSpPr/>
        <p:nvPr/>
      </p:nvGrpSpPr>
      <p:grpSpPr>
        <a:xfrm>
          <a:off x="0" y="0"/>
          <a:ext cx="0" cy="0"/>
          <a:chOff x="0" y="0"/>
          <a:chExt cx="0" cy="0"/>
        </a:xfrm>
      </p:grpSpPr>
      <p:pic>
        <p:nvPicPr>
          <p:cNvPr id="3" name="Image 2" descr="Une image contenant texte, posant, décoré, plusieurs&#10;&#10;Description générée automatiquement">
            <a:extLst>
              <a:ext uri="{FF2B5EF4-FFF2-40B4-BE49-F238E27FC236}">
                <a16:creationId xmlns:a16="http://schemas.microsoft.com/office/drawing/2014/main" id="{2C95F0A2-FA01-6507-C0CB-E8EBDEB2FF69}"/>
              </a:ext>
            </a:extLst>
          </p:cNvPr>
          <p:cNvPicPr>
            <a:picLocks noChangeAspect="1"/>
          </p:cNvPicPr>
          <p:nvPr/>
        </p:nvPicPr>
        <p:blipFill rotWithShape="1">
          <a:blip r:embed="rId2"/>
          <a:srcRect l="1764" t="2877"/>
          <a:stretch/>
        </p:blipFill>
        <p:spPr>
          <a:xfrm>
            <a:off x="209387" y="796612"/>
            <a:ext cx="8725226" cy="3930433"/>
          </a:xfrm>
          <a:prstGeom prst="rect">
            <a:avLst/>
          </a:prstGeom>
        </p:spPr>
      </p:pic>
      <p:sp>
        <p:nvSpPr>
          <p:cNvPr id="2" name="ZoneTexte 1">
            <a:extLst>
              <a:ext uri="{FF2B5EF4-FFF2-40B4-BE49-F238E27FC236}">
                <a16:creationId xmlns:a16="http://schemas.microsoft.com/office/drawing/2014/main" id="{6B611F12-C230-3AF7-FAF9-1B19F3EBD460}"/>
              </a:ext>
            </a:extLst>
          </p:cNvPr>
          <p:cNvSpPr txBox="1"/>
          <p:nvPr/>
        </p:nvSpPr>
        <p:spPr>
          <a:xfrm>
            <a:off x="231727" y="5706575"/>
            <a:ext cx="5806718" cy="954107"/>
          </a:xfrm>
          <a:prstGeom prst="rect">
            <a:avLst/>
          </a:prstGeom>
          <a:noFill/>
        </p:spPr>
        <p:txBody>
          <a:bodyPr wrap="none" rtlCol="0">
            <a:spAutoFit/>
          </a:bodyPr>
          <a:lstStyle/>
          <a:p>
            <a:r>
              <a:rPr lang="fr-FR" sz="2800" dirty="0">
                <a:solidFill>
                  <a:schemeClr val="bg1"/>
                </a:solidFill>
                <a:latin typeface="Times New Roman" panose="02020603050405020304" pitchFamily="18" charset="0"/>
                <a:cs typeface="Times New Roman" panose="02020603050405020304" pitchFamily="18" charset="0"/>
              </a:rPr>
              <a:t>Van der Weyden, </a:t>
            </a:r>
            <a:r>
              <a:rPr lang="fr-FR" sz="2800" i="1" dirty="0">
                <a:solidFill>
                  <a:schemeClr val="bg1"/>
                </a:solidFill>
                <a:latin typeface="Times New Roman" panose="02020603050405020304" pitchFamily="18" charset="0"/>
                <a:cs typeface="Times New Roman" panose="02020603050405020304" pitchFamily="18" charset="0"/>
              </a:rPr>
              <a:t>Le jugement dernier</a:t>
            </a:r>
            <a:r>
              <a:rPr lang="fr-FR" sz="2800" dirty="0">
                <a:solidFill>
                  <a:schemeClr val="bg1"/>
                </a:solidFill>
                <a:latin typeface="Times New Roman" panose="02020603050405020304" pitchFamily="18" charset="0"/>
                <a:cs typeface="Times New Roman" panose="02020603050405020304" pitchFamily="18" charset="0"/>
              </a:rPr>
              <a:t> </a:t>
            </a:r>
          </a:p>
          <a:p>
            <a:r>
              <a:rPr lang="fr-FR" sz="2800" dirty="0">
                <a:solidFill>
                  <a:schemeClr val="bg1"/>
                </a:solidFill>
                <a:latin typeface="Times New Roman" panose="02020603050405020304" pitchFamily="18" charset="0"/>
                <a:cs typeface="Times New Roman" panose="02020603050405020304" pitchFamily="18" charset="0"/>
              </a:rPr>
              <a:t>Hôtel-Dieu de Beaune, v. 1450</a:t>
            </a:r>
          </a:p>
        </p:txBody>
      </p:sp>
    </p:spTree>
    <p:extLst>
      <p:ext uri="{BB962C8B-B14F-4D97-AF65-F5344CB8AC3E}">
        <p14:creationId xmlns:p14="http://schemas.microsoft.com/office/powerpoint/2010/main" val="2605272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812532"/>
            <a:ext cx="9144000" cy="4464319"/>
          </a:xfrm>
          <a:prstGeom prst="rect">
            <a:avLst/>
          </a:prstGeom>
        </p:spPr>
      </p:pic>
      <p:sp>
        <p:nvSpPr>
          <p:cNvPr id="3" name="ZoneTexte 2"/>
          <p:cNvSpPr txBox="1"/>
          <p:nvPr/>
        </p:nvSpPr>
        <p:spPr>
          <a:xfrm>
            <a:off x="165762" y="5867695"/>
            <a:ext cx="8812476" cy="830997"/>
          </a:xfrm>
          <a:prstGeom prst="rect">
            <a:avLst/>
          </a:prstGeom>
          <a:noFill/>
        </p:spPr>
        <p:txBody>
          <a:bodyPr wrap="square" rtlCol="0">
            <a:spAutoFit/>
          </a:bodyPr>
          <a:lstStyle/>
          <a:p>
            <a:r>
              <a:rPr lang="fr-FR" sz="2400" dirty="0"/>
              <a:t>Fra Angelico, </a:t>
            </a:r>
            <a:r>
              <a:rPr lang="fr-FR" sz="2400" i="1" dirty="0"/>
              <a:t>Jugement dernier, </a:t>
            </a:r>
            <a:r>
              <a:rPr lang="fr-FR" sz="2400" dirty="0"/>
              <a:t>entre 1431 et 1435 </a:t>
            </a:r>
          </a:p>
          <a:p>
            <a:r>
              <a:rPr lang="fr-FR" sz="2400" dirty="0"/>
              <a:t>Couvent Saint-Marc de Florence</a:t>
            </a:r>
          </a:p>
        </p:txBody>
      </p:sp>
    </p:spTree>
    <p:extLst>
      <p:ext uri="{BB962C8B-B14F-4D97-AF65-F5344CB8AC3E}">
        <p14:creationId xmlns:p14="http://schemas.microsoft.com/office/powerpoint/2010/main" val="2049544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90C0190-FF27-3F45-9FA0-34352FC64F61}"/>
              </a:ext>
            </a:extLst>
          </p:cNvPr>
          <p:cNvSpPr txBox="1"/>
          <p:nvPr/>
        </p:nvSpPr>
        <p:spPr>
          <a:xfrm>
            <a:off x="152400" y="505122"/>
            <a:ext cx="8839200" cy="5509200"/>
          </a:xfrm>
          <a:prstGeom prst="rect">
            <a:avLst/>
          </a:prstGeom>
          <a:noFill/>
        </p:spPr>
        <p:txBody>
          <a:bodyPr wrap="square" rtlCol="0">
            <a:spAutoFit/>
          </a:bodyPr>
          <a:lstStyle/>
          <a:p>
            <a:pPr lvl="0"/>
            <a:r>
              <a:rPr lang="fr-FR" dirty="0"/>
              <a:t> </a:t>
            </a:r>
            <a:r>
              <a:rPr lang="fr-FR" sz="2200" b="1" dirty="0">
                <a:latin typeface="Times New Roman" panose="02020603050405020304" pitchFamily="18" charset="0"/>
                <a:cs typeface="Times New Roman" panose="02020603050405020304" pitchFamily="18" charset="0"/>
              </a:rPr>
              <a:t>1. ESPERER</a:t>
            </a:r>
            <a:endParaRPr lang="fr-FR" sz="2200" dirty="0">
              <a:latin typeface="Times New Roman" panose="02020603050405020304" pitchFamily="18" charset="0"/>
              <a:cs typeface="Times New Roman" panose="02020603050405020304" pitchFamily="18" charset="0"/>
            </a:endParaRPr>
          </a:p>
          <a:p>
            <a:r>
              <a:rPr lang="fr-FR" sz="2200"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2. LE CHRETIEN ET L’AU-DELA	</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3. LE JOUR DU SEIGNEUR	</a:t>
            </a:r>
          </a:p>
          <a:p>
            <a:r>
              <a:rPr lang="fr-FR" sz="2200" b="1" dirty="0">
                <a:latin typeface="Times New Roman" panose="02020603050405020304" pitchFamily="18" charset="0"/>
                <a:cs typeface="Times New Roman" panose="02020603050405020304" pitchFamily="18" charset="0"/>
              </a:rPr>
              <a:t> </a:t>
            </a:r>
          </a:p>
          <a:p>
            <a:r>
              <a:rPr lang="fr-FR" sz="2200" b="1" dirty="0">
                <a:solidFill>
                  <a:srgbClr val="FF0000"/>
                </a:solidFill>
                <a:latin typeface="Times New Roman" panose="02020603050405020304" pitchFamily="18" charset="0"/>
                <a:cs typeface="Times New Roman" panose="02020603050405020304" pitchFamily="18" charset="0"/>
              </a:rPr>
              <a:t>4. RESURRECTION DES MORTS ET IMMORTALITE DE L’AME</a:t>
            </a:r>
          </a:p>
          <a:p>
            <a:pPr lvl="1"/>
            <a:r>
              <a:rPr lang="fr-FR" sz="2200" dirty="0">
                <a:latin typeface="Times New Roman" panose="02020603050405020304" pitchFamily="18" charset="0"/>
                <a:cs typeface="Times New Roman" panose="02020603050405020304" pitchFamily="18" charset="0"/>
              </a:rPr>
              <a:t>4.1.	Résurrection des morts ou de la chair	</a:t>
            </a:r>
          </a:p>
          <a:p>
            <a:pPr lvl="1"/>
            <a:r>
              <a:rPr lang="fr-FR" sz="2200" dirty="0">
                <a:latin typeface="Times New Roman" panose="02020603050405020304" pitchFamily="18" charset="0"/>
                <a:cs typeface="Times New Roman" panose="02020603050405020304" pitchFamily="18" charset="0"/>
              </a:rPr>
              <a:t>4.2. La tradition grecque de l’immortalité de l’âme	</a:t>
            </a:r>
          </a:p>
          <a:p>
            <a:pPr lvl="1"/>
            <a:r>
              <a:rPr lang="fr-FR" sz="2200" dirty="0">
                <a:latin typeface="Times New Roman" panose="02020603050405020304" pitchFamily="18" charset="0"/>
                <a:cs typeface="Times New Roman" panose="02020603050405020304" pitchFamily="18" charset="0"/>
              </a:rPr>
              <a:t>4.3. Pour le dernier jour</a:t>
            </a:r>
          </a:p>
          <a:p>
            <a:pPr lvl="1"/>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5. LES DIMENSIONS PERSONNELLES DE L’ESCHATOLOGIE</a:t>
            </a:r>
          </a:p>
          <a:p>
            <a:pPr lvl="1"/>
            <a:r>
              <a:rPr lang="fr-FR" sz="2200" dirty="0">
                <a:latin typeface="Times New Roman" panose="02020603050405020304" pitchFamily="18" charset="0"/>
                <a:cs typeface="Times New Roman" panose="02020603050405020304" pitchFamily="18" charset="0"/>
              </a:rPr>
              <a:t>5.1. Le jugement particulier</a:t>
            </a:r>
          </a:p>
          <a:p>
            <a:pPr lvl="1"/>
            <a:r>
              <a:rPr lang="fr-FR" sz="2200" dirty="0">
                <a:latin typeface="Times New Roman" panose="02020603050405020304" pitchFamily="18" charset="0"/>
                <a:cs typeface="Times New Roman" panose="02020603050405020304" pitchFamily="18" charset="0"/>
              </a:rPr>
              <a:t>5.2. Le ciel</a:t>
            </a:r>
          </a:p>
          <a:p>
            <a:pPr lvl="1"/>
            <a:r>
              <a:rPr lang="fr-FR" sz="2200" dirty="0">
                <a:latin typeface="Times New Roman" panose="02020603050405020304" pitchFamily="18" charset="0"/>
                <a:cs typeface="Times New Roman" panose="02020603050405020304" pitchFamily="18" charset="0"/>
              </a:rPr>
              <a:t>5.3. L’enfer</a:t>
            </a:r>
          </a:p>
          <a:p>
            <a:pPr lvl="1"/>
            <a:r>
              <a:rPr lang="fr-FR" sz="2200" dirty="0">
                <a:latin typeface="Times New Roman" panose="02020603050405020304" pitchFamily="18" charset="0"/>
                <a:cs typeface="Times New Roman" panose="02020603050405020304" pitchFamily="18" charset="0"/>
              </a:rPr>
              <a:t>5.4. Le purgatoire </a:t>
            </a:r>
          </a:p>
        </p:txBody>
      </p:sp>
    </p:spTree>
    <p:extLst>
      <p:ext uri="{BB962C8B-B14F-4D97-AF65-F5344CB8AC3E}">
        <p14:creationId xmlns:p14="http://schemas.microsoft.com/office/powerpoint/2010/main" val="2756135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intérieur, différent, décoré&#10;&#10;Description générée automatiquement">
            <a:extLst>
              <a:ext uri="{FF2B5EF4-FFF2-40B4-BE49-F238E27FC236}">
                <a16:creationId xmlns:a16="http://schemas.microsoft.com/office/drawing/2014/main" id="{9F7D15AD-266E-3240-BB7B-3BFC8CECBEA4}"/>
              </a:ext>
            </a:extLst>
          </p:cNvPr>
          <p:cNvPicPr>
            <a:picLocks noChangeAspect="1"/>
          </p:cNvPicPr>
          <p:nvPr/>
        </p:nvPicPr>
        <p:blipFill rotWithShape="1">
          <a:blip r:embed="rId2"/>
          <a:srcRect t="15789"/>
          <a:stretch/>
        </p:blipFill>
        <p:spPr>
          <a:xfrm>
            <a:off x="2" y="0"/>
            <a:ext cx="9143999" cy="6858000"/>
          </a:xfrm>
          <a:prstGeom prst="rect">
            <a:avLst/>
          </a:prstGeom>
        </p:spPr>
      </p:pic>
    </p:spTree>
    <p:extLst>
      <p:ext uri="{BB962C8B-B14F-4D97-AF65-F5344CB8AC3E}">
        <p14:creationId xmlns:p14="http://schemas.microsoft.com/office/powerpoint/2010/main" val="1079549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l="20057" t="9644" r="20440" b="11470"/>
          <a:stretch/>
        </p:blipFill>
        <p:spPr>
          <a:xfrm>
            <a:off x="-200721" y="723435"/>
            <a:ext cx="9484112" cy="6138748"/>
          </a:xfrm>
          <a:prstGeom prst="rect">
            <a:avLst/>
          </a:prstGeom>
        </p:spPr>
      </p:pic>
    </p:spTree>
    <p:extLst>
      <p:ext uri="{BB962C8B-B14F-4D97-AF65-F5344CB8AC3E}">
        <p14:creationId xmlns:p14="http://schemas.microsoft.com/office/powerpoint/2010/main" val="1005064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5AF3ABA-A185-C493-5BA3-9DA4D21F6711}"/>
              </a:ext>
            </a:extLst>
          </p:cNvPr>
          <p:cNvPicPr>
            <a:picLocks noChangeAspect="1"/>
          </p:cNvPicPr>
          <p:nvPr/>
        </p:nvPicPr>
        <p:blipFill rotWithShape="1">
          <a:blip r:embed="rId3"/>
          <a:srcRect l="15487" t="41112" r="44221" b="4358"/>
          <a:stretch/>
        </p:blipFill>
        <p:spPr>
          <a:xfrm>
            <a:off x="-2057399" y="-1400872"/>
            <a:ext cx="11201400" cy="7401622"/>
          </a:xfrm>
          <a:prstGeom prst="rect">
            <a:avLst/>
          </a:prstGeom>
        </p:spPr>
      </p:pic>
    </p:spTree>
    <p:extLst>
      <p:ext uri="{BB962C8B-B14F-4D97-AF65-F5344CB8AC3E}">
        <p14:creationId xmlns:p14="http://schemas.microsoft.com/office/powerpoint/2010/main" val="1048140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 name="Image 4" descr="Une image contenant texte, herbe&#10;&#10;Description générée automatiquement">
            <a:extLst>
              <a:ext uri="{FF2B5EF4-FFF2-40B4-BE49-F238E27FC236}">
                <a16:creationId xmlns:a16="http://schemas.microsoft.com/office/drawing/2014/main" id="{E009169A-637B-0552-9948-A04B69C8D031}"/>
              </a:ext>
            </a:extLst>
          </p:cNvPr>
          <p:cNvPicPr>
            <a:picLocks noChangeAspect="1"/>
          </p:cNvPicPr>
          <p:nvPr/>
        </p:nvPicPr>
        <p:blipFill>
          <a:blip r:embed="rId2"/>
          <a:stretch>
            <a:fillRect/>
          </a:stretch>
        </p:blipFill>
        <p:spPr>
          <a:xfrm>
            <a:off x="1" y="857250"/>
            <a:ext cx="9144000" cy="4800600"/>
          </a:xfrm>
          <a:prstGeom prst="rect">
            <a:avLst/>
          </a:prstGeom>
        </p:spPr>
      </p:pic>
      <p:sp>
        <p:nvSpPr>
          <p:cNvPr id="6" name="ZoneTexte 5">
            <a:extLst>
              <a:ext uri="{FF2B5EF4-FFF2-40B4-BE49-F238E27FC236}">
                <a16:creationId xmlns:a16="http://schemas.microsoft.com/office/drawing/2014/main" id="{BC505EC1-15DD-0811-9697-097FFEFE3750}"/>
              </a:ext>
            </a:extLst>
          </p:cNvPr>
          <p:cNvSpPr txBox="1"/>
          <p:nvPr/>
        </p:nvSpPr>
        <p:spPr>
          <a:xfrm>
            <a:off x="140676" y="6000750"/>
            <a:ext cx="6400801" cy="830997"/>
          </a:xfrm>
          <a:prstGeom prst="rect">
            <a:avLst/>
          </a:prstGeom>
          <a:noFill/>
        </p:spPr>
        <p:txBody>
          <a:bodyPr wrap="square" rtlCol="0">
            <a:spAutoFit/>
          </a:bodyPr>
          <a:lstStyle/>
          <a:p>
            <a:r>
              <a:rPr lang="fr-FR" sz="2400" dirty="0"/>
              <a:t>Frères Van Eyck, Polyptique de </a:t>
            </a:r>
            <a:r>
              <a:rPr lang="fr-FR" sz="2400" i="1" dirty="0"/>
              <a:t>l’Agneau mystique</a:t>
            </a:r>
          </a:p>
          <a:p>
            <a:r>
              <a:rPr lang="fr-FR" sz="2400" dirty="0"/>
              <a:t>1432, Gand</a:t>
            </a:r>
          </a:p>
        </p:txBody>
      </p:sp>
    </p:spTree>
    <p:extLst>
      <p:ext uri="{BB962C8B-B14F-4D97-AF65-F5344CB8AC3E}">
        <p14:creationId xmlns:p14="http://schemas.microsoft.com/office/powerpoint/2010/main" val="2510094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draps et couvertures, plante, décoré&#10;&#10;Description générée automatiquement">
            <a:extLst>
              <a:ext uri="{FF2B5EF4-FFF2-40B4-BE49-F238E27FC236}">
                <a16:creationId xmlns:a16="http://schemas.microsoft.com/office/drawing/2014/main" id="{06534C53-9214-4DCC-4D7F-1620B7F79DE5}"/>
              </a:ext>
            </a:extLst>
          </p:cNvPr>
          <p:cNvPicPr>
            <a:picLocks noChangeAspect="1"/>
          </p:cNvPicPr>
          <p:nvPr/>
        </p:nvPicPr>
        <p:blipFill>
          <a:blip r:embed="rId2"/>
          <a:stretch>
            <a:fillRect/>
          </a:stretch>
        </p:blipFill>
        <p:spPr>
          <a:xfrm>
            <a:off x="-124909" y="0"/>
            <a:ext cx="10196366" cy="6858000"/>
          </a:xfrm>
          <a:prstGeom prst="rect">
            <a:avLst/>
          </a:prstGeom>
        </p:spPr>
      </p:pic>
      <p:sp>
        <p:nvSpPr>
          <p:cNvPr id="4" name="ZoneTexte 3">
            <a:extLst>
              <a:ext uri="{FF2B5EF4-FFF2-40B4-BE49-F238E27FC236}">
                <a16:creationId xmlns:a16="http://schemas.microsoft.com/office/drawing/2014/main" id="{CFBAE1CB-56C1-0E72-9AEB-74510D108021}"/>
              </a:ext>
            </a:extLst>
          </p:cNvPr>
          <p:cNvSpPr txBox="1"/>
          <p:nvPr/>
        </p:nvSpPr>
        <p:spPr>
          <a:xfrm>
            <a:off x="436820" y="145348"/>
            <a:ext cx="5039393" cy="461665"/>
          </a:xfrm>
          <a:prstGeom prst="rect">
            <a:avLst/>
          </a:prstGeom>
          <a:noFill/>
        </p:spPr>
        <p:txBody>
          <a:bodyPr wrap="none" rtlCol="0">
            <a:spAutoFit/>
          </a:bodyPr>
          <a:lstStyle/>
          <a:p>
            <a:r>
              <a:rPr lang="fr-FR" sz="2400" dirty="0"/>
              <a:t>Maurice Denis, </a:t>
            </a:r>
            <a:r>
              <a:rPr lang="fr-FR" sz="2400" i="1" dirty="0"/>
              <a:t>Le Paradis, 1912, Orsay</a:t>
            </a:r>
            <a:endParaRPr lang="fr-FR" sz="2400" dirty="0"/>
          </a:p>
        </p:txBody>
      </p:sp>
    </p:spTree>
    <p:extLst>
      <p:ext uri="{BB962C8B-B14F-4D97-AF65-F5344CB8AC3E}">
        <p14:creationId xmlns:p14="http://schemas.microsoft.com/office/powerpoint/2010/main" val="2893011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25D3EB7-51FC-1854-EC30-3852A890F227}"/>
              </a:ext>
            </a:extLst>
          </p:cNvPr>
          <p:cNvSpPr txBox="1"/>
          <p:nvPr/>
        </p:nvSpPr>
        <p:spPr>
          <a:xfrm>
            <a:off x="696036" y="655093"/>
            <a:ext cx="7765576" cy="5786199"/>
          </a:xfrm>
          <a:prstGeom prst="rect">
            <a:avLst/>
          </a:prstGeom>
          <a:noFill/>
        </p:spPr>
        <p:txBody>
          <a:bodyPr wrap="square" rtlCol="0">
            <a:spAutoFit/>
          </a:bodyPr>
          <a:lstStyle/>
          <a:p>
            <a:pPr algn="just"/>
            <a:r>
              <a:rPr lang="fr-FR" sz="3200" dirty="0">
                <a:solidFill>
                  <a:srgbClr val="000000"/>
                </a:solidFill>
                <a:effectLst/>
                <a:ea typeface="MS Mincho" panose="02020609040205080304" pitchFamily="49" charset="-128"/>
                <a:cs typeface="Times New Roman" panose="02020603050405020304" pitchFamily="18" charset="0"/>
              </a:rPr>
              <a:t>« Ce qui se passera de l’autre </a:t>
            </a:r>
            <a:r>
              <a:rPr lang="fr-FR" sz="3200" dirty="0" err="1">
                <a:solidFill>
                  <a:srgbClr val="000000"/>
                </a:solidFill>
                <a:effectLst/>
                <a:ea typeface="MS Mincho" panose="02020609040205080304" pitchFamily="49" charset="-128"/>
                <a:cs typeface="Times New Roman" panose="02020603050405020304" pitchFamily="18" charset="0"/>
              </a:rPr>
              <a:t>côte</a:t>
            </a:r>
            <a:r>
              <a:rPr lang="fr-FR" sz="3200" dirty="0">
                <a:solidFill>
                  <a:srgbClr val="000000"/>
                </a:solidFill>
                <a:effectLst/>
                <a:ea typeface="MS Mincho" panose="02020609040205080304" pitchFamily="49" charset="-128"/>
                <a:cs typeface="Times New Roman" panose="02020603050405020304" pitchFamily="18" charset="0"/>
              </a:rPr>
              <a:t>́, quand tout pour moi aura basculé dans l’</a:t>
            </a:r>
            <a:r>
              <a:rPr lang="fr-FR" sz="3200" dirty="0" err="1">
                <a:solidFill>
                  <a:srgbClr val="000000"/>
                </a:solidFill>
                <a:effectLst/>
                <a:ea typeface="MS Mincho" panose="02020609040205080304" pitchFamily="49" charset="-128"/>
                <a:cs typeface="Times New Roman" panose="02020603050405020304" pitchFamily="18" charset="0"/>
              </a:rPr>
              <a:t>éternite</a:t>
            </a:r>
            <a:r>
              <a:rPr lang="fr-FR" sz="3200" dirty="0">
                <a:solidFill>
                  <a:srgbClr val="000000"/>
                </a:solidFill>
                <a:effectLst/>
                <a:ea typeface="MS Mincho" panose="02020609040205080304" pitchFamily="49" charset="-128"/>
                <a:cs typeface="Times New Roman" panose="02020603050405020304" pitchFamily="18" charset="0"/>
              </a:rPr>
              <a:t>́, je ne le sais pas. Je crois. Je crois seulement qu’</a:t>
            </a:r>
            <a:r>
              <a:rPr lang="fr-FR" sz="3200" b="1" dirty="0">
                <a:solidFill>
                  <a:srgbClr val="000000"/>
                </a:solidFill>
                <a:effectLst/>
                <a:ea typeface="MS Mincho" panose="02020609040205080304" pitchFamily="49" charset="-128"/>
                <a:cs typeface="Times New Roman" panose="02020603050405020304" pitchFamily="18" charset="0"/>
              </a:rPr>
              <a:t>un grand Amour m’attend.</a:t>
            </a:r>
            <a:r>
              <a:rPr lang="fr-FR" sz="3200" dirty="0">
                <a:solidFill>
                  <a:srgbClr val="000000"/>
                </a:solidFill>
                <a:effectLst/>
                <a:ea typeface="MS Mincho" panose="02020609040205080304" pitchFamily="49" charset="-128"/>
                <a:cs typeface="Times New Roman" panose="02020603050405020304" pitchFamily="18" charset="0"/>
              </a:rPr>
              <a:t> Maintenant que mon heure est proche, que la croix m’indique le seuil à franchir, alors ce que je crois, c’est que c’est vers cet Amour que je marche en m’en allant. C’est dans son Amour que je tends les bras. C’est dans la Vie que je descends doucement. »</a:t>
            </a:r>
          </a:p>
          <a:p>
            <a:r>
              <a:rPr lang="fr-FR" sz="3200" dirty="0">
                <a:solidFill>
                  <a:srgbClr val="000000"/>
                </a:solidFill>
                <a:ea typeface="MS Mincho" panose="02020609040205080304" pitchFamily="49" charset="-128"/>
                <a:cs typeface="Times New Roman" panose="02020603050405020304" pitchFamily="18" charset="0"/>
              </a:rPr>
              <a:t>(Saint Jean de la Croix)</a:t>
            </a:r>
            <a:endParaRPr lang="fr-FR" sz="3200" dirty="0">
              <a:solidFill>
                <a:srgbClr val="000000"/>
              </a:solidFill>
              <a:effectLst/>
              <a:ea typeface="MS Mincho" panose="02020609040205080304" pitchFamily="49" charset="-128"/>
              <a:cs typeface="Times New Roman" panose="02020603050405020304" pitchFamily="18" charset="0"/>
            </a:endParaRPr>
          </a:p>
          <a:p>
            <a:endParaRPr lang="fr-FR" dirty="0"/>
          </a:p>
        </p:txBody>
      </p:sp>
    </p:spTree>
    <p:extLst>
      <p:ext uri="{BB962C8B-B14F-4D97-AF65-F5344CB8AC3E}">
        <p14:creationId xmlns:p14="http://schemas.microsoft.com/office/powerpoint/2010/main" val="1464288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90C0190-FF27-3F45-9FA0-34352FC64F61}"/>
              </a:ext>
            </a:extLst>
          </p:cNvPr>
          <p:cNvSpPr txBox="1"/>
          <p:nvPr/>
        </p:nvSpPr>
        <p:spPr>
          <a:xfrm>
            <a:off x="152400" y="505122"/>
            <a:ext cx="8839200" cy="5509200"/>
          </a:xfrm>
          <a:prstGeom prst="rect">
            <a:avLst/>
          </a:prstGeom>
          <a:noFill/>
        </p:spPr>
        <p:txBody>
          <a:bodyPr wrap="square" rtlCol="0">
            <a:spAutoFit/>
          </a:bodyPr>
          <a:lstStyle/>
          <a:p>
            <a:pPr lvl="0"/>
            <a:r>
              <a:rPr lang="fr-FR" dirty="0"/>
              <a:t> </a:t>
            </a:r>
            <a:r>
              <a:rPr lang="fr-FR" sz="2200" b="1" dirty="0">
                <a:latin typeface="Times New Roman" panose="02020603050405020304" pitchFamily="18" charset="0"/>
                <a:cs typeface="Times New Roman" panose="02020603050405020304" pitchFamily="18" charset="0"/>
              </a:rPr>
              <a:t>1. ESPERER</a:t>
            </a:r>
            <a:endParaRPr lang="fr-FR" sz="2200" dirty="0">
              <a:latin typeface="Times New Roman" panose="02020603050405020304" pitchFamily="18" charset="0"/>
              <a:cs typeface="Times New Roman" panose="02020603050405020304" pitchFamily="18" charset="0"/>
            </a:endParaRPr>
          </a:p>
          <a:p>
            <a:r>
              <a:rPr lang="fr-FR" sz="2200"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2. LE CHRETIEN ET L’AU-DELA	</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3. LE JOUR DU SEIGNEUR	</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4.	RESURRECTION DES MORTS ET IMMORTALITE DE L’AME</a:t>
            </a:r>
          </a:p>
          <a:p>
            <a:pPr lvl="1"/>
            <a:r>
              <a:rPr lang="fr-FR" sz="2200" dirty="0">
                <a:latin typeface="Times New Roman" panose="02020603050405020304" pitchFamily="18" charset="0"/>
                <a:cs typeface="Times New Roman" panose="02020603050405020304" pitchFamily="18" charset="0"/>
              </a:rPr>
              <a:t>4.1.	Résurrection des morts ou de la chair	</a:t>
            </a:r>
          </a:p>
          <a:p>
            <a:pPr lvl="1"/>
            <a:r>
              <a:rPr lang="fr-FR" sz="2200" dirty="0">
                <a:latin typeface="Times New Roman" panose="02020603050405020304" pitchFamily="18" charset="0"/>
                <a:cs typeface="Times New Roman" panose="02020603050405020304" pitchFamily="18" charset="0"/>
              </a:rPr>
              <a:t>4.2. La tradition grecque de l’immortalité de l’âme	</a:t>
            </a:r>
          </a:p>
          <a:p>
            <a:pPr lvl="1"/>
            <a:r>
              <a:rPr lang="fr-FR" sz="2200" dirty="0">
                <a:latin typeface="Times New Roman" panose="02020603050405020304" pitchFamily="18" charset="0"/>
                <a:cs typeface="Times New Roman" panose="02020603050405020304" pitchFamily="18" charset="0"/>
              </a:rPr>
              <a:t>4.3. Pour le dernier jour</a:t>
            </a:r>
          </a:p>
          <a:p>
            <a:pPr lvl="1"/>
            <a:r>
              <a:rPr lang="fr-FR" sz="2200" dirty="0">
                <a:latin typeface="Times New Roman" panose="02020603050405020304" pitchFamily="18" charset="0"/>
                <a:cs typeface="Times New Roman" panose="02020603050405020304" pitchFamily="18" charset="0"/>
              </a:rPr>
              <a:t>	</a:t>
            </a:r>
          </a:p>
          <a:p>
            <a:pPr marL="457200" indent="-457200">
              <a:buAutoNum type="arabicPeriod" startAt="5"/>
            </a:pPr>
            <a:r>
              <a:rPr lang="fr-FR" sz="2200" b="1" dirty="0">
                <a:latin typeface="Times New Roman" panose="02020603050405020304" pitchFamily="18" charset="0"/>
                <a:cs typeface="Times New Roman" panose="02020603050405020304" pitchFamily="18" charset="0"/>
              </a:rPr>
              <a:t>LES DIMENSIONS PERSONNELLES DE L’ESCHATOLOGIE</a:t>
            </a:r>
          </a:p>
          <a:p>
            <a:pPr lvl="1"/>
            <a:r>
              <a:rPr lang="fr-FR" sz="2200" dirty="0">
                <a:latin typeface="Times New Roman" panose="02020603050405020304" pitchFamily="18" charset="0"/>
                <a:cs typeface="Times New Roman" panose="02020603050405020304" pitchFamily="18" charset="0"/>
              </a:rPr>
              <a:t>5.1. Le jugement particulier</a:t>
            </a:r>
          </a:p>
          <a:p>
            <a:pPr lvl="1"/>
            <a:r>
              <a:rPr lang="fr-FR" sz="2200" dirty="0">
                <a:latin typeface="Times New Roman" panose="02020603050405020304" pitchFamily="18" charset="0"/>
                <a:cs typeface="Times New Roman" panose="02020603050405020304" pitchFamily="18" charset="0"/>
              </a:rPr>
              <a:t>5.2. Le ciel</a:t>
            </a:r>
          </a:p>
          <a:p>
            <a:pPr lvl="1"/>
            <a:r>
              <a:rPr lang="fr-FR" sz="2200" dirty="0">
                <a:solidFill>
                  <a:srgbClr val="FF0000"/>
                </a:solidFill>
                <a:latin typeface="Times New Roman" panose="02020603050405020304" pitchFamily="18" charset="0"/>
                <a:cs typeface="Times New Roman" panose="02020603050405020304" pitchFamily="18" charset="0"/>
              </a:rPr>
              <a:t>5.3. L’enfer</a:t>
            </a:r>
          </a:p>
          <a:p>
            <a:pPr lvl="1"/>
            <a:r>
              <a:rPr lang="fr-FR" sz="2200" dirty="0">
                <a:latin typeface="Times New Roman" panose="02020603050405020304" pitchFamily="18" charset="0"/>
                <a:cs typeface="Times New Roman" panose="02020603050405020304" pitchFamily="18" charset="0"/>
              </a:rPr>
              <a:t>5.4. Le purgatoire </a:t>
            </a:r>
          </a:p>
        </p:txBody>
      </p:sp>
    </p:spTree>
    <p:extLst>
      <p:ext uri="{BB962C8B-B14F-4D97-AF65-F5344CB8AC3E}">
        <p14:creationId xmlns:p14="http://schemas.microsoft.com/office/powerpoint/2010/main" val="1325387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Image 2" descr="Une image contenant autel&#10;&#10;Description générée automatiquement">
            <a:extLst>
              <a:ext uri="{FF2B5EF4-FFF2-40B4-BE49-F238E27FC236}">
                <a16:creationId xmlns:a16="http://schemas.microsoft.com/office/drawing/2014/main" id="{03BCD24F-07C3-E194-C1D6-004BF57F15C1}"/>
              </a:ext>
            </a:extLst>
          </p:cNvPr>
          <p:cNvPicPr>
            <a:picLocks noChangeAspect="1"/>
          </p:cNvPicPr>
          <p:nvPr/>
        </p:nvPicPr>
        <p:blipFill>
          <a:blip r:embed="rId2"/>
          <a:stretch>
            <a:fillRect/>
          </a:stretch>
        </p:blipFill>
        <p:spPr>
          <a:xfrm>
            <a:off x="1487087" y="-1"/>
            <a:ext cx="6176456" cy="6865369"/>
          </a:xfrm>
          <a:prstGeom prst="rect">
            <a:avLst/>
          </a:prstGeom>
        </p:spPr>
      </p:pic>
    </p:spTree>
    <p:extLst>
      <p:ext uri="{BB962C8B-B14F-4D97-AF65-F5344CB8AC3E}">
        <p14:creationId xmlns:p14="http://schemas.microsoft.com/office/powerpoint/2010/main" val="2285032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art, peinture, mythologie, Arts visuels&#10;&#10;Description générée automatiquement">
            <a:extLst>
              <a:ext uri="{FF2B5EF4-FFF2-40B4-BE49-F238E27FC236}">
                <a16:creationId xmlns:a16="http://schemas.microsoft.com/office/drawing/2014/main" id="{E4938893-FF80-B1B4-21F8-67BFDF88EF61}"/>
              </a:ext>
            </a:extLst>
          </p:cNvPr>
          <p:cNvPicPr>
            <a:picLocks noChangeAspect="1"/>
          </p:cNvPicPr>
          <p:nvPr/>
        </p:nvPicPr>
        <p:blipFill>
          <a:blip r:embed="rId2"/>
          <a:stretch>
            <a:fillRect/>
          </a:stretch>
        </p:blipFill>
        <p:spPr>
          <a:xfrm>
            <a:off x="-16934" y="0"/>
            <a:ext cx="9160934" cy="6858000"/>
          </a:xfrm>
          <a:prstGeom prst="rect">
            <a:avLst/>
          </a:prstGeom>
        </p:spPr>
      </p:pic>
    </p:spTree>
    <p:extLst>
      <p:ext uri="{BB962C8B-B14F-4D97-AF65-F5344CB8AC3E}">
        <p14:creationId xmlns:p14="http://schemas.microsoft.com/office/powerpoint/2010/main" val="492087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1F914BE-FA45-5D0A-9DEC-9C88C1BF6A33}"/>
              </a:ext>
            </a:extLst>
          </p:cNvPr>
          <p:cNvPicPr>
            <a:picLocks noChangeAspect="1"/>
          </p:cNvPicPr>
          <p:nvPr/>
        </p:nvPicPr>
        <p:blipFill rotWithShape="1">
          <a:blip r:embed="rId2"/>
          <a:srcRect l="12592" r="12592"/>
          <a:stretch/>
        </p:blipFill>
        <p:spPr>
          <a:xfrm>
            <a:off x="-1" y="0"/>
            <a:ext cx="9144001" cy="6858000"/>
          </a:xfrm>
          <a:prstGeom prst="rect">
            <a:avLst/>
          </a:prstGeom>
        </p:spPr>
      </p:pic>
    </p:spTree>
    <p:extLst>
      <p:ext uri="{BB962C8B-B14F-4D97-AF65-F5344CB8AC3E}">
        <p14:creationId xmlns:p14="http://schemas.microsoft.com/office/powerpoint/2010/main" val="2376287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1A85C7-092C-B1E0-232B-F4E4897CF4E3}"/>
            </a:ext>
          </a:extLst>
        </p:cNvPr>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818" y="0"/>
            <a:ext cx="7472363"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6"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0"/>
            <a:ext cx="7461504"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950049E1-A68D-7D65-1D75-62BBD1D17A6B}"/>
              </a:ext>
            </a:extLst>
          </p:cNvPr>
          <p:cNvSpPr txBox="1"/>
          <p:nvPr/>
        </p:nvSpPr>
        <p:spPr>
          <a:xfrm>
            <a:off x="1143002" y="1999615"/>
            <a:ext cx="6858000" cy="2764028"/>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8800" dirty="0" err="1">
                <a:latin typeface="+mj-lt"/>
                <a:ea typeface="+mj-ea"/>
                <a:cs typeface="+mj-cs"/>
              </a:rPr>
              <a:t>b</a:t>
            </a:r>
            <a:r>
              <a:rPr lang="en-US" sz="8800" kern="1200" dirty="0" err="1">
                <a:solidFill>
                  <a:schemeClr val="tx1"/>
                </a:solidFill>
                <a:latin typeface="+mj-lt"/>
                <a:ea typeface="+mj-ea"/>
                <a:cs typeface="+mj-cs"/>
              </a:rPr>
              <a:t>asar</a:t>
            </a:r>
            <a:endParaRPr lang="en-US" sz="8800" kern="1200" dirty="0">
              <a:solidFill>
                <a:schemeClr val="tx1"/>
              </a:solidFill>
              <a:latin typeface="+mj-lt"/>
              <a:ea typeface="+mj-ea"/>
              <a:cs typeface="+mj-cs"/>
            </a:endParaRPr>
          </a:p>
          <a:p>
            <a:pPr algn="ctr" defTabSz="914400">
              <a:lnSpc>
                <a:spcPct val="90000"/>
              </a:lnSpc>
              <a:spcBef>
                <a:spcPct val="0"/>
              </a:spcBef>
              <a:spcAft>
                <a:spcPts val="600"/>
              </a:spcAft>
            </a:pPr>
            <a:r>
              <a:rPr lang="en-US" sz="8800" dirty="0" err="1">
                <a:latin typeface="+mj-lt"/>
                <a:ea typeface="+mj-ea"/>
                <a:cs typeface="+mj-cs"/>
              </a:rPr>
              <a:t>s</a:t>
            </a:r>
            <a:r>
              <a:rPr lang="en-US" sz="8800" kern="1200" dirty="0" err="1">
                <a:solidFill>
                  <a:schemeClr val="tx1"/>
                </a:solidFill>
                <a:latin typeface="+mj-lt"/>
                <a:ea typeface="+mj-ea"/>
                <a:cs typeface="+mj-cs"/>
              </a:rPr>
              <a:t>arx</a:t>
            </a:r>
            <a:endParaRPr lang="en-US" sz="8800" kern="1200" dirty="0">
              <a:solidFill>
                <a:schemeClr val="tx1"/>
              </a:solidFill>
              <a:latin typeface="+mj-lt"/>
              <a:ea typeface="+mj-ea"/>
              <a:cs typeface="+mj-cs"/>
            </a:endParaRPr>
          </a:p>
        </p:txBody>
      </p:sp>
      <p:sp>
        <p:nvSpPr>
          <p:cNvPr id="37" name="Rectangle 36">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0" y="5524786"/>
            <a:ext cx="356616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096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sculpture, bâtiment&#10;&#10;Description générée automatiquement">
            <a:extLst>
              <a:ext uri="{FF2B5EF4-FFF2-40B4-BE49-F238E27FC236}">
                <a16:creationId xmlns:a16="http://schemas.microsoft.com/office/drawing/2014/main" id="{BBC42A31-3B4E-F31D-E1C3-28E7E412EF72}"/>
              </a:ext>
            </a:extLst>
          </p:cNvPr>
          <p:cNvPicPr>
            <a:picLocks noChangeAspect="1"/>
          </p:cNvPicPr>
          <p:nvPr/>
        </p:nvPicPr>
        <p:blipFill rotWithShape="1">
          <a:blip r:embed="rId2"/>
          <a:srcRect l="11712" r="11486"/>
          <a:stretch/>
        </p:blipFill>
        <p:spPr>
          <a:xfrm>
            <a:off x="1" y="-896275"/>
            <a:ext cx="9144000" cy="8660633"/>
          </a:xfrm>
          <a:prstGeom prst="rect">
            <a:avLst/>
          </a:prstGeom>
          <a:solidFill>
            <a:schemeClr val="tx1"/>
          </a:solidFill>
        </p:spPr>
      </p:pic>
    </p:spTree>
    <p:extLst>
      <p:ext uri="{BB962C8B-B14F-4D97-AF65-F5344CB8AC3E}">
        <p14:creationId xmlns:p14="http://schemas.microsoft.com/office/powerpoint/2010/main" val="3384851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texte, livre, rayon, intérieur&#10;&#10;Description générée automatiquement">
            <a:extLst>
              <a:ext uri="{FF2B5EF4-FFF2-40B4-BE49-F238E27FC236}">
                <a16:creationId xmlns:a16="http://schemas.microsoft.com/office/drawing/2014/main" id="{69B45BEB-559B-21F9-678C-7CA9230CF5A3}"/>
              </a:ext>
            </a:extLst>
          </p:cNvPr>
          <p:cNvPicPr>
            <a:picLocks noChangeAspect="1"/>
          </p:cNvPicPr>
          <p:nvPr/>
        </p:nvPicPr>
        <p:blipFill>
          <a:blip r:embed="rId2"/>
          <a:stretch>
            <a:fillRect/>
          </a:stretch>
        </p:blipFill>
        <p:spPr>
          <a:xfrm>
            <a:off x="0" y="0"/>
            <a:ext cx="6477000" cy="6858000"/>
          </a:xfrm>
          <a:prstGeom prst="rect">
            <a:avLst/>
          </a:prstGeom>
        </p:spPr>
      </p:pic>
      <p:pic>
        <p:nvPicPr>
          <p:cNvPr id="3" name="Image 2" descr="Une image contenant texte&#10;&#10;Description générée automatiquement">
            <a:extLst>
              <a:ext uri="{FF2B5EF4-FFF2-40B4-BE49-F238E27FC236}">
                <a16:creationId xmlns:a16="http://schemas.microsoft.com/office/drawing/2014/main" id="{332D6C57-1C06-4F01-F8AA-58CC4EDDB32A}"/>
              </a:ext>
            </a:extLst>
          </p:cNvPr>
          <p:cNvPicPr>
            <a:picLocks noChangeAspect="1"/>
          </p:cNvPicPr>
          <p:nvPr/>
        </p:nvPicPr>
        <p:blipFill>
          <a:blip r:embed="rId3"/>
          <a:stretch>
            <a:fillRect/>
          </a:stretch>
        </p:blipFill>
        <p:spPr>
          <a:xfrm>
            <a:off x="5917490" y="363693"/>
            <a:ext cx="2987971" cy="4730955"/>
          </a:xfrm>
          <a:prstGeom prst="rect">
            <a:avLst/>
          </a:prstGeom>
        </p:spPr>
      </p:pic>
    </p:spTree>
    <p:extLst>
      <p:ext uri="{BB962C8B-B14F-4D97-AF65-F5344CB8AC3E}">
        <p14:creationId xmlns:p14="http://schemas.microsoft.com/office/powerpoint/2010/main" val="2506056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8A859BB-683B-57AA-47DE-F6DC31DAE912}"/>
              </a:ext>
            </a:extLst>
          </p:cNvPr>
          <p:cNvSpPr txBox="1"/>
          <p:nvPr/>
        </p:nvSpPr>
        <p:spPr>
          <a:xfrm>
            <a:off x="541606" y="2151727"/>
            <a:ext cx="8060788" cy="2554545"/>
          </a:xfrm>
          <a:prstGeom prst="rect">
            <a:avLst/>
          </a:prstGeom>
          <a:noFill/>
        </p:spPr>
        <p:txBody>
          <a:bodyPr wrap="square" rtlCol="0">
            <a:spAutoFit/>
          </a:bodyPr>
          <a:lstStyle/>
          <a:p>
            <a:pPr marL="540385" marR="536575" algn="just"/>
            <a:r>
              <a:rPr lang="fr-FR" sz="3200" dirty="0">
                <a:solidFill>
                  <a:srgbClr val="000000"/>
                </a:solidFill>
                <a:effectLst/>
                <a:ea typeface="MS Mincho" panose="02020609040205080304" pitchFamily="49" charset="-128"/>
                <a:cs typeface="Times New Roman" panose="02020603050405020304" pitchFamily="18" charset="0"/>
              </a:rPr>
              <a:t>« En comparaison de la providence et de la miséricorde de Dieu, </a:t>
            </a:r>
            <a:r>
              <a:rPr lang="fr-FR" sz="3200" dirty="0">
                <a:effectLst/>
                <a:ea typeface="MS Mincho" panose="02020609040205080304" pitchFamily="49" charset="-128"/>
                <a:cs typeface="Times New Roman" panose="02020603050405020304" pitchFamily="18" charset="0"/>
              </a:rPr>
              <a:t>les fautes de tous les hommes ne sont qu’une poignée de sable dans l’immensité de l’océan. « </a:t>
            </a:r>
          </a:p>
          <a:p>
            <a:pPr marL="540385" marR="536575" algn="just"/>
            <a:r>
              <a:rPr lang="fr-FR" sz="3200" dirty="0">
                <a:ea typeface="MS Mincho" panose="02020609040205080304" pitchFamily="49" charset="-128"/>
                <a:cs typeface="Times New Roman" panose="02020603050405020304" pitchFamily="18" charset="0"/>
              </a:rPr>
              <a:t>(Isaac le Syrien, VIIe s)</a:t>
            </a:r>
            <a:endParaRPr lang="fr-FR" sz="3200" dirty="0">
              <a:effectLs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942943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space profond arrière-plan - ciel étoilé photos et images de collection">
            <a:extLst>
              <a:ext uri="{FF2B5EF4-FFF2-40B4-BE49-F238E27FC236}">
                <a16:creationId xmlns:a16="http://schemas.microsoft.com/office/drawing/2014/main" id="{C1427108-7B52-5AB7-903C-6B949617B8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7772400" cy="51816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EA2F7760-AFCD-8E45-BC32-04C9F9B7FF28}"/>
              </a:ext>
            </a:extLst>
          </p:cNvPr>
          <p:cNvSpPr txBox="1"/>
          <p:nvPr/>
        </p:nvSpPr>
        <p:spPr>
          <a:xfrm>
            <a:off x="1513384" y="2168536"/>
            <a:ext cx="6372079" cy="1015663"/>
          </a:xfrm>
          <a:prstGeom prst="rect">
            <a:avLst/>
          </a:prstGeom>
          <a:noFill/>
        </p:spPr>
        <p:txBody>
          <a:bodyPr wrap="square" rtlCol="0">
            <a:spAutoFit/>
          </a:bodyPr>
          <a:lstStyle/>
          <a:p>
            <a:pPr algn="ctr"/>
            <a:r>
              <a:rPr lang="fr-FR" sz="6000" dirty="0">
                <a:solidFill>
                  <a:schemeClr val="bg1"/>
                </a:solidFill>
                <a:latin typeface="+mj-lt"/>
                <a:cs typeface="Times New Roman" panose="02020603050405020304" pitchFamily="18" charset="0"/>
              </a:rPr>
              <a:t>APOCATASTASE</a:t>
            </a:r>
          </a:p>
        </p:txBody>
      </p:sp>
    </p:spTree>
    <p:extLst>
      <p:ext uri="{BB962C8B-B14F-4D97-AF65-F5344CB8AC3E}">
        <p14:creationId xmlns:p14="http://schemas.microsoft.com/office/powerpoint/2010/main" val="2592321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2649" y="480060"/>
            <a:ext cx="409359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16145AEB-8BC3-77A6-189C-D1F30FE142E0}"/>
              </a:ext>
            </a:extLst>
          </p:cNvPr>
          <p:cNvPicPr>
            <a:picLocks noChangeAspect="1"/>
          </p:cNvPicPr>
          <p:nvPr/>
        </p:nvPicPr>
        <p:blipFill rotWithShape="1">
          <a:blip r:embed="rId3"/>
          <a:srcRect l="7921" r="2" b="2"/>
          <a:stretch/>
        </p:blipFill>
        <p:spPr>
          <a:xfrm>
            <a:off x="4815776" y="643467"/>
            <a:ext cx="3847338" cy="5571066"/>
          </a:xfrm>
          <a:prstGeom prst="rect">
            <a:avLst/>
          </a:prstGeom>
        </p:spPr>
      </p:pic>
      <p:sp>
        <p:nvSpPr>
          <p:cNvPr id="13" name="Rectangle 12">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4093590"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p:cNvPicPr>
            <a:picLocks noChangeAspect="1"/>
          </p:cNvPicPr>
          <p:nvPr/>
        </p:nvPicPr>
        <p:blipFill rotWithShape="1">
          <a:blip r:embed="rId4"/>
          <a:srcRect t="2258" r="-3" b="-3"/>
          <a:stretch/>
        </p:blipFill>
        <p:spPr>
          <a:xfrm>
            <a:off x="480885" y="643467"/>
            <a:ext cx="3847338" cy="5571066"/>
          </a:xfrm>
          <a:prstGeom prst="rect">
            <a:avLst/>
          </a:prstGeom>
        </p:spPr>
      </p:pic>
    </p:spTree>
    <p:extLst>
      <p:ext uri="{BB962C8B-B14F-4D97-AF65-F5344CB8AC3E}">
        <p14:creationId xmlns:p14="http://schemas.microsoft.com/office/powerpoint/2010/main" val="1446403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2649" y="480060"/>
            <a:ext cx="409359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111E4FEF-0A3B-00B4-18D4-D23243FBA3F7}"/>
              </a:ext>
            </a:extLst>
          </p:cNvPr>
          <p:cNvPicPr>
            <a:picLocks noChangeAspect="1"/>
          </p:cNvPicPr>
          <p:nvPr/>
        </p:nvPicPr>
        <p:blipFill rotWithShape="1">
          <a:blip r:embed="rId3"/>
          <a:srcRect l="7692" r="9355" b="2"/>
          <a:stretch/>
        </p:blipFill>
        <p:spPr>
          <a:xfrm>
            <a:off x="4815776" y="643467"/>
            <a:ext cx="3847338" cy="5571066"/>
          </a:xfrm>
          <a:prstGeom prst="rect">
            <a:avLst/>
          </a:prstGeom>
        </p:spPr>
      </p:pic>
      <p:sp>
        <p:nvSpPr>
          <p:cNvPr id="22" name="Rectangle 21">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4093590"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p:cNvPicPr>
            <a:picLocks noChangeAspect="1"/>
          </p:cNvPicPr>
          <p:nvPr/>
        </p:nvPicPr>
        <p:blipFill rotWithShape="1">
          <a:blip r:embed="rId4"/>
          <a:srcRect t="2258" r="-3" b="-3"/>
          <a:stretch/>
        </p:blipFill>
        <p:spPr>
          <a:xfrm>
            <a:off x="480885" y="643467"/>
            <a:ext cx="3847338" cy="5571066"/>
          </a:xfrm>
          <a:prstGeom prst="rect">
            <a:avLst/>
          </a:prstGeom>
        </p:spPr>
      </p:pic>
    </p:spTree>
    <p:extLst>
      <p:ext uri="{BB962C8B-B14F-4D97-AF65-F5344CB8AC3E}">
        <p14:creationId xmlns:p14="http://schemas.microsoft.com/office/powerpoint/2010/main" val="1679875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E4B7239-E39F-DCED-133F-69C29AB6329C}"/>
              </a:ext>
            </a:extLst>
          </p:cNvPr>
          <p:cNvSpPr txBox="1"/>
          <p:nvPr/>
        </p:nvSpPr>
        <p:spPr>
          <a:xfrm>
            <a:off x="416663" y="4218406"/>
            <a:ext cx="8310673" cy="2339102"/>
          </a:xfrm>
          <a:prstGeom prst="rect">
            <a:avLst/>
          </a:prstGeom>
          <a:noFill/>
        </p:spPr>
        <p:txBody>
          <a:bodyPr wrap="square" rtlCol="0">
            <a:spAutoFit/>
          </a:bodyPr>
          <a:lstStyle/>
          <a:p>
            <a:r>
              <a:rPr lang="fr-FR" sz="3200" dirty="0">
                <a:solidFill>
                  <a:srgbClr val="000000"/>
                </a:solidFill>
                <a:effectLst/>
                <a:ea typeface="MS Mincho" panose="02020609040205080304" pitchFamily="49" charset="-128"/>
                <a:cs typeface="Times New Roman" panose="02020603050405020304" pitchFamily="18" charset="0"/>
              </a:rPr>
              <a:t>« Entre l’enfer possible et l’enfer effectif, il y a l’amour inlassable et libérateur de Dieu à l’œuvre pour que cela n’arrive jamais. » </a:t>
            </a:r>
          </a:p>
          <a:p>
            <a:r>
              <a:rPr lang="fr-FR" sz="3200" dirty="0">
                <a:solidFill>
                  <a:srgbClr val="000000"/>
                </a:solidFill>
                <a:effectLst/>
                <a:ea typeface="MS Mincho" panose="02020609040205080304" pitchFamily="49" charset="-128"/>
                <a:cs typeface="Times New Roman" panose="02020603050405020304" pitchFamily="18" charset="0"/>
              </a:rPr>
              <a:t>(Bernard SESBOÜÉ)</a:t>
            </a:r>
          </a:p>
          <a:p>
            <a:endParaRPr lang="fr-FR" dirty="0"/>
          </a:p>
        </p:txBody>
      </p:sp>
      <p:pic>
        <p:nvPicPr>
          <p:cNvPr id="1026" name="Picture 2" descr="Bernard Sesboüé — Wikipédia">
            <a:extLst>
              <a:ext uri="{FF2B5EF4-FFF2-40B4-BE49-F238E27FC236}">
                <a16:creationId xmlns:a16="http://schemas.microsoft.com/office/drawing/2014/main" id="{F25DB5ED-F208-9FE1-9AB1-E246456D7A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129"/>
          <a:stretch>
            <a:fillRect/>
          </a:stretch>
        </p:blipFill>
        <p:spPr bwMode="auto">
          <a:xfrm>
            <a:off x="515275" y="141467"/>
            <a:ext cx="2930290" cy="3730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304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E44919D-467A-EB4B-50BD-C1099E751268}"/>
              </a:ext>
            </a:extLst>
          </p:cNvPr>
          <p:cNvSpPr txBox="1"/>
          <p:nvPr/>
        </p:nvSpPr>
        <p:spPr>
          <a:xfrm>
            <a:off x="755375" y="3000516"/>
            <a:ext cx="7441568" cy="2831544"/>
          </a:xfrm>
          <a:prstGeom prst="rect">
            <a:avLst/>
          </a:prstGeom>
          <a:noFill/>
        </p:spPr>
        <p:txBody>
          <a:bodyPr wrap="square" rtlCol="0">
            <a:spAutoFit/>
          </a:bodyPr>
          <a:lstStyle/>
          <a:p>
            <a:pPr algn="just"/>
            <a:r>
              <a:rPr lang="fr-FR" sz="3200" dirty="0">
                <a:solidFill>
                  <a:srgbClr val="000000"/>
                </a:solidFill>
                <a:effectLst/>
                <a:ea typeface="MS Mincho" panose="02020609040205080304" pitchFamily="49" charset="-128"/>
                <a:cs typeface="Times New Roman" panose="02020603050405020304" pitchFamily="18" charset="0"/>
              </a:rPr>
              <a:t>« La possibilité de l’enfer ma foi l’affirme, mon espérance la rejette pour moi, ma charité l’écarte pour qui que ce soit. » (Xavier </a:t>
            </a:r>
            <a:r>
              <a:rPr lang="fr-FR" sz="3200" cap="small" dirty="0">
                <a:solidFill>
                  <a:srgbClr val="000000"/>
                </a:solidFill>
                <a:effectLst/>
                <a:ea typeface="MS Mincho" panose="02020609040205080304" pitchFamily="49" charset="-128"/>
                <a:cs typeface="Times New Roman" panose="02020603050405020304" pitchFamily="18" charset="0"/>
              </a:rPr>
              <a:t>LEON-DUFOUR,</a:t>
            </a:r>
            <a:r>
              <a:rPr lang="fr-FR" sz="3200" dirty="0">
                <a:solidFill>
                  <a:srgbClr val="000000"/>
                </a:solidFill>
                <a:effectLst/>
                <a:ea typeface="MS Mincho" panose="02020609040205080304" pitchFamily="49" charset="-128"/>
                <a:cs typeface="Times New Roman" panose="02020603050405020304" pitchFamily="18" charset="0"/>
              </a:rPr>
              <a:t> </a:t>
            </a:r>
            <a:r>
              <a:rPr lang="fr-FR" sz="3200" i="1" dirty="0">
                <a:solidFill>
                  <a:srgbClr val="000000"/>
                </a:solidFill>
                <a:effectLst/>
                <a:ea typeface="MS Mincho" panose="02020609040205080304" pitchFamily="49" charset="-128"/>
                <a:cs typeface="Times New Roman" panose="02020603050405020304" pitchFamily="18" charset="0"/>
              </a:rPr>
              <a:t>Jésus et Paul devant la mort</a:t>
            </a:r>
            <a:r>
              <a:rPr lang="fr-FR" sz="3200" dirty="0">
                <a:solidFill>
                  <a:srgbClr val="000000"/>
                </a:solidFill>
                <a:effectLst/>
                <a:ea typeface="MS Mincho" panose="02020609040205080304" pitchFamily="49" charset="-128"/>
                <a:cs typeface="Times New Roman" panose="02020603050405020304" pitchFamily="18" charset="0"/>
              </a:rPr>
              <a:t>, </a:t>
            </a:r>
            <a:r>
              <a:rPr lang="fr-FR" sz="3200" dirty="0">
                <a:effectLst/>
                <a:ea typeface="MS Mincho" panose="02020609040205080304" pitchFamily="49" charset="-128"/>
                <a:cs typeface="Times New Roman" panose="02020603050405020304" pitchFamily="18" charset="0"/>
              </a:rPr>
              <a:t>p. 39-40) </a:t>
            </a:r>
          </a:p>
          <a:p>
            <a:endParaRPr lang="fr-FR" dirty="0"/>
          </a:p>
        </p:txBody>
      </p:sp>
      <p:pic>
        <p:nvPicPr>
          <p:cNvPr id="2050" name="Picture 2" descr="Xavier Léon Dufour | #Xavier_León_Dufour La Sagrada Escritura no es un  bólido celeste ni una obra terrestre, sino el fruto de la cooperación del  cielo y de la tierra. | By Diálogo">
            <a:extLst>
              <a:ext uri="{FF2B5EF4-FFF2-40B4-BE49-F238E27FC236}">
                <a16:creationId xmlns:a16="http://schemas.microsoft.com/office/drawing/2014/main" id="{98F5AEB5-0B89-507D-7E79-D12CAFD680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861" y="308113"/>
            <a:ext cx="3548269" cy="1987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746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90C0190-FF27-3F45-9FA0-34352FC64F61}"/>
              </a:ext>
            </a:extLst>
          </p:cNvPr>
          <p:cNvSpPr txBox="1"/>
          <p:nvPr/>
        </p:nvSpPr>
        <p:spPr>
          <a:xfrm>
            <a:off x="152400" y="505122"/>
            <a:ext cx="8839200" cy="5509200"/>
          </a:xfrm>
          <a:prstGeom prst="rect">
            <a:avLst/>
          </a:prstGeom>
          <a:noFill/>
        </p:spPr>
        <p:txBody>
          <a:bodyPr wrap="square" rtlCol="0">
            <a:spAutoFit/>
          </a:bodyPr>
          <a:lstStyle/>
          <a:p>
            <a:pPr lvl="0"/>
            <a:r>
              <a:rPr lang="fr-FR" dirty="0"/>
              <a:t> </a:t>
            </a:r>
            <a:r>
              <a:rPr lang="fr-FR" sz="2200" b="1" dirty="0">
                <a:latin typeface="Times New Roman" panose="02020603050405020304" pitchFamily="18" charset="0"/>
                <a:cs typeface="Times New Roman" panose="02020603050405020304" pitchFamily="18" charset="0"/>
              </a:rPr>
              <a:t>1. ESPERER</a:t>
            </a:r>
            <a:endParaRPr lang="fr-FR" sz="2200" dirty="0">
              <a:latin typeface="Times New Roman" panose="02020603050405020304" pitchFamily="18" charset="0"/>
              <a:cs typeface="Times New Roman" panose="02020603050405020304" pitchFamily="18" charset="0"/>
            </a:endParaRPr>
          </a:p>
          <a:p>
            <a:r>
              <a:rPr lang="fr-FR" sz="2200"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2. LE CHRETIEN ET L’AU-DELA	</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3. LE JOUR DU SEIGNEUR	</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4.	RESURRECTION DES MORTS ET IMMORTALITE DE L’AME</a:t>
            </a:r>
          </a:p>
          <a:p>
            <a:pPr lvl="1"/>
            <a:r>
              <a:rPr lang="fr-FR" sz="2200" dirty="0">
                <a:latin typeface="Times New Roman" panose="02020603050405020304" pitchFamily="18" charset="0"/>
                <a:cs typeface="Times New Roman" panose="02020603050405020304" pitchFamily="18" charset="0"/>
              </a:rPr>
              <a:t>4.1.	Résurrection des morts ou de la chair	</a:t>
            </a:r>
          </a:p>
          <a:p>
            <a:pPr lvl="1"/>
            <a:r>
              <a:rPr lang="fr-FR" sz="2200" dirty="0">
                <a:latin typeface="Times New Roman" panose="02020603050405020304" pitchFamily="18" charset="0"/>
                <a:cs typeface="Times New Roman" panose="02020603050405020304" pitchFamily="18" charset="0"/>
              </a:rPr>
              <a:t>4.2. La tradition grecque de l’immortalité de l’âme	</a:t>
            </a:r>
          </a:p>
          <a:p>
            <a:pPr lvl="1"/>
            <a:r>
              <a:rPr lang="fr-FR" sz="2200" dirty="0">
                <a:latin typeface="Times New Roman" panose="02020603050405020304" pitchFamily="18" charset="0"/>
                <a:cs typeface="Times New Roman" panose="02020603050405020304" pitchFamily="18" charset="0"/>
              </a:rPr>
              <a:t>4.3. </a:t>
            </a:r>
            <a:r>
              <a:rPr lang="fr-FR" sz="2200">
                <a:latin typeface="Times New Roman" panose="02020603050405020304" pitchFamily="18" charset="0"/>
                <a:cs typeface="Times New Roman" panose="02020603050405020304" pitchFamily="18" charset="0"/>
              </a:rPr>
              <a:t>Pour le dernier jour</a:t>
            </a:r>
          </a:p>
          <a:p>
            <a:pPr marL="457200" indent="-457200">
              <a:buAutoNum type="arabicPeriod" startAt="5"/>
            </a:pPr>
            <a:endParaRPr lang="fr-FR" sz="2200" b="1" dirty="0">
              <a:latin typeface="Times New Roman" panose="02020603050405020304" pitchFamily="18" charset="0"/>
              <a:cs typeface="Times New Roman" panose="02020603050405020304" pitchFamily="18" charset="0"/>
            </a:endParaRPr>
          </a:p>
          <a:p>
            <a:pPr marL="457200" indent="-457200">
              <a:buAutoNum type="arabicPeriod" startAt="5"/>
            </a:pPr>
            <a:r>
              <a:rPr lang="fr-FR" sz="2200" b="1" dirty="0">
                <a:latin typeface="Times New Roman" panose="02020603050405020304" pitchFamily="18" charset="0"/>
                <a:cs typeface="Times New Roman" panose="02020603050405020304" pitchFamily="18" charset="0"/>
              </a:rPr>
              <a:t>LES DIMENSIONS PERSONNELLES DE L’ESCHATOLOGIE</a:t>
            </a:r>
          </a:p>
          <a:p>
            <a:pPr lvl="1"/>
            <a:r>
              <a:rPr lang="fr-FR" sz="2200" dirty="0">
                <a:latin typeface="Times New Roman" panose="02020603050405020304" pitchFamily="18" charset="0"/>
                <a:cs typeface="Times New Roman" panose="02020603050405020304" pitchFamily="18" charset="0"/>
              </a:rPr>
              <a:t>5.1. Le jugement particulier</a:t>
            </a:r>
          </a:p>
          <a:p>
            <a:pPr lvl="1"/>
            <a:r>
              <a:rPr lang="fr-FR" sz="2200" dirty="0">
                <a:latin typeface="Times New Roman" panose="02020603050405020304" pitchFamily="18" charset="0"/>
                <a:cs typeface="Times New Roman" panose="02020603050405020304" pitchFamily="18" charset="0"/>
              </a:rPr>
              <a:t>5.2. Le ciel</a:t>
            </a:r>
          </a:p>
          <a:p>
            <a:pPr lvl="1"/>
            <a:r>
              <a:rPr lang="fr-FR" sz="2200" dirty="0">
                <a:latin typeface="Times New Roman" panose="02020603050405020304" pitchFamily="18" charset="0"/>
                <a:cs typeface="Times New Roman" panose="02020603050405020304" pitchFamily="18" charset="0"/>
              </a:rPr>
              <a:t>5.3. L’enfer</a:t>
            </a:r>
          </a:p>
          <a:p>
            <a:pPr lvl="1"/>
            <a:r>
              <a:rPr lang="fr-FR" sz="2200" dirty="0">
                <a:solidFill>
                  <a:srgbClr val="FF0000"/>
                </a:solidFill>
                <a:latin typeface="Times New Roman" panose="02020603050405020304" pitchFamily="18" charset="0"/>
                <a:cs typeface="Times New Roman" panose="02020603050405020304" pitchFamily="18" charset="0"/>
              </a:rPr>
              <a:t>5.4. Le purgatoire </a:t>
            </a:r>
          </a:p>
        </p:txBody>
      </p:sp>
    </p:spTree>
    <p:extLst>
      <p:ext uri="{BB962C8B-B14F-4D97-AF65-F5344CB8AC3E}">
        <p14:creationId xmlns:p14="http://schemas.microsoft.com/office/powerpoint/2010/main" val="3443085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5B074ED-5C20-E885-BF2E-D1F43BF07B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200" y="0"/>
            <a:ext cx="4165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129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6F739-0BF9-7D4A-9B0C-CA24BF901F00}"/>
              </a:ext>
            </a:extLst>
          </p:cNvPr>
          <p:cNvSpPr/>
          <p:nvPr/>
        </p:nvSpPr>
        <p:spPr>
          <a:xfrm>
            <a:off x="-95282" y="123986"/>
            <a:ext cx="9239282" cy="4031873"/>
          </a:xfrm>
          <a:prstGeom prst="rect">
            <a:avLst/>
          </a:prstGeom>
        </p:spPr>
        <p:txBody>
          <a:bodyPr wrap="square">
            <a:spAutoFit/>
          </a:bodyPr>
          <a:lstStyle/>
          <a:p>
            <a:pPr marL="540385" marR="536575" algn="just"/>
            <a:r>
              <a:rPr lang="fr-FR" sz="3200" dirty="0">
                <a:solidFill>
                  <a:srgbClr val="000000"/>
                </a:solidFill>
                <a:ea typeface="MS Mincho" panose="02020609040205080304" pitchFamily="49" charset="-128"/>
                <a:cs typeface="Times New Roman" panose="02020603050405020304" pitchFamily="18" charset="0"/>
              </a:rPr>
              <a:t>« </a:t>
            </a:r>
            <a:r>
              <a:rPr lang="fr-FR" sz="3200" dirty="0">
                <a:solidFill>
                  <a:srgbClr val="000000"/>
                </a:solidFill>
                <a:effectLst/>
                <a:ea typeface="MS Mincho" panose="02020609040205080304" pitchFamily="49" charset="-128"/>
                <a:cs typeface="Times New Roman" panose="02020603050405020304" pitchFamily="18" charset="0"/>
              </a:rPr>
              <a:t>Mais, dira-t-on, comment les morts ressuscitent-ils ? Avec quel corps reviennent-ils ? Insensé ! Toi, ce que tu sèmes ne prend vie qu’à condition de mourir. Et ce que tu sèmes n’est pas la plante qui doit  naître, mais un grain nu de blé ou d’autre chose. Puis Dieu lui donne corps, comme il le veut et à chaque semence de façon particulière (…).</a:t>
            </a:r>
          </a:p>
        </p:txBody>
      </p:sp>
      <p:pic>
        <p:nvPicPr>
          <p:cNvPr id="4" name="Image 3" descr="Une image contenant plante, herbe&#10;&#10;Description générée automatiquement">
            <a:extLst>
              <a:ext uri="{FF2B5EF4-FFF2-40B4-BE49-F238E27FC236}">
                <a16:creationId xmlns:a16="http://schemas.microsoft.com/office/drawing/2014/main" id="{0FA02849-5DE5-DC29-4A95-06788D7A000D}"/>
              </a:ext>
            </a:extLst>
          </p:cNvPr>
          <p:cNvPicPr>
            <a:picLocks noChangeAspect="1"/>
          </p:cNvPicPr>
          <p:nvPr/>
        </p:nvPicPr>
        <p:blipFill rotWithShape="1">
          <a:blip r:embed="rId2"/>
          <a:srcRect l="-318" t="18421" r="1593" b="7387"/>
          <a:stretch/>
        </p:blipFill>
        <p:spPr>
          <a:xfrm>
            <a:off x="-95282" y="4275221"/>
            <a:ext cx="9239282" cy="2582779"/>
          </a:xfrm>
          <a:prstGeom prst="rect">
            <a:avLst/>
          </a:prstGeom>
        </p:spPr>
      </p:pic>
    </p:spTree>
    <p:extLst>
      <p:ext uri="{BB962C8B-B14F-4D97-AF65-F5344CB8AC3E}">
        <p14:creationId xmlns:p14="http://schemas.microsoft.com/office/powerpoint/2010/main" val="3152295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Image 1" descr="Une image contenant peinture&#10;&#10;Description générée automatiquement">
            <a:extLst>
              <a:ext uri="{FF2B5EF4-FFF2-40B4-BE49-F238E27FC236}">
                <a16:creationId xmlns:a16="http://schemas.microsoft.com/office/drawing/2014/main" id="{3F7900EF-873D-FA66-C21D-C2AC44080622}"/>
              </a:ext>
            </a:extLst>
          </p:cNvPr>
          <p:cNvPicPr>
            <a:picLocks noChangeAspect="1"/>
          </p:cNvPicPr>
          <p:nvPr/>
        </p:nvPicPr>
        <p:blipFill>
          <a:blip r:embed="rId2"/>
          <a:stretch>
            <a:fillRect/>
          </a:stretch>
        </p:blipFill>
        <p:spPr>
          <a:xfrm>
            <a:off x="2246811" y="-63997"/>
            <a:ext cx="4650378" cy="6985994"/>
          </a:xfrm>
          <a:prstGeom prst="rect">
            <a:avLst/>
          </a:prstGeom>
        </p:spPr>
      </p:pic>
    </p:spTree>
    <p:extLst>
      <p:ext uri="{BB962C8B-B14F-4D97-AF65-F5344CB8AC3E}">
        <p14:creationId xmlns:p14="http://schemas.microsoft.com/office/powerpoint/2010/main" val="2012809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descr="Une image contenant texte, plafond, décoré&#10;&#10;Description générée automatiquement">
            <a:extLst>
              <a:ext uri="{FF2B5EF4-FFF2-40B4-BE49-F238E27FC236}">
                <a16:creationId xmlns:a16="http://schemas.microsoft.com/office/drawing/2014/main" id="{C1811E1A-7885-C292-198D-A5404C8585D3}"/>
              </a:ext>
            </a:extLst>
          </p:cNvPr>
          <p:cNvPicPr>
            <a:picLocks noChangeAspect="1"/>
          </p:cNvPicPr>
          <p:nvPr/>
        </p:nvPicPr>
        <p:blipFill>
          <a:blip r:embed="rId2"/>
          <a:stretch>
            <a:fillRect/>
          </a:stretch>
        </p:blipFill>
        <p:spPr>
          <a:xfrm>
            <a:off x="-146957" y="0"/>
            <a:ext cx="10287001" cy="6858000"/>
          </a:xfrm>
          <a:prstGeom prst="rect">
            <a:avLst/>
          </a:prstGeom>
        </p:spPr>
      </p:pic>
    </p:spTree>
    <p:extLst>
      <p:ext uri="{BB962C8B-B14F-4D97-AF65-F5344CB8AC3E}">
        <p14:creationId xmlns:p14="http://schemas.microsoft.com/office/powerpoint/2010/main" val="1615458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Image 2" descr="Une image contenant texte, plancher, intérieur&#10;&#10;Description générée automatiquement">
            <a:extLst>
              <a:ext uri="{FF2B5EF4-FFF2-40B4-BE49-F238E27FC236}">
                <a16:creationId xmlns:a16="http://schemas.microsoft.com/office/drawing/2014/main" id="{97EF30B0-FEF7-8865-96E2-BFF543A19341}"/>
              </a:ext>
            </a:extLst>
          </p:cNvPr>
          <p:cNvPicPr>
            <a:picLocks noChangeAspect="1"/>
          </p:cNvPicPr>
          <p:nvPr/>
        </p:nvPicPr>
        <p:blipFill>
          <a:blip r:embed="rId2"/>
          <a:stretch>
            <a:fillRect/>
          </a:stretch>
        </p:blipFill>
        <p:spPr>
          <a:xfrm>
            <a:off x="1134836" y="0"/>
            <a:ext cx="6874328" cy="9165771"/>
          </a:xfrm>
          <a:prstGeom prst="rect">
            <a:avLst/>
          </a:prstGeom>
        </p:spPr>
      </p:pic>
    </p:spTree>
    <p:extLst>
      <p:ext uri="{BB962C8B-B14F-4D97-AF65-F5344CB8AC3E}">
        <p14:creationId xmlns:p14="http://schemas.microsoft.com/office/powerpoint/2010/main" val="39374535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Image 7" descr="Une image contenant plein air, grave, arbre, cimetière&#10;&#10;Description générée automatiquement">
            <a:extLst>
              <a:ext uri="{FF2B5EF4-FFF2-40B4-BE49-F238E27FC236}">
                <a16:creationId xmlns:a16="http://schemas.microsoft.com/office/drawing/2014/main" id="{4D8F477A-2C36-95CE-E8CE-6CC891E10AD1}"/>
              </a:ext>
            </a:extLst>
          </p:cNvPr>
          <p:cNvPicPr>
            <a:picLocks noChangeAspect="1"/>
          </p:cNvPicPr>
          <p:nvPr/>
        </p:nvPicPr>
        <p:blipFill>
          <a:blip r:embed="rId2"/>
          <a:srcRect l="7006" r="4311" b="-1"/>
          <a:stretch>
            <a:fillRect/>
          </a:stretch>
        </p:blipFill>
        <p:spPr>
          <a:xfrm>
            <a:off x="20" y="1282"/>
            <a:ext cx="9143980" cy="6856718"/>
          </a:xfrm>
          <a:prstGeom prst="rect">
            <a:avLst/>
          </a:prstGeom>
        </p:spPr>
      </p:pic>
    </p:spTree>
    <p:extLst>
      <p:ext uri="{BB962C8B-B14F-4D97-AF65-F5344CB8AC3E}">
        <p14:creationId xmlns:p14="http://schemas.microsoft.com/office/powerpoint/2010/main" val="359987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3656C55-6884-3DE2-031A-AF7834C752C1}"/>
              </a:ext>
            </a:extLst>
          </p:cNvPr>
          <p:cNvSpPr txBox="1"/>
          <p:nvPr/>
        </p:nvSpPr>
        <p:spPr>
          <a:xfrm>
            <a:off x="3595735" y="797510"/>
            <a:ext cx="5110842" cy="5262979"/>
          </a:xfrm>
          <a:prstGeom prst="rect">
            <a:avLst/>
          </a:prstGeom>
          <a:noFill/>
        </p:spPr>
        <p:txBody>
          <a:bodyPr wrap="square" rtlCol="0">
            <a:spAutoFit/>
          </a:bodyPr>
          <a:lstStyle/>
          <a:p>
            <a:pPr algn="just"/>
            <a:r>
              <a:rPr lang="fr-FR" sz="2800" dirty="0"/>
              <a:t>« Que l’amour puisse parvenir jusqu’à l’au-delà, que soit possible un mutuel donner et recevoir, dans lequel les uns et les autres demeurent unis par des liens d’affection au-delà des limites de la mort – cela a été une conviction fondamentale de la chrétienté à travers tous les siècles et reste aussi aujourd’hui une expérience réconfortante. » </a:t>
            </a:r>
          </a:p>
          <a:p>
            <a:pPr algn="just"/>
            <a:r>
              <a:rPr lang="fr-FR" sz="2800" dirty="0"/>
              <a:t>(</a:t>
            </a:r>
            <a:r>
              <a:rPr lang="fr-FR" sz="2800" i="1" dirty="0" err="1"/>
              <a:t>Spe</a:t>
            </a:r>
            <a:r>
              <a:rPr lang="fr-FR" sz="2800" i="1" dirty="0"/>
              <a:t> </a:t>
            </a:r>
            <a:r>
              <a:rPr lang="fr-FR" sz="2800" i="1" dirty="0" err="1"/>
              <a:t>salvi</a:t>
            </a:r>
            <a:r>
              <a:rPr lang="fr-FR" sz="2800" i="1" dirty="0"/>
              <a:t> </a:t>
            </a:r>
            <a:r>
              <a:rPr lang="fr-FR" sz="2800" dirty="0"/>
              <a:t>n° 48)</a:t>
            </a:r>
          </a:p>
        </p:txBody>
      </p:sp>
      <p:pic>
        <p:nvPicPr>
          <p:cNvPr id="3" name="Image 2" descr="Une image contenant personne, aîné&#10;&#10;Description générée automatiquement">
            <a:extLst>
              <a:ext uri="{FF2B5EF4-FFF2-40B4-BE49-F238E27FC236}">
                <a16:creationId xmlns:a16="http://schemas.microsoft.com/office/drawing/2014/main" id="{7CB7A001-E6C8-B486-4A6F-F15A75C2FD5F}"/>
              </a:ext>
            </a:extLst>
          </p:cNvPr>
          <p:cNvPicPr>
            <a:picLocks noChangeAspect="1"/>
          </p:cNvPicPr>
          <p:nvPr/>
        </p:nvPicPr>
        <p:blipFill rotWithShape="1">
          <a:blip r:embed="rId2"/>
          <a:srcRect l="10126" t="2597" r="9938"/>
          <a:stretch/>
        </p:blipFill>
        <p:spPr>
          <a:xfrm>
            <a:off x="146956" y="1747157"/>
            <a:ext cx="3030907" cy="3030905"/>
          </a:xfrm>
          <a:prstGeom prst="rect">
            <a:avLst/>
          </a:prstGeom>
        </p:spPr>
      </p:pic>
    </p:spTree>
    <p:extLst>
      <p:ext uri="{BB962C8B-B14F-4D97-AF65-F5344CB8AC3E}">
        <p14:creationId xmlns:p14="http://schemas.microsoft.com/office/powerpoint/2010/main" val="4535816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einture&#10;&#10;Description générée automatiquement">
            <a:extLst>
              <a:ext uri="{FF2B5EF4-FFF2-40B4-BE49-F238E27FC236}">
                <a16:creationId xmlns:a16="http://schemas.microsoft.com/office/drawing/2014/main" id="{3537C857-462C-0A48-9ADD-ED5E5CB43C41}"/>
              </a:ext>
            </a:extLst>
          </p:cNvPr>
          <p:cNvPicPr>
            <a:picLocks noChangeAspect="1"/>
          </p:cNvPicPr>
          <p:nvPr/>
        </p:nvPicPr>
        <p:blipFill rotWithShape="1">
          <a:blip r:embed="rId2"/>
          <a:srcRect r="317"/>
          <a:stretch/>
        </p:blipFill>
        <p:spPr>
          <a:xfrm>
            <a:off x="-103031" y="0"/>
            <a:ext cx="9762186" cy="6858000"/>
          </a:xfrm>
          <a:prstGeom prst="rect">
            <a:avLst/>
          </a:prstGeom>
        </p:spPr>
      </p:pic>
      <p:sp>
        <p:nvSpPr>
          <p:cNvPr id="2" name="ZoneTexte 1">
            <a:extLst>
              <a:ext uri="{FF2B5EF4-FFF2-40B4-BE49-F238E27FC236}">
                <a16:creationId xmlns:a16="http://schemas.microsoft.com/office/drawing/2014/main" id="{FF10C10E-1683-6470-7943-58D2B7936609}"/>
              </a:ext>
            </a:extLst>
          </p:cNvPr>
          <p:cNvSpPr txBox="1"/>
          <p:nvPr/>
        </p:nvSpPr>
        <p:spPr>
          <a:xfrm>
            <a:off x="87517" y="4343693"/>
            <a:ext cx="9381089" cy="1077218"/>
          </a:xfrm>
          <a:prstGeom prst="rect">
            <a:avLst/>
          </a:prstGeom>
          <a:noFill/>
        </p:spPr>
        <p:txBody>
          <a:bodyPr wrap="square" rtlCol="0">
            <a:spAutoFit/>
          </a:bodyPr>
          <a:lstStyle/>
          <a:p>
            <a:r>
              <a:rPr lang="fr-FR" sz="3200" dirty="0">
                <a:solidFill>
                  <a:schemeClr val="bg1"/>
                </a:solidFill>
              </a:rPr>
              <a:t>« Tu nous as fait pour toi et notre cœur est sans repos tant qu’il ne repose en toi. » (Augustin, </a:t>
            </a:r>
            <a:r>
              <a:rPr lang="fr-FR" sz="3200" i="1" dirty="0">
                <a:solidFill>
                  <a:schemeClr val="bg1"/>
                </a:solidFill>
              </a:rPr>
              <a:t>Confessions</a:t>
            </a:r>
            <a:r>
              <a:rPr lang="fr-FR" sz="3200" dirty="0">
                <a:solidFill>
                  <a:schemeClr val="bg1"/>
                </a:solidFill>
              </a:rPr>
              <a:t>, I,1)</a:t>
            </a:r>
          </a:p>
        </p:txBody>
      </p:sp>
    </p:spTree>
    <p:extLst>
      <p:ext uri="{BB962C8B-B14F-4D97-AF65-F5344CB8AC3E}">
        <p14:creationId xmlns:p14="http://schemas.microsoft.com/office/powerpoint/2010/main" val="636349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6F739-0BF9-7D4A-9B0C-CA24BF901F00}"/>
              </a:ext>
            </a:extLst>
          </p:cNvPr>
          <p:cNvSpPr/>
          <p:nvPr/>
        </p:nvSpPr>
        <p:spPr>
          <a:xfrm>
            <a:off x="-57150" y="1905506"/>
            <a:ext cx="9258299" cy="3046988"/>
          </a:xfrm>
          <a:prstGeom prst="rect">
            <a:avLst/>
          </a:prstGeom>
        </p:spPr>
        <p:txBody>
          <a:bodyPr wrap="square">
            <a:spAutoFit/>
          </a:bodyPr>
          <a:lstStyle/>
          <a:p>
            <a:pPr marL="540385" marR="536575" algn="just"/>
            <a:r>
              <a:rPr lang="fr-FR" sz="3200" dirty="0">
                <a:solidFill>
                  <a:srgbClr val="000000"/>
                </a:solidFill>
                <a:ea typeface="MS Mincho" panose="02020609040205080304" pitchFamily="49" charset="-128"/>
                <a:cs typeface="Times New Roman" panose="02020603050405020304" pitchFamily="18" charset="0"/>
              </a:rPr>
              <a:t>Il en est ainsi pour la résurrection des morts : semé corruptible, on ressuscite incorruptible ; semé méprisable, on ressuscite dans la gloire ; semé dans la faiblesse on ressuscite plein de force, semé corps animal, on ressuscite corps spirituel. » (1 Co 15, 35-38 ; 42-44)</a:t>
            </a:r>
          </a:p>
        </p:txBody>
      </p:sp>
    </p:spTree>
    <p:extLst>
      <p:ext uri="{BB962C8B-B14F-4D97-AF65-F5344CB8AC3E}">
        <p14:creationId xmlns:p14="http://schemas.microsoft.com/office/powerpoint/2010/main" val="1255390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a:extLst>
            <a:ext uri="{FF2B5EF4-FFF2-40B4-BE49-F238E27FC236}">
              <a16:creationId xmlns:a16="http://schemas.microsoft.com/office/drawing/2014/main" id="{932C808B-0806-72A6-42AE-CE9B1F6ADD45}"/>
            </a:ext>
          </a:extLst>
        </p:cNvPr>
        <p:cNvGrpSpPr/>
        <p:nvPr/>
      </p:nvGrpSpPr>
      <p:grpSpPr>
        <a:xfrm>
          <a:off x="0" y="0"/>
          <a:ext cx="0" cy="0"/>
          <a:chOff x="0" y="0"/>
          <a:chExt cx="0" cy="0"/>
        </a:xfrm>
      </p:grpSpPr>
      <p:pic>
        <p:nvPicPr>
          <p:cNvPr id="3" name="Image 2" descr="Une image contenant texte, posant, décoré, plusieurs&#10;&#10;Description générée automatiquement">
            <a:extLst>
              <a:ext uri="{FF2B5EF4-FFF2-40B4-BE49-F238E27FC236}">
                <a16:creationId xmlns:a16="http://schemas.microsoft.com/office/drawing/2014/main" id="{7F63DC8E-46BA-1DE9-F8A3-AA45D43120D9}"/>
              </a:ext>
            </a:extLst>
          </p:cNvPr>
          <p:cNvPicPr>
            <a:picLocks noChangeAspect="1"/>
          </p:cNvPicPr>
          <p:nvPr/>
        </p:nvPicPr>
        <p:blipFill rotWithShape="1">
          <a:blip r:embed="rId2"/>
          <a:srcRect l="1764" t="2877"/>
          <a:stretch/>
        </p:blipFill>
        <p:spPr>
          <a:xfrm>
            <a:off x="209387" y="796612"/>
            <a:ext cx="8725226" cy="3930433"/>
          </a:xfrm>
          <a:prstGeom prst="rect">
            <a:avLst/>
          </a:prstGeom>
        </p:spPr>
      </p:pic>
      <p:sp>
        <p:nvSpPr>
          <p:cNvPr id="2" name="ZoneTexte 1">
            <a:extLst>
              <a:ext uri="{FF2B5EF4-FFF2-40B4-BE49-F238E27FC236}">
                <a16:creationId xmlns:a16="http://schemas.microsoft.com/office/drawing/2014/main" id="{138527C9-B067-5B26-B02F-144420DF9378}"/>
              </a:ext>
            </a:extLst>
          </p:cNvPr>
          <p:cNvSpPr txBox="1"/>
          <p:nvPr/>
        </p:nvSpPr>
        <p:spPr>
          <a:xfrm>
            <a:off x="231727" y="5706575"/>
            <a:ext cx="5806718" cy="954107"/>
          </a:xfrm>
          <a:prstGeom prst="rect">
            <a:avLst/>
          </a:prstGeom>
          <a:noFill/>
        </p:spPr>
        <p:txBody>
          <a:bodyPr wrap="none" rtlCol="0">
            <a:spAutoFit/>
          </a:bodyPr>
          <a:lstStyle/>
          <a:p>
            <a:r>
              <a:rPr lang="fr-FR" sz="2800" dirty="0">
                <a:solidFill>
                  <a:schemeClr val="bg1"/>
                </a:solidFill>
                <a:latin typeface="Times New Roman" panose="02020603050405020304" pitchFamily="18" charset="0"/>
                <a:cs typeface="Times New Roman" panose="02020603050405020304" pitchFamily="18" charset="0"/>
              </a:rPr>
              <a:t>Van der Weyden, </a:t>
            </a:r>
            <a:r>
              <a:rPr lang="fr-FR" sz="2800" i="1" dirty="0">
                <a:solidFill>
                  <a:schemeClr val="bg1"/>
                </a:solidFill>
                <a:latin typeface="Times New Roman" panose="02020603050405020304" pitchFamily="18" charset="0"/>
                <a:cs typeface="Times New Roman" panose="02020603050405020304" pitchFamily="18" charset="0"/>
              </a:rPr>
              <a:t>Le jugement dernier</a:t>
            </a:r>
            <a:r>
              <a:rPr lang="fr-FR" sz="2800" dirty="0">
                <a:solidFill>
                  <a:schemeClr val="bg1"/>
                </a:solidFill>
                <a:latin typeface="Times New Roman" panose="02020603050405020304" pitchFamily="18" charset="0"/>
                <a:cs typeface="Times New Roman" panose="02020603050405020304" pitchFamily="18" charset="0"/>
              </a:rPr>
              <a:t> </a:t>
            </a:r>
          </a:p>
          <a:p>
            <a:r>
              <a:rPr lang="fr-FR" sz="2800" dirty="0">
                <a:solidFill>
                  <a:schemeClr val="bg1"/>
                </a:solidFill>
                <a:latin typeface="Times New Roman" panose="02020603050405020304" pitchFamily="18" charset="0"/>
                <a:cs typeface="Times New Roman" panose="02020603050405020304" pitchFamily="18" charset="0"/>
              </a:rPr>
              <a:t>Hôtel-Dieu de Beaune, v. 1450</a:t>
            </a:r>
          </a:p>
        </p:txBody>
      </p:sp>
    </p:spTree>
    <p:extLst>
      <p:ext uri="{BB962C8B-B14F-4D97-AF65-F5344CB8AC3E}">
        <p14:creationId xmlns:p14="http://schemas.microsoft.com/office/powerpoint/2010/main" val="3947568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1698171"/>
            <a:ext cx="9144000" cy="2981141"/>
          </a:xfrm>
          <a:prstGeom prst="rect">
            <a:avLst/>
          </a:prstGeom>
        </p:spPr>
      </p:pic>
    </p:spTree>
    <p:extLst>
      <p:ext uri="{BB962C8B-B14F-4D97-AF65-F5344CB8AC3E}">
        <p14:creationId xmlns:p14="http://schemas.microsoft.com/office/powerpoint/2010/main" val="1326416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accent1">
            <a:lumMod val="75000"/>
            <a:alpha val="99000"/>
          </a:schemeClr>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0460E88-3EFC-A587-8534-F43323A5C9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1638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F851838E-1D43-DA12-287D-E14ECF0171B6}"/>
              </a:ext>
            </a:extLst>
          </p:cNvPr>
          <p:cNvSpPr txBox="1"/>
          <p:nvPr/>
        </p:nvSpPr>
        <p:spPr>
          <a:xfrm>
            <a:off x="4572000" y="5868237"/>
            <a:ext cx="4346917" cy="830997"/>
          </a:xfrm>
          <a:prstGeom prst="rect">
            <a:avLst/>
          </a:prstGeom>
          <a:noFill/>
        </p:spPr>
        <p:txBody>
          <a:bodyPr wrap="square" rtlCol="0">
            <a:spAutoFit/>
          </a:bodyPr>
          <a:lstStyle/>
          <a:p>
            <a:r>
              <a:rPr lang="fr-FR" sz="2400" dirty="0">
                <a:solidFill>
                  <a:schemeClr val="bg1"/>
                </a:solidFill>
              </a:rPr>
              <a:t>Le Greco, </a:t>
            </a:r>
            <a:r>
              <a:rPr lang="fr-FR" sz="2400" i="1" dirty="0">
                <a:solidFill>
                  <a:schemeClr val="bg1"/>
                </a:solidFill>
              </a:rPr>
              <a:t>La résurrection, </a:t>
            </a:r>
            <a:r>
              <a:rPr lang="fr-FR" sz="2400" dirty="0">
                <a:solidFill>
                  <a:schemeClr val="bg1"/>
                </a:solidFill>
              </a:rPr>
              <a:t>1603</a:t>
            </a:r>
          </a:p>
          <a:p>
            <a:r>
              <a:rPr lang="fr-FR" sz="2400" dirty="0">
                <a:solidFill>
                  <a:schemeClr val="bg1"/>
                </a:solidFill>
              </a:rPr>
              <a:t>Madrid, Musée du Prado</a:t>
            </a:r>
          </a:p>
        </p:txBody>
      </p:sp>
      <p:pic>
        <p:nvPicPr>
          <p:cNvPr id="3" name="Picture 2">
            <a:extLst>
              <a:ext uri="{FF2B5EF4-FFF2-40B4-BE49-F238E27FC236}">
                <a16:creationId xmlns:a16="http://schemas.microsoft.com/office/drawing/2014/main" id="{298C3941-270C-4B26-22C6-47BC10F66F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9" t="-1" r="-1" b="45897"/>
          <a:stretch>
            <a:fillRect/>
          </a:stretch>
        </p:blipFill>
        <p:spPr bwMode="auto">
          <a:xfrm>
            <a:off x="4336869" y="0"/>
            <a:ext cx="4582048" cy="5408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570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814611" y="230520"/>
            <a:ext cx="5643155" cy="5892118"/>
          </a:xfrm>
          <a:prstGeom prst="rect">
            <a:avLst/>
          </a:prstGeom>
        </p:spPr>
      </p:pic>
      <p:sp>
        <p:nvSpPr>
          <p:cNvPr id="3" name="ZoneTexte 2"/>
          <p:cNvSpPr txBox="1"/>
          <p:nvPr/>
        </p:nvSpPr>
        <p:spPr>
          <a:xfrm>
            <a:off x="1503354" y="6122638"/>
            <a:ext cx="6700121" cy="523220"/>
          </a:xfrm>
          <a:prstGeom prst="rect">
            <a:avLst/>
          </a:prstGeom>
          <a:noFill/>
        </p:spPr>
        <p:txBody>
          <a:bodyPr wrap="square" rtlCol="0">
            <a:spAutoFit/>
          </a:bodyPr>
          <a:lstStyle/>
          <a:p>
            <a:r>
              <a:rPr lang="fr-FR" sz="2400" dirty="0">
                <a:solidFill>
                  <a:schemeClr val="bg1"/>
                </a:solidFill>
              </a:rPr>
              <a:t>Rembrandt</a:t>
            </a:r>
            <a:r>
              <a:rPr lang="fr-FR" sz="2800" dirty="0">
                <a:solidFill>
                  <a:schemeClr val="bg1"/>
                </a:solidFill>
              </a:rPr>
              <a:t>, </a:t>
            </a:r>
            <a:r>
              <a:rPr lang="fr-FR" sz="2400" i="1" dirty="0">
                <a:solidFill>
                  <a:schemeClr val="bg1"/>
                </a:solidFill>
              </a:rPr>
              <a:t>Les pèlerins d’Emmaüs, </a:t>
            </a:r>
            <a:r>
              <a:rPr lang="fr-FR" sz="2400" dirty="0">
                <a:solidFill>
                  <a:schemeClr val="bg1"/>
                </a:solidFill>
              </a:rPr>
              <a:t>Louvre, 1648</a:t>
            </a:r>
          </a:p>
        </p:txBody>
      </p:sp>
    </p:spTree>
    <p:extLst>
      <p:ext uri="{BB962C8B-B14F-4D97-AF65-F5344CB8AC3E}">
        <p14:creationId xmlns:p14="http://schemas.microsoft.com/office/powerpoint/2010/main" val="1085673232"/>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6649</TotalTime>
  <Words>1366</Words>
  <Application>Microsoft Macintosh PowerPoint</Application>
  <PresentationFormat>Affichage à l'écran (4:3)</PresentationFormat>
  <Paragraphs>136</Paragraphs>
  <Slides>45</Slides>
  <Notes>5</Notes>
  <HiddenSlides>1</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45</vt:i4>
      </vt:variant>
    </vt:vector>
  </HeadingPairs>
  <TitlesOfParts>
    <vt:vector size="50" baseType="lpstr">
      <vt:lpstr>MS Mincho</vt:lpstr>
      <vt:lpstr>Arial</vt:lpstr>
      <vt:lpstr>Calibri</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Aude Ragozin</dc:creator>
  <cp:lastModifiedBy>Aude Ragozin</cp:lastModifiedBy>
  <cp:revision>82</cp:revision>
  <dcterms:created xsi:type="dcterms:W3CDTF">2018-03-10T10:11:00Z</dcterms:created>
  <dcterms:modified xsi:type="dcterms:W3CDTF">2025-06-23T20:15:34Z</dcterms:modified>
</cp:coreProperties>
</file>