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74" autoAdjust="0"/>
  </p:normalViewPr>
  <p:slideViewPr>
    <p:cSldViewPr snapToGrid="0">
      <p:cViewPr varScale="1">
        <p:scale>
          <a:sx n="66" d="100"/>
          <a:sy n="66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9422E19-9C57-5745-1172-5A9B7BFA14A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9C566C-60B7-3BA8-0E0D-9E6F28E294E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7A4769-2584-0408-C5A8-AF94A6586DE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0DBB41-0857-DFA5-9DC6-F3EE77E6FC1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71B414F4-DBB2-4A15-AA89-67570320AD5F}" type="slidenum">
              <a:t>‹N°›</a:t>
            </a:fld>
            <a:endParaRPr lang="fr-FR" sz="1400" b="0" i="0" u="none" strike="noStrike" kern="1200" spc="0" baseline="0">
              <a:ln>
                <a:noFill/>
              </a:ln>
              <a:solidFill>
                <a:srgbClr val="FFFFFF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31770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C6F443-392E-1BF2-0F4A-187CFA74DB2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C059249E-8E9A-0516-9EDC-EBE804B32C4F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D71CE5D8-080B-E245-FEEC-2A849B880919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8F01111-D38E-3F90-9F75-017AD01761F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04396729-B3F6-7765-1966-7DD00C614ADD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4367C337-F2B7-3E76-F9B6-C71FFEF61251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842EF54C-6BB3-9F68-8397-3EBA5FA0FA18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0936320-8454-19CB-E282-7C10F598F151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8F4D2EF6-99F6-CE1F-5D9F-63EB4DD1EAD4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C66BAAC3-DC9D-8C8E-4302-3365B10B1201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A5B7043A-39E5-52C9-1A62-3A9D5A3AC613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0890E5E9-B402-0100-40B0-8DE1AB06EA8A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9718E7FC-7563-ED39-2A4A-F999A692A50D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E7F852DE-E009-7B6F-C131-1F37E8DADB4F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67A632D4-E096-B14B-FCBE-BE499AF9AD04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B13A8453-F090-407E-60D7-D522AA70EE1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7F9850AC-0881-8A9A-F206-58B5FF4E726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420CA8E0-1B96-E3E8-ECB2-F3B2450AFF28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FC54A2BD-B65C-AE13-4946-B1BC719FB8FC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AE798BC7-BEB1-F3F9-EF39-0114808DC9D5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159730DC-FD72-9ED9-2C75-1E3BFFBA0D34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6D66AA5-3A69-65CD-FBF8-D212D6FD31C8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F3BE2BD8-464A-30DA-6D5F-83A6B3A8E333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19297D5B-714F-CBF1-0FC0-4F0B344CE6A0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6CAFFD0-FFFD-DB28-428C-0508285CA7E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AEEC4C52-922B-738D-7393-CEDEBDFA5D8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60531A42-5E50-89DE-7165-63A982DF27EE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29FC3B2E-679C-78C8-ABB9-9B9CFFB42C47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59CD1250-B0FF-3B3C-AC28-5C303FB9456A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04464D5E-730F-E7D2-C01E-E24FEAE05F7C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D31D9AEE-2846-D562-D206-CBE872AFBB04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B4722B1-8B48-E14C-F542-18973DCDB15C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72D300B3-2A83-C3F4-2CB5-EE00D7F80CC9}"/>
              </a:ext>
            </a:extLst>
          </p:cNvPr>
          <p:cNvSpPr/>
          <p:nvPr/>
        </p:nvSpPr>
        <p:spPr>
          <a:xfrm>
            <a:off x="0" y="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7533D94F-5120-3783-05B9-9BC37B85760A}"/>
              </a:ext>
            </a:extLst>
          </p:cNvPr>
          <p:cNvSpPr/>
          <p:nvPr/>
        </p:nvSpPr>
        <p:spPr>
          <a:xfrm>
            <a:off x="3886200" y="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6" name="Espace réservé de l'image des diapositives 35">
            <a:extLst>
              <a:ext uri="{FF2B5EF4-FFF2-40B4-BE49-F238E27FC236}">
                <a16:creationId xmlns:a16="http://schemas.microsoft.com/office/drawing/2014/main" id="{BD91E554-6A4D-C85F-2188-0327628BF5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2640" y="685799"/>
            <a:ext cx="4522680" cy="3380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7" name="Espace réservé des notes 36">
            <a:extLst>
              <a:ext uri="{FF2B5EF4-FFF2-40B4-BE49-F238E27FC236}">
                <a16:creationId xmlns:a16="http://schemas.microsoft.com/office/drawing/2014/main" id="{36A602D5-B5AA-AF77-E4D6-C41C4F8B1DE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914039" y="4343040"/>
            <a:ext cx="4979880" cy="40658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13B19082-CD6D-2DF2-474A-FB0A72E59EFF}"/>
              </a:ext>
            </a:extLst>
          </p:cNvPr>
          <p:cNvSpPr/>
          <p:nvPr/>
        </p:nvSpPr>
        <p:spPr>
          <a:xfrm>
            <a:off x="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9" name="Espace réservé du numéro de diapositive 38">
            <a:extLst>
              <a:ext uri="{FF2B5EF4-FFF2-40B4-BE49-F238E27FC236}">
                <a16:creationId xmlns:a16="http://schemas.microsoft.com/office/drawing/2014/main" id="{61041F93-24BB-1A48-434F-49CF55137F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2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</a:lstStyle>
          <a:p>
            <a:pPr lvl="0"/>
            <a:fld id="{8AC4CC17-7A73-46C0-AF0A-E86C64E2E61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02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Lucida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B3A34F4D-DEDA-0471-6EF6-4DA5B597D7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6332F5DD-34D9-4C0E-BC9D-065AB3CF1DDD}" type="slidenum">
              <a:t>1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17E04327-7083-A623-1559-DA1B37C61C6D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6932E18-1710-467A-AF30-17C95EB42290}" type="slidenum">
              <a:t>1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0E81444D-5B29-63FD-59D6-E7566C25BA48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055E519-74DF-4C53-9CC4-5806EC91CC7F}" type="slidenum">
              <a:t>1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FC6D2743-BB38-1AED-6096-6A78D8BE3A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0A65EA66-3E2E-2271-8753-926F790F07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8">
            <a:extLst>
              <a:ext uri="{FF2B5EF4-FFF2-40B4-BE49-F238E27FC236}">
                <a16:creationId xmlns:a16="http://schemas.microsoft.com/office/drawing/2014/main" id="{C2B17ACB-A32C-5230-842F-89D1685755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445B370F-FDF7-4AFB-A716-61BB35F9FC10}" type="slidenum">
              <a:t>10</a:t>
            </a:fld>
            <a:endParaRPr lang="fr-FR"/>
          </a:p>
        </p:txBody>
      </p:sp>
      <p:sp>
        <p:nvSpPr>
          <p:cNvPr id="2" name="Rectangle 36">
            <a:extLst>
              <a:ext uri="{FF2B5EF4-FFF2-40B4-BE49-F238E27FC236}">
                <a16:creationId xmlns:a16="http://schemas.microsoft.com/office/drawing/2014/main" id="{A84BDEFA-E2CA-9A1B-8048-0F63EC699C6C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fld id="{B01D5755-207C-4770-B7FE-DA2524A652BF}" type="slidenum">
              <a:t>10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DD6097C-2849-A7A8-053F-BDE82871DB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7680" y="685799"/>
            <a:ext cx="4537080" cy="340344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998D48-9545-F41D-75B0-30B261D5CF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03640" cy="4089240"/>
          </a:xfrm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8">
            <a:extLst>
              <a:ext uri="{FF2B5EF4-FFF2-40B4-BE49-F238E27FC236}">
                <a16:creationId xmlns:a16="http://schemas.microsoft.com/office/drawing/2014/main" id="{6DBF3287-E55E-D754-35FF-F3AD063E00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F61D9438-D184-43D7-858C-963A92BD3595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9C6443-38E9-EF06-7E23-71AE9C6D27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50938" y="685800"/>
            <a:ext cx="4506912" cy="337978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CF186ED-BD2C-6B99-298A-BB5ECEDA2C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8">
            <a:extLst>
              <a:ext uri="{FF2B5EF4-FFF2-40B4-BE49-F238E27FC236}">
                <a16:creationId xmlns:a16="http://schemas.microsoft.com/office/drawing/2014/main" id="{8B647A24-7791-381F-DF16-5D5EF03080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F74AFCE5-1F12-4CF5-BF9E-7493D21EE5A6}" type="slidenum">
              <a:t>12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CBD33B2E-6FC2-0414-D1E2-6004A41EF81F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DA55649-26BD-44C0-BF8B-A29109BB99D0}" type="slidenum">
              <a:t>12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E00A897A-85C1-C5A2-20D1-97EFBEC0B77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9480" y="685799"/>
            <a:ext cx="4519440" cy="33894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93F416C-5C10-F917-1958-7482895446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4989600" cy="40773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08033A99-3A4B-F7BA-F733-D688132AA1B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34EF54A2-EFCB-43E9-BCA2-80FC70739191}" type="slidenum">
              <a:t>13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4BA50999-94ED-FABF-37A1-E6E3FE65F944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CF65946A-3CE6-4898-A2B1-FD3F1AD0F758}" type="slidenum">
              <a:t>13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938C0065-4165-8534-3B58-D3DE9B757AC9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2DD85F3-DB03-4F63-BDDD-25A25795DB25}" type="slidenum">
              <a:t>13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5CAB0EB0-4C25-5B72-6572-861EB489F51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AC4F5EAE-2D60-A871-54C1-B6631704A8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77FB1B28-A0CC-DABE-69A5-CA595A6887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DA65CF9-0BB7-4DF5-9374-02D9898CFC59}" type="slidenum">
              <a:t>14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B4D27FF8-5FAF-89AC-B596-5CC1CD8E28C9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DAE50F91-B8B8-4658-BFE4-073BA2AB3303}" type="slidenum">
              <a:t>14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0DFD21CC-245C-9975-6E55-D38B70B03242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3B75E05E-1D02-4CDD-A799-8B24AE1467CD}" type="slidenum">
              <a:t>14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14460C7A-CD1D-8191-5B3E-8ED30BFC31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E89A1A50-F3ED-268E-F767-3AC8B194BE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375EF2EC-AAEF-7AC1-5DB3-9AB6A41C69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5DBE2B6A-4A7C-4489-B14F-D89AC7799E57}" type="slidenum">
              <a:t>15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0A885DE5-5848-FE70-C2B2-82F53C99BF01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D612BFF-77E9-49E0-86BC-084A3C425936}" type="slidenum">
              <a:t>15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15FAF65D-6174-D686-475A-D8FE5DD0162D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5552558-D24D-42BD-8DF5-37E94E651A8D}" type="slidenum">
              <a:t>15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2A78417A-0B92-61B3-E853-77DC00004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2000" cy="34290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194AD70A-4D3B-383B-16E6-5E60148643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6B52818C-3CF4-9CC3-1064-C332296683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8E23B6D2-A568-4D18-99D6-9F10C9B436C9}" type="slidenum">
              <a:t>16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602B2F57-0A3B-43F1-2C11-E9FE67D8E1F3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620439B-AFED-407F-A51F-593ED7C9950F}" type="slidenum">
              <a:t>16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145EFCDD-93F6-13FF-E3D6-76AF1128698D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EAE41CE-D307-477F-A0E0-782D277D9A68}" type="slidenum">
              <a:t>16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AEE78194-FAE7-1AD4-7C44-44BBB843ED3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9350" y="685800"/>
            <a:ext cx="4521200" cy="33909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64C8F8C5-173C-D3ED-FF6C-E2464EF786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4991040" cy="40773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8">
            <a:extLst>
              <a:ext uri="{FF2B5EF4-FFF2-40B4-BE49-F238E27FC236}">
                <a16:creationId xmlns:a16="http://schemas.microsoft.com/office/drawing/2014/main" id="{E15A3991-C7C7-5D05-7262-18A1BDA6748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3D85C959-B4F2-4ABD-88E8-63876F7E39A8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2727FE-1F89-91ED-AEF9-78112A54EC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50938" y="685800"/>
            <a:ext cx="4506912" cy="337978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A08708-5F48-C928-DF6E-0D92B460F2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4E61CC27-09A5-B2EC-C576-9ABEEF7DA2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58DF36BE-C3CC-46C7-9E99-05E4135ED729}" type="slidenum">
              <a:t>18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8A839488-845D-5E1E-FF98-82AB38887037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7563513-9346-4DBA-BE01-6BD4DA40639A}" type="slidenum">
              <a:t>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6470BA79-E330-2B66-140C-DD0D38CB9DCB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53D484FC-0DB5-4D9F-9FC4-A0BAEE42758C}" type="slidenum">
              <a:t>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0860C789-5E09-92B9-F918-4126018C1B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7763" y="685800"/>
            <a:ext cx="4537075" cy="34036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FA0606E2-1F80-3606-88A1-C6AFD1E011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039" y="4343040"/>
            <a:ext cx="5003640" cy="40899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47C91C57-3D7A-6B42-D0EF-6BD2C314E2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F012E46-0592-462E-89E7-75B16B6207DE}" type="slidenum">
              <a:t>19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5FC733FD-0F2E-7CC0-C447-F5D10E55598A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ECF6F477-4288-45C3-9014-6A2869CEF9D5}" type="slidenum">
              <a:t>19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29A39DDD-8E23-4048-0E5B-708E8536FFD0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60F8405-DBAA-4F59-A6BB-38C5C3AEA6FD}" type="slidenum">
              <a:t>19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01FDEF51-DA70-A846-C7D4-8CFE82914E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57712" cy="341788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B0D3C288-4DC9-3338-B005-89D2B46A10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039" y="4343040"/>
            <a:ext cx="5018040" cy="41043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8">
            <a:extLst>
              <a:ext uri="{FF2B5EF4-FFF2-40B4-BE49-F238E27FC236}">
                <a16:creationId xmlns:a16="http://schemas.microsoft.com/office/drawing/2014/main" id="{8EC3D403-EDF0-C243-96E8-3492C4FFFD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279D7476-EE28-4F3A-A596-8801374C523E}" type="slidenum">
              <a:t>2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EFBA72E2-3E4D-A143-32D4-EF097F92AD2B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9D8E2089-D1B5-4BF7-A83D-350C533D0366}" type="slidenum">
              <a:t>2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C9D9B8A8-2875-69A6-37F8-B958EB1F3B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1560" y="695159"/>
            <a:ext cx="4572000" cy="34290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3FEC0AB-F217-F5C4-A349-936755991F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9ED505D5-D0F7-17E7-E15F-9D18F09D82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DFD602D-749A-4520-AA50-E511240E3DF4}" type="slidenum">
              <a:t>20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F788E01B-CF58-2948-7910-75F60DEE9A31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0185158-A3E6-49C1-899C-EFB5252918FD}" type="slidenum">
              <a:t>20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72FD7B6F-0B41-789D-94FC-162A5DEADE40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A0C27764-E8D8-48DD-98ED-C11D2614EC82}" type="slidenum">
              <a:t>20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51E744A3-718A-A50A-C3DD-42835C8EBA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7680" y="685799"/>
            <a:ext cx="4537080" cy="340344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975C3A61-7DFF-89AA-50E9-7B4C9201A8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039" y="4343040"/>
            <a:ext cx="5003640" cy="40899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8">
            <a:extLst>
              <a:ext uri="{FF2B5EF4-FFF2-40B4-BE49-F238E27FC236}">
                <a16:creationId xmlns:a16="http://schemas.microsoft.com/office/drawing/2014/main" id="{0B321B4F-0026-D661-0EC1-90359C08DD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715F90D0-8A4F-42BB-B1D9-3B934169BB36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C35486-080E-763E-84CC-489999F1FD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F1C23BD-624B-DF9D-803B-9418195D2C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8E8E16DC-51C9-1F71-1375-3FFD5A5999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199CF319-8B82-41BC-B9D6-F5818D93FD42}" type="slidenum">
              <a:t>3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AF4BD0A1-8D2C-E70A-5BAA-91DEDCA5E9EF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942F2B29-F1DF-47F4-A219-4D7C09E5C713}" type="slidenum">
              <a:t>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2E0E1871-76A8-DA8A-5318-0116990A4A20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961D3F76-51E5-4723-BD28-C264141D01CE}" type="slidenum">
              <a:t>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6E39A74B-F38F-8298-3C80-DEBAE771CB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FE5F9B7C-DDFE-D348-83BD-CE90EEEB44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8">
            <a:extLst>
              <a:ext uri="{FF2B5EF4-FFF2-40B4-BE49-F238E27FC236}">
                <a16:creationId xmlns:a16="http://schemas.microsoft.com/office/drawing/2014/main" id="{FC8FB229-3D02-3098-46A2-4C2688D809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920013F2-F6C7-44C0-AFFB-EEACB2F7B631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76FF1E-B23C-0580-7C78-41A691A53D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50938" y="685800"/>
            <a:ext cx="4506912" cy="337978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FD26F1C-7430-ABB9-60D9-CF62AA9614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8">
            <a:extLst>
              <a:ext uri="{FF2B5EF4-FFF2-40B4-BE49-F238E27FC236}">
                <a16:creationId xmlns:a16="http://schemas.microsoft.com/office/drawing/2014/main" id="{097CA214-F2E3-4A00-71EC-2C2293AFA0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7C35D187-7E70-4A47-BA21-2DC700CF94B4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F5B1788-110F-096A-82E8-C1404D02DD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50938" y="685800"/>
            <a:ext cx="4506912" cy="337978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7B03E13-9DE8-29A2-DF63-963F6047B0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4BA37438-4828-A432-50CD-9ADB90E412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7D18E87-9967-43DF-8AED-545397E5A869}" type="slidenum">
              <a:t>6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7AC32868-16D3-DE4C-9C80-F166E529A021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121860BD-4985-4D6C-83E7-45B058D21D99}" type="slidenum">
              <a:t>6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3C88C94A-F9A3-54A0-3A3B-C9D090DC6D86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D80B219E-2960-422E-AEC2-10A45A839F9C}" type="slidenum">
              <a:t>6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5185C4C0-C6FF-267E-1436-8687C34529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7763" y="685800"/>
            <a:ext cx="4529137" cy="3395663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1F97FDF3-EB6B-C955-F0AF-FE77A8D37D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039" y="4343040"/>
            <a:ext cx="4995720" cy="40820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8">
            <a:extLst>
              <a:ext uri="{FF2B5EF4-FFF2-40B4-BE49-F238E27FC236}">
                <a16:creationId xmlns:a16="http://schemas.microsoft.com/office/drawing/2014/main" id="{16B9D4D2-89C2-6CB8-E9B6-C6700FFCA36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0EBDECBC-0D1B-4DAE-8F1E-5A6C6F72ABC3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9B4BC9-13C6-81B7-86F1-740DDE0103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50938" y="685800"/>
            <a:ext cx="4506912" cy="337978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A80E40-F230-C8CD-5236-B9C985CCF7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F701AA42-2190-167D-D33B-76BD6F4E5E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AFD4EF21-F5A3-4A52-A65C-4C1B7BCB18EB}" type="slidenum">
              <a:t>8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B1AD0600-20C1-6029-FC1F-E12E17D68F76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7827C657-4DA4-461B-BC10-EF6328169928}" type="slidenum">
              <a:t>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76A63459-35C2-9D7F-BF22-F5CB761F33C2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FCD143D1-B376-47B9-9FC1-96F66C5D15DE}" type="slidenum">
              <a:t>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97FEAB7A-6D8D-2697-2679-0068CDF342A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7763" y="685800"/>
            <a:ext cx="4529137" cy="3395663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B689D7D9-329A-C1D3-41E5-C0A94BAFF1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039" y="4343040"/>
            <a:ext cx="4995720" cy="40820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8">
            <a:extLst>
              <a:ext uri="{FF2B5EF4-FFF2-40B4-BE49-F238E27FC236}">
                <a16:creationId xmlns:a16="http://schemas.microsoft.com/office/drawing/2014/main" id="{43AC07A2-ACFA-C7D1-5157-67BE94FF969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>
            <a:noAutofit/>
          </a:bodyPr>
          <a:lstStyle/>
          <a:p>
            <a:pPr lvl="0"/>
            <a:fld id="{BAF03C1D-EFF2-42B2-BDE2-2E6E617BFA9B}" type="slidenum">
              <a:t>9</a:t>
            </a:fld>
            <a:endParaRPr lang="fr-FR"/>
          </a:p>
        </p:txBody>
      </p:sp>
      <p:sp>
        <p:nvSpPr>
          <p:cNvPr id="2" name="Espace réservé du numéro de diapositive 38">
            <a:extLst>
              <a:ext uri="{FF2B5EF4-FFF2-40B4-BE49-F238E27FC236}">
                <a16:creationId xmlns:a16="http://schemas.microsoft.com/office/drawing/2014/main" id="{8CD11302-1B40-11AF-F1B4-E57E1BA5FB4C}"/>
              </a:ext>
            </a:extLst>
          </p:cNvPr>
          <p:cNvSpPr txBox="1"/>
          <p:nvPr/>
        </p:nvSpPr>
        <p:spPr>
          <a:xfrm>
            <a:off x="3886200" y="8686080"/>
            <a:ext cx="2922479" cy="408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9B83A79-2113-47F6-9486-8573684079D7}" type="slidenum">
              <a:t>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1">
            <a:extLst>
              <a:ext uri="{FF2B5EF4-FFF2-40B4-BE49-F238E27FC236}">
                <a16:creationId xmlns:a16="http://schemas.microsoft.com/office/drawing/2014/main" id="{40E52283-1C77-70FA-1A32-B66D28810095}"/>
              </a:ext>
            </a:extLst>
          </p:cNvPr>
          <p:cNvSpPr/>
          <p:nvPr/>
        </p:nvSpPr>
        <p:spPr>
          <a:xfrm>
            <a:off x="3886200" y="8686800"/>
            <a:ext cx="2932200" cy="417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11FD894B-8268-4816-9E1C-A817F9721BC5}" type="slidenum">
              <a:t>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e l'image des diapositives 2">
            <a:extLst>
              <a:ext uri="{FF2B5EF4-FFF2-40B4-BE49-F238E27FC236}">
                <a16:creationId xmlns:a16="http://schemas.microsoft.com/office/drawing/2014/main" id="{C4C5BD61-4E35-5621-F5F0-A2A3B761AB9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6175" y="685800"/>
            <a:ext cx="4541838" cy="3405188"/>
          </a:xfrm>
          <a:solidFill>
            <a:srgbClr val="4472C4"/>
          </a:solidFill>
          <a:ln w="12600" cap="flat">
            <a:solidFill>
              <a:srgbClr val="172C51"/>
            </a:solidFill>
            <a:prstDash val="solid"/>
            <a:miter/>
          </a:ln>
        </p:spPr>
      </p:sp>
      <p:sp>
        <p:nvSpPr>
          <p:cNvPr id="5" name="Espace réservé des notes 3">
            <a:extLst>
              <a:ext uri="{FF2B5EF4-FFF2-40B4-BE49-F238E27FC236}">
                <a16:creationId xmlns:a16="http://schemas.microsoft.com/office/drawing/2014/main" id="{8A584213-D7BA-9666-C84E-63CFF27B35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05440" cy="4091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C77A5-6408-C3B5-AEAE-BBBA08CC9E0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1122480"/>
            <a:ext cx="6858000" cy="238752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60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F921A0-898E-C09C-24C8-B8B10BB923D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160"/>
            <a:ext cx="6858000" cy="1655640"/>
          </a:xfrm>
        </p:spPr>
        <p:txBody>
          <a:bodyPr anchorCtr="1"/>
          <a:lstStyle>
            <a:lvl1pPr marL="0" indent="0" algn="ctr"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16FBFD-EF6F-B4D7-A37E-CC8CC8BDC0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A2296-F0ED-4070-A3A4-E6DD14A9857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10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4BCABD-5F3A-B2EC-83D2-9C0984CE49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EAA515-860C-7161-62A6-032599B2093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D0B161-6349-ACE9-FDD3-41BBE1639A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181A97-808B-4A28-81CB-52BBA671E0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59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1C379B-BDED-A0CF-8BD1-1FD79750C10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478559" y="460439"/>
            <a:ext cx="1930319" cy="558648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276158-7139-93F1-DFAB-7440504F5C0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85799" y="460439"/>
            <a:ext cx="5640480" cy="55864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5385F1-BD62-75F8-C82B-AEEE93CFC6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49063-8D2C-4247-A440-71AC755585D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49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B4073-E12A-A38D-8893-291D9CB7BB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8B0344-3389-2D85-2015-2F419D7421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440" y="1981080"/>
            <a:ext cx="7723080" cy="4066200"/>
          </a:xfrm>
        </p:spPr>
        <p:txBody>
          <a:bodyPr anchor="t" anchorCtr="0"/>
          <a:lstStyle>
            <a:lvl1pPr marL="342720" marR="0" indent="-34272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6C6C0-5DE5-6D03-38D7-6D4A22E214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C18276-9C63-43B2-AE08-2E7EE8AD6105}" type="slidenum">
              <a:t>‹N°›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E57C108-CCF2-5288-52D9-CB44EC24CF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1417"/>
              </a:spcAft>
              <a:tabLst/>
              <a:defRPr kern="1200">
                <a:latin typeface="Arial" pitchFamily="18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4083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C3AA3-47D7-9B55-39C4-6085C831FD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0" y="1709640"/>
            <a:ext cx="7886879" cy="28526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60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F568B0-9B20-E04F-BFEC-596B3E425A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0" y="4589640"/>
            <a:ext cx="7886879" cy="1500119"/>
          </a:xfrm>
        </p:spPr>
        <p:txBody>
          <a:bodyPr/>
          <a:lstStyle>
            <a:lvl1pPr marL="0" indent="0"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4B340E-F2D8-BB14-B39A-97F9038B6A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1D6BEE-90FE-473F-BA89-DDE7545B6BB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2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495DA-BF7A-1E91-3353-9735E90C0F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2AD9B2-585B-F0AE-3C58-BD1157EA03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1981080"/>
            <a:ext cx="3784680" cy="4065479"/>
          </a:xfrm>
        </p:spPr>
        <p:txBody>
          <a:bodyPr anchor="t" anchorCtr="0"/>
          <a:lstStyle>
            <a:lvl1pPr marL="342720" marR="0" indent="-34272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0A7843-5F56-D1EA-97EA-3CF7B796D8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22760" y="1981080"/>
            <a:ext cx="3786120" cy="4065479"/>
          </a:xfrm>
        </p:spPr>
        <p:txBody>
          <a:bodyPr anchor="t" anchorCtr="0"/>
          <a:lstStyle>
            <a:lvl1pPr marL="342720" marR="0" indent="-34272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919FD6-8512-F2CB-1509-514F3EB84A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8CA31A-1841-43FA-AB9C-51E2F4702DE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35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6B878-736D-AF33-2DA0-B8D6C375F4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365040"/>
            <a:ext cx="7886879" cy="132552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7846F8-4C9C-175A-EB84-8C36CEC94D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360" y="1681200"/>
            <a:ext cx="3868559" cy="824040"/>
          </a:xfrm>
        </p:spPr>
        <p:txBody>
          <a:bodyPr anchor="b"/>
          <a:lstStyle>
            <a:lvl1pPr marL="0" indent="0"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527E20-07AC-7866-3E1A-4B4C0FBFC6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0360" y="2505240"/>
            <a:ext cx="3868559" cy="3684600"/>
          </a:xfrm>
        </p:spPr>
        <p:txBody>
          <a:bodyPr anchor="t" anchorCtr="0"/>
          <a:lstStyle>
            <a:lvl1pPr marL="342720" marR="0" indent="-34272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7143EE-9413-56D7-759E-98C23E23247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240" y="1681200"/>
            <a:ext cx="3887640" cy="824040"/>
          </a:xfrm>
        </p:spPr>
        <p:txBody>
          <a:bodyPr anchor="b"/>
          <a:lstStyle>
            <a:lvl1pPr marL="0" indent="0"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8FDA39-C823-9D9C-52F3-811B75273D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29240" y="2505240"/>
            <a:ext cx="3887640" cy="3684600"/>
          </a:xfrm>
        </p:spPr>
        <p:txBody>
          <a:bodyPr anchor="t" anchorCtr="0"/>
          <a:lstStyle>
            <a:lvl1pPr marL="342720" marR="0" indent="-34272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E176F4-DB17-8DAC-56B3-A9FAEFCD7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35D338-6DC0-427B-88C3-1B250B68C57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51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7F3E3-60E3-D515-4572-9234A2053D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A8F8980-0CBF-74BB-E6F3-4DB433CED4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5D2FD-5E97-4E39-ABFF-E9CF2EBE4A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81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DA63D7-FE2D-5381-3904-9BDC016787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C261D9-65DF-4BAF-9EFF-83E1DE0BB13D}" type="slidenum">
              <a:t>‹N°›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4C8EF1E-CA2C-CE6C-EA80-7A49A0D7F6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7A57B1-975D-F295-40AC-2FB0625DEB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1417"/>
              </a:spcAft>
              <a:tabLst/>
              <a:defRPr kern="1200">
                <a:latin typeface="Arial" pitchFamily="18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4970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7BA7F-8195-9BCF-1AD1-868292B340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1EAA9B-F376-B001-E33A-86A33BE128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7640" y="987480"/>
            <a:ext cx="4629240" cy="4873679"/>
          </a:xfrm>
        </p:spPr>
        <p:txBody>
          <a:bodyPr anchor="t" anchorCtr="0"/>
          <a:lstStyle>
            <a:lvl1pPr marL="342720" marR="0" indent="-34272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DE20B5-4614-632B-FCCA-27EA058A59A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360" y="2057400"/>
            <a:ext cx="2949480" cy="3811679"/>
          </a:xfrm>
        </p:spPr>
        <p:txBody>
          <a:bodyPr/>
          <a:lstStyle>
            <a:lvl1pPr marL="0" indent="0"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87478D-C526-E1D5-CC47-B51514F7C5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3FB143-D4C3-4102-81A2-C08C4E94F0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4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8A914-6BD8-6D8C-EDD3-4244614F64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3200" kern="0" spc="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F86A935-B2FC-DE6C-D291-9655C045CD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7640" y="987480"/>
            <a:ext cx="4629240" cy="487367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ADF095-57A7-5B57-C2E0-8132A9EB308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360" y="2057400"/>
            <a:ext cx="2949480" cy="3811679"/>
          </a:xfrm>
        </p:spPr>
        <p:txBody>
          <a:bodyPr/>
          <a:lstStyle>
            <a:lvl1pPr marL="0" indent="0">
              <a:tabLst>
                <a:tab pos="34272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360" algn="l"/>
                <a:tab pos="5390640" algn="l"/>
                <a:tab pos="5839919" algn="l"/>
                <a:tab pos="6289200" algn="l"/>
                <a:tab pos="6738480" algn="l"/>
                <a:tab pos="7187759" algn="l"/>
                <a:tab pos="7637040" algn="l"/>
                <a:tab pos="8086319" algn="l"/>
                <a:tab pos="8535600" algn="l"/>
                <a:tab pos="8984880" algn="l"/>
              </a:tabLst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43E69A-FD10-0793-2B18-878DF37957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37F5E7-1A10-4001-B040-D571DA62170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04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166A2E-C0C2-0DC7-CE6F-9D77242147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440" y="460080"/>
            <a:ext cx="7723080" cy="1434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A5036C-22DB-475E-BA07-E762B16BB7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40" y="1981080"/>
            <a:ext cx="7723080" cy="4066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1F9C7223-0FCB-60FD-88B4-01E818FC106A}"/>
              </a:ext>
            </a:extLst>
          </p:cNvPr>
          <p:cNvSpPr/>
          <p:nvPr/>
        </p:nvSpPr>
        <p:spPr>
          <a:xfrm>
            <a:off x="685799" y="6248520"/>
            <a:ext cx="1865160" cy="460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86A626EB-EDF6-7EF9-A711-AD4D1BA3490C}"/>
              </a:ext>
            </a:extLst>
          </p:cNvPr>
          <p:cNvSpPr/>
          <p:nvPr/>
        </p:nvSpPr>
        <p:spPr>
          <a:xfrm>
            <a:off x="3124079" y="6248520"/>
            <a:ext cx="2855880" cy="460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20162E-E2A6-D280-AB7D-0511379B29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8520"/>
            <a:ext cx="1855799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2400" b="0" i="0" u="none" strike="noStrike" kern="1200" spc="0" baseline="0">
                <a:solidFill>
                  <a:srgbClr val="FFFFFF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</a:lstStyle>
          <a:p>
            <a:pPr lvl="0"/>
            <a:fld id="{8133D015-CB43-4111-9F6F-CF9EE248FB70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0">
        <a:buNone/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Lucida Sans" pitchFamily="2"/>
        </a:defRPr>
      </a:lvl1pPr>
    </p:titleStyle>
    <p:bodyStyle>
      <a:lvl1pPr marL="342720" marR="0" lvl="0" indent="-342720" algn="l" rtl="0" hangingPunct="0">
        <a:lnSpc>
          <a:spcPct val="100000"/>
        </a:lnSpc>
        <a:spcBef>
          <a:spcPts val="799"/>
        </a:spcBef>
        <a:spcAft>
          <a:spcPts val="0"/>
        </a:spcAft>
        <a:buNone/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fr-FR" sz="3200" b="0" i="0" u="none" strike="noStrike" kern="0" spc="0" baseline="0">
          <a:ln>
            <a:noFill/>
          </a:ln>
          <a:solidFill>
            <a:srgbClr val="000000"/>
          </a:solidFill>
          <a:latin typeface="Times New Roman" pitchFamily="18"/>
          <a:ea typeface="Microsoft YaHei" pitchFamily="2"/>
          <a:cs typeface="Times New Roman" pitchFamily="18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DB731CF-9C7C-EDEE-12E0-DEB463CAF078}"/>
              </a:ext>
            </a:extLst>
          </p:cNvPr>
          <p:cNvSpPr/>
          <p:nvPr/>
        </p:nvSpPr>
        <p:spPr>
          <a:xfrm>
            <a:off x="685799" y="1828800"/>
            <a:ext cx="7772400" cy="1600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1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INTRODUCTION </a:t>
            </a:r>
            <a:br>
              <a:rPr lang="fr-FR" sz="3600" b="1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3600" b="1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AU NOUVEAU TESTAMENT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D7FC7AB7-D77B-A1CF-1A62-D9B78FF88CAB}"/>
              </a:ext>
            </a:extLst>
          </p:cNvPr>
          <p:cNvSpPr/>
          <p:nvPr/>
        </p:nvSpPr>
        <p:spPr>
          <a:xfrm>
            <a:off x="1440000" y="3456000"/>
            <a:ext cx="6400799" cy="244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dirty="0">
                <a:solidFill>
                  <a:srgbClr val="80808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(s</a:t>
            </a:r>
            <a:r>
              <a:rPr lang="fr-FR" sz="3600" b="0" i="0" u="none" strike="noStrike" kern="1200" spc="0" baseline="0" dirty="0">
                <a:ln>
                  <a:noFill/>
                </a:ln>
                <a:solidFill>
                  <a:srgbClr val="80808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uite)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0" i="0" u="none" strike="noStrike" kern="1200" spc="0" baseline="0" dirty="0">
                <a:ln>
                  <a:noFill/>
                </a:ln>
                <a:solidFill>
                  <a:srgbClr val="80808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Session CIF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3600" b="0" i="0" u="none" strike="noStrike" kern="0" spc="0" baseline="0">
                <a:ln>
                  <a:noFill/>
                </a:ln>
                <a:solidFill>
                  <a:srgbClr val="80808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17</a:t>
            </a:r>
            <a:r>
              <a:rPr lang="fr-FR" sz="3600" b="0" i="0" u="none" strike="noStrike" kern="1200" spc="0" baseline="0">
                <a:ln>
                  <a:noFill/>
                </a:ln>
                <a:solidFill>
                  <a:srgbClr val="80808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janvier 2026</a:t>
            </a:r>
            <a:endParaRPr lang="fr-FR" sz="3600" b="0" i="0" u="none" strike="noStrike" kern="1200" spc="0" baseline="0" dirty="0">
              <a:ln>
                <a:noFill/>
              </a:ln>
              <a:solidFill>
                <a:srgbClr val="80808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0AD2E26-F9FD-B93E-6FC3-84A248ADDF6F}"/>
              </a:ext>
            </a:extLst>
          </p:cNvPr>
          <p:cNvSpPr/>
          <p:nvPr/>
        </p:nvSpPr>
        <p:spPr>
          <a:xfrm>
            <a:off x="1440000" y="2232000"/>
            <a:ext cx="1133640" cy="1007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solidFill>
            <a:srgbClr val="CFE7F5">
              <a:alpha val="40000"/>
            </a:srgbClr>
          </a:solidFill>
          <a:ln w="9360" cap="flat">
            <a:solidFill>
              <a:srgbClr val="808080"/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Tora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0C5922-384D-782F-8AE5-05E5177BEAB2}"/>
              </a:ext>
            </a:extLst>
          </p:cNvPr>
          <p:cNvSpPr/>
          <p:nvPr/>
        </p:nvSpPr>
        <p:spPr>
          <a:xfrm>
            <a:off x="895320" y="1728719"/>
            <a:ext cx="2230560" cy="20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solidFill>
            <a:srgbClr val="FFFFFF">
              <a:alpha val="0"/>
            </a:srgbClr>
          </a:solidFill>
          <a:ln w="9360" cap="flat">
            <a:solidFill>
              <a:srgbClr val="80808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129996-4A47-489E-1F7A-BF4D2DA91547}"/>
              </a:ext>
            </a:extLst>
          </p:cNvPr>
          <p:cNvSpPr/>
          <p:nvPr/>
        </p:nvSpPr>
        <p:spPr>
          <a:xfrm>
            <a:off x="222120" y="1007999"/>
            <a:ext cx="3597120" cy="3456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solidFill>
            <a:srgbClr val="FFFFFF">
              <a:alpha val="0"/>
            </a:srgbClr>
          </a:solidFill>
          <a:ln w="9360" cap="flat">
            <a:solidFill>
              <a:srgbClr val="80808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F1CB005-9D64-8041-7F2A-C11ADA71320D}"/>
              </a:ext>
            </a:extLst>
          </p:cNvPr>
          <p:cNvSpPr txBox="1"/>
          <p:nvPr/>
        </p:nvSpPr>
        <p:spPr>
          <a:xfrm>
            <a:off x="1498679" y="1728719"/>
            <a:ext cx="1093680" cy="4557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Nebiîm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C31B8A8-1B16-79A0-2D01-248803B35BBF}"/>
              </a:ext>
            </a:extLst>
          </p:cNvPr>
          <p:cNvSpPr txBox="1"/>
          <p:nvPr/>
        </p:nvSpPr>
        <p:spPr>
          <a:xfrm>
            <a:off x="1440000" y="1152360"/>
            <a:ext cx="1398600" cy="4557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Ketouvîm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95773EB7-2B84-59C6-4B5A-71DFB37D4457}"/>
              </a:ext>
            </a:extLst>
          </p:cNvPr>
          <p:cNvSpPr/>
          <p:nvPr/>
        </p:nvSpPr>
        <p:spPr>
          <a:xfrm>
            <a:off x="936720" y="5903999"/>
            <a:ext cx="7272360" cy="1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flat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F8A90E2-879D-EE7C-CB54-F8596691F207}"/>
              </a:ext>
            </a:extLst>
          </p:cNvPr>
          <p:cNvSpPr txBox="1"/>
          <p:nvPr/>
        </p:nvSpPr>
        <p:spPr>
          <a:xfrm>
            <a:off x="431640" y="5448239"/>
            <a:ext cx="5256360" cy="455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Loi, Livres historiques, Ecrits, Prophètes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B5A5275-3824-615E-501D-A71E68593A33}"/>
              </a:ext>
            </a:extLst>
          </p:cNvPr>
          <p:cNvSpPr txBox="1"/>
          <p:nvPr/>
        </p:nvSpPr>
        <p:spPr>
          <a:xfrm>
            <a:off x="5688000" y="5400720"/>
            <a:ext cx="2627280" cy="4557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Nouveau Testament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8196A41-2B52-1589-2CC6-603C5BD58B44}"/>
              </a:ext>
            </a:extLst>
          </p:cNvPr>
          <p:cNvSpPr/>
          <p:nvPr/>
        </p:nvSpPr>
        <p:spPr>
          <a:xfrm flipV="1">
            <a:off x="5713560" y="5497560"/>
            <a:ext cx="1440" cy="547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5E28F25-8286-8051-51AC-2A47E73A225A}"/>
              </a:ext>
            </a:extLst>
          </p:cNvPr>
          <p:cNvSpPr txBox="1"/>
          <p:nvPr/>
        </p:nvSpPr>
        <p:spPr>
          <a:xfrm>
            <a:off x="1152360" y="6048360"/>
            <a:ext cx="3671999" cy="5032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</a:t>
            </a:r>
            <a:r>
              <a:rPr lang="fr-FR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Ancien Testament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5B6C9708-F89F-24A8-15CC-FF4DA37046D6}"/>
              </a:ext>
            </a:extLst>
          </p:cNvPr>
          <p:cNvSpPr/>
          <p:nvPr/>
        </p:nvSpPr>
        <p:spPr>
          <a:xfrm>
            <a:off x="6335640" y="4176720"/>
            <a:ext cx="1079639" cy="122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36000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D69B9C38-59C1-F87D-E7C1-2E1C9A6C3410}"/>
              </a:ext>
            </a:extLst>
          </p:cNvPr>
          <p:cNvSpPr txBox="1"/>
          <p:nvPr/>
        </p:nvSpPr>
        <p:spPr>
          <a:xfrm>
            <a:off x="6754679" y="4073400"/>
            <a:ext cx="1606680" cy="7603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2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Croix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2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Résurrection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122F92FE-2E0F-59B6-6133-2E91057699D3}"/>
              </a:ext>
            </a:extLst>
          </p:cNvPr>
          <p:cNvSpPr txBox="1"/>
          <p:nvPr/>
        </p:nvSpPr>
        <p:spPr>
          <a:xfrm>
            <a:off x="4032359" y="1800360"/>
            <a:ext cx="1146240" cy="4557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TaNaK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1955285-BA99-8C7F-91AE-8C882DE73007}"/>
              </a:ext>
            </a:extLst>
          </p:cNvPr>
          <p:cNvSpPr txBox="1"/>
          <p:nvPr/>
        </p:nvSpPr>
        <p:spPr>
          <a:xfrm>
            <a:off x="330200" y="192906"/>
            <a:ext cx="8483600" cy="66650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En mémoire de Lui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Très tôt, on se rassemble, </a:t>
            </a:r>
            <a:b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on partage le pain « en mémoire de lui »,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un culte est rendu au « Seigneur Jésus Christ »…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b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Mais des hésitations (pas encore des hérésies ) 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éviter le «</a:t>
            </a:r>
            <a:r>
              <a:rPr lang="fr-FR" sz="22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 docétisme 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» (un dieu qui fait semblant),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figure bien connue du monde grec (1</a:t>
            </a:r>
            <a:r>
              <a:rPr lang="fr-FR" sz="2200" b="0" i="0" u="none" strike="noStrike" kern="0" spc="0" baseline="300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ère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lettre de Jean).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2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et l’« </a:t>
            </a:r>
            <a:r>
              <a:rPr lang="fr-FR" sz="22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adoptianisme 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»</a:t>
            </a:r>
            <a:r>
              <a:rPr lang="fr-FR" sz="22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(un homme élevé au rang divin), figure connue des mondes juif et grec (les </a:t>
            </a:r>
            <a:r>
              <a:rPr lang="fr-FR" sz="2200" b="0" i="0" u="none" strike="noStrike" kern="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ébiônites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200" b="1" i="0" u="none" strike="noStrike" kern="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2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Inventer genre « évangile » 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reprendre le chemin vécu avec lui, </a:t>
            </a:r>
            <a:b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découvrir son incompréhensible « différence », la présence « avec nous » de la puissance de Dieu.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46A9A2D-D761-DACA-54F2-7D43996CF7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32000" y="0"/>
            <a:ext cx="4680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E88D783-0E6D-5598-7E7B-2BE1AF958233}"/>
              </a:ext>
            </a:extLst>
          </p:cNvPr>
          <p:cNvSpPr/>
          <p:nvPr/>
        </p:nvSpPr>
        <p:spPr>
          <a:xfrm>
            <a:off x="144360" y="-274680"/>
            <a:ext cx="7772400" cy="33476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br>
              <a:rPr lang="fr-FR" sz="2800" b="0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800" b="1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IV- Des premiers écrits au Canon des Ecritures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br>
              <a:rPr lang="fr-FR" sz="2800" b="1" i="0" u="none" strike="noStrike" kern="1200" spc="0" baseline="0" dirty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br>
              <a:rPr lang="fr-FR" sz="2800" b="1" i="0" u="none" strike="noStrike" kern="1200" spc="0" baseline="0" dirty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br>
              <a:rPr lang="fr-FR" sz="2800" b="1" i="0" u="none" strike="noStrike" kern="1200" spc="0" baseline="0" dirty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br>
              <a:rPr lang="fr-FR" sz="2800" b="1" i="0" u="none" strike="noStrike" kern="1200" spc="0" baseline="0" dirty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endParaRPr lang="fr-FR" sz="2800" b="1" i="0" u="none" strike="noStrike" kern="1200" spc="0" baseline="0" dirty="0">
              <a:ln>
                <a:noFill/>
              </a:ln>
              <a:solidFill>
                <a:srgbClr val="CC33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DA539D99-6366-F470-FF3F-1022E3DAF3E3}"/>
              </a:ext>
            </a:extLst>
          </p:cNvPr>
          <p:cNvSpPr/>
          <p:nvPr/>
        </p:nvSpPr>
        <p:spPr>
          <a:xfrm>
            <a:off x="607319" y="981001"/>
            <a:ext cx="7960947" cy="5877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A- La tradition orale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: l’ Evangile annoncé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Les assemblées, lieux de « fabrique » 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récits de la passion, repas du SEIGNEUR, paraboles, miracles, </a:t>
            </a:r>
            <a:r>
              <a:rPr lang="fr-FR" sz="24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logia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...et rites.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Les milieux de vie (liturgie, catéchèse, mission).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B- Les premiers écrits chrétiens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: les lettres de Paul (49 –58 ), l’Ev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angile du Christ, l’</a:t>
            </a:r>
            <a:r>
              <a:rPr lang="fr-FR" sz="2400" b="0" i="1" u="none" strike="noStrike" kern="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</a:t>
            </a:r>
            <a:r>
              <a:rPr lang="fr-FR" sz="2400" i="1" kern="0" dirty="0" err="1"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kk</a:t>
            </a:r>
            <a:r>
              <a:rPr lang="fr-FR" sz="2400" b="0" i="1" u="none" strike="noStrike" kern="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lesia</a:t>
            </a:r>
            <a:r>
              <a:rPr lang="fr-FR" sz="2400" b="0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C</a:t>
            </a: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- Les quatre évangiles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(70-90) </a:t>
            </a: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: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Les évangiles synoptiques : Marc, Matthieu, Luc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 théorie des </a:t>
            </a: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deux sources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: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Marc et Q.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Chacun écrit pour une Eglise particulière selon un projet propre.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6A828280-FDFA-1029-2CA6-E10068E877B1}"/>
              </a:ext>
            </a:extLst>
          </p:cNvPr>
          <p:cNvSpPr/>
          <p:nvPr/>
        </p:nvSpPr>
        <p:spPr>
          <a:xfrm>
            <a:off x="685799" y="1295280"/>
            <a:ext cx="7924680" cy="457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Forme libre : forme 3">
            <a:extLst>
              <a:ext uri="{FF2B5EF4-FFF2-40B4-BE49-F238E27FC236}">
                <a16:creationId xmlns:a16="http://schemas.microsoft.com/office/drawing/2014/main" id="{21F5032A-721B-5A05-536B-2991A1345FB8}"/>
              </a:ext>
            </a:extLst>
          </p:cNvPr>
          <p:cNvSpPr/>
          <p:nvPr/>
        </p:nvSpPr>
        <p:spPr>
          <a:xfrm>
            <a:off x="533520" y="1676519"/>
            <a:ext cx="8229600" cy="19227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  <a:tab pos="10780560" algn="l"/>
                <a:tab pos="107820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  		Marc                                     source Q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  <a:tab pos="10780560" algn="l"/>
                <a:tab pos="107820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	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  <a:tab pos="10780560" algn="l"/>
                <a:tab pos="107820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		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21920" algn="l"/>
                <a:tab pos="10779119" algn="l"/>
                <a:tab pos="10780560" algn="l"/>
                <a:tab pos="107820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           	Matthieu                                 Luc </a:t>
            </a:r>
            <a:r>
              <a: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 </a:t>
            </a:r>
          </a:p>
        </p:txBody>
      </p:sp>
      <p:sp>
        <p:nvSpPr>
          <p:cNvPr id="4" name="Connecteur droit 4">
            <a:extLst>
              <a:ext uri="{FF2B5EF4-FFF2-40B4-BE49-F238E27FC236}">
                <a16:creationId xmlns:a16="http://schemas.microsoft.com/office/drawing/2014/main" id="{661781D6-979E-1EA4-85BB-2B81A390B9C5}"/>
              </a:ext>
            </a:extLst>
          </p:cNvPr>
          <p:cNvSpPr/>
          <p:nvPr/>
        </p:nvSpPr>
        <p:spPr>
          <a:xfrm>
            <a:off x="2819520" y="2133720"/>
            <a:ext cx="3390840" cy="1066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onnecteur droit 5">
            <a:extLst>
              <a:ext uri="{FF2B5EF4-FFF2-40B4-BE49-F238E27FC236}">
                <a16:creationId xmlns:a16="http://schemas.microsoft.com/office/drawing/2014/main" id="{8395A552-DADE-3EB2-5D38-B1F2DE99FC00}"/>
              </a:ext>
            </a:extLst>
          </p:cNvPr>
          <p:cNvSpPr/>
          <p:nvPr/>
        </p:nvSpPr>
        <p:spPr>
          <a:xfrm flipH="1">
            <a:off x="2770200" y="2133720"/>
            <a:ext cx="3603600" cy="914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Forme libre : forme 6">
            <a:extLst>
              <a:ext uri="{FF2B5EF4-FFF2-40B4-BE49-F238E27FC236}">
                <a16:creationId xmlns:a16="http://schemas.microsoft.com/office/drawing/2014/main" id="{83A6EA83-5E11-275A-32FE-070431BA3B4A}"/>
              </a:ext>
            </a:extLst>
          </p:cNvPr>
          <p:cNvSpPr/>
          <p:nvPr/>
        </p:nvSpPr>
        <p:spPr>
          <a:xfrm>
            <a:off x="1295280" y="3124079"/>
            <a:ext cx="184320" cy="4572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Forme libre : forme 7">
            <a:extLst>
              <a:ext uri="{FF2B5EF4-FFF2-40B4-BE49-F238E27FC236}">
                <a16:creationId xmlns:a16="http://schemas.microsoft.com/office/drawing/2014/main" id="{A97A441B-70DC-F85E-E134-5F591DDD0052}"/>
              </a:ext>
            </a:extLst>
          </p:cNvPr>
          <p:cNvSpPr/>
          <p:nvPr/>
        </p:nvSpPr>
        <p:spPr>
          <a:xfrm>
            <a:off x="304920" y="3002040"/>
            <a:ext cx="1392480" cy="703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Bien propre</a:t>
            </a:r>
            <a:br>
              <a: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</a:br>
            <a:r>
              <a: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à Matthieu</a:t>
            </a:r>
          </a:p>
        </p:txBody>
      </p:sp>
      <p:sp>
        <p:nvSpPr>
          <p:cNvPr id="8" name="Forme libre : forme 8">
            <a:extLst>
              <a:ext uri="{FF2B5EF4-FFF2-40B4-BE49-F238E27FC236}">
                <a16:creationId xmlns:a16="http://schemas.microsoft.com/office/drawing/2014/main" id="{A4DB7CA3-2B55-8F01-DF49-88DA7FFC0BCB}"/>
              </a:ext>
            </a:extLst>
          </p:cNvPr>
          <p:cNvSpPr/>
          <p:nvPr/>
        </p:nvSpPr>
        <p:spPr>
          <a:xfrm>
            <a:off x="7543799" y="3002040"/>
            <a:ext cx="1392480" cy="703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Bien propre</a:t>
            </a:r>
            <a:br>
              <a: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</a:br>
            <a:r>
              <a:rPr lang="fr-FR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à Luc</a:t>
            </a:r>
          </a:p>
        </p:txBody>
      </p:sp>
      <p:sp>
        <p:nvSpPr>
          <p:cNvPr id="9" name="Connecteur droit 9">
            <a:extLst>
              <a:ext uri="{FF2B5EF4-FFF2-40B4-BE49-F238E27FC236}">
                <a16:creationId xmlns:a16="http://schemas.microsoft.com/office/drawing/2014/main" id="{72A63F06-2A7D-1381-3141-9BA2E42449A7}"/>
              </a:ext>
            </a:extLst>
          </p:cNvPr>
          <p:cNvSpPr/>
          <p:nvPr/>
        </p:nvSpPr>
        <p:spPr>
          <a:xfrm>
            <a:off x="1676519" y="3352680"/>
            <a:ext cx="609480" cy="1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Connecteur droit 10">
            <a:extLst>
              <a:ext uri="{FF2B5EF4-FFF2-40B4-BE49-F238E27FC236}">
                <a16:creationId xmlns:a16="http://schemas.microsoft.com/office/drawing/2014/main" id="{0E36B081-81F6-3CBE-CD19-7E8AE7829A4E}"/>
              </a:ext>
            </a:extLst>
          </p:cNvPr>
          <p:cNvSpPr/>
          <p:nvPr/>
        </p:nvSpPr>
        <p:spPr>
          <a:xfrm flipH="1">
            <a:off x="6656399" y="3352680"/>
            <a:ext cx="860399" cy="1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Connecteur droit 11">
            <a:extLst>
              <a:ext uri="{FF2B5EF4-FFF2-40B4-BE49-F238E27FC236}">
                <a16:creationId xmlns:a16="http://schemas.microsoft.com/office/drawing/2014/main" id="{B33C40E2-8B76-1792-EB1C-B54B4C248321}"/>
              </a:ext>
            </a:extLst>
          </p:cNvPr>
          <p:cNvSpPr/>
          <p:nvPr/>
        </p:nvSpPr>
        <p:spPr>
          <a:xfrm>
            <a:off x="2743199" y="2133720"/>
            <a:ext cx="1440" cy="990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Connecteur droit 12">
            <a:extLst>
              <a:ext uri="{FF2B5EF4-FFF2-40B4-BE49-F238E27FC236}">
                <a16:creationId xmlns:a16="http://schemas.microsoft.com/office/drawing/2014/main" id="{12EFC745-960B-EA90-0319-F738E4E942D8}"/>
              </a:ext>
            </a:extLst>
          </p:cNvPr>
          <p:cNvSpPr/>
          <p:nvPr/>
        </p:nvSpPr>
        <p:spPr>
          <a:xfrm>
            <a:off x="6324479" y="2133720"/>
            <a:ext cx="1800" cy="1066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 cap="sq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ZoneTexte 13">
            <a:extLst>
              <a:ext uri="{FF2B5EF4-FFF2-40B4-BE49-F238E27FC236}">
                <a16:creationId xmlns:a16="http://schemas.microsoft.com/office/drawing/2014/main" id="{EB77CE34-AB81-616F-0899-0E9E59BCAEF7}"/>
              </a:ext>
            </a:extLst>
          </p:cNvPr>
          <p:cNvSpPr txBox="1"/>
          <p:nvPr/>
        </p:nvSpPr>
        <p:spPr>
          <a:xfrm>
            <a:off x="2286000" y="4800600"/>
            <a:ext cx="4331520" cy="4924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Les Evangiles Synoptiques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ECEE42D-E350-0758-975A-BC1CA5E7170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9525" b="20207"/>
          <a:stretch>
            <a:fillRect/>
          </a:stretch>
        </p:blipFill>
        <p:spPr>
          <a:xfrm>
            <a:off x="1523880" y="0"/>
            <a:ext cx="7013519" cy="6750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4036BF03-F80A-047D-E235-F913CF88CD98}"/>
              </a:ext>
            </a:extLst>
          </p:cNvPr>
          <p:cNvSpPr/>
          <p:nvPr/>
        </p:nvSpPr>
        <p:spPr>
          <a:xfrm>
            <a:off x="656267" y="338706"/>
            <a:ext cx="8121600" cy="52387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On date généralement </a:t>
            </a:r>
            <a:r>
              <a:rPr lang="fr-FR" sz="2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Marc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des années 70-75,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Matthieu 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et </a:t>
            </a:r>
            <a:r>
              <a:rPr lang="fr-FR" sz="2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Luc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des années 80 à 90.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Plus tardif, l'évangile de </a:t>
            </a:r>
            <a:r>
              <a:rPr lang="fr-FR" sz="2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Jean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représente la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méditation  d'un groupe à tendance mystique,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qui se réfère à l'apôtre Jean, et à ses successeurs.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b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On parle souvent de « trajectoire de l'école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Johannique » (entre 90 et 95).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Une école dans laquelle les débats furent nombreux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et difficiles, se soldant pas le départ d'une partie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de la communauté, tandis que l'autre rejoint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 « grande Eglise » (</a:t>
            </a:r>
            <a:r>
              <a:rPr lang="fr-FR" sz="2600" b="0" i="1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Jn</a:t>
            </a:r>
            <a:r>
              <a:rPr lang="fr-FR" sz="2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21 ; 1.2.3 </a:t>
            </a:r>
            <a:r>
              <a:rPr lang="fr-FR" sz="2600" b="0" i="1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Jn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FE242A8-F3D5-4515-6DEB-917CCAD4AE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0460" y="275771"/>
            <a:ext cx="7723080" cy="6342743"/>
          </a:xfrm>
        </p:spPr>
        <p:txBody>
          <a:bodyPr lIns="90000" tIns="46800" rIns="90000" bIns="46800"/>
          <a:lstStyle/>
          <a:p>
            <a:pPr lvl="0"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</a:pPr>
            <a:r>
              <a:rPr lang="fr-FR" sz="2400" b="1" kern="0" dirty="0">
                <a:latin typeface="Comic Sans MS" pitchFamily="66"/>
              </a:rPr>
              <a:t> Une très haute figure du Christ :</a:t>
            </a:r>
          </a:p>
          <a:p>
            <a:pPr lvl="0">
              <a:spcBef>
                <a:spcPts val="799"/>
              </a:spcBef>
              <a:spcAft>
                <a:spcPts val="0"/>
              </a:spcAft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</a:pPr>
            <a:br>
              <a:rPr lang="fr-FR" sz="2400" b="1" kern="0" dirty="0">
                <a:latin typeface="Comic Sans MS" pitchFamily="66"/>
              </a:rPr>
            </a:br>
            <a:r>
              <a:rPr lang="fr-FR" sz="2400" b="1" kern="0" dirty="0">
                <a:latin typeface="Comic Sans MS" pitchFamily="66"/>
              </a:rPr>
              <a:t>« Je suis le Seigneur et il n’y en pas d’autre…</a:t>
            </a:r>
            <a:br>
              <a:rPr lang="fr-FR" sz="2400" b="1" kern="0" dirty="0">
                <a:latin typeface="Comic Sans MS" pitchFamily="66"/>
              </a:rPr>
            </a:br>
            <a:r>
              <a:rPr lang="fr-FR" sz="2400" b="1" kern="0" dirty="0">
                <a:latin typeface="Comic Sans MS" pitchFamily="66"/>
              </a:rPr>
              <a:t>Je n’ai donné ma gloire à aucun autre » </a:t>
            </a:r>
            <a:br>
              <a:rPr lang="fr-FR" sz="2400" b="1" kern="0" dirty="0">
                <a:latin typeface="Comic Sans MS" pitchFamily="66"/>
              </a:rPr>
            </a:br>
            <a:r>
              <a:rPr lang="fr-FR" sz="2400" b="1" kern="0" dirty="0">
                <a:latin typeface="Comic Sans MS" pitchFamily="66"/>
              </a:rPr>
              <a:t>(Isaïe 42,8)</a:t>
            </a:r>
            <a:br>
              <a:rPr lang="fr-FR" sz="2400" b="1" kern="0" dirty="0">
                <a:latin typeface="Comic Sans MS" pitchFamily="66"/>
              </a:rPr>
            </a:br>
            <a:br>
              <a:rPr lang="fr-FR" sz="2400" b="1" kern="0" dirty="0">
                <a:latin typeface="Comic Sans MS" pitchFamily="66"/>
              </a:rPr>
            </a:br>
            <a:r>
              <a:rPr lang="fr-FR" sz="2400" b="1" kern="0" dirty="0">
                <a:latin typeface="Comic Sans MS" pitchFamily="66"/>
              </a:rPr>
              <a:t>« Dieu l’a super-exalté lui donnant le nom qui est au-dessus de tout nom, pour qu’au nom de Jésus tout genou fléchisse…</a:t>
            </a:r>
            <a:br>
              <a:rPr lang="fr-FR" sz="2400" b="1" kern="0" dirty="0">
                <a:latin typeface="Comic Sans MS" pitchFamily="66"/>
              </a:rPr>
            </a:br>
            <a:r>
              <a:rPr lang="fr-FR" sz="2400" b="1" kern="0" dirty="0">
                <a:latin typeface="Comic Sans MS" pitchFamily="66"/>
              </a:rPr>
              <a:t>et que toute langue confesse que Jésus Christ est Seigneur, à la gloire de Dieu le père » </a:t>
            </a:r>
            <a:br>
              <a:rPr lang="fr-FR" sz="2400" b="1" kern="0" dirty="0">
                <a:latin typeface="Comic Sans MS" pitchFamily="66"/>
              </a:rPr>
            </a:br>
            <a:r>
              <a:rPr lang="fr-FR" sz="2400" b="1" kern="0" dirty="0">
                <a:latin typeface="Comic Sans MS" pitchFamily="66"/>
              </a:rPr>
              <a:t>(Philippiens 2, 10-11)</a:t>
            </a:r>
            <a:br>
              <a:rPr lang="fr-FR" sz="2400" b="1" kern="0" dirty="0">
                <a:latin typeface="Comic Sans MS" pitchFamily="66"/>
              </a:rPr>
            </a:br>
            <a:br>
              <a:rPr lang="fr-FR" sz="2400" b="1" kern="0" dirty="0">
                <a:latin typeface="Comic Sans MS" pitchFamily="66"/>
              </a:rPr>
            </a:br>
            <a:r>
              <a:rPr lang="fr-FR" sz="2400" b="1" kern="0" dirty="0">
                <a:latin typeface="Comic Sans MS" pitchFamily="66"/>
              </a:rPr>
              <a:t>« Alors une voix vint du ciel : ‘je l’ai glorifié et je le glorifierai encore' » (Jean 12, 28)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17727BD-A441-4512-5C58-7CBE3A211E11}"/>
              </a:ext>
            </a:extLst>
          </p:cNvPr>
          <p:cNvSpPr/>
          <p:nvPr/>
        </p:nvSpPr>
        <p:spPr>
          <a:xfrm>
            <a:off x="216000" y="138545"/>
            <a:ext cx="8741733" cy="656705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  D- Le Canon des Ecritures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(jusqu'au 4ème siècle) 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L'un et l'autre Testament (contre Marcion vers 150).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Quatre évangiles et non pas un seul (contre le 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Diatessaron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de Tatien vers 170).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Quatre évangiles (Mémoires des apôtres), et pas d’autre (oubli des évangiles dits « apocryphes »).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b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Critères de choix des écrits (Irénée de Lyon, vers 175) 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 tradition apostolique.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</a:t>
            </a: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règle de foi 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: le « sens » de la foi des fidèles et de leurs évêques (épiscopes).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Un lent processus d’échanges et de reconnaissance mutuelle : le canon de Muratori (fin 2ème s. ?).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 lettre </a:t>
            </a:r>
            <a:r>
              <a:rPr lang="fr-FR" sz="24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festale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39 d'Athanase (367).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95B1A2CC-7789-857C-7218-98F357C2021D}"/>
              </a:ext>
            </a:extLst>
          </p:cNvPr>
          <p:cNvSpPr/>
          <p:nvPr/>
        </p:nvSpPr>
        <p:spPr>
          <a:xfrm>
            <a:off x="499293" y="204972"/>
            <a:ext cx="8322974" cy="629742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1" i="0" u="none" strike="noStrike" kern="1200" spc="0" baseline="0" dirty="0">
                <a:ln>
                  <a:noFill/>
                </a:ln>
                <a:solidFill>
                  <a:srgbClr val="DC23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Ouverture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DC23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 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Vers 52/53 </a:t>
            </a:r>
            <a:r>
              <a:rPr lang="fr-FR" sz="28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ap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. J.-C., Paul écrit aux Corinthiens </a:t>
            </a: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« Il n'y a pour nous qu'un seul Dieu et Père,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de qui tout vient, et vers qui nous allons,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Et un seul Seigneur Jésus Christ, </a:t>
            </a:r>
            <a:b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par qui tout existe et par qui nous sommes 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(1 Co 8, 6)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La question reste posée à </a:t>
            </a:r>
            <a:r>
              <a:rPr lang="fr-FR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chacun </a:t>
            </a:r>
            <a:r>
              <a:rPr lang="fr-FR" sz="280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: </a:t>
            </a: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« Et vous qui dites-vous que je suis ? » 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(Marc 8, 29)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812955E-44FB-1E34-47D4-6019CC7628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9119" y="457200"/>
            <a:ext cx="7564320" cy="56736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370EE76-9A8A-D2EC-2422-4F57EE96C98E}"/>
              </a:ext>
            </a:extLst>
          </p:cNvPr>
          <p:cNvSpPr/>
          <p:nvPr/>
        </p:nvSpPr>
        <p:spPr>
          <a:xfrm>
            <a:off x="503280" y="0"/>
            <a:ext cx="6191280" cy="7610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58000" tIns="512999" rIns="558000" bIns="512999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Livres du Nouveau Testament (27)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Evangile selon Matthieu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Evangile selon Marc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Evangile selon Luc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Evangile selon Jean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Actes des Apôtres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Romains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1 Corinthiens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2 Corinthiens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Galates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Ephésiens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Philippiens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Colossiens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1 Thessaloniciens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2 Thessaloniciens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FB8A07-4033-628E-BF1C-8677015001A2}"/>
              </a:ext>
            </a:extLst>
          </p:cNvPr>
          <p:cNvSpPr/>
          <p:nvPr/>
        </p:nvSpPr>
        <p:spPr>
          <a:xfrm>
            <a:off x="1027439" y="724319"/>
            <a:ext cx="6697440" cy="5578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1 - 2 Timothée	</a:t>
            </a: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(Lettres Pastorales)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2514600" algn="l"/>
                <a:tab pos="3311999" algn="l"/>
                <a:tab pos="3657600" algn="l"/>
                <a:tab pos="4140360" algn="l"/>
                <a:tab pos="491508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Tite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Philémon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Hébreux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Jacques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1 Pierre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2 Pierre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1 Jean 	(</a:t>
            </a: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Epîtres catholiques)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2 Jean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3 Jean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Jude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58000" algn="l"/>
                <a:tab pos="3311999" algn="l"/>
                <a:tab pos="4140360" algn="l"/>
              </a:tabLst>
            </a:pP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Lucida Sans" pitchFamily="2"/>
              </a:rPr>
              <a:t>Apocalypse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989875FD-4BFB-28F6-1C9F-49669317EE0D}"/>
              </a:ext>
            </a:extLst>
          </p:cNvPr>
          <p:cNvSpPr/>
          <p:nvPr/>
        </p:nvSpPr>
        <p:spPr>
          <a:xfrm>
            <a:off x="685799" y="131760"/>
            <a:ext cx="7772400" cy="9478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3720" algn="l"/>
                <a:tab pos="872999" algn="l"/>
                <a:tab pos="1322280" algn="l"/>
                <a:tab pos="1771560" algn="l"/>
                <a:tab pos="2220840" algn="l"/>
                <a:tab pos="2670120" algn="l"/>
                <a:tab pos="3119400" algn="l"/>
                <a:tab pos="3568680" algn="l"/>
                <a:tab pos="4017960" algn="l"/>
                <a:tab pos="4466880" algn="l"/>
                <a:tab pos="4916160" algn="l"/>
                <a:tab pos="5389560" algn="l"/>
                <a:tab pos="5814720" algn="l"/>
                <a:tab pos="6263999" algn="l"/>
                <a:tab pos="6713280" algn="l"/>
                <a:tab pos="7162560" algn="l"/>
                <a:tab pos="7611840" algn="l"/>
                <a:tab pos="8061120" algn="l"/>
                <a:tab pos="8510400" algn="l"/>
                <a:tab pos="8959680" algn="l"/>
                <a:tab pos="8961120" algn="l"/>
                <a:tab pos="9410400" algn="l"/>
                <a:tab pos="9859680" algn="l"/>
                <a:tab pos="10321920" algn="l"/>
                <a:tab pos="10779119" algn="l"/>
                <a:tab pos="10780560" algn="l"/>
                <a:tab pos="10782000" algn="l"/>
              </a:tabLst>
            </a:pPr>
            <a:r>
              <a:rPr lang="fr-FR" sz="2800" b="1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II – Le livre des témoins : </a:t>
            </a:r>
            <a:br>
              <a:rPr lang="fr-FR" sz="2800" b="1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800" b="1" i="0" u="none" strike="noStrike" kern="1200" spc="0" baseline="0">
                <a:ln>
                  <a:noFill/>
                </a:ln>
                <a:solidFill>
                  <a:srgbClr val="CC33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		de la foi pascale aux  évangiles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D767508C-E82C-6E0E-1F85-BF3F8D1FF15D}"/>
              </a:ext>
            </a:extLst>
          </p:cNvPr>
          <p:cNvSpPr/>
          <p:nvPr/>
        </p:nvSpPr>
        <p:spPr>
          <a:xfrm>
            <a:off x="258840" y="1079639"/>
            <a:ext cx="8766627" cy="57416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A- Les premières expressions de la foi 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Quand Jésus meurt sur la croix, les disciples se sont enfuis.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Seules quelques femmes regardent de loin .</a:t>
            </a:r>
            <a:b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Ce n’est qu’après le sabbat (le troisième jour) que des femmes,  puis les disciples font une expérience bouleversante 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ils l’ont rencontré vivant ! Il est ressuscité  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La situation se renverse : ils se cachaient, ils sortent et se mettent à l’annoncer et à  proclamer leur foi.</a:t>
            </a:r>
            <a:b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Dans quel délai ? </a:t>
            </a:r>
            <a:r>
              <a:rPr lang="fr-FR" sz="2400" b="1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le troisième jour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est le lendemain du sabbat, une nouvelle semaine, mais il est surtout, symboliquement, le jour où Dieu intervient pour sauver !</a:t>
            </a: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0CD7B2-1550-C585-69CB-446DCAD338C6}"/>
              </a:ext>
            </a:extLst>
          </p:cNvPr>
          <p:cNvSpPr/>
          <p:nvPr/>
        </p:nvSpPr>
        <p:spPr>
          <a:xfrm>
            <a:off x="217439" y="335880"/>
            <a:ext cx="8791093" cy="599010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1-La Résurrection, un trou dans l’histoire !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Un événement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</a:t>
            </a:r>
            <a:r>
              <a:rPr lang="fr-FR" sz="22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dans l'histoire... qui échappe à l'histoire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Nul ne peut raconter l’événement : l’évangile de Pierre propose un récit hautement symbolique… mais refusé !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Impossible harmonisation des récits d'apparitions :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Les femmes premières au tombeau !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Marc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s'achève au tombeau vide sur l'envoi en Galilée et le silence des femmes.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Matthieu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 : le Ressuscité se fait voir aux femmes, puis aux disciples en Galilée ; envoi en mission.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Luc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 : les femmes et Pierre au tombeau ; Emmaüs, apparition aux disciples ; deux récits d'Ascension :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	l’un le jour même, l’autre 40 jours plus tard.</a:t>
            </a:r>
          </a:p>
          <a:p>
            <a:pPr marL="457200" marR="0" lvl="0" indent="-4320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fr-FR" sz="22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Jean</a:t>
            </a:r>
            <a:r>
              <a:rPr lang="fr-FR" sz="22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 : le Ressuscité se fait voir à Marie-Madeleine, puis aux disciples à Jérusalem, enfin à Thomas.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069BFBB-403D-AA18-9A78-99741A27DD57}"/>
              </a:ext>
            </a:extLst>
          </p:cNvPr>
          <p:cNvSpPr txBox="1"/>
          <p:nvPr/>
        </p:nvSpPr>
        <p:spPr>
          <a:xfrm>
            <a:off x="185940" y="198186"/>
            <a:ext cx="8772120" cy="66249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Evangile de Pierre §36-40  (1)</a:t>
            </a:r>
            <a:b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endParaRPr lang="fr-FR" sz="24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« Et (les soldats) virent les cieux</a:t>
            </a:r>
            <a:r>
              <a:rPr lang="fr-FR" sz="2400" b="0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s’ouvrir et deux hommes en descendre et s’approcher du tombeau.</a:t>
            </a:r>
            <a:b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la pierre roula d’elle-même…,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le tombeau s’ouvrit, et les deux jeunes gens y entrèrent…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ils virent trois hommes sortir du tombeau.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Les deux jeunes gens soutenaient le troisième </a:t>
            </a:r>
            <a:b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</a:t>
            </a:r>
            <a:r>
              <a:rPr lang="fr-FR" sz="2400" b="0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une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croix les suivait.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la tête des deux premiers atteignait le ciel,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mais celui qu’ils conduisaient dépassait les cieux ».</a:t>
            </a:r>
            <a:endParaRPr lang="fr-FR" sz="2400" b="0" i="0" u="none" strike="noStrike" kern="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(1) Datant probablement du 2</a:t>
            </a:r>
            <a:r>
              <a:rPr lang="fr-FR" sz="2400" b="0" i="0" u="none" strike="noStrike" kern="0" spc="0" baseline="300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ème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siècle. Refusé dès le 4</a:t>
            </a:r>
            <a:r>
              <a:rPr lang="fr-FR" sz="2400" b="0" i="0" u="none" strike="noStrike" kern="0" spc="0" baseline="300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ème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siècle, et largement oublié.</a:t>
            </a:r>
            <a:b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Un manuscrit fragmentaire (7</a:t>
            </a:r>
            <a:r>
              <a:rPr lang="fr-FR" sz="2400" b="0" i="0" u="none" strike="noStrike" kern="0" spc="0" baseline="3000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ème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s. ?) fut retrouvé fin 1886.</a:t>
            </a:r>
            <a:endParaRPr lang="fr-FR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4EC38881-CF33-F8AC-E9AE-710155146606}"/>
              </a:ext>
            </a:extLst>
          </p:cNvPr>
          <p:cNvSpPr/>
          <p:nvPr/>
        </p:nvSpPr>
        <p:spPr>
          <a:xfrm>
            <a:off x="215640" y="116640"/>
            <a:ext cx="8712360" cy="66247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« Heureux ceux qui croiront sans avoir vu 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</a:t>
            </a:r>
            <a:r>
              <a:rPr lang="fr-FR" sz="24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Jn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20, 29)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L’origine garde un caractère insaisissable 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Il nous faut </a:t>
            </a: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croire sur la parole des témoins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.</a:t>
            </a:r>
            <a:b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endParaRPr lang="fr-FR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2-Diversités des langages de la résurrection 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:</a:t>
            </a:r>
            <a:b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ire ce que nul n’a connu jusque là 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 partir de la foi pharisienne en la résurrection finale des morts : « relever, réveiller » 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</a:t>
            </a:r>
            <a:r>
              <a:rPr lang="fr-FR" sz="2400" b="0" i="1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egeirô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, </a:t>
            </a:r>
            <a:r>
              <a:rPr lang="fr-FR" sz="2400" b="0" i="1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anistèmi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),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</a:t>
            </a:r>
            <a:r>
              <a:rPr lang="fr-FR" sz="2400" b="0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Is 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26, 19 ; </a:t>
            </a:r>
            <a:r>
              <a:rPr lang="fr-FR" sz="2400" b="0" i="1" u="none" strike="noStrike" kern="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Dn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12, 2), les disciples cherchent des langages nouveaux 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Langage horizontal (résurrection), </a:t>
            </a:r>
            <a:b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langage vertical (élévation dans la gloire, exaltation)</a:t>
            </a:r>
            <a: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, </a:t>
            </a:r>
            <a:br>
              <a:rPr lang="fr-FR" sz="24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langage de la vie, de la transfiguration, de la venue, de </a:t>
            </a: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 nouvelle création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(Paul)…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03D03DA-1EF2-764A-4037-4376C8D31545}"/>
              </a:ext>
            </a:extLst>
          </p:cNvPr>
          <p:cNvSpPr txBox="1"/>
          <p:nvPr/>
        </p:nvSpPr>
        <p:spPr>
          <a:xfrm>
            <a:off x="279000" y="209880"/>
            <a:ext cx="8586000" cy="66481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</a:t>
            </a:r>
            <a:r>
              <a:rPr lang="fr-FR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résurrection finale est déjà commencée </a:t>
            </a:r>
            <a: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Matthieu 27, 52-53</a:t>
            </a:r>
            <a:br>
              <a:rPr lang="fr-FR" sz="2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000" b="0" i="1" u="none" strike="noStrike" kern="0" spc="0" baseline="3000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50</a:t>
            </a: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Mais Jésus, criant de nouveau d’une voix forte, rendit l’esprit.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0" spc="0" baseline="3000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51</a:t>
            </a: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voici que le voile du sanctuaire se déchira en deux du haut en bas ; la terre trembla, les rochers se fendirent ; </a:t>
            </a:r>
            <a:b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1" u="none" strike="noStrike" kern="0" spc="0" baseline="3000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52</a:t>
            </a: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les tombeaux s’ouvrirent, les corps de nombreux saints défunts ressuscitèrent 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1" u="none" strike="noStrike" kern="0" spc="0" baseline="3000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53</a:t>
            </a: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sortis des tombeaux, après sa résurrection,</a:t>
            </a:r>
            <a:b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ils entrèrent dans la ville sainte et apparurent à un grand nombre de gens.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1" u="none" strike="noStrike" kern="1200" spc="0" baseline="3000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54</a:t>
            </a: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A la vue du tremblement de terre et de ce qui arrivait, </a:t>
            </a:r>
            <a:b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le centurion et ceux qui avec lui gardaient Jésus </a:t>
            </a:r>
            <a:b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furent saisis d’une grande crainte</a:t>
            </a:r>
            <a:b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r>
              <a:rPr lang="fr-FR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et dirent : « Vraiment, celui-ci était Fils de Dieu</a:t>
            </a:r>
            <a:r>
              <a:rPr lang="fr-FR" sz="2400" b="0" i="1" u="none" strike="noStrike" kern="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! 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br>
              <a:rPr lang="fr-FR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</a:br>
            <a:endParaRPr lang="fr-FR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A2FF7306-20B5-463B-E5A1-0847817DA3C4}"/>
              </a:ext>
            </a:extLst>
          </p:cNvPr>
          <p:cNvSpPr/>
          <p:nvPr/>
        </p:nvSpPr>
        <p:spPr>
          <a:xfrm>
            <a:off x="503280" y="287280"/>
            <a:ext cx="8351640" cy="64803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Des professions de foi ou  « kérygmes »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Dieu l’a ressuscité des morts   (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Ga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1,1 ; 1 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Th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1,10)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Il est  ressuscité   (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Mc 16,6  ; Mt 28,6)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Il est ressuscité et il s’est fait voir à Simon (</a:t>
            </a:r>
            <a:r>
              <a:rPr lang="fr-FR" sz="2400" b="0" i="1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Lc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24)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Christ est mort pour nos péchés selon les Ecritures,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il a été enseveli,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il est ressuscité le troisième jour conformément aux Ecritures,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il s’est fait voir à Céphas, ensuite aux douze....(1 </a:t>
            </a:r>
            <a:r>
              <a:rPr lang="fr-FR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Co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 15,1-6).</a:t>
            </a:r>
            <a:b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endParaRPr lang="fr-FR" sz="2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Diversité des titres du Ressuscité : </a:t>
            </a: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prophète,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Fils de David, Christ (= Messie), Fils de l'homme,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Fils de Dieu, Seigneur, le Nom au-dessus de tout nom..</a:t>
            </a: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743EFD47-F5DA-3556-267F-5CAA8AED92E9}"/>
              </a:ext>
            </a:extLst>
          </p:cNvPr>
          <p:cNvSpPr/>
          <p:nvPr/>
        </p:nvSpPr>
        <p:spPr>
          <a:xfrm>
            <a:off x="359280" y="403200"/>
            <a:ext cx="8425080" cy="61898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600" b="1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B-</a:t>
            </a:r>
            <a:r>
              <a:rPr lang="fr-FR" sz="2800" b="1" i="0" u="none" strike="noStrike" kern="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La</a:t>
            </a:r>
            <a:r>
              <a:rPr lang="fr-FR" sz="28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relecture </a:t>
            </a:r>
            <a:r>
              <a:rPr lang="fr-FR" sz="2800" b="1" i="0" u="none" strike="noStrike" kern="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post-pascale</a:t>
            </a:r>
            <a:r>
              <a:rPr lang="fr-FR" sz="2800" b="1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</a:t>
            </a:r>
            <a:r>
              <a:rPr lang="fr-FR" sz="28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: l’identité de Jésus  </a:t>
            </a:r>
            <a:r>
              <a:rPr lang="fr-FR" sz="2800" b="0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Et vous, qui dites-vous que je suis 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br>
              <a:rPr lang="fr-FR" sz="26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600" b="1" i="1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Relire les Ecritures (elles « s’accomplissent »)</a:t>
            </a:r>
            <a:b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La relecture des faits « conformément aux Ecritures » : l'événement Jésus Christ est compris comme l'accomplissement des Ecritures,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de la promesse (</a:t>
            </a:r>
            <a:r>
              <a:rPr lang="fr-FR" sz="2600" b="1" i="1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epaggelia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) à l'Evangile (</a:t>
            </a:r>
            <a:r>
              <a:rPr lang="fr-FR" sz="2600" b="1" i="1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euaggelion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).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b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</a:b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C’est l’événement de la mort et de la résurrection du Christ qui éclaire les Ec</a:t>
            </a:r>
            <a:r>
              <a:rPr lang="fr-FR" sz="26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ritures,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6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e</a:t>
            </a:r>
            <a:r>
              <a:rPr lang="fr-FR" sz="2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Times New Roman" pitchFamily="18"/>
                <a:cs typeface="Times New Roman" pitchFamily="18"/>
              </a:rPr>
              <a:t>t les fait apparaître sous un jour nouveau : elles conduisent à Lui.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1702</Words>
  <Application>Microsoft Office PowerPoint</Application>
  <PresentationFormat>Affichage à l'écran (4:3)</PresentationFormat>
  <Paragraphs>217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AU NOUVEAU TESTAMENT</dc:title>
  <dc:creator>roselyne</dc:creator>
  <cp:lastModifiedBy>User</cp:lastModifiedBy>
  <cp:revision>90</cp:revision>
  <dcterms:created xsi:type="dcterms:W3CDTF">2013-07-21T07:40:32Z</dcterms:created>
  <dcterms:modified xsi:type="dcterms:W3CDTF">2026-01-07T09:35:29Z</dcterms:modified>
</cp:coreProperties>
</file>