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78" r:id="rId3"/>
    <p:sldId id="256" r:id="rId4"/>
    <p:sldId id="257" r:id="rId5"/>
    <p:sldId id="259" r:id="rId6"/>
    <p:sldId id="260" r:id="rId7"/>
    <p:sldId id="258" r:id="rId8"/>
    <p:sldId id="263" r:id="rId9"/>
    <p:sldId id="264" r:id="rId10"/>
    <p:sldId id="265" r:id="rId11"/>
    <p:sldId id="266" r:id="rId12"/>
    <p:sldId id="267" r:id="rId13"/>
    <p:sldId id="268" r:id="rId14"/>
    <p:sldId id="270" r:id="rId15"/>
    <p:sldId id="269" r:id="rId16"/>
    <p:sldId id="271" r:id="rId17"/>
    <p:sldId id="272" r:id="rId18"/>
    <p:sldId id="273" r:id="rId19"/>
    <p:sldId id="274" r:id="rId20"/>
    <p:sldId id="275" r:id="rId21"/>
    <p:sldId id="276" r:id="rId22"/>
    <p:sldId id="280" r:id="rId23"/>
    <p:sldId id="279" r:id="rId24"/>
    <p:sldId id="277" r:id="rId25"/>
    <p:sldId id="262" r:id="rId2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38" autoAdjust="0"/>
    <p:restoredTop sz="94660"/>
  </p:normalViewPr>
  <p:slideViewPr>
    <p:cSldViewPr snapToGrid="0" showGuides="1">
      <p:cViewPr varScale="1">
        <p:scale>
          <a:sx n="75" d="100"/>
          <a:sy n="75" d="100"/>
        </p:scale>
        <p:origin x="60" y="13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B3033B-4CC0-CEBC-2987-A2153256123E}"/>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F06460A9-BC5B-04F7-AFEB-1E80F19C81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053CED89-8AFA-4F42-469A-AC92AC89CAB6}"/>
              </a:ext>
            </a:extLst>
          </p:cNvPr>
          <p:cNvSpPr>
            <a:spLocks noGrp="1"/>
          </p:cNvSpPr>
          <p:nvPr>
            <p:ph type="dt" sz="half" idx="10"/>
          </p:nvPr>
        </p:nvSpPr>
        <p:spPr/>
        <p:txBody>
          <a:bodyPr/>
          <a:lstStyle/>
          <a:p>
            <a:fld id="{156419FE-1EE9-4FDF-A68D-8705311ABDE4}" type="datetimeFigureOut">
              <a:rPr lang="fr-FR" smtClean="0"/>
              <a:t>17/02/2026</a:t>
            </a:fld>
            <a:endParaRPr lang="fr-FR"/>
          </a:p>
        </p:txBody>
      </p:sp>
      <p:sp>
        <p:nvSpPr>
          <p:cNvPr id="5" name="Espace réservé du pied de page 4">
            <a:extLst>
              <a:ext uri="{FF2B5EF4-FFF2-40B4-BE49-F238E27FC236}">
                <a16:creationId xmlns:a16="http://schemas.microsoft.com/office/drawing/2014/main" id="{09A1792C-DA1F-A382-6C63-795BA633D3E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5038B2E-35FE-C558-FB20-86FBE35A760D}"/>
              </a:ext>
            </a:extLst>
          </p:cNvPr>
          <p:cNvSpPr>
            <a:spLocks noGrp="1"/>
          </p:cNvSpPr>
          <p:nvPr>
            <p:ph type="sldNum" sz="quarter" idx="12"/>
          </p:nvPr>
        </p:nvSpPr>
        <p:spPr/>
        <p:txBody>
          <a:bodyPr/>
          <a:lstStyle/>
          <a:p>
            <a:fld id="{0DDFDC17-7B91-4A93-AD8E-051B518946F7}" type="slidenum">
              <a:rPr lang="fr-FR" smtClean="0"/>
              <a:t>‹N°›</a:t>
            </a:fld>
            <a:endParaRPr lang="fr-FR"/>
          </a:p>
        </p:txBody>
      </p:sp>
    </p:spTree>
    <p:extLst>
      <p:ext uri="{BB962C8B-B14F-4D97-AF65-F5344CB8AC3E}">
        <p14:creationId xmlns:p14="http://schemas.microsoft.com/office/powerpoint/2010/main" val="3693949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A7B477-BC33-3A75-81CA-878872D92006}"/>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FC8079F-73B5-7734-CD8F-EF66DA6C0E5B}"/>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8ADBB57-A761-7BDB-AFA7-B09424C8E5BE}"/>
              </a:ext>
            </a:extLst>
          </p:cNvPr>
          <p:cNvSpPr>
            <a:spLocks noGrp="1"/>
          </p:cNvSpPr>
          <p:nvPr>
            <p:ph type="dt" sz="half" idx="10"/>
          </p:nvPr>
        </p:nvSpPr>
        <p:spPr/>
        <p:txBody>
          <a:bodyPr/>
          <a:lstStyle/>
          <a:p>
            <a:fld id="{156419FE-1EE9-4FDF-A68D-8705311ABDE4}" type="datetimeFigureOut">
              <a:rPr lang="fr-FR" smtClean="0"/>
              <a:t>17/02/2026</a:t>
            </a:fld>
            <a:endParaRPr lang="fr-FR"/>
          </a:p>
        </p:txBody>
      </p:sp>
      <p:sp>
        <p:nvSpPr>
          <p:cNvPr id="5" name="Espace réservé du pied de page 4">
            <a:extLst>
              <a:ext uri="{FF2B5EF4-FFF2-40B4-BE49-F238E27FC236}">
                <a16:creationId xmlns:a16="http://schemas.microsoft.com/office/drawing/2014/main" id="{016BD581-D2F6-6818-52F3-A1FA30058E7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E3A2BE8-EEA2-ADCA-4579-2F2301A5C049}"/>
              </a:ext>
            </a:extLst>
          </p:cNvPr>
          <p:cNvSpPr>
            <a:spLocks noGrp="1"/>
          </p:cNvSpPr>
          <p:nvPr>
            <p:ph type="sldNum" sz="quarter" idx="12"/>
          </p:nvPr>
        </p:nvSpPr>
        <p:spPr/>
        <p:txBody>
          <a:bodyPr/>
          <a:lstStyle/>
          <a:p>
            <a:fld id="{0DDFDC17-7B91-4A93-AD8E-051B518946F7}" type="slidenum">
              <a:rPr lang="fr-FR" smtClean="0"/>
              <a:t>‹N°›</a:t>
            </a:fld>
            <a:endParaRPr lang="fr-FR"/>
          </a:p>
        </p:txBody>
      </p:sp>
    </p:spTree>
    <p:extLst>
      <p:ext uri="{BB962C8B-B14F-4D97-AF65-F5344CB8AC3E}">
        <p14:creationId xmlns:p14="http://schemas.microsoft.com/office/powerpoint/2010/main" val="1408736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5A1E11E-C6A3-7765-B3DD-8D8DB4AED771}"/>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F54D2CA-74F8-E4E8-CEDF-06146A2A5D60}"/>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FC0A06D-D809-B6E5-7DB1-024EF37C599B}"/>
              </a:ext>
            </a:extLst>
          </p:cNvPr>
          <p:cNvSpPr>
            <a:spLocks noGrp="1"/>
          </p:cNvSpPr>
          <p:nvPr>
            <p:ph type="dt" sz="half" idx="10"/>
          </p:nvPr>
        </p:nvSpPr>
        <p:spPr/>
        <p:txBody>
          <a:bodyPr/>
          <a:lstStyle/>
          <a:p>
            <a:fld id="{156419FE-1EE9-4FDF-A68D-8705311ABDE4}" type="datetimeFigureOut">
              <a:rPr lang="fr-FR" smtClean="0"/>
              <a:t>17/02/2026</a:t>
            </a:fld>
            <a:endParaRPr lang="fr-FR"/>
          </a:p>
        </p:txBody>
      </p:sp>
      <p:sp>
        <p:nvSpPr>
          <p:cNvPr id="5" name="Espace réservé du pied de page 4">
            <a:extLst>
              <a:ext uri="{FF2B5EF4-FFF2-40B4-BE49-F238E27FC236}">
                <a16:creationId xmlns:a16="http://schemas.microsoft.com/office/drawing/2014/main" id="{1B8F06EB-A0F1-8AD8-1C20-8398F6EFA85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BFB301C-B81A-7CD1-E21F-BD0649116F6D}"/>
              </a:ext>
            </a:extLst>
          </p:cNvPr>
          <p:cNvSpPr>
            <a:spLocks noGrp="1"/>
          </p:cNvSpPr>
          <p:nvPr>
            <p:ph type="sldNum" sz="quarter" idx="12"/>
          </p:nvPr>
        </p:nvSpPr>
        <p:spPr/>
        <p:txBody>
          <a:bodyPr/>
          <a:lstStyle/>
          <a:p>
            <a:fld id="{0DDFDC17-7B91-4A93-AD8E-051B518946F7}" type="slidenum">
              <a:rPr lang="fr-FR" smtClean="0"/>
              <a:t>‹N°›</a:t>
            </a:fld>
            <a:endParaRPr lang="fr-FR"/>
          </a:p>
        </p:txBody>
      </p:sp>
    </p:spTree>
    <p:extLst>
      <p:ext uri="{BB962C8B-B14F-4D97-AF65-F5344CB8AC3E}">
        <p14:creationId xmlns:p14="http://schemas.microsoft.com/office/powerpoint/2010/main" val="3683192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4425AA-C39B-3430-8C85-21580FC2F66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D06079E-E098-A9B2-D8AD-ED90BB29F32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91AFA1-9F28-EA16-07F6-FD56DBA6894D}"/>
              </a:ext>
            </a:extLst>
          </p:cNvPr>
          <p:cNvSpPr>
            <a:spLocks noGrp="1"/>
          </p:cNvSpPr>
          <p:nvPr>
            <p:ph type="dt" sz="half" idx="10"/>
          </p:nvPr>
        </p:nvSpPr>
        <p:spPr/>
        <p:txBody>
          <a:bodyPr/>
          <a:lstStyle/>
          <a:p>
            <a:fld id="{156419FE-1EE9-4FDF-A68D-8705311ABDE4}" type="datetimeFigureOut">
              <a:rPr lang="fr-FR" smtClean="0"/>
              <a:t>17/02/2026</a:t>
            </a:fld>
            <a:endParaRPr lang="fr-FR"/>
          </a:p>
        </p:txBody>
      </p:sp>
      <p:sp>
        <p:nvSpPr>
          <p:cNvPr id="5" name="Espace réservé du pied de page 4">
            <a:extLst>
              <a:ext uri="{FF2B5EF4-FFF2-40B4-BE49-F238E27FC236}">
                <a16:creationId xmlns:a16="http://schemas.microsoft.com/office/drawing/2014/main" id="{FF73CCAB-596A-9714-2872-0BE7CB63D1D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C0E304D-2581-0878-C2F3-F54C4A5DCE03}"/>
              </a:ext>
            </a:extLst>
          </p:cNvPr>
          <p:cNvSpPr>
            <a:spLocks noGrp="1"/>
          </p:cNvSpPr>
          <p:nvPr>
            <p:ph type="sldNum" sz="quarter" idx="12"/>
          </p:nvPr>
        </p:nvSpPr>
        <p:spPr/>
        <p:txBody>
          <a:bodyPr/>
          <a:lstStyle/>
          <a:p>
            <a:fld id="{0DDFDC17-7B91-4A93-AD8E-051B518946F7}" type="slidenum">
              <a:rPr lang="fr-FR" smtClean="0"/>
              <a:t>‹N°›</a:t>
            </a:fld>
            <a:endParaRPr lang="fr-FR"/>
          </a:p>
        </p:txBody>
      </p:sp>
    </p:spTree>
    <p:extLst>
      <p:ext uri="{BB962C8B-B14F-4D97-AF65-F5344CB8AC3E}">
        <p14:creationId xmlns:p14="http://schemas.microsoft.com/office/powerpoint/2010/main" val="1987222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68A71A-C723-CABD-7F4F-15323440C56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6F7BACD6-6458-4087-22DD-0689C17069D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4691F4C1-2B82-A9B3-5542-F6D5589E8E99}"/>
              </a:ext>
            </a:extLst>
          </p:cNvPr>
          <p:cNvSpPr>
            <a:spLocks noGrp="1"/>
          </p:cNvSpPr>
          <p:nvPr>
            <p:ph type="dt" sz="half" idx="10"/>
          </p:nvPr>
        </p:nvSpPr>
        <p:spPr/>
        <p:txBody>
          <a:bodyPr/>
          <a:lstStyle/>
          <a:p>
            <a:fld id="{156419FE-1EE9-4FDF-A68D-8705311ABDE4}" type="datetimeFigureOut">
              <a:rPr lang="fr-FR" smtClean="0"/>
              <a:t>17/02/2026</a:t>
            </a:fld>
            <a:endParaRPr lang="fr-FR"/>
          </a:p>
        </p:txBody>
      </p:sp>
      <p:sp>
        <p:nvSpPr>
          <p:cNvPr id="5" name="Espace réservé du pied de page 4">
            <a:extLst>
              <a:ext uri="{FF2B5EF4-FFF2-40B4-BE49-F238E27FC236}">
                <a16:creationId xmlns:a16="http://schemas.microsoft.com/office/drawing/2014/main" id="{8BCE4604-7835-F708-0114-B3A7BE74D47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EA98D90-AC7B-96DC-4140-379D06D94E86}"/>
              </a:ext>
            </a:extLst>
          </p:cNvPr>
          <p:cNvSpPr>
            <a:spLocks noGrp="1"/>
          </p:cNvSpPr>
          <p:nvPr>
            <p:ph type="sldNum" sz="quarter" idx="12"/>
          </p:nvPr>
        </p:nvSpPr>
        <p:spPr/>
        <p:txBody>
          <a:bodyPr/>
          <a:lstStyle/>
          <a:p>
            <a:fld id="{0DDFDC17-7B91-4A93-AD8E-051B518946F7}" type="slidenum">
              <a:rPr lang="fr-FR" smtClean="0"/>
              <a:t>‹N°›</a:t>
            </a:fld>
            <a:endParaRPr lang="fr-FR"/>
          </a:p>
        </p:txBody>
      </p:sp>
    </p:spTree>
    <p:extLst>
      <p:ext uri="{BB962C8B-B14F-4D97-AF65-F5344CB8AC3E}">
        <p14:creationId xmlns:p14="http://schemas.microsoft.com/office/powerpoint/2010/main" val="1618444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80EBB2-57B2-482D-B05E-A4601B75C81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1621DC1-7F52-6CD6-041A-6717A339616F}"/>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1952CAE-BFA3-9E58-A811-AB730E02C515}"/>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04F1A4B-85C3-F4F9-EE29-0015AF7EDF5E}"/>
              </a:ext>
            </a:extLst>
          </p:cNvPr>
          <p:cNvSpPr>
            <a:spLocks noGrp="1"/>
          </p:cNvSpPr>
          <p:nvPr>
            <p:ph type="dt" sz="half" idx="10"/>
          </p:nvPr>
        </p:nvSpPr>
        <p:spPr/>
        <p:txBody>
          <a:bodyPr/>
          <a:lstStyle/>
          <a:p>
            <a:fld id="{156419FE-1EE9-4FDF-A68D-8705311ABDE4}" type="datetimeFigureOut">
              <a:rPr lang="fr-FR" smtClean="0"/>
              <a:t>17/02/2026</a:t>
            </a:fld>
            <a:endParaRPr lang="fr-FR"/>
          </a:p>
        </p:txBody>
      </p:sp>
      <p:sp>
        <p:nvSpPr>
          <p:cNvPr id="6" name="Espace réservé du pied de page 5">
            <a:extLst>
              <a:ext uri="{FF2B5EF4-FFF2-40B4-BE49-F238E27FC236}">
                <a16:creationId xmlns:a16="http://schemas.microsoft.com/office/drawing/2014/main" id="{9F568FBC-AD27-C3FD-8582-C08846C4502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5E2C721-DDF3-B419-A1A6-D7A485B1F3AD}"/>
              </a:ext>
            </a:extLst>
          </p:cNvPr>
          <p:cNvSpPr>
            <a:spLocks noGrp="1"/>
          </p:cNvSpPr>
          <p:nvPr>
            <p:ph type="sldNum" sz="quarter" idx="12"/>
          </p:nvPr>
        </p:nvSpPr>
        <p:spPr/>
        <p:txBody>
          <a:bodyPr/>
          <a:lstStyle/>
          <a:p>
            <a:fld id="{0DDFDC17-7B91-4A93-AD8E-051B518946F7}" type="slidenum">
              <a:rPr lang="fr-FR" smtClean="0"/>
              <a:t>‹N°›</a:t>
            </a:fld>
            <a:endParaRPr lang="fr-FR"/>
          </a:p>
        </p:txBody>
      </p:sp>
    </p:spTree>
    <p:extLst>
      <p:ext uri="{BB962C8B-B14F-4D97-AF65-F5344CB8AC3E}">
        <p14:creationId xmlns:p14="http://schemas.microsoft.com/office/powerpoint/2010/main" val="856893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A0F387-B493-E448-445B-5C41A3F86BB4}"/>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B9DC4902-C7F4-FC11-B30E-BE64CB2465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61023977-D8E5-1C73-13E8-8EC5FDAEF9D2}"/>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1CF6C1F-4FA3-CBC7-0C03-5999972DB2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A2DF430B-2C93-02B4-E9A8-2A8C52DAC66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1154472F-317E-D2FB-133D-67E3425D6F15}"/>
              </a:ext>
            </a:extLst>
          </p:cNvPr>
          <p:cNvSpPr>
            <a:spLocks noGrp="1"/>
          </p:cNvSpPr>
          <p:nvPr>
            <p:ph type="dt" sz="half" idx="10"/>
          </p:nvPr>
        </p:nvSpPr>
        <p:spPr/>
        <p:txBody>
          <a:bodyPr/>
          <a:lstStyle/>
          <a:p>
            <a:fld id="{156419FE-1EE9-4FDF-A68D-8705311ABDE4}" type="datetimeFigureOut">
              <a:rPr lang="fr-FR" smtClean="0"/>
              <a:t>17/02/2026</a:t>
            </a:fld>
            <a:endParaRPr lang="fr-FR"/>
          </a:p>
        </p:txBody>
      </p:sp>
      <p:sp>
        <p:nvSpPr>
          <p:cNvPr id="8" name="Espace réservé du pied de page 7">
            <a:extLst>
              <a:ext uri="{FF2B5EF4-FFF2-40B4-BE49-F238E27FC236}">
                <a16:creationId xmlns:a16="http://schemas.microsoft.com/office/drawing/2014/main" id="{9F115D9C-5776-F69A-37F6-5ECBC7BFC08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7EA0B2F2-372D-C088-44C8-1B3B6837E2F3}"/>
              </a:ext>
            </a:extLst>
          </p:cNvPr>
          <p:cNvSpPr>
            <a:spLocks noGrp="1"/>
          </p:cNvSpPr>
          <p:nvPr>
            <p:ph type="sldNum" sz="quarter" idx="12"/>
          </p:nvPr>
        </p:nvSpPr>
        <p:spPr/>
        <p:txBody>
          <a:bodyPr/>
          <a:lstStyle/>
          <a:p>
            <a:fld id="{0DDFDC17-7B91-4A93-AD8E-051B518946F7}" type="slidenum">
              <a:rPr lang="fr-FR" smtClean="0"/>
              <a:t>‹N°›</a:t>
            </a:fld>
            <a:endParaRPr lang="fr-FR"/>
          </a:p>
        </p:txBody>
      </p:sp>
    </p:spTree>
    <p:extLst>
      <p:ext uri="{BB962C8B-B14F-4D97-AF65-F5344CB8AC3E}">
        <p14:creationId xmlns:p14="http://schemas.microsoft.com/office/powerpoint/2010/main" val="1000183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F11846-CCD7-05FA-6D37-6A46ABB92C09}"/>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9A6F6F7B-F8E8-4F57-7D8E-C01BFF3BF08C}"/>
              </a:ext>
            </a:extLst>
          </p:cNvPr>
          <p:cNvSpPr>
            <a:spLocks noGrp="1"/>
          </p:cNvSpPr>
          <p:nvPr>
            <p:ph type="dt" sz="half" idx="10"/>
          </p:nvPr>
        </p:nvSpPr>
        <p:spPr/>
        <p:txBody>
          <a:bodyPr/>
          <a:lstStyle/>
          <a:p>
            <a:fld id="{156419FE-1EE9-4FDF-A68D-8705311ABDE4}" type="datetimeFigureOut">
              <a:rPr lang="fr-FR" smtClean="0"/>
              <a:t>17/02/2026</a:t>
            </a:fld>
            <a:endParaRPr lang="fr-FR"/>
          </a:p>
        </p:txBody>
      </p:sp>
      <p:sp>
        <p:nvSpPr>
          <p:cNvPr id="4" name="Espace réservé du pied de page 3">
            <a:extLst>
              <a:ext uri="{FF2B5EF4-FFF2-40B4-BE49-F238E27FC236}">
                <a16:creationId xmlns:a16="http://schemas.microsoft.com/office/drawing/2014/main" id="{E014FA09-7795-C459-1CB7-EED581FC18E5}"/>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E3C05D4E-2E18-7788-7652-F9EE535FDFA7}"/>
              </a:ext>
            </a:extLst>
          </p:cNvPr>
          <p:cNvSpPr>
            <a:spLocks noGrp="1"/>
          </p:cNvSpPr>
          <p:nvPr>
            <p:ph type="sldNum" sz="quarter" idx="12"/>
          </p:nvPr>
        </p:nvSpPr>
        <p:spPr/>
        <p:txBody>
          <a:bodyPr/>
          <a:lstStyle/>
          <a:p>
            <a:fld id="{0DDFDC17-7B91-4A93-AD8E-051B518946F7}" type="slidenum">
              <a:rPr lang="fr-FR" smtClean="0"/>
              <a:t>‹N°›</a:t>
            </a:fld>
            <a:endParaRPr lang="fr-FR"/>
          </a:p>
        </p:txBody>
      </p:sp>
    </p:spTree>
    <p:extLst>
      <p:ext uri="{BB962C8B-B14F-4D97-AF65-F5344CB8AC3E}">
        <p14:creationId xmlns:p14="http://schemas.microsoft.com/office/powerpoint/2010/main" val="786954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9BEBCEE-D971-4C39-1CCA-C17E2DE29920}"/>
              </a:ext>
            </a:extLst>
          </p:cNvPr>
          <p:cNvSpPr>
            <a:spLocks noGrp="1"/>
          </p:cNvSpPr>
          <p:nvPr>
            <p:ph type="dt" sz="half" idx="10"/>
          </p:nvPr>
        </p:nvSpPr>
        <p:spPr/>
        <p:txBody>
          <a:bodyPr/>
          <a:lstStyle/>
          <a:p>
            <a:fld id="{156419FE-1EE9-4FDF-A68D-8705311ABDE4}" type="datetimeFigureOut">
              <a:rPr lang="fr-FR" smtClean="0"/>
              <a:t>17/02/2026</a:t>
            </a:fld>
            <a:endParaRPr lang="fr-FR"/>
          </a:p>
        </p:txBody>
      </p:sp>
      <p:sp>
        <p:nvSpPr>
          <p:cNvPr id="3" name="Espace réservé du pied de page 2">
            <a:extLst>
              <a:ext uri="{FF2B5EF4-FFF2-40B4-BE49-F238E27FC236}">
                <a16:creationId xmlns:a16="http://schemas.microsoft.com/office/drawing/2014/main" id="{C2D9A45A-8037-313C-AC22-EE01F733D854}"/>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4AE3DE1-CB44-0E9E-86D2-E0C0DCEC6F77}"/>
              </a:ext>
            </a:extLst>
          </p:cNvPr>
          <p:cNvSpPr>
            <a:spLocks noGrp="1"/>
          </p:cNvSpPr>
          <p:nvPr>
            <p:ph type="sldNum" sz="quarter" idx="12"/>
          </p:nvPr>
        </p:nvSpPr>
        <p:spPr/>
        <p:txBody>
          <a:bodyPr/>
          <a:lstStyle/>
          <a:p>
            <a:fld id="{0DDFDC17-7B91-4A93-AD8E-051B518946F7}" type="slidenum">
              <a:rPr lang="fr-FR" smtClean="0"/>
              <a:t>‹N°›</a:t>
            </a:fld>
            <a:endParaRPr lang="fr-FR"/>
          </a:p>
        </p:txBody>
      </p:sp>
    </p:spTree>
    <p:extLst>
      <p:ext uri="{BB962C8B-B14F-4D97-AF65-F5344CB8AC3E}">
        <p14:creationId xmlns:p14="http://schemas.microsoft.com/office/powerpoint/2010/main" val="3208200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336E55-01D2-DD1B-6C72-C3164580B51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937C2F8-D1F5-60DD-081E-7E2F161131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0E170E2D-6467-CAC8-DCF8-4BDF4309E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D6D3283-53C5-1F2D-0293-72A0B2708A40}"/>
              </a:ext>
            </a:extLst>
          </p:cNvPr>
          <p:cNvSpPr>
            <a:spLocks noGrp="1"/>
          </p:cNvSpPr>
          <p:nvPr>
            <p:ph type="dt" sz="half" idx="10"/>
          </p:nvPr>
        </p:nvSpPr>
        <p:spPr/>
        <p:txBody>
          <a:bodyPr/>
          <a:lstStyle/>
          <a:p>
            <a:fld id="{156419FE-1EE9-4FDF-A68D-8705311ABDE4}" type="datetimeFigureOut">
              <a:rPr lang="fr-FR" smtClean="0"/>
              <a:t>17/02/2026</a:t>
            </a:fld>
            <a:endParaRPr lang="fr-FR"/>
          </a:p>
        </p:txBody>
      </p:sp>
      <p:sp>
        <p:nvSpPr>
          <p:cNvPr id="6" name="Espace réservé du pied de page 5">
            <a:extLst>
              <a:ext uri="{FF2B5EF4-FFF2-40B4-BE49-F238E27FC236}">
                <a16:creationId xmlns:a16="http://schemas.microsoft.com/office/drawing/2014/main" id="{078A5322-BDB7-0B0C-2C99-977ED90C094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210D2EF-A2F0-9B92-850B-8C0F293094E0}"/>
              </a:ext>
            </a:extLst>
          </p:cNvPr>
          <p:cNvSpPr>
            <a:spLocks noGrp="1"/>
          </p:cNvSpPr>
          <p:nvPr>
            <p:ph type="sldNum" sz="quarter" idx="12"/>
          </p:nvPr>
        </p:nvSpPr>
        <p:spPr/>
        <p:txBody>
          <a:bodyPr/>
          <a:lstStyle/>
          <a:p>
            <a:fld id="{0DDFDC17-7B91-4A93-AD8E-051B518946F7}" type="slidenum">
              <a:rPr lang="fr-FR" smtClean="0"/>
              <a:t>‹N°›</a:t>
            </a:fld>
            <a:endParaRPr lang="fr-FR"/>
          </a:p>
        </p:txBody>
      </p:sp>
    </p:spTree>
    <p:extLst>
      <p:ext uri="{BB962C8B-B14F-4D97-AF65-F5344CB8AC3E}">
        <p14:creationId xmlns:p14="http://schemas.microsoft.com/office/powerpoint/2010/main" val="749951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1283B0-E81A-76EE-16A6-F796F9EFD90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3FBC1151-8C1D-D3CA-6C65-C651959B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850E6F31-8732-7DC1-6C59-0FFE4DFED0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1EF77EC-FD67-4110-17E2-45044424DBCA}"/>
              </a:ext>
            </a:extLst>
          </p:cNvPr>
          <p:cNvSpPr>
            <a:spLocks noGrp="1"/>
          </p:cNvSpPr>
          <p:nvPr>
            <p:ph type="dt" sz="half" idx="10"/>
          </p:nvPr>
        </p:nvSpPr>
        <p:spPr/>
        <p:txBody>
          <a:bodyPr/>
          <a:lstStyle/>
          <a:p>
            <a:fld id="{156419FE-1EE9-4FDF-A68D-8705311ABDE4}" type="datetimeFigureOut">
              <a:rPr lang="fr-FR" smtClean="0"/>
              <a:t>17/02/2026</a:t>
            </a:fld>
            <a:endParaRPr lang="fr-FR"/>
          </a:p>
        </p:txBody>
      </p:sp>
      <p:sp>
        <p:nvSpPr>
          <p:cNvPr id="6" name="Espace réservé du pied de page 5">
            <a:extLst>
              <a:ext uri="{FF2B5EF4-FFF2-40B4-BE49-F238E27FC236}">
                <a16:creationId xmlns:a16="http://schemas.microsoft.com/office/drawing/2014/main" id="{7AF9AEF2-D379-0574-5419-236D90414D6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AAF3C3D-BFEF-DD0D-8B92-F0689F70CB91}"/>
              </a:ext>
            </a:extLst>
          </p:cNvPr>
          <p:cNvSpPr>
            <a:spLocks noGrp="1"/>
          </p:cNvSpPr>
          <p:nvPr>
            <p:ph type="sldNum" sz="quarter" idx="12"/>
          </p:nvPr>
        </p:nvSpPr>
        <p:spPr/>
        <p:txBody>
          <a:bodyPr/>
          <a:lstStyle/>
          <a:p>
            <a:fld id="{0DDFDC17-7B91-4A93-AD8E-051B518946F7}" type="slidenum">
              <a:rPr lang="fr-FR" smtClean="0"/>
              <a:t>‹N°›</a:t>
            </a:fld>
            <a:endParaRPr lang="fr-FR"/>
          </a:p>
        </p:txBody>
      </p:sp>
    </p:spTree>
    <p:extLst>
      <p:ext uri="{BB962C8B-B14F-4D97-AF65-F5344CB8AC3E}">
        <p14:creationId xmlns:p14="http://schemas.microsoft.com/office/powerpoint/2010/main" val="2192550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6FC247F-1574-BB98-EAEB-18F7CA3FEF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DD301CA2-3FB8-04C2-8E3A-116DF96BB9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F833347-CD71-E254-8D0B-1C81672ED2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6419FE-1EE9-4FDF-A68D-8705311ABDE4}" type="datetimeFigureOut">
              <a:rPr lang="fr-FR" smtClean="0"/>
              <a:t>17/02/2026</a:t>
            </a:fld>
            <a:endParaRPr lang="fr-FR"/>
          </a:p>
        </p:txBody>
      </p:sp>
      <p:sp>
        <p:nvSpPr>
          <p:cNvPr id="5" name="Espace réservé du pied de page 4">
            <a:extLst>
              <a:ext uri="{FF2B5EF4-FFF2-40B4-BE49-F238E27FC236}">
                <a16:creationId xmlns:a16="http://schemas.microsoft.com/office/drawing/2014/main" id="{B6D3FD92-52EC-7A45-9884-01C094B436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4BD82E8-7436-B19D-9B05-DCC69EF843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DFDC17-7B91-4A93-AD8E-051B518946F7}" type="slidenum">
              <a:rPr lang="fr-FR" smtClean="0"/>
              <a:t>‹N°›</a:t>
            </a:fld>
            <a:endParaRPr lang="fr-FR"/>
          </a:p>
        </p:txBody>
      </p:sp>
    </p:spTree>
    <p:extLst>
      <p:ext uri="{BB962C8B-B14F-4D97-AF65-F5344CB8AC3E}">
        <p14:creationId xmlns:p14="http://schemas.microsoft.com/office/powerpoint/2010/main" val="1815593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AC8B2A-2215-2274-7CF1-328273E273FA}"/>
              </a:ext>
            </a:extLst>
          </p:cNvPr>
          <p:cNvSpPr>
            <a:spLocks noGrp="1"/>
          </p:cNvSpPr>
          <p:nvPr>
            <p:ph type="title"/>
          </p:nvPr>
        </p:nvSpPr>
        <p:spPr>
          <a:xfrm>
            <a:off x="562708" y="365125"/>
            <a:ext cx="10791092" cy="877521"/>
          </a:xfrm>
        </p:spPr>
        <p:txBody>
          <a:bodyPr>
            <a:normAutofit/>
          </a:bodyPr>
          <a:lstStyle/>
          <a:p>
            <a:r>
              <a:rPr lang="fr-FR" sz="2400" b="1" dirty="0">
                <a:latin typeface="Comic Sans MS" panose="030F0702030302020204" pitchFamily="66" charset="0"/>
              </a:rPr>
              <a:t>Le Caravage, saint Matthieu et l’ange (1602)</a:t>
            </a:r>
          </a:p>
        </p:txBody>
      </p:sp>
      <p:pic>
        <p:nvPicPr>
          <p:cNvPr id="5" name="Espace réservé du contenu 4">
            <a:extLst>
              <a:ext uri="{FF2B5EF4-FFF2-40B4-BE49-F238E27FC236}">
                <a16:creationId xmlns:a16="http://schemas.microsoft.com/office/drawing/2014/main" id="{53C139B8-B1A1-966B-5287-2C2BFE0D16A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60410" y="1430338"/>
            <a:ext cx="3471179" cy="5427662"/>
          </a:xfrm>
        </p:spPr>
      </p:pic>
    </p:spTree>
    <p:extLst>
      <p:ext uri="{BB962C8B-B14F-4D97-AF65-F5344CB8AC3E}">
        <p14:creationId xmlns:p14="http://schemas.microsoft.com/office/powerpoint/2010/main" val="15141523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C21D952-E189-B96A-BE8A-726CF5F6F9F0}"/>
              </a:ext>
            </a:extLst>
          </p:cNvPr>
          <p:cNvSpPr>
            <a:spLocks noGrp="1"/>
          </p:cNvSpPr>
          <p:nvPr>
            <p:ph idx="1"/>
          </p:nvPr>
        </p:nvSpPr>
        <p:spPr>
          <a:xfrm>
            <a:off x="585216" y="310896"/>
            <a:ext cx="10768584" cy="6345936"/>
          </a:xfrm>
        </p:spPr>
        <p:txBody>
          <a:bodyPr>
            <a:normAutofit lnSpcReduction="10000"/>
          </a:bodyPr>
          <a:lstStyle/>
          <a:p>
            <a:pPr marL="0" indent="0">
              <a:buNone/>
            </a:pPr>
            <a:r>
              <a:rPr lang="fr-FR" sz="2400" b="1" i="1" dirty="0">
                <a:latin typeface="Comic Sans MS" panose="030F0702030302020204" pitchFamily="66" charset="0"/>
              </a:rPr>
              <a:t>Perspective proposée :</a:t>
            </a:r>
          </a:p>
          <a:p>
            <a:pPr marL="0" indent="0">
              <a:buNone/>
            </a:pPr>
            <a:r>
              <a:rPr lang="fr-FR" sz="2400" b="1" dirty="0">
                <a:latin typeface="Comic Sans MS" panose="030F0702030302020204" pitchFamily="66" charset="0"/>
              </a:rPr>
              <a:t>Le but de Matthieu est double :</a:t>
            </a:r>
          </a:p>
          <a:p>
            <a:pPr marL="0" indent="0">
              <a:buNone/>
            </a:pPr>
            <a:endParaRPr lang="fr-FR" sz="2400" b="1" dirty="0">
              <a:latin typeface="Comic Sans MS" panose="030F0702030302020204" pitchFamily="66" charset="0"/>
            </a:endParaRPr>
          </a:p>
          <a:p>
            <a:pPr marL="0" indent="0">
              <a:buNone/>
            </a:pPr>
            <a:r>
              <a:rPr lang="fr-FR" sz="2400" b="1" dirty="0">
                <a:latin typeface="Comic Sans MS" panose="030F0702030302020204" pitchFamily="66" charset="0"/>
              </a:rPr>
              <a:t>1- Christologique : Montrer que Jésus est le Messie (Christ) d’Israël,</a:t>
            </a:r>
          </a:p>
          <a:p>
            <a:pPr marL="0" indent="0">
              <a:buNone/>
            </a:pPr>
            <a:r>
              <a:rPr lang="fr-FR" sz="2400" b="1" dirty="0">
                <a:latin typeface="Comic Sans MS" panose="030F0702030302020204" pitchFamily="66" charset="0"/>
              </a:rPr>
              <a:t>accomplissant pleinement toutes les promesses et alliances de Dieu.</a:t>
            </a:r>
          </a:p>
          <a:p>
            <a:pPr marL="0" indent="0">
              <a:buNone/>
            </a:pPr>
            <a:r>
              <a:rPr lang="fr-FR" sz="2400" b="1" dirty="0">
                <a:latin typeface="Comic Sans MS" panose="030F0702030302020204" pitchFamily="66" charset="0"/>
              </a:rPr>
              <a:t>Et le Fils qui révèle un nouveau visage de Dieu : il est « l’Emmanuel, </a:t>
            </a:r>
          </a:p>
          <a:p>
            <a:pPr marL="0" indent="0">
              <a:buNone/>
            </a:pPr>
            <a:r>
              <a:rPr lang="fr-FR" sz="2400" b="1" dirty="0">
                <a:latin typeface="Comic Sans MS" panose="030F0702030302020204" pitchFamily="66" charset="0"/>
              </a:rPr>
              <a:t>Dieu-avec-nous, pour toujours, jusqu’à la fin des temps ».</a:t>
            </a:r>
            <a:br>
              <a:rPr lang="fr-FR" sz="2400" b="1" dirty="0">
                <a:latin typeface="Comic Sans MS" panose="030F0702030302020204" pitchFamily="66" charset="0"/>
              </a:rPr>
            </a:br>
            <a:br>
              <a:rPr lang="fr-FR" sz="2400" b="1" dirty="0">
                <a:latin typeface="Comic Sans MS" panose="030F0702030302020204" pitchFamily="66" charset="0"/>
              </a:rPr>
            </a:br>
            <a:r>
              <a:rPr lang="fr-FR" sz="2400" b="1" dirty="0">
                <a:latin typeface="Comic Sans MS" panose="030F0702030302020204" pitchFamily="66" charset="0"/>
              </a:rPr>
              <a:t>2-Assurer l’unité entre les judéo-chrétiens qui doivent accueillir des</a:t>
            </a:r>
          </a:p>
          <a:p>
            <a:pPr marL="0" indent="0">
              <a:buNone/>
            </a:pPr>
            <a:r>
              <a:rPr lang="fr-FR" sz="2400" b="1" dirty="0">
                <a:latin typeface="Comic Sans MS" panose="030F0702030302020204" pitchFamily="66" charset="0"/>
              </a:rPr>
              <a:t>frères païens tout en se situant fermement face à la synagogue,</a:t>
            </a:r>
          </a:p>
          <a:p>
            <a:pPr marL="0" indent="0">
              <a:buNone/>
            </a:pPr>
            <a:r>
              <a:rPr lang="fr-FR" sz="2400" b="1" dirty="0">
                <a:latin typeface="Comic Sans MS" panose="030F0702030302020204" pitchFamily="66" charset="0"/>
              </a:rPr>
              <a:t>et les pagano-chrétiens qui doivent accepter et respecter la tradition</a:t>
            </a:r>
          </a:p>
          <a:p>
            <a:pPr marL="0" indent="0">
              <a:buNone/>
            </a:pPr>
            <a:r>
              <a:rPr lang="fr-FR" sz="2400" b="1" dirty="0">
                <a:latin typeface="Comic Sans MS" panose="030F0702030302020204" pitchFamily="66" charset="0"/>
              </a:rPr>
              <a:t> juive qui conduit à Jésus.</a:t>
            </a:r>
            <a:br>
              <a:rPr lang="fr-FR" sz="2400" b="1" dirty="0">
                <a:latin typeface="Comic Sans MS" panose="030F0702030302020204" pitchFamily="66" charset="0"/>
              </a:rPr>
            </a:br>
            <a:br>
              <a:rPr lang="fr-FR" sz="2400" b="1" dirty="0">
                <a:latin typeface="Comic Sans MS" panose="030F0702030302020204" pitchFamily="66" charset="0"/>
              </a:rPr>
            </a:br>
            <a:r>
              <a:rPr lang="fr-FR" sz="2400" b="1" dirty="0">
                <a:latin typeface="Comic Sans MS" panose="030F0702030302020204" pitchFamily="66" charset="0"/>
              </a:rPr>
              <a:t>Inventer et structurer une Eglise de disciples qui marchent à la suite</a:t>
            </a:r>
          </a:p>
          <a:p>
            <a:pPr marL="0" indent="0">
              <a:buNone/>
            </a:pPr>
            <a:r>
              <a:rPr lang="fr-FR" sz="2400" b="1" dirty="0">
                <a:latin typeface="Comic Sans MS" panose="030F0702030302020204" pitchFamily="66" charset="0"/>
              </a:rPr>
              <a:t>de Jésus, en respectant « toute justice », son enseignement qui doit</a:t>
            </a:r>
          </a:p>
          <a:p>
            <a:pPr marL="0" indent="0">
              <a:buNone/>
            </a:pPr>
            <a:r>
              <a:rPr lang="fr-FR" sz="2400" b="1" dirty="0">
                <a:latin typeface="Comic Sans MS" panose="030F0702030302020204" pitchFamily="66" charset="0"/>
              </a:rPr>
              <a:t>modeler leur vie.</a:t>
            </a:r>
          </a:p>
        </p:txBody>
      </p:sp>
    </p:spTree>
    <p:extLst>
      <p:ext uri="{BB962C8B-B14F-4D97-AF65-F5344CB8AC3E}">
        <p14:creationId xmlns:p14="http://schemas.microsoft.com/office/powerpoint/2010/main" val="1347728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066DB16-4C36-E796-9E31-C88081F084D3}"/>
              </a:ext>
            </a:extLst>
          </p:cNvPr>
          <p:cNvSpPr>
            <a:spLocks noGrp="1"/>
          </p:cNvSpPr>
          <p:nvPr>
            <p:ph idx="1"/>
          </p:nvPr>
        </p:nvSpPr>
        <p:spPr>
          <a:xfrm>
            <a:off x="590550" y="145143"/>
            <a:ext cx="10763250" cy="6712857"/>
          </a:xfrm>
        </p:spPr>
        <p:txBody>
          <a:bodyPr>
            <a:normAutofit/>
          </a:bodyPr>
          <a:lstStyle/>
          <a:p>
            <a:pPr marL="0" indent="0">
              <a:buNone/>
            </a:pPr>
            <a:r>
              <a:rPr lang="fr-FR" b="1" dirty="0">
                <a:latin typeface="Comic Sans MS" panose="030F0702030302020204" pitchFamily="66" charset="0"/>
              </a:rPr>
              <a:t>I- Une inclusion : entre l’enfance et le manifeste final</a:t>
            </a:r>
          </a:p>
          <a:p>
            <a:pPr marL="0" indent="0">
              <a:buNone/>
            </a:pPr>
            <a:r>
              <a:rPr lang="fr-FR" sz="2400" b="1" dirty="0">
                <a:latin typeface="Comic Sans MS" panose="030F0702030302020204" pitchFamily="66" charset="0"/>
              </a:rPr>
              <a:t>L’annonce à toutes les nations enveloppe et intègre l’annonce à Israël</a:t>
            </a:r>
            <a:br>
              <a:rPr lang="fr-FR" sz="2400" b="1" dirty="0">
                <a:latin typeface="Comic Sans MS" panose="030F0702030302020204" pitchFamily="66" charset="0"/>
              </a:rPr>
            </a:br>
            <a:br>
              <a:rPr lang="fr-FR" sz="2400" b="1" dirty="0">
                <a:latin typeface="Comic Sans MS" panose="030F0702030302020204" pitchFamily="66" charset="0"/>
              </a:rPr>
            </a:br>
            <a:r>
              <a:rPr lang="fr-FR" sz="2400" b="1" dirty="0">
                <a:latin typeface="Comic Sans MS" panose="030F0702030302020204" pitchFamily="66" charset="0"/>
              </a:rPr>
              <a:t>Les évangiles de l’enfance :</a:t>
            </a:r>
          </a:p>
          <a:p>
            <a:pPr marL="0" indent="0">
              <a:buNone/>
            </a:pPr>
            <a:r>
              <a:rPr lang="fr-FR" sz="2400" b="1" dirty="0">
                <a:latin typeface="Comic Sans MS" panose="030F0702030302020204" pitchFamily="66" charset="0"/>
              </a:rPr>
              <a:t> - </a:t>
            </a:r>
            <a:r>
              <a:rPr lang="fr-FR" sz="2400" b="1" i="1" dirty="0">
                <a:latin typeface="Comic Sans MS" panose="030F0702030302020204" pitchFamily="66" charset="0"/>
              </a:rPr>
              <a:t>Genesis </a:t>
            </a:r>
            <a:r>
              <a:rPr lang="fr-FR" sz="2400" b="1" dirty="0">
                <a:latin typeface="Comic Sans MS" panose="030F0702030302020204" pitchFamily="66" charset="0"/>
              </a:rPr>
              <a:t>(1,1)</a:t>
            </a:r>
            <a:r>
              <a:rPr lang="fr-FR" sz="2400" b="1" i="1" dirty="0">
                <a:latin typeface="Comic Sans MS" panose="030F0702030302020204" pitchFamily="66" charset="0"/>
              </a:rPr>
              <a:t>, </a:t>
            </a:r>
            <a:r>
              <a:rPr lang="fr-FR" sz="2400" b="1" dirty="0">
                <a:latin typeface="Comic Sans MS" panose="030F0702030302020204" pitchFamily="66" charset="0"/>
              </a:rPr>
              <a:t>genèse de Jésus Christ : une nouvelle création</a:t>
            </a:r>
            <a:br>
              <a:rPr lang="fr-FR" sz="2400" b="1" dirty="0">
                <a:latin typeface="Comic Sans MS" panose="030F0702030302020204" pitchFamily="66" charset="0"/>
              </a:rPr>
            </a:br>
            <a:r>
              <a:rPr lang="fr-FR" sz="2400" b="1" dirty="0">
                <a:latin typeface="Comic Sans MS" panose="030F0702030302020204" pitchFamily="66" charset="0"/>
              </a:rPr>
              <a:t> - la généalogie d’Abraham à David et à Jésus, mais 4 femmes étrangères, irrégulières aux yeux de la Loi, </a:t>
            </a:r>
            <a:r>
              <a:rPr lang="fr-FR" sz="2400" b="1" dirty="0" err="1">
                <a:latin typeface="Comic Sans MS" panose="030F0702030302020204" pitchFamily="66" charset="0"/>
              </a:rPr>
              <a:t>Rahab</a:t>
            </a:r>
            <a:r>
              <a:rPr lang="fr-FR" sz="2400" b="1" dirty="0">
                <a:latin typeface="Comic Sans MS" panose="030F0702030302020204" pitchFamily="66" charset="0"/>
              </a:rPr>
              <a:t>, Tamar, Ruth et Bethsabée annoncent Marie.</a:t>
            </a:r>
          </a:p>
          <a:p>
            <a:pPr marL="0" indent="0">
              <a:buNone/>
            </a:pPr>
            <a:r>
              <a:rPr lang="fr-FR" sz="2400" b="1" dirty="0">
                <a:latin typeface="Comic Sans MS" panose="030F0702030302020204" pitchFamily="66" charset="0"/>
              </a:rPr>
              <a:t> - « On l’appellera Emmanuel, ce qui signifie Dieu avec nous  »</a:t>
            </a:r>
          </a:p>
          <a:p>
            <a:pPr marL="0" indent="0">
              <a:buNone/>
            </a:pPr>
            <a:r>
              <a:rPr lang="fr-FR" sz="2400" b="1" dirty="0">
                <a:latin typeface="Comic Sans MS" panose="030F0702030302020204" pitchFamily="66" charset="0"/>
              </a:rPr>
              <a:t> - les « mages » venus des nations d’Orient en suivant l’étoile (voir </a:t>
            </a:r>
            <a:r>
              <a:rPr lang="fr-FR" sz="2400" b="1" dirty="0" err="1">
                <a:latin typeface="Comic Sans MS" panose="030F0702030302020204" pitchFamily="66" charset="0"/>
              </a:rPr>
              <a:t>Balaam</a:t>
            </a:r>
            <a:r>
              <a:rPr lang="fr-FR" sz="2400" b="1" dirty="0">
                <a:latin typeface="Comic Sans MS" panose="030F0702030302020204" pitchFamily="66" charset="0"/>
              </a:rPr>
              <a:t> en Nb 24,17)	</a:t>
            </a:r>
          </a:p>
          <a:p>
            <a:pPr marL="0" indent="0">
              <a:buNone/>
            </a:pPr>
            <a:r>
              <a:rPr lang="fr-FR" sz="2400" b="1" dirty="0">
                <a:latin typeface="Comic Sans MS" panose="030F0702030302020204" pitchFamily="66" charset="0"/>
              </a:rPr>
              <a:t> - la « Galilée des nations » (4,15s. cite Isaïe 8,23ss.)</a:t>
            </a:r>
          </a:p>
          <a:p>
            <a:pPr marL="0" indent="0">
              <a:buNone/>
            </a:pPr>
            <a:r>
              <a:rPr lang="fr-FR" sz="2400" b="1" dirty="0">
                <a:latin typeface="Comic Sans MS" panose="030F0702030302020204" pitchFamily="66" charset="0"/>
              </a:rPr>
              <a:t>La mort de Jésus : résurrection finale, création nouvelle (27,52-53)</a:t>
            </a:r>
            <a:br>
              <a:rPr lang="fr-FR" sz="2400" b="1" dirty="0">
                <a:latin typeface="Comic Sans MS" panose="030F0702030302020204" pitchFamily="66" charset="0"/>
              </a:rPr>
            </a:br>
            <a:r>
              <a:rPr lang="fr-FR" sz="2400" b="1" dirty="0">
                <a:latin typeface="Comic Sans MS" panose="030F0702030302020204" pitchFamily="66" charset="0"/>
              </a:rPr>
              <a:t>Le manifeste (28,16-20) :</a:t>
            </a:r>
            <a:br>
              <a:rPr lang="fr-FR" sz="2400" b="1" dirty="0">
                <a:latin typeface="Comic Sans MS" panose="030F0702030302020204" pitchFamily="66" charset="0"/>
              </a:rPr>
            </a:br>
            <a:r>
              <a:rPr lang="fr-FR" sz="2400" b="1" dirty="0">
                <a:latin typeface="Comic Sans MS" panose="030F0702030302020204" pitchFamily="66" charset="0"/>
              </a:rPr>
              <a:t>« Allez, faites des disciples dans toutes les nations…</a:t>
            </a:r>
            <a:br>
              <a:rPr lang="fr-FR" sz="2400" b="1" dirty="0">
                <a:latin typeface="Comic Sans MS" panose="030F0702030302020204" pitchFamily="66" charset="0"/>
              </a:rPr>
            </a:br>
            <a:r>
              <a:rPr lang="fr-FR" sz="2400" b="1" dirty="0">
                <a:latin typeface="Comic Sans MS" panose="030F0702030302020204" pitchFamily="66" charset="0"/>
              </a:rPr>
              <a:t>Et moi, je suis avec vous tous les jours, jusqu’à la fin du monde »</a:t>
            </a:r>
          </a:p>
          <a:p>
            <a:endParaRPr lang="fr-FR" b="1" dirty="0">
              <a:latin typeface="Comic Sans MS" panose="030F0702030302020204" pitchFamily="66" charset="0"/>
            </a:endParaRPr>
          </a:p>
        </p:txBody>
      </p:sp>
    </p:spTree>
    <p:extLst>
      <p:ext uri="{BB962C8B-B14F-4D97-AF65-F5344CB8AC3E}">
        <p14:creationId xmlns:p14="http://schemas.microsoft.com/office/powerpoint/2010/main" val="1710100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F01F9DF-F96D-369D-A0D9-D65CDCF1E752}"/>
              </a:ext>
            </a:extLst>
          </p:cNvPr>
          <p:cNvSpPr>
            <a:spLocks noGrp="1"/>
          </p:cNvSpPr>
          <p:nvPr>
            <p:ph idx="1"/>
          </p:nvPr>
        </p:nvSpPr>
        <p:spPr>
          <a:xfrm>
            <a:off x="838200" y="425302"/>
            <a:ext cx="10515600" cy="6432698"/>
          </a:xfrm>
        </p:spPr>
        <p:txBody>
          <a:bodyPr>
            <a:normAutofit fontScale="92500"/>
          </a:bodyPr>
          <a:lstStyle/>
          <a:p>
            <a:pPr marL="0" indent="0">
              <a:lnSpc>
                <a:spcPts val="2600"/>
              </a:lnSpc>
              <a:buNone/>
            </a:pPr>
            <a:r>
              <a:rPr lang="fr-FR" sz="2400" b="1" dirty="0">
                <a:latin typeface="Comic Sans MS" panose="030F0702030302020204" pitchFamily="66" charset="0"/>
              </a:rPr>
              <a:t>Entre les deux, Matthieu conserve les réticences des judéo-chrétiens à la mission chez les païens (voir 10,6. 23 et 15,21-28).</a:t>
            </a:r>
            <a:br>
              <a:rPr lang="fr-FR" sz="2400" b="1" dirty="0">
                <a:latin typeface="Comic Sans MS" panose="030F0702030302020204" pitchFamily="66" charset="0"/>
              </a:rPr>
            </a:br>
            <a:br>
              <a:rPr lang="fr-FR" sz="2400" b="1" dirty="0">
                <a:latin typeface="Comic Sans MS" panose="030F0702030302020204" pitchFamily="66" charset="0"/>
              </a:rPr>
            </a:br>
            <a:r>
              <a:rPr lang="fr-FR" sz="2400" b="1" dirty="0">
                <a:latin typeface="Comic Sans MS" panose="030F0702030302020204" pitchFamily="66" charset="0"/>
              </a:rPr>
              <a:t>-Mais c’est la femme de Canaan (l’ennemi immémorial d’Israël) qui, </a:t>
            </a:r>
            <a:br>
              <a:rPr lang="fr-FR" sz="2400" b="1" dirty="0">
                <a:latin typeface="Comic Sans MS" panose="030F0702030302020204" pitchFamily="66" charset="0"/>
              </a:rPr>
            </a:br>
            <a:r>
              <a:rPr lang="fr-FR" sz="2400" b="1" dirty="0">
                <a:latin typeface="Comic Sans MS" panose="030F0702030302020204" pitchFamily="66" charset="0"/>
              </a:rPr>
              <a:t>je crois, convainc Jésus par son humilité tenace : elle accepte l’insulte</a:t>
            </a:r>
            <a:br>
              <a:rPr lang="fr-FR" sz="2400" b="1" dirty="0">
                <a:latin typeface="Comic Sans MS" panose="030F0702030302020204" pitchFamily="66" charset="0"/>
              </a:rPr>
            </a:br>
            <a:r>
              <a:rPr lang="fr-FR" sz="2400" b="1" dirty="0">
                <a:latin typeface="Comic Sans MS" panose="030F0702030302020204" pitchFamily="66" charset="0"/>
              </a:rPr>
              <a:t>(« les petits chiens »), mais force l’ouverture : </a:t>
            </a:r>
            <a:br>
              <a:rPr lang="fr-FR" sz="2400" b="1" dirty="0">
                <a:latin typeface="Comic Sans MS" panose="030F0702030302020204" pitchFamily="66" charset="0"/>
              </a:rPr>
            </a:br>
            <a:r>
              <a:rPr lang="fr-FR" sz="2400" b="1" dirty="0">
                <a:latin typeface="Comic Sans MS" panose="030F0702030302020204" pitchFamily="66" charset="0"/>
              </a:rPr>
              <a:t>« Femme, ta foi est grande » (15,22-28).</a:t>
            </a:r>
            <a:br>
              <a:rPr lang="fr-FR" sz="2400" b="1" dirty="0">
                <a:latin typeface="Comic Sans MS" panose="030F0702030302020204" pitchFamily="66" charset="0"/>
              </a:rPr>
            </a:br>
            <a:br>
              <a:rPr lang="fr-FR" sz="2400" b="1" dirty="0">
                <a:latin typeface="Comic Sans MS" panose="030F0702030302020204" pitchFamily="66" charset="0"/>
              </a:rPr>
            </a:br>
            <a:r>
              <a:rPr lang="fr-FR" sz="2400" b="1" dirty="0">
                <a:latin typeface="Comic Sans MS" panose="030F0702030302020204" pitchFamily="66" charset="0"/>
              </a:rPr>
              <a:t>-Jésus est bien le roi des Juifs que cherchent les mages et qui </a:t>
            </a:r>
            <a:br>
              <a:rPr lang="fr-FR" sz="2400" b="1" dirty="0">
                <a:latin typeface="Comic Sans MS" panose="030F0702030302020204" pitchFamily="66" charset="0"/>
              </a:rPr>
            </a:br>
            <a:r>
              <a:rPr lang="fr-FR" sz="2400" b="1" dirty="0">
                <a:latin typeface="Comic Sans MS" panose="030F0702030302020204" pitchFamily="66" charset="0"/>
              </a:rPr>
              <a:t>terrifie Hérode.</a:t>
            </a:r>
            <a:br>
              <a:rPr lang="fr-FR" sz="2400" b="1" dirty="0">
                <a:latin typeface="Comic Sans MS" panose="030F0702030302020204" pitchFamily="66" charset="0"/>
              </a:rPr>
            </a:br>
            <a:r>
              <a:rPr lang="fr-FR" sz="2400" b="1" dirty="0">
                <a:latin typeface="Comic Sans MS" panose="030F0702030302020204" pitchFamily="66" charset="0"/>
              </a:rPr>
              <a:t>Et c’est sous l’écriteau portant ce titre qu’il mourra (27,11.29.37).</a:t>
            </a:r>
            <a:br>
              <a:rPr lang="fr-FR" sz="2400" b="1" dirty="0">
                <a:latin typeface="Comic Sans MS" panose="030F0702030302020204" pitchFamily="66" charset="0"/>
              </a:rPr>
            </a:br>
            <a:r>
              <a:rPr lang="fr-FR" sz="2400" b="1" dirty="0">
                <a:latin typeface="Comic Sans MS" panose="030F0702030302020204" pitchFamily="66" charset="0"/>
              </a:rPr>
              <a:t>accomplissant les Ecritures. Mais il est beaucoup plus :</a:t>
            </a:r>
            <a:br>
              <a:rPr lang="fr-FR" sz="2400" b="1" dirty="0">
                <a:latin typeface="Comic Sans MS" panose="030F0702030302020204" pitchFamily="66" charset="0"/>
              </a:rPr>
            </a:br>
            <a:br>
              <a:rPr lang="fr-FR" sz="2400" b="1" dirty="0">
                <a:latin typeface="Comic Sans MS" panose="030F0702030302020204" pitchFamily="66" charset="0"/>
              </a:rPr>
            </a:br>
            <a:r>
              <a:rPr lang="fr-FR" sz="2400" b="1" dirty="0">
                <a:latin typeface="Comic Sans MS" panose="030F0702030302020204" pitchFamily="66" charset="0"/>
              </a:rPr>
              <a:t>Des figures convergent vers lui : Fils de David, suppliant du Psaume 22 ou serviteur souffrant d’Isaïe 53... </a:t>
            </a:r>
          </a:p>
          <a:p>
            <a:pPr marL="0" indent="0">
              <a:lnSpc>
                <a:spcPts val="2600"/>
              </a:lnSpc>
              <a:buNone/>
            </a:pPr>
            <a:r>
              <a:rPr lang="fr-FR" sz="2400" b="1" dirty="0">
                <a:latin typeface="Comic Sans MS" panose="030F0702030302020204" pitchFamily="66" charset="0"/>
              </a:rPr>
              <a:t>Quelle figure de Jésus le Christ Matthieu privilégie-t-il ?</a:t>
            </a:r>
            <a:br>
              <a:rPr lang="fr-FR" sz="2400" b="1" dirty="0">
                <a:latin typeface="Comic Sans MS" panose="030F0702030302020204" pitchFamily="66" charset="0"/>
              </a:rPr>
            </a:br>
            <a:r>
              <a:rPr lang="fr-FR" sz="2400" b="1" dirty="0">
                <a:latin typeface="Comic Sans MS" panose="030F0702030302020204" pitchFamily="66" charset="0"/>
              </a:rPr>
              <a:t>Jésus enseignant est le nouveau Moïse, donnant la charte d’une vie dans le Royaume.</a:t>
            </a:r>
          </a:p>
        </p:txBody>
      </p:sp>
    </p:spTree>
    <p:extLst>
      <p:ext uri="{BB962C8B-B14F-4D97-AF65-F5344CB8AC3E}">
        <p14:creationId xmlns:p14="http://schemas.microsoft.com/office/powerpoint/2010/main" val="516855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025A30E-9A03-9E9F-01D9-D837AE582D37}"/>
              </a:ext>
            </a:extLst>
          </p:cNvPr>
          <p:cNvSpPr>
            <a:spLocks noGrp="1"/>
          </p:cNvSpPr>
          <p:nvPr>
            <p:ph idx="1"/>
          </p:nvPr>
        </p:nvSpPr>
        <p:spPr>
          <a:xfrm>
            <a:off x="838200" y="413657"/>
            <a:ext cx="10515600" cy="6117772"/>
          </a:xfrm>
        </p:spPr>
        <p:txBody>
          <a:bodyPr/>
          <a:lstStyle/>
          <a:p>
            <a:pPr marL="0" indent="0">
              <a:buNone/>
            </a:pPr>
            <a:r>
              <a:rPr lang="fr-FR" b="1" dirty="0">
                <a:latin typeface="Comic Sans MS" panose="030F0702030302020204" pitchFamily="66" charset="0"/>
              </a:rPr>
              <a:t>II- Le Christ enseignant : « faire la justice »</a:t>
            </a:r>
          </a:p>
          <a:p>
            <a:pPr marL="0" indent="0">
              <a:buNone/>
            </a:pPr>
            <a:r>
              <a:rPr lang="fr-FR" sz="2400" b="1" dirty="0">
                <a:latin typeface="Comic Sans MS" panose="030F0702030302020204" pitchFamily="66" charset="0"/>
              </a:rPr>
              <a:t>Au moment où Matthieu rédige son évangile, deux obstacles sont apparus :</a:t>
            </a:r>
          </a:p>
          <a:p>
            <a:pPr marL="0" indent="0">
              <a:buNone/>
            </a:pPr>
            <a:r>
              <a:rPr lang="fr-FR" sz="2400" b="1" dirty="0">
                <a:latin typeface="Comic Sans MS" panose="030F0702030302020204" pitchFamily="66" charset="0"/>
              </a:rPr>
              <a:t>1-Le retard du Seigneur : « le maître tarde » :</a:t>
            </a:r>
            <a:br>
              <a:rPr lang="fr-FR" sz="2400" b="1" dirty="0">
                <a:latin typeface="Comic Sans MS" panose="030F0702030302020204" pitchFamily="66" charset="0"/>
              </a:rPr>
            </a:br>
            <a:r>
              <a:rPr lang="fr-FR" sz="2400" b="1" dirty="0">
                <a:latin typeface="Comic Sans MS" panose="030F0702030302020204" pitchFamily="66" charset="0"/>
              </a:rPr>
              <a:t>« Veillez car vous ne savez pas quand votre maître va venir » (24,36-51 ; 25,1-13).</a:t>
            </a:r>
            <a:br>
              <a:rPr lang="fr-FR" sz="2400" b="1" dirty="0">
                <a:latin typeface="Comic Sans MS" panose="030F0702030302020204" pitchFamily="66" charset="0"/>
              </a:rPr>
            </a:br>
            <a:r>
              <a:rPr lang="fr-FR" sz="2400" b="1" dirty="0">
                <a:latin typeface="Comic Sans MS" panose="030F0702030302020204" pitchFamily="66" charset="0"/>
              </a:rPr>
              <a:t>« Veillez donc, car vous ne savez ni le jour ni l’heure ».</a:t>
            </a:r>
          </a:p>
          <a:p>
            <a:pPr marL="0" indent="0">
              <a:buNone/>
            </a:pPr>
            <a:endParaRPr lang="fr-FR" sz="2400" b="1" dirty="0">
              <a:latin typeface="Comic Sans MS" panose="030F0702030302020204" pitchFamily="66" charset="0"/>
            </a:endParaRPr>
          </a:p>
          <a:p>
            <a:pPr marL="0" indent="0">
              <a:buNone/>
            </a:pPr>
            <a:r>
              <a:rPr lang="fr-FR" sz="2400" b="1" dirty="0">
                <a:latin typeface="Comic Sans MS" panose="030F0702030302020204" pitchFamily="66" charset="0"/>
              </a:rPr>
              <a:t>Mais ce retard n’est pas à déplorer, il conduit au contraire à l’action et à l’annonce,</a:t>
            </a:r>
            <a:br>
              <a:rPr lang="fr-FR" sz="2400" b="1" dirty="0">
                <a:latin typeface="Comic Sans MS" panose="030F0702030302020204" pitchFamily="66" charset="0"/>
              </a:rPr>
            </a:br>
            <a:r>
              <a:rPr lang="fr-FR" sz="2400" b="1" dirty="0">
                <a:latin typeface="Comic Sans MS" panose="030F0702030302020204" pitchFamily="66" charset="0"/>
              </a:rPr>
              <a:t>Car Jésus est l’Emmanuel : « et moi je suis avec vous tous les jours jusqu’à la fin du monde » (28,20).</a:t>
            </a:r>
            <a:br>
              <a:rPr lang="fr-FR" sz="2400" b="1" dirty="0">
                <a:latin typeface="Comic Sans MS" panose="030F0702030302020204" pitchFamily="66" charset="0"/>
              </a:rPr>
            </a:br>
            <a:br>
              <a:rPr lang="fr-FR" sz="2400" b="1" dirty="0">
                <a:latin typeface="Comic Sans MS" panose="030F0702030302020204" pitchFamily="66" charset="0"/>
              </a:rPr>
            </a:br>
            <a:r>
              <a:rPr lang="fr-FR" sz="2400" b="1" dirty="0">
                <a:latin typeface="Comic Sans MS" panose="030F0702030302020204" pitchFamily="66" charset="0"/>
              </a:rPr>
              <a:t>Sa présence se dit alors dans son « Evangile », son enseignement </a:t>
            </a:r>
            <a:br>
              <a:rPr lang="fr-FR" sz="2400" b="1" dirty="0">
                <a:latin typeface="Comic Sans MS" panose="030F0702030302020204" pitchFamily="66" charset="0"/>
              </a:rPr>
            </a:br>
            <a:r>
              <a:rPr lang="fr-FR" sz="2400" b="1" dirty="0">
                <a:latin typeface="Comic Sans MS" panose="030F0702030302020204" pitchFamily="66" charset="0"/>
              </a:rPr>
              <a:t>qui décrit la vie selon le Royaume de Dieu, conforme à ce qu’il a lui-même vécu.</a:t>
            </a:r>
          </a:p>
          <a:p>
            <a:pPr marL="0" indent="0">
              <a:buNone/>
            </a:pPr>
            <a:endParaRPr lang="fr-FR" sz="2400" b="1" dirty="0">
              <a:latin typeface="Comic Sans MS" panose="030F0702030302020204" pitchFamily="66" charset="0"/>
            </a:endParaRPr>
          </a:p>
        </p:txBody>
      </p:sp>
    </p:spTree>
    <p:extLst>
      <p:ext uri="{BB962C8B-B14F-4D97-AF65-F5344CB8AC3E}">
        <p14:creationId xmlns:p14="http://schemas.microsoft.com/office/powerpoint/2010/main" val="3756580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000C249-94FC-F545-7B9B-F7FE65BA67F5}"/>
              </a:ext>
            </a:extLst>
          </p:cNvPr>
          <p:cNvSpPr>
            <a:spLocks noGrp="1"/>
          </p:cNvSpPr>
          <p:nvPr>
            <p:ph idx="1"/>
          </p:nvPr>
        </p:nvSpPr>
        <p:spPr>
          <a:xfrm>
            <a:off x="838200" y="432262"/>
            <a:ext cx="10515600" cy="6186252"/>
          </a:xfrm>
        </p:spPr>
        <p:txBody>
          <a:bodyPr>
            <a:normAutofit/>
          </a:bodyPr>
          <a:lstStyle/>
          <a:p>
            <a:pPr marL="0" indent="0">
              <a:buNone/>
            </a:pPr>
            <a:r>
              <a:rPr lang="fr-FR" sz="2400" b="1" dirty="0">
                <a:latin typeface="Comic Sans MS" panose="030F0702030302020204" pitchFamily="66" charset="0"/>
              </a:rPr>
              <a:t>2-Le conflit aigu avec la synagogue ; </a:t>
            </a:r>
            <a:br>
              <a:rPr lang="fr-FR" sz="2400" b="1" dirty="0">
                <a:latin typeface="Comic Sans MS" panose="030F0702030302020204" pitchFamily="66" charset="0"/>
              </a:rPr>
            </a:br>
            <a:r>
              <a:rPr lang="fr-FR" sz="2400" b="1" dirty="0">
                <a:latin typeface="Comic Sans MS" panose="030F0702030302020204" pitchFamily="66" charset="0"/>
              </a:rPr>
              <a:t>un conflit d’héritage entre le judaïsme identitaire qui se regroupe autour de la Loi, et la nouvelle Eglise matthéenne, restée fermement fidèle à la Loi.</a:t>
            </a:r>
            <a:br>
              <a:rPr lang="fr-FR" sz="2400" b="1" dirty="0">
                <a:latin typeface="Comic Sans MS" panose="030F0702030302020204" pitchFamily="66" charset="0"/>
              </a:rPr>
            </a:br>
            <a:endParaRPr lang="fr-FR" sz="2400" b="1" dirty="0">
              <a:latin typeface="Comic Sans MS" panose="030F0702030302020204" pitchFamily="66" charset="0"/>
            </a:endParaRPr>
          </a:p>
          <a:p>
            <a:pPr marL="0" indent="0">
              <a:buNone/>
            </a:pPr>
            <a:r>
              <a:rPr lang="fr-FR" sz="2400" b="1" dirty="0">
                <a:latin typeface="Comic Sans MS" panose="030F0702030302020204" pitchFamily="66" charset="0"/>
              </a:rPr>
              <a:t>Jésus va apparaître comme le nouveau Moïse,</a:t>
            </a:r>
            <a:br>
              <a:rPr lang="fr-FR" sz="2400" b="1" dirty="0">
                <a:latin typeface="Comic Sans MS" panose="030F0702030302020204" pitchFamily="66" charset="0"/>
              </a:rPr>
            </a:br>
            <a:r>
              <a:rPr lang="fr-FR" sz="2400" b="1" dirty="0">
                <a:latin typeface="Comic Sans MS" panose="030F0702030302020204" pitchFamily="66" charset="0"/>
              </a:rPr>
              <a:t>par son parcours en Egypte enfant (2,15 : « D’Egypte j’ai ramené mon fils », Osée 11,1).</a:t>
            </a:r>
          </a:p>
          <a:p>
            <a:pPr marL="0" indent="0">
              <a:buNone/>
            </a:pPr>
            <a:r>
              <a:rPr lang="fr-FR" sz="2400" b="1" dirty="0">
                <a:latin typeface="Comic Sans MS" panose="030F0702030302020204" pitchFamily="66" charset="0"/>
              </a:rPr>
              <a:t>par son baptême par Jean :</a:t>
            </a:r>
            <a:br>
              <a:rPr lang="fr-FR" sz="2400" b="1" dirty="0">
                <a:latin typeface="Comic Sans MS" panose="030F0702030302020204" pitchFamily="66" charset="0"/>
              </a:rPr>
            </a:br>
            <a:r>
              <a:rPr lang="fr-FR" sz="2400" b="1" dirty="0">
                <a:latin typeface="Comic Sans MS" panose="030F0702030302020204" pitchFamily="66" charset="0"/>
              </a:rPr>
              <a:t>« Laisse, il nous convient d’accomplir toute justice » (3,15).</a:t>
            </a:r>
          </a:p>
          <a:p>
            <a:pPr marL="0" indent="0">
              <a:buNone/>
            </a:pPr>
            <a:br>
              <a:rPr lang="fr-FR" sz="2400" dirty="0">
                <a:latin typeface="Comic Sans MS" panose="030F0702030302020204" pitchFamily="66" charset="0"/>
              </a:rPr>
            </a:br>
            <a:r>
              <a:rPr lang="fr-FR" sz="2400" b="1" dirty="0">
                <a:latin typeface="Comic Sans MS" panose="030F0702030302020204" pitchFamily="66" charset="0"/>
              </a:rPr>
              <a:t>Qu’est-ce que la «</a:t>
            </a:r>
            <a:r>
              <a:rPr lang="fr-FR" sz="2400" b="1" dirty="0">
                <a:solidFill>
                  <a:srgbClr val="FF0000"/>
                </a:solidFill>
                <a:latin typeface="Comic Sans MS" panose="030F0702030302020204" pitchFamily="66" charset="0"/>
              </a:rPr>
              <a:t> justice </a:t>
            </a:r>
            <a:r>
              <a:rPr lang="fr-FR" sz="2400" b="1" dirty="0">
                <a:latin typeface="Comic Sans MS" panose="030F0702030302020204" pitchFamily="66" charset="0"/>
              </a:rPr>
              <a:t>», maître mot de l’évangile de Matthieu, où les disciples sont sans cesse invités à suivre Jésus :</a:t>
            </a:r>
            <a:br>
              <a:rPr lang="fr-FR" sz="2400" b="1" dirty="0">
                <a:latin typeface="Comic Sans MS" panose="030F0702030302020204" pitchFamily="66" charset="0"/>
              </a:rPr>
            </a:br>
            <a:r>
              <a:rPr lang="fr-FR" sz="2400" b="1" dirty="0">
                <a:latin typeface="Comic Sans MS" panose="030F0702030302020204" pitchFamily="66" charset="0"/>
              </a:rPr>
              <a:t>« Si votre justice ne surpasse pas celle des scribes et des pharisiens… » (5,20) ?</a:t>
            </a:r>
          </a:p>
          <a:p>
            <a:pPr marL="0" indent="0">
              <a:buNone/>
            </a:pPr>
            <a:endParaRPr lang="fr-FR" b="1" dirty="0">
              <a:latin typeface="Comic Sans MS" panose="030F0702030302020204" pitchFamily="66" charset="0"/>
            </a:endParaRPr>
          </a:p>
          <a:p>
            <a:pPr marL="0" indent="0">
              <a:buNone/>
            </a:pPr>
            <a:endParaRPr lang="fr-FR" b="1" dirty="0">
              <a:latin typeface="Comic Sans MS" panose="030F0702030302020204" pitchFamily="66" charset="0"/>
            </a:endParaRPr>
          </a:p>
          <a:p>
            <a:endParaRPr lang="fr-FR" dirty="0"/>
          </a:p>
        </p:txBody>
      </p:sp>
    </p:spTree>
    <p:extLst>
      <p:ext uri="{BB962C8B-B14F-4D97-AF65-F5344CB8AC3E}">
        <p14:creationId xmlns:p14="http://schemas.microsoft.com/office/powerpoint/2010/main" val="28534798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EA0916A-8122-FFE2-0BE0-D5AD19FFAA6D}"/>
              </a:ext>
            </a:extLst>
          </p:cNvPr>
          <p:cNvSpPr>
            <a:spLocks noGrp="1"/>
          </p:cNvSpPr>
          <p:nvPr>
            <p:ph idx="1"/>
          </p:nvPr>
        </p:nvSpPr>
        <p:spPr>
          <a:xfrm>
            <a:off x="417286" y="234779"/>
            <a:ext cx="10515600" cy="7236064"/>
          </a:xfrm>
        </p:spPr>
        <p:txBody>
          <a:bodyPr>
            <a:normAutofit fontScale="25000" lnSpcReduction="20000"/>
          </a:bodyPr>
          <a:lstStyle/>
          <a:p>
            <a:pPr marL="0" indent="0">
              <a:lnSpc>
                <a:spcPct val="110000"/>
              </a:lnSpc>
              <a:buNone/>
            </a:pPr>
            <a:br>
              <a:rPr lang="fr-FR" sz="5100" dirty="0">
                <a:latin typeface="Comic Sans MS" panose="030F0702030302020204" pitchFamily="66" charset="0"/>
              </a:rPr>
            </a:br>
            <a:r>
              <a:rPr lang="fr-FR" sz="9600" b="1" i="1" dirty="0">
                <a:latin typeface="Comic Sans MS" panose="030F0702030302020204" pitchFamily="66" charset="0"/>
              </a:rPr>
              <a:t>La justice </a:t>
            </a:r>
            <a:r>
              <a:rPr lang="fr-FR" sz="9600" b="1" dirty="0">
                <a:latin typeface="Comic Sans MS" panose="030F0702030302020204" pitchFamily="66" charset="0"/>
              </a:rPr>
              <a:t>: suivre la loi dont le Christ est l’interprète et le modèle sous l’horizon du jugement de Dieu, c’est-à-dire en étant fidèle à sa volonté.</a:t>
            </a:r>
          </a:p>
          <a:p>
            <a:pPr marL="0" indent="0">
              <a:lnSpc>
                <a:spcPct val="110000"/>
              </a:lnSpc>
              <a:buNone/>
            </a:pPr>
            <a:r>
              <a:rPr lang="fr-FR" sz="9600" b="1" i="1" dirty="0">
                <a:latin typeface="Comic Sans MS" panose="030F0702030302020204" pitchFamily="66" charset="0"/>
              </a:rPr>
              <a:t>Le sermon sur la montagne</a:t>
            </a:r>
            <a:br>
              <a:rPr lang="fr-FR" sz="9600" b="1" i="1" dirty="0">
                <a:latin typeface="Comic Sans MS" panose="030F0702030302020204" pitchFamily="66" charset="0"/>
              </a:rPr>
            </a:br>
            <a:r>
              <a:rPr lang="fr-FR" sz="9600" b="1" dirty="0">
                <a:latin typeface="Comic Sans MS" panose="030F0702030302020204" pitchFamily="66" charset="0"/>
              </a:rPr>
              <a:t>Une Loi magistralement réinterprétée, par une autorité nouvelle :</a:t>
            </a:r>
            <a:br>
              <a:rPr lang="fr-FR" sz="9600" b="1" dirty="0">
                <a:latin typeface="Comic Sans MS" panose="030F0702030302020204" pitchFamily="66" charset="0"/>
              </a:rPr>
            </a:br>
            <a:r>
              <a:rPr lang="fr-FR" sz="9600" b="1" dirty="0">
                <a:latin typeface="Comic Sans MS" panose="030F0702030302020204" pitchFamily="66" charset="0"/>
              </a:rPr>
              <a:t>« Il vous a été dit, Moi, je vous dis » ! (5,21.27.31.33.38.43)</a:t>
            </a:r>
            <a:br>
              <a:rPr lang="fr-FR" sz="9600" b="1" dirty="0">
                <a:latin typeface="Comic Sans MS" panose="030F0702030302020204" pitchFamily="66" charset="0"/>
              </a:rPr>
            </a:br>
            <a:br>
              <a:rPr lang="fr-FR" sz="9600" b="1" dirty="0">
                <a:latin typeface="Comic Sans MS" panose="030F0702030302020204" pitchFamily="66" charset="0"/>
              </a:rPr>
            </a:br>
            <a:r>
              <a:rPr lang="fr-FR" sz="9600" b="1" dirty="0">
                <a:latin typeface="Comic Sans MS" panose="030F0702030302020204" pitchFamily="66" charset="0"/>
              </a:rPr>
              <a:t>L’autorité de Jésus est celle de Dieu même.</a:t>
            </a:r>
            <a:br>
              <a:rPr lang="fr-FR" sz="9600" b="1" dirty="0">
                <a:latin typeface="Comic Sans MS" panose="030F0702030302020204" pitchFamily="66" charset="0"/>
              </a:rPr>
            </a:br>
            <a:r>
              <a:rPr lang="fr-FR" sz="9600" b="1" dirty="0">
                <a:latin typeface="Comic Sans MS" panose="030F0702030302020204" pitchFamily="66" charset="0"/>
              </a:rPr>
              <a:t>Il oppose d’ailleurs « votre tradition » à celle de Dieu :</a:t>
            </a:r>
            <a:br>
              <a:rPr lang="fr-FR" sz="9600" b="1" dirty="0">
                <a:latin typeface="Comic Sans MS" panose="030F0702030302020204" pitchFamily="66" charset="0"/>
              </a:rPr>
            </a:br>
            <a:r>
              <a:rPr lang="fr-FR" sz="9600" b="1" dirty="0">
                <a:latin typeface="Comic Sans MS" panose="030F0702030302020204" pitchFamily="66" charset="0"/>
              </a:rPr>
              <a:t>« hypocrites, vous avez annulé la parole de Dieu au nom de votre tradition » (15,6 ; 19,4-8)</a:t>
            </a:r>
          </a:p>
          <a:p>
            <a:pPr marL="0" indent="0">
              <a:lnSpc>
                <a:spcPct val="110000"/>
              </a:lnSpc>
              <a:buNone/>
            </a:pPr>
            <a:br>
              <a:rPr lang="fr-FR" sz="9600" b="1" dirty="0">
                <a:latin typeface="Comic Sans MS" panose="030F0702030302020204" pitchFamily="66" charset="0"/>
              </a:rPr>
            </a:br>
            <a:r>
              <a:rPr lang="fr-FR" sz="9600" b="1" dirty="0">
                <a:latin typeface="Comic Sans MS" panose="030F0702030302020204" pitchFamily="66" charset="0"/>
              </a:rPr>
              <a:t>Une précédence : celle d’un bonheur (« heureux ») offert à ceux qui, par  leur attitude spirituelle et éthique sont en quête de « justice ».</a:t>
            </a:r>
            <a:br>
              <a:rPr lang="fr-FR" sz="9600" b="1" dirty="0">
                <a:latin typeface="Comic Sans MS" panose="030F0702030302020204" pitchFamily="66" charset="0"/>
              </a:rPr>
            </a:br>
            <a:endParaRPr lang="fr-FR" sz="9600" b="1" dirty="0">
              <a:latin typeface="Comic Sans MS" panose="030F0702030302020204" pitchFamily="66" charset="0"/>
            </a:endParaRPr>
          </a:p>
          <a:p>
            <a:pPr marL="0" indent="0">
              <a:lnSpc>
                <a:spcPct val="110000"/>
              </a:lnSpc>
              <a:buNone/>
            </a:pPr>
            <a:br>
              <a:rPr lang="fr-FR" sz="9600" dirty="0"/>
            </a:br>
            <a:endParaRPr lang="fr-FR" sz="9600" dirty="0">
              <a:latin typeface="Comic Sans MS" panose="030F0702030302020204" pitchFamily="66" charset="0"/>
            </a:endParaRPr>
          </a:p>
        </p:txBody>
      </p:sp>
    </p:spTree>
    <p:extLst>
      <p:ext uri="{BB962C8B-B14F-4D97-AF65-F5344CB8AC3E}">
        <p14:creationId xmlns:p14="http://schemas.microsoft.com/office/powerpoint/2010/main" val="22289544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682E870-F7EB-32FD-3EF7-8FA5425E004A}"/>
              </a:ext>
            </a:extLst>
          </p:cNvPr>
          <p:cNvSpPr>
            <a:spLocks noGrp="1"/>
          </p:cNvSpPr>
          <p:nvPr>
            <p:ph idx="1"/>
          </p:nvPr>
        </p:nvSpPr>
        <p:spPr>
          <a:xfrm>
            <a:off x="609600" y="291829"/>
            <a:ext cx="11152094" cy="6420255"/>
          </a:xfrm>
        </p:spPr>
        <p:txBody>
          <a:bodyPr>
            <a:normAutofit fontScale="92500" lnSpcReduction="10000"/>
          </a:bodyPr>
          <a:lstStyle/>
          <a:p>
            <a:pPr marL="0" indent="0">
              <a:lnSpc>
                <a:spcPct val="100000"/>
              </a:lnSpc>
              <a:buNone/>
            </a:pPr>
            <a:r>
              <a:rPr lang="fr-FR" sz="2600" b="1" i="1" dirty="0">
                <a:latin typeface="Comic Sans MS" panose="030F0702030302020204" pitchFamily="66" charset="0"/>
              </a:rPr>
              <a:t>« Je ne suis pas venu abroger la loi et les prophètes, mais accomplir ! »</a:t>
            </a:r>
            <a:endParaRPr lang="fr-FR" sz="2600" b="1" dirty="0">
              <a:latin typeface="Comic Sans MS" panose="030F0702030302020204" pitchFamily="66" charset="0"/>
            </a:endParaRPr>
          </a:p>
          <a:p>
            <a:pPr marL="0" indent="0">
              <a:lnSpc>
                <a:spcPct val="100000"/>
              </a:lnSpc>
              <a:buNone/>
            </a:pPr>
            <a:r>
              <a:rPr lang="fr-FR" sz="2600" b="1" dirty="0">
                <a:latin typeface="Comic Sans MS" panose="030F0702030302020204" pitchFamily="66" charset="0"/>
              </a:rPr>
              <a:t>Une loi dont « pas un point sur le i ne passera » (5,19), </a:t>
            </a:r>
            <a:br>
              <a:rPr lang="fr-FR" sz="2600" b="1" dirty="0">
                <a:latin typeface="Comic Sans MS" panose="030F0702030302020204" pitchFamily="66" charset="0"/>
              </a:rPr>
            </a:br>
            <a:r>
              <a:rPr lang="fr-FR" sz="2600" b="1" dirty="0">
                <a:latin typeface="Comic Sans MS" panose="030F0702030302020204" pitchFamily="66" charset="0"/>
              </a:rPr>
              <a:t>car elle est ajustement parfait de l’humanité de Jésus et de ceux qui le suivront à Dieu</a:t>
            </a:r>
          </a:p>
          <a:p>
            <a:pPr marL="0" indent="0">
              <a:lnSpc>
                <a:spcPct val="100000"/>
              </a:lnSpc>
              <a:buNone/>
            </a:pPr>
            <a:br>
              <a:rPr lang="fr-FR" sz="2600" b="1" dirty="0">
                <a:latin typeface="Comic Sans MS" panose="030F0702030302020204" pitchFamily="66" charset="0"/>
              </a:rPr>
            </a:br>
            <a:r>
              <a:rPr lang="fr-FR" sz="2600" b="1" dirty="0">
                <a:latin typeface="Comic Sans MS" panose="030F0702030302020204" pitchFamily="66" charset="0"/>
              </a:rPr>
              <a:t>Radicalisation de plusieurs commandements : non seulement celui qui tue son frère, mais celui qui l’insulte ; le talion retourné…</a:t>
            </a:r>
          </a:p>
          <a:p>
            <a:pPr marL="0" indent="0">
              <a:lnSpc>
                <a:spcPct val="100000"/>
              </a:lnSpc>
              <a:buNone/>
            </a:pPr>
            <a:r>
              <a:rPr lang="fr-FR" sz="2600" b="1" dirty="0">
                <a:latin typeface="Comic Sans MS" panose="030F0702030302020204" pitchFamily="66" charset="0"/>
              </a:rPr>
              <a:t>Suppression de certains aménagements : le billet de renvoi donné à une femme…</a:t>
            </a:r>
          </a:p>
          <a:p>
            <a:pPr marL="0" indent="0">
              <a:lnSpc>
                <a:spcPct val="100000"/>
              </a:lnSpc>
              <a:buNone/>
            </a:pPr>
            <a:r>
              <a:rPr lang="fr-FR" sz="2600" b="1" dirty="0">
                <a:latin typeface="Comic Sans MS" panose="030F0702030302020204" pitchFamily="66" charset="0"/>
              </a:rPr>
              <a:t>L’amour des ennemis, unique commandement nouveau ?</a:t>
            </a:r>
            <a:br>
              <a:rPr lang="fr-FR" sz="2600" b="1" dirty="0">
                <a:latin typeface="Comic Sans MS" panose="030F0702030302020204" pitchFamily="66" charset="0"/>
              </a:rPr>
            </a:br>
            <a:br>
              <a:rPr lang="fr-FR" sz="2600" b="1" dirty="0">
                <a:latin typeface="Comic Sans MS" panose="030F0702030302020204" pitchFamily="66" charset="0"/>
              </a:rPr>
            </a:br>
            <a:r>
              <a:rPr lang="fr-FR" sz="2600" b="1" dirty="0">
                <a:latin typeface="Comic Sans MS" panose="030F0702030302020204" pitchFamily="66" charset="0"/>
              </a:rPr>
              <a:t>Un seul critère de réinterprétation de la loi : « soyez parfaits comme votre Père céleste est parfait » (5,48).</a:t>
            </a:r>
            <a:br>
              <a:rPr lang="fr-FR" sz="2600" b="1" dirty="0">
                <a:latin typeface="Comic Sans MS" panose="030F0702030302020204" pitchFamily="66" charset="0"/>
              </a:rPr>
            </a:br>
            <a:br>
              <a:rPr lang="fr-FR" sz="2600" b="1" dirty="0">
                <a:latin typeface="Comic Sans MS" panose="030F0702030302020204" pitchFamily="66" charset="0"/>
              </a:rPr>
            </a:br>
            <a:r>
              <a:rPr lang="fr-FR" sz="2600" b="1" dirty="0">
                <a:latin typeface="Comic Sans MS" panose="030F0702030302020204" pitchFamily="66" charset="0"/>
              </a:rPr>
              <a:t>« C’est la miséricorde que je veux et non les sacrifices » (Os 6,6 cité en 9,13 et 12,6)</a:t>
            </a:r>
            <a:br>
              <a:rPr lang="fr-FR" sz="2600" b="1" dirty="0">
                <a:latin typeface="Comic Sans MS" panose="030F0702030302020204" pitchFamily="66" charset="0"/>
              </a:rPr>
            </a:br>
            <a:endParaRPr lang="fr-FR" sz="2600" b="1" dirty="0">
              <a:latin typeface="Comic Sans MS" panose="030F0702030302020204" pitchFamily="66" charset="0"/>
            </a:endParaRPr>
          </a:p>
          <a:p>
            <a:pPr marL="0" indent="0">
              <a:buNone/>
            </a:pPr>
            <a:endParaRPr lang="fr-FR" sz="2400" b="1" dirty="0">
              <a:latin typeface="Comic Sans MS" panose="030F0702030302020204" pitchFamily="66" charset="0"/>
            </a:endParaRPr>
          </a:p>
          <a:p>
            <a:pPr marL="0" indent="0">
              <a:buNone/>
            </a:pPr>
            <a:endParaRPr lang="fr-FR" sz="2400" b="1" dirty="0"/>
          </a:p>
          <a:p>
            <a:pPr marL="0" indent="0">
              <a:buNone/>
            </a:pPr>
            <a:endParaRPr lang="fr-FR" sz="2400" b="1" dirty="0"/>
          </a:p>
        </p:txBody>
      </p:sp>
    </p:spTree>
    <p:extLst>
      <p:ext uri="{BB962C8B-B14F-4D97-AF65-F5344CB8AC3E}">
        <p14:creationId xmlns:p14="http://schemas.microsoft.com/office/powerpoint/2010/main" val="22518583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95BFE08-7E30-B3C9-3021-E6A908C336AA}"/>
              </a:ext>
            </a:extLst>
          </p:cNvPr>
          <p:cNvSpPr>
            <a:spLocks noGrp="1"/>
          </p:cNvSpPr>
          <p:nvPr>
            <p:ph idx="1"/>
          </p:nvPr>
        </p:nvSpPr>
        <p:spPr>
          <a:xfrm>
            <a:off x="838200" y="428016"/>
            <a:ext cx="10515600" cy="6206247"/>
          </a:xfrm>
        </p:spPr>
        <p:txBody>
          <a:bodyPr>
            <a:normAutofit lnSpcReduction="10000"/>
          </a:bodyPr>
          <a:lstStyle/>
          <a:p>
            <a:pPr marL="0" indent="0">
              <a:lnSpc>
                <a:spcPct val="150000"/>
              </a:lnSpc>
              <a:buNone/>
            </a:pPr>
            <a:r>
              <a:rPr lang="fr-FR" sz="2400" b="1" dirty="0">
                <a:latin typeface="Comic Sans MS" panose="030F0702030302020204" pitchFamily="66" charset="0"/>
              </a:rPr>
              <a:t>Telle est l’exigence sans fin de la condition de disciples :</a:t>
            </a:r>
          </a:p>
          <a:p>
            <a:pPr marL="0" indent="0">
              <a:lnSpc>
                <a:spcPct val="150000"/>
              </a:lnSpc>
              <a:buNone/>
            </a:pPr>
            <a:r>
              <a:rPr lang="fr-FR" sz="2400" b="1" dirty="0">
                <a:latin typeface="Comic Sans MS" panose="030F0702030302020204" pitchFamily="66" charset="0"/>
              </a:rPr>
              <a:t> « afin d’être vraiment les fils de votre Père qui est dans les cieux » (5,43). </a:t>
            </a:r>
          </a:p>
          <a:p>
            <a:pPr marL="0" indent="0">
              <a:lnSpc>
                <a:spcPct val="150000"/>
              </a:lnSpc>
              <a:buNone/>
            </a:pPr>
            <a:r>
              <a:rPr lang="fr-FR" sz="2400" b="1" dirty="0">
                <a:latin typeface="Comic Sans MS" panose="030F0702030302020204" pitchFamily="66" charset="0"/>
              </a:rPr>
              <a:t>Accomplir la justice, sous l’horizon du jugement, sachant que seul Jésus a pu le faire jusqu’au bout, </a:t>
            </a:r>
            <a:br>
              <a:rPr lang="fr-FR" sz="2400" b="1" dirty="0">
                <a:latin typeface="Comic Sans MS" panose="030F0702030302020204" pitchFamily="66" charset="0"/>
              </a:rPr>
            </a:br>
            <a:r>
              <a:rPr lang="fr-FR" sz="2400" b="1" dirty="0">
                <a:latin typeface="Comic Sans MS" panose="030F0702030302020204" pitchFamily="66" charset="0"/>
              </a:rPr>
              <a:t>mais que ceux qui le suivent sont précédés et accompagnés par « Heureux » des Béatitudes !</a:t>
            </a:r>
            <a:br>
              <a:rPr lang="fr-FR" sz="2400" b="1" dirty="0">
                <a:latin typeface="Comic Sans MS" panose="030F0702030302020204" pitchFamily="66" charset="0"/>
              </a:rPr>
            </a:br>
            <a:r>
              <a:rPr lang="fr-FR" sz="2400" b="1" dirty="0">
                <a:latin typeface="Comic Sans MS" panose="030F0702030302020204" pitchFamily="66" charset="0"/>
              </a:rPr>
              <a:t> Ils ne sont pas des justes, mais heureux sont-ils  car ils sont sur le chemin de la justice, précédés par Celui qui est avec eux jusqu’à la fin du monde.</a:t>
            </a:r>
            <a:br>
              <a:rPr lang="fr-FR" sz="2400" b="1" dirty="0">
                <a:latin typeface="Comic Sans MS" panose="030F0702030302020204" pitchFamily="66" charset="0"/>
              </a:rPr>
            </a:br>
            <a:endParaRPr lang="fr-FR" sz="2400" b="1" dirty="0">
              <a:latin typeface="Comic Sans MS" panose="030F0702030302020204" pitchFamily="66" charset="0"/>
            </a:endParaRPr>
          </a:p>
        </p:txBody>
      </p:sp>
    </p:spTree>
    <p:extLst>
      <p:ext uri="{BB962C8B-B14F-4D97-AF65-F5344CB8AC3E}">
        <p14:creationId xmlns:p14="http://schemas.microsoft.com/office/powerpoint/2010/main" val="3942375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592202E-2177-AD3C-578F-C9CE37CD2B6E}"/>
              </a:ext>
            </a:extLst>
          </p:cNvPr>
          <p:cNvSpPr>
            <a:spLocks noGrp="1"/>
          </p:cNvSpPr>
          <p:nvPr>
            <p:ph idx="1"/>
          </p:nvPr>
        </p:nvSpPr>
        <p:spPr>
          <a:xfrm>
            <a:off x="838200" y="428016"/>
            <a:ext cx="10515600" cy="6264613"/>
          </a:xfrm>
        </p:spPr>
        <p:txBody>
          <a:bodyPr>
            <a:normAutofit/>
          </a:bodyPr>
          <a:lstStyle/>
          <a:p>
            <a:pPr marL="0" indent="0">
              <a:lnSpc>
                <a:spcPct val="100000"/>
              </a:lnSpc>
              <a:buNone/>
            </a:pPr>
            <a:r>
              <a:rPr lang="fr-FR" b="1" dirty="0">
                <a:latin typeface="Comic Sans MS" panose="030F0702030302020204" pitchFamily="66" charset="0"/>
              </a:rPr>
              <a:t>III-Les disciples, le Royaume et l’Eglise : </a:t>
            </a:r>
            <a:br>
              <a:rPr lang="fr-FR" b="1" dirty="0">
                <a:latin typeface="Comic Sans MS" panose="030F0702030302020204" pitchFamily="66" charset="0"/>
              </a:rPr>
            </a:br>
            <a:br>
              <a:rPr lang="fr-FR" sz="2400" b="1" i="1" dirty="0">
                <a:latin typeface="Comic Sans MS" panose="030F0702030302020204" pitchFamily="66" charset="0"/>
              </a:rPr>
            </a:br>
            <a:r>
              <a:rPr lang="fr-FR" sz="2400" b="1" i="1" dirty="0">
                <a:latin typeface="Comic Sans MS" panose="030F0702030302020204" pitchFamily="66" charset="0"/>
              </a:rPr>
              <a:t>Des hommes de peu de foi à qui est confiée de mettre en œuvre la</a:t>
            </a:r>
            <a:br>
              <a:rPr lang="fr-FR" sz="2400" b="1" i="1" dirty="0">
                <a:latin typeface="Comic Sans MS" panose="030F0702030302020204" pitchFamily="66" charset="0"/>
              </a:rPr>
            </a:br>
            <a:r>
              <a:rPr lang="fr-FR" sz="2400" b="1" i="1" dirty="0">
                <a:latin typeface="Comic Sans MS" panose="030F0702030302020204" pitchFamily="66" charset="0"/>
              </a:rPr>
              <a:t>miséricorde</a:t>
            </a:r>
            <a:br>
              <a:rPr lang="fr-FR" sz="2400" b="1" dirty="0">
                <a:latin typeface="Comic Sans MS" panose="030F0702030302020204" pitchFamily="66" charset="0"/>
              </a:rPr>
            </a:br>
            <a:r>
              <a:rPr lang="fr-FR" sz="2400" b="1" dirty="0">
                <a:latin typeface="Comic Sans MS" panose="030F0702030302020204" pitchFamily="66" charset="0"/>
              </a:rPr>
              <a:t>A la différence de l’évangile de Marc, les disciples chez Matthieu sont des hommes qui essaient de comprendre (« Avez-vous compris tout cela ? Oui, répondirent-ils », 13,51 ; 16,12 ; 17, 13).</a:t>
            </a:r>
            <a:br>
              <a:rPr lang="fr-FR" sz="2400" b="1" dirty="0">
                <a:latin typeface="Comic Sans MS" panose="030F0702030302020204" pitchFamily="66" charset="0"/>
              </a:rPr>
            </a:br>
            <a:br>
              <a:rPr lang="fr-FR" sz="2400" b="1" dirty="0">
                <a:latin typeface="Comic Sans MS" panose="030F0702030302020204" pitchFamily="66" charset="0"/>
              </a:rPr>
            </a:br>
            <a:r>
              <a:rPr lang="fr-FR" sz="2400" b="1" dirty="0">
                <a:latin typeface="Comic Sans MS" panose="030F0702030302020204" pitchFamily="66" charset="0"/>
              </a:rPr>
              <a:t>La confession de foi de Pierre est complète : « tu es le Christ, le Fils du Dieu vivant » (16,16),</a:t>
            </a:r>
            <a:br>
              <a:rPr lang="fr-FR" sz="2400" b="1" dirty="0">
                <a:latin typeface="Comic Sans MS" panose="030F0702030302020204" pitchFamily="66" charset="0"/>
              </a:rPr>
            </a:br>
            <a:r>
              <a:rPr lang="fr-FR" sz="2400" b="1" dirty="0">
                <a:latin typeface="Comic Sans MS" panose="030F0702030302020204" pitchFamily="66" charset="0"/>
              </a:rPr>
              <a:t>Pour autant Pierre sera vivement rabroué par Jésus : « Passe derrière moi, Satan » (16,23).</a:t>
            </a:r>
          </a:p>
          <a:p>
            <a:pPr marL="0" indent="0">
              <a:lnSpc>
                <a:spcPct val="100000"/>
              </a:lnSpc>
              <a:buNone/>
            </a:pPr>
            <a:r>
              <a:rPr lang="fr-FR" sz="2400" b="1" dirty="0">
                <a:latin typeface="Comic Sans MS" panose="030F0702030302020204" pitchFamily="66" charset="0"/>
              </a:rPr>
              <a:t>Ils sont fragiles, hommes de petite foi, </a:t>
            </a:r>
            <a:r>
              <a:rPr lang="fr-FR" sz="2400" b="1" i="1" dirty="0" err="1">
                <a:latin typeface="Comic Sans MS" panose="030F0702030302020204" pitchFamily="66" charset="0"/>
              </a:rPr>
              <a:t>oligopistoi</a:t>
            </a:r>
            <a:r>
              <a:rPr lang="fr-FR" sz="2400" b="1" dirty="0">
                <a:latin typeface="Comic Sans MS" panose="030F0702030302020204" pitchFamily="66" charset="0"/>
              </a:rPr>
              <a:t> (6,30 ; 8,26; 14,31). Ils doutent (« Pierre, pourquoi as-tu douté ? » (6,8)</a:t>
            </a:r>
            <a:br>
              <a:rPr lang="fr-FR" sz="2400" b="1" dirty="0">
                <a:latin typeface="Comic Sans MS" panose="030F0702030302020204" pitchFamily="66" charset="0"/>
              </a:rPr>
            </a:br>
            <a:r>
              <a:rPr lang="fr-FR" sz="2400" b="1" dirty="0">
                <a:latin typeface="Comic Sans MS" panose="030F0702030302020204" pitchFamily="66" charset="0"/>
              </a:rPr>
              <a:t>Dans la tempête, ils appellent « Seigneur » !</a:t>
            </a:r>
            <a:br>
              <a:rPr lang="fr-FR" sz="2400" b="1" dirty="0">
                <a:latin typeface="Comic Sans MS" panose="030F0702030302020204" pitchFamily="66" charset="0"/>
              </a:rPr>
            </a:br>
            <a:r>
              <a:rPr lang="fr-FR" sz="2400" b="1" dirty="0">
                <a:latin typeface="Comic Sans MS" panose="030F0702030302020204" pitchFamily="66" charset="0"/>
              </a:rPr>
              <a:t>Et devant le Ressuscité même, « certains doutèrent » (28,17). </a:t>
            </a:r>
          </a:p>
          <a:p>
            <a:pPr marL="0" indent="0">
              <a:lnSpc>
                <a:spcPct val="100000"/>
              </a:lnSpc>
              <a:buNone/>
            </a:pPr>
            <a:endParaRPr lang="fr-FR" sz="2400" i="1" dirty="0">
              <a:latin typeface="Comic Sans MS" panose="030F0702030302020204" pitchFamily="66" charset="0"/>
            </a:endParaRPr>
          </a:p>
        </p:txBody>
      </p:sp>
    </p:spTree>
    <p:extLst>
      <p:ext uri="{BB962C8B-B14F-4D97-AF65-F5344CB8AC3E}">
        <p14:creationId xmlns:p14="http://schemas.microsoft.com/office/powerpoint/2010/main" val="34246621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8CDF99B-CA85-E022-59F9-7A07451717D7}"/>
              </a:ext>
            </a:extLst>
          </p:cNvPr>
          <p:cNvSpPr>
            <a:spLocks noGrp="1"/>
          </p:cNvSpPr>
          <p:nvPr>
            <p:ph idx="1"/>
          </p:nvPr>
        </p:nvSpPr>
        <p:spPr>
          <a:xfrm>
            <a:off x="838200" y="365760"/>
            <a:ext cx="10515600" cy="6299200"/>
          </a:xfrm>
        </p:spPr>
        <p:txBody>
          <a:bodyPr>
            <a:noAutofit/>
          </a:bodyPr>
          <a:lstStyle/>
          <a:p>
            <a:pPr marL="0" indent="0">
              <a:buNone/>
            </a:pPr>
            <a:r>
              <a:rPr lang="fr-FR" sz="2400" b="1" i="1" dirty="0">
                <a:latin typeface="Comic Sans MS" panose="030F0702030302020204" pitchFamily="66" charset="0"/>
              </a:rPr>
              <a:t>L’Eglise et le privilège des pauvres</a:t>
            </a:r>
            <a:br>
              <a:rPr lang="fr-FR" sz="2400" b="1" i="1" dirty="0">
                <a:latin typeface="Comic Sans MS" panose="030F0702030302020204" pitchFamily="66" charset="0"/>
              </a:rPr>
            </a:br>
            <a:r>
              <a:rPr lang="fr-FR" sz="2400" b="1" dirty="0">
                <a:latin typeface="Comic Sans MS" panose="030F0702030302020204" pitchFamily="66" charset="0"/>
              </a:rPr>
              <a:t>Une communauté mélangée d’ivraie et de bon grain,</a:t>
            </a:r>
            <a:br>
              <a:rPr lang="fr-FR" sz="2400" b="1" dirty="0">
                <a:latin typeface="Comic Sans MS" panose="030F0702030302020204" pitchFamily="66" charset="0"/>
              </a:rPr>
            </a:br>
            <a:r>
              <a:rPr lang="fr-FR" sz="2400" b="1" dirty="0">
                <a:latin typeface="Comic Sans MS" panose="030F0702030302020204" pitchFamily="66" charset="0"/>
              </a:rPr>
              <a:t>une communauté pleine de doutes, fondée sur celui qui a renié Jésus,</a:t>
            </a:r>
            <a:br>
              <a:rPr lang="fr-FR" sz="2400" b="1" dirty="0">
                <a:latin typeface="Comic Sans MS" panose="030F0702030302020204" pitchFamily="66" charset="0"/>
              </a:rPr>
            </a:br>
            <a:r>
              <a:rPr lang="fr-FR" sz="2400" b="1" dirty="0">
                <a:latin typeface="Comic Sans MS" panose="030F0702030302020204" pitchFamily="66" charset="0"/>
              </a:rPr>
              <a:t>une communauté à l’écoute du maître qui enseigne pour vivre selon la justice, </a:t>
            </a:r>
            <a:br>
              <a:rPr lang="fr-FR" sz="2400" b="1" dirty="0">
                <a:latin typeface="Comic Sans MS" panose="030F0702030302020204" pitchFamily="66" charset="0"/>
              </a:rPr>
            </a:br>
            <a:r>
              <a:rPr lang="fr-FR" sz="2400" b="1" dirty="0">
                <a:latin typeface="Comic Sans MS" panose="030F0702030302020204" pitchFamily="66" charset="0"/>
              </a:rPr>
              <a:t>une communauté accompagnée : « je suis au milieu d’eux » (18,20)</a:t>
            </a:r>
            <a:br>
              <a:rPr lang="fr-FR" sz="2400" b="1" dirty="0">
                <a:latin typeface="Comic Sans MS" panose="030F0702030302020204" pitchFamily="66" charset="0"/>
              </a:rPr>
            </a:br>
            <a:br>
              <a:rPr lang="fr-FR" sz="2400" b="1" dirty="0">
                <a:latin typeface="Comic Sans MS" panose="030F0702030302020204" pitchFamily="66" charset="0"/>
              </a:rPr>
            </a:br>
            <a:r>
              <a:rPr lang="fr-FR" sz="2400" b="1" i="1" dirty="0">
                <a:latin typeface="Comic Sans MS" panose="030F0702030302020204" pitchFamily="66" charset="0"/>
              </a:rPr>
              <a:t>Le discours sur l’Eglise</a:t>
            </a:r>
            <a:br>
              <a:rPr lang="fr-FR" sz="2400" b="1" i="1" dirty="0">
                <a:latin typeface="Comic Sans MS" panose="030F0702030302020204" pitchFamily="66" charset="0"/>
              </a:rPr>
            </a:br>
            <a:r>
              <a:rPr lang="fr-FR" sz="2400" b="1" dirty="0">
                <a:latin typeface="Comic Sans MS" panose="030F0702030302020204" pitchFamily="66" charset="0"/>
              </a:rPr>
              <a:t>Au chapitre 18, une série de conseils concrets pour la vie quotidienne, avec deux accents majeurs :</a:t>
            </a:r>
          </a:p>
          <a:p>
            <a:pPr marL="0" indent="0">
              <a:buNone/>
            </a:pPr>
            <a:r>
              <a:rPr lang="fr-FR" sz="2400" b="1" dirty="0">
                <a:latin typeface="Comic Sans MS" panose="030F0702030302020204" pitchFamily="66" charset="0"/>
              </a:rPr>
              <a:t>-l’attention extrême portée aux petits et aux pécheurs : la brebis perdue à aller chercher, au rebours du souci de l’institution et de tout bon sens !</a:t>
            </a:r>
          </a:p>
          <a:p>
            <a:pPr marL="0" indent="0">
              <a:buNone/>
            </a:pPr>
            <a:r>
              <a:rPr lang="fr-FR" sz="2400" b="1" dirty="0">
                <a:latin typeface="Comic Sans MS" panose="030F0702030302020204" pitchFamily="66" charset="0"/>
              </a:rPr>
              <a:t>-le pardon accordé au frère qui a péché. Une responsabilité confiée aux responsables et à tous, avec la conscience aiguë qu’ils sont eux-mêmes des pécheurs pardonnés…passibles du jugement. </a:t>
            </a:r>
          </a:p>
          <a:p>
            <a:pPr marL="0" indent="0">
              <a:buNone/>
            </a:pPr>
            <a:r>
              <a:rPr lang="fr-FR" sz="2400" b="1" dirty="0">
                <a:latin typeface="Comic Sans MS" panose="030F0702030302020204" pitchFamily="66" charset="0"/>
              </a:rPr>
              <a:t>Voir la parabole qui couronne le chapitre 18 !</a:t>
            </a:r>
            <a:br>
              <a:rPr lang="fr-FR" sz="2400" b="1" dirty="0">
                <a:latin typeface="Comic Sans MS" panose="030F0702030302020204" pitchFamily="66" charset="0"/>
              </a:rPr>
            </a:br>
            <a:endParaRPr lang="fr-FR" sz="2400" b="1" dirty="0">
              <a:latin typeface="Comic Sans MS" panose="030F0702030302020204" pitchFamily="66" charset="0"/>
            </a:endParaRPr>
          </a:p>
          <a:p>
            <a:pPr marL="0" indent="0">
              <a:buNone/>
            </a:pPr>
            <a:br>
              <a:rPr lang="fr-FR" sz="2400" b="1" i="1" dirty="0">
                <a:latin typeface="Comic Sans MS" panose="030F0702030302020204" pitchFamily="66" charset="0"/>
              </a:rPr>
            </a:br>
            <a:endParaRPr lang="fr-FR" sz="2400" b="1" dirty="0">
              <a:latin typeface="Comic Sans MS" panose="030F0702030302020204" pitchFamily="66" charset="0"/>
            </a:endParaRPr>
          </a:p>
        </p:txBody>
      </p:sp>
    </p:spTree>
    <p:extLst>
      <p:ext uri="{BB962C8B-B14F-4D97-AF65-F5344CB8AC3E}">
        <p14:creationId xmlns:p14="http://schemas.microsoft.com/office/powerpoint/2010/main" val="1143966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251DC2E-1DFE-0405-6586-389CFA542144}"/>
              </a:ext>
            </a:extLst>
          </p:cNvPr>
          <p:cNvSpPr>
            <a:spLocks noGrp="1"/>
          </p:cNvSpPr>
          <p:nvPr>
            <p:ph idx="1"/>
          </p:nvPr>
        </p:nvSpPr>
        <p:spPr>
          <a:xfrm>
            <a:off x="736600" y="209550"/>
            <a:ext cx="10515600" cy="6438900"/>
          </a:xfrm>
        </p:spPr>
        <p:txBody>
          <a:bodyPr>
            <a:normAutofit/>
          </a:bodyPr>
          <a:lstStyle/>
          <a:p>
            <a:pPr marL="0" indent="0">
              <a:buNone/>
            </a:pPr>
            <a:r>
              <a:rPr lang="fr-FR" sz="2000" b="1" dirty="0">
                <a:latin typeface="Comic Sans MS" panose="030F0702030302020204" pitchFamily="66" charset="0"/>
              </a:rPr>
              <a:t>Vitrail : </a:t>
            </a:r>
            <a:br>
              <a:rPr lang="fr-FR" sz="2000" b="1" dirty="0">
                <a:latin typeface="Comic Sans MS" panose="030F0702030302020204" pitchFamily="66" charset="0"/>
              </a:rPr>
            </a:br>
            <a:r>
              <a:rPr lang="fr-FR" sz="2000" b="1" dirty="0">
                <a:latin typeface="Comic Sans MS" panose="030F0702030302020204" pitchFamily="66" charset="0"/>
              </a:rPr>
              <a:t>Matthieu sur les épaules</a:t>
            </a:r>
            <a:br>
              <a:rPr lang="fr-FR" sz="2000" b="1" dirty="0">
                <a:latin typeface="Comic Sans MS" panose="030F0702030302020204" pitchFamily="66" charset="0"/>
              </a:rPr>
            </a:br>
            <a:r>
              <a:rPr lang="fr-FR" sz="2000" b="1" dirty="0">
                <a:latin typeface="Comic Sans MS" panose="030F0702030302020204" pitchFamily="66" charset="0"/>
              </a:rPr>
              <a:t>d’Isaïe,</a:t>
            </a:r>
            <a:br>
              <a:rPr lang="fr-FR" sz="2000" b="1" dirty="0">
                <a:latin typeface="Comic Sans MS" panose="030F0702030302020204" pitchFamily="66" charset="0"/>
              </a:rPr>
            </a:br>
            <a:r>
              <a:rPr lang="fr-FR" sz="2000" b="1" dirty="0">
                <a:latin typeface="Comic Sans MS" panose="030F0702030302020204" pitchFamily="66" charset="0"/>
              </a:rPr>
              <a:t>(cathédrale de Chartres)</a:t>
            </a:r>
            <a:br>
              <a:rPr lang="fr-FR" sz="2000" dirty="0">
                <a:latin typeface="Comic Sans MS" panose="030F0702030302020204" pitchFamily="66" charset="0"/>
              </a:rPr>
            </a:br>
            <a:endParaRPr lang="fr-FR" sz="2000" dirty="0">
              <a:latin typeface="Comic Sans MS" panose="030F0702030302020204" pitchFamily="66" charset="0"/>
            </a:endParaRPr>
          </a:p>
        </p:txBody>
      </p:sp>
      <p:pic>
        <p:nvPicPr>
          <p:cNvPr id="5" name="Image 4">
            <a:extLst>
              <a:ext uri="{FF2B5EF4-FFF2-40B4-BE49-F238E27FC236}">
                <a16:creationId xmlns:a16="http://schemas.microsoft.com/office/drawing/2014/main" id="{2EA0764C-544F-69E0-5385-3FD86E4283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108" y="0"/>
            <a:ext cx="2841784" cy="6858000"/>
          </a:xfrm>
          <a:prstGeom prst="rect">
            <a:avLst/>
          </a:prstGeom>
        </p:spPr>
      </p:pic>
    </p:spTree>
    <p:extLst>
      <p:ext uri="{BB962C8B-B14F-4D97-AF65-F5344CB8AC3E}">
        <p14:creationId xmlns:p14="http://schemas.microsoft.com/office/powerpoint/2010/main" val="36371155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F1F8AD1-BE0E-3857-4177-7CBA9D5B8680}"/>
              </a:ext>
            </a:extLst>
          </p:cNvPr>
          <p:cNvSpPr>
            <a:spLocks noGrp="1"/>
          </p:cNvSpPr>
          <p:nvPr>
            <p:ph idx="1"/>
          </p:nvPr>
        </p:nvSpPr>
        <p:spPr>
          <a:xfrm>
            <a:off x="801688" y="215900"/>
            <a:ext cx="10515600" cy="6769100"/>
          </a:xfrm>
        </p:spPr>
        <p:txBody>
          <a:bodyPr>
            <a:noAutofit/>
          </a:bodyPr>
          <a:lstStyle/>
          <a:p>
            <a:pPr marL="0" indent="0">
              <a:lnSpc>
                <a:spcPts val="2600"/>
              </a:lnSpc>
              <a:buNone/>
            </a:pPr>
            <a:r>
              <a:rPr lang="fr-FR" sz="2400" b="1" i="1" dirty="0">
                <a:latin typeface="Comic Sans MS" panose="030F0702030302020204" pitchFamily="66" charset="0"/>
              </a:rPr>
              <a:t>La menace du jugement et la figure exemplaire d’Israël</a:t>
            </a:r>
          </a:p>
          <a:p>
            <a:pPr marL="0" indent="0">
              <a:lnSpc>
                <a:spcPts val="2600"/>
              </a:lnSpc>
              <a:buNone/>
            </a:pPr>
            <a:r>
              <a:rPr lang="fr-FR" sz="2400" b="1" dirty="0">
                <a:latin typeface="Comic Sans MS" panose="030F0702030302020204" pitchFamily="66" charset="0"/>
              </a:rPr>
              <a:t>Fermement ancré dans les Ecritures juives, l’évangile matthéen est aussi l’un des plus durs avec le judaïsme, et il a pu nourrir l’antijudaïsme, comme la théologie de la substitution :</a:t>
            </a:r>
          </a:p>
          <a:p>
            <a:pPr marL="0" indent="0">
              <a:lnSpc>
                <a:spcPts val="2600"/>
              </a:lnSpc>
              <a:buNone/>
            </a:pPr>
            <a:r>
              <a:rPr lang="fr-FR" sz="2400" b="1" dirty="0">
                <a:latin typeface="Comic Sans MS" panose="030F0702030302020204" pitchFamily="66" charset="0"/>
              </a:rPr>
              <a:t>« Beaucoup viendront du levant et du couchant prendre place au festin avec Abraham, Isaac et Jacob dans le Royaume des cieux, tandis que les héritiers du Royaume seront jetés dans les ténèbres du dehors » (8,11-12).</a:t>
            </a:r>
            <a:br>
              <a:rPr lang="fr-FR" sz="2400" b="1" dirty="0">
                <a:latin typeface="Comic Sans MS" panose="030F0702030302020204" pitchFamily="66" charset="0"/>
              </a:rPr>
            </a:br>
            <a:br>
              <a:rPr lang="fr-FR" sz="2400" b="1" dirty="0">
                <a:latin typeface="Comic Sans MS" panose="030F0702030302020204" pitchFamily="66" charset="0"/>
              </a:rPr>
            </a:br>
            <a:r>
              <a:rPr lang="fr-FR" sz="2400" b="1" dirty="0">
                <a:latin typeface="Comic Sans MS" panose="030F0702030302020204" pitchFamily="66" charset="0"/>
              </a:rPr>
              <a:t>Mais la pointe n’est pas tant de condamner Israël que de montrer qu’il n’y a pas d’appartenance qui confère, de droit, une place dans le Royaume. Il n’y a pas « d’ayant droit » aux yeux de Dieu.</a:t>
            </a:r>
          </a:p>
          <a:p>
            <a:pPr marL="0" indent="0">
              <a:lnSpc>
                <a:spcPts val="2600"/>
              </a:lnSpc>
              <a:buNone/>
            </a:pPr>
            <a:br>
              <a:rPr lang="fr-FR" sz="2400" b="1" dirty="0">
                <a:latin typeface="Comic Sans MS" panose="030F0702030302020204" pitchFamily="66" charset="0"/>
              </a:rPr>
            </a:br>
            <a:r>
              <a:rPr lang="fr-FR" sz="2400" b="1" dirty="0">
                <a:latin typeface="Comic Sans MS" panose="030F0702030302020204" pitchFamily="66" charset="0"/>
              </a:rPr>
              <a:t>Cet avertissement vaut pour l’Eglise : </a:t>
            </a:r>
          </a:p>
          <a:p>
            <a:pPr marL="0" indent="0">
              <a:lnSpc>
                <a:spcPts val="2600"/>
              </a:lnSpc>
              <a:buNone/>
            </a:pPr>
            <a:r>
              <a:rPr lang="fr-FR" sz="2400" b="1" dirty="0">
                <a:latin typeface="Comic Sans MS" panose="030F0702030302020204" pitchFamily="66" charset="0"/>
              </a:rPr>
              <a:t>Désormais à travers l’échec d’Israël, il faudra lire une mise en garde constante pour les nouveaux chrétiens </a:t>
            </a:r>
            <a:br>
              <a:rPr lang="fr-FR" sz="2400" b="1" dirty="0">
                <a:latin typeface="Comic Sans MS" panose="030F0702030302020204" pitchFamily="66" charset="0"/>
              </a:rPr>
            </a:br>
            <a:r>
              <a:rPr lang="fr-FR" sz="2400" b="1" dirty="0">
                <a:latin typeface="Comic Sans MS" panose="030F0702030302020204" pitchFamily="66" charset="0"/>
              </a:rPr>
              <a:t>et pour la nouvelle Eglise.</a:t>
            </a:r>
            <a:br>
              <a:rPr lang="fr-FR" sz="2400" b="1" dirty="0">
                <a:latin typeface="Comic Sans MS" panose="030F0702030302020204" pitchFamily="66" charset="0"/>
              </a:rPr>
            </a:br>
            <a:br>
              <a:rPr lang="fr-FR" sz="2400" b="1" dirty="0">
                <a:latin typeface="Comic Sans MS" panose="030F0702030302020204" pitchFamily="66" charset="0"/>
              </a:rPr>
            </a:br>
            <a:endParaRPr lang="fr-FR" sz="2400" b="1" dirty="0">
              <a:latin typeface="Comic Sans MS" panose="030F0702030302020204" pitchFamily="66" charset="0"/>
            </a:endParaRPr>
          </a:p>
        </p:txBody>
      </p:sp>
    </p:spTree>
    <p:extLst>
      <p:ext uri="{BB962C8B-B14F-4D97-AF65-F5344CB8AC3E}">
        <p14:creationId xmlns:p14="http://schemas.microsoft.com/office/powerpoint/2010/main" val="1974693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FFB3267-722B-215E-E66E-737E6291CF72}"/>
              </a:ext>
            </a:extLst>
          </p:cNvPr>
          <p:cNvSpPr>
            <a:spLocks noGrp="1"/>
          </p:cNvSpPr>
          <p:nvPr>
            <p:ph idx="1"/>
          </p:nvPr>
        </p:nvSpPr>
        <p:spPr>
          <a:xfrm>
            <a:off x="838200" y="101600"/>
            <a:ext cx="10515600" cy="6756399"/>
          </a:xfrm>
        </p:spPr>
        <p:txBody>
          <a:bodyPr>
            <a:noAutofit/>
          </a:bodyPr>
          <a:lstStyle/>
          <a:p>
            <a:pPr marL="0" indent="0">
              <a:lnSpc>
                <a:spcPct val="150000"/>
              </a:lnSpc>
              <a:buNone/>
            </a:pPr>
            <a:r>
              <a:rPr lang="fr-FR" sz="2400" b="1" i="1" dirty="0">
                <a:latin typeface="Comic Sans MS" panose="030F0702030302020204" pitchFamily="66" charset="0"/>
              </a:rPr>
              <a:t>La nouvelle donne des années 80-90</a:t>
            </a:r>
            <a:br>
              <a:rPr lang="fr-FR" sz="2400" b="1" i="1" dirty="0">
                <a:latin typeface="Comic Sans MS" panose="030F0702030302020204" pitchFamily="66" charset="0"/>
              </a:rPr>
            </a:br>
            <a:r>
              <a:rPr lang="fr-FR" sz="2400" b="1" dirty="0">
                <a:latin typeface="Comic Sans MS" panose="030F0702030302020204" pitchFamily="66" charset="0"/>
              </a:rPr>
              <a:t>Une querelle d’héritage qui donne lieu aux « hélas » du chapitre 23.</a:t>
            </a:r>
            <a:br>
              <a:rPr lang="fr-FR" sz="2400" b="1" dirty="0">
                <a:latin typeface="Comic Sans MS" panose="030F0702030302020204" pitchFamily="66" charset="0"/>
              </a:rPr>
            </a:br>
            <a:r>
              <a:rPr lang="fr-FR" sz="2400" b="1" dirty="0">
                <a:latin typeface="Comic Sans MS" panose="030F0702030302020204" pitchFamily="66" charset="0"/>
              </a:rPr>
              <a:t>Un temps nouveau où l’Eglise se considère comme née de l’échec d’Israël, sans pour autant jamais prendre sa place,</a:t>
            </a:r>
          </a:p>
          <a:p>
            <a:pPr marL="0" indent="0">
              <a:lnSpc>
                <a:spcPct val="150000"/>
              </a:lnSpc>
              <a:buNone/>
            </a:pPr>
            <a:r>
              <a:rPr lang="fr-FR" sz="2400" b="1" dirty="0">
                <a:latin typeface="Comic Sans MS" panose="030F0702030302020204" pitchFamily="66" charset="0"/>
              </a:rPr>
              <a:t>Car elle est située, elle aussi, sous l’horizon du jugement.</a:t>
            </a:r>
            <a:br>
              <a:rPr lang="fr-FR" sz="2400" b="1" dirty="0">
                <a:latin typeface="Comic Sans MS" panose="030F0702030302020204" pitchFamily="66" charset="0"/>
              </a:rPr>
            </a:br>
            <a:r>
              <a:rPr lang="fr-FR" sz="2400" b="1" dirty="0">
                <a:latin typeface="Comic Sans MS" panose="030F0702030302020204" pitchFamily="66" charset="0"/>
              </a:rPr>
              <a:t>Deux paraboles le manifestent :</a:t>
            </a:r>
            <a:br>
              <a:rPr lang="fr-FR" sz="2400" b="1" dirty="0">
                <a:latin typeface="Comic Sans MS" panose="030F0702030302020204" pitchFamily="66" charset="0"/>
              </a:rPr>
            </a:br>
            <a:r>
              <a:rPr lang="fr-FR" sz="2400" b="1" dirty="0">
                <a:latin typeface="Comic Sans MS" panose="030F0702030302020204" pitchFamily="66" charset="0"/>
              </a:rPr>
              <a:t>-les vignerons homicides : ceux qui s’emparent du pouvoir à leur profit se verront enlever le Royaume, et il sera remis à « une autre nation capable de porter ses fruits » (21,33-46)</a:t>
            </a:r>
            <a:br>
              <a:rPr lang="fr-FR" sz="2400" b="1" dirty="0">
                <a:latin typeface="Comic Sans MS" panose="030F0702030302020204" pitchFamily="66" charset="0"/>
              </a:rPr>
            </a:br>
            <a:r>
              <a:rPr lang="fr-FR" sz="2400" b="1" dirty="0">
                <a:latin typeface="Comic Sans MS" panose="030F0702030302020204" pitchFamily="66" charset="0"/>
              </a:rPr>
              <a:t>-les invités au festin ; celui qui n’a pas revêtu l’habit de noces, c’est bien la nouvelle Eglise quand elle oublie la justice comme mode de vie  (22,2-14)</a:t>
            </a:r>
            <a:br>
              <a:rPr lang="fr-FR" sz="2400" b="1" dirty="0">
                <a:latin typeface="Comic Sans MS" panose="030F0702030302020204" pitchFamily="66" charset="0"/>
              </a:rPr>
            </a:br>
            <a:endParaRPr lang="fr-FR" sz="2400" b="1" dirty="0">
              <a:latin typeface="Comic Sans MS" panose="030F0702030302020204" pitchFamily="66" charset="0"/>
            </a:endParaRPr>
          </a:p>
        </p:txBody>
      </p:sp>
    </p:spTree>
    <p:extLst>
      <p:ext uri="{BB962C8B-B14F-4D97-AF65-F5344CB8AC3E}">
        <p14:creationId xmlns:p14="http://schemas.microsoft.com/office/powerpoint/2010/main" val="5159926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EEE6EDD-B6CA-0B77-D38E-DD64742410BE}"/>
              </a:ext>
            </a:extLst>
          </p:cNvPr>
          <p:cNvSpPr>
            <a:spLocks noGrp="1"/>
          </p:cNvSpPr>
          <p:nvPr>
            <p:ph idx="1"/>
          </p:nvPr>
        </p:nvSpPr>
        <p:spPr>
          <a:xfrm>
            <a:off x="838200" y="304800"/>
            <a:ext cx="10515600" cy="6184900"/>
          </a:xfrm>
        </p:spPr>
        <p:txBody>
          <a:bodyPr>
            <a:normAutofit/>
          </a:bodyPr>
          <a:lstStyle/>
          <a:p>
            <a:pPr marL="0" indent="0">
              <a:lnSpc>
                <a:spcPct val="100000"/>
              </a:lnSpc>
              <a:buNone/>
            </a:pPr>
            <a:r>
              <a:rPr lang="fr-FR" sz="2400" b="1" dirty="0">
                <a:latin typeface="Comic Sans MS" panose="030F0702030302020204" pitchFamily="66" charset="0"/>
              </a:rPr>
              <a:t>L’imagerie apocalyptique (« géhenne de feu ») et la radicalité matthéenne ont suscité les représentations traditionnelles du jugement, au fronton de bien des cathédrales…</a:t>
            </a:r>
            <a:br>
              <a:rPr lang="fr-FR" sz="2400" b="1" dirty="0">
                <a:latin typeface="Comic Sans MS" panose="030F0702030302020204" pitchFamily="66" charset="0"/>
              </a:rPr>
            </a:br>
            <a:br>
              <a:rPr lang="fr-FR" sz="2400" b="1" dirty="0">
                <a:latin typeface="Comic Sans MS" panose="030F0702030302020204" pitchFamily="66" charset="0"/>
              </a:rPr>
            </a:br>
            <a:r>
              <a:rPr lang="fr-FR" sz="2400" b="1" dirty="0">
                <a:latin typeface="Comic Sans MS" panose="030F0702030302020204" pitchFamily="66" charset="0"/>
              </a:rPr>
              <a:t>Mais il y a bien plus à comprendre :</a:t>
            </a:r>
            <a:br>
              <a:rPr lang="fr-FR" sz="2400" b="1" dirty="0">
                <a:latin typeface="Comic Sans MS" panose="030F0702030302020204" pitchFamily="66" charset="0"/>
              </a:rPr>
            </a:br>
            <a:r>
              <a:rPr lang="fr-FR" sz="2400" b="1" dirty="0">
                <a:latin typeface="Comic Sans MS" panose="030F0702030302020204" pitchFamily="66" charset="0"/>
              </a:rPr>
              <a:t>Le jugement est l’expression de la responsabilité chrétienne.</a:t>
            </a:r>
            <a:br>
              <a:rPr lang="fr-FR" sz="2400" b="1" dirty="0">
                <a:latin typeface="Comic Sans MS" panose="030F0702030302020204" pitchFamily="66" charset="0"/>
              </a:rPr>
            </a:br>
            <a:r>
              <a:rPr lang="fr-FR" sz="2400" b="1" dirty="0">
                <a:latin typeface="Comic Sans MS" panose="030F0702030302020204" pitchFamily="66" charset="0"/>
              </a:rPr>
              <a:t>Responsabilité de chaque disciple, responsabilité de chaque Eglise,</a:t>
            </a:r>
            <a:br>
              <a:rPr lang="fr-FR" sz="2400" b="1" dirty="0">
                <a:latin typeface="Comic Sans MS" panose="030F0702030302020204" pitchFamily="66" charset="0"/>
              </a:rPr>
            </a:br>
            <a:r>
              <a:rPr lang="fr-FR" sz="2400" b="1" dirty="0">
                <a:latin typeface="Comic Sans MS" panose="030F0702030302020204" pitchFamily="66" charset="0"/>
              </a:rPr>
              <a:t>responsabilité de l’Eglise :</a:t>
            </a:r>
          </a:p>
          <a:p>
            <a:pPr marL="0" indent="0">
              <a:lnSpc>
                <a:spcPct val="100000"/>
              </a:lnSpc>
              <a:buNone/>
            </a:pPr>
            <a:r>
              <a:rPr lang="fr-FR" sz="2400" b="1" dirty="0">
                <a:latin typeface="Comic Sans MS" panose="030F0702030302020204" pitchFamily="66" charset="0"/>
              </a:rPr>
              <a:t>« Accomplir toute justice »</a:t>
            </a:r>
          </a:p>
          <a:p>
            <a:pPr marL="0" indent="0">
              <a:lnSpc>
                <a:spcPct val="100000"/>
              </a:lnSpc>
              <a:buNone/>
            </a:pPr>
            <a:r>
              <a:rPr lang="fr-FR" sz="2400" b="1" dirty="0">
                <a:latin typeface="Comic Sans MS" panose="030F0702030302020204" pitchFamily="66" charset="0"/>
              </a:rPr>
              <a:t>« C’est la miséricorde que je veux et non les sacrifices » (Os 6,6 cité en 9,13 et 12,6),</a:t>
            </a:r>
            <a:br>
              <a:rPr lang="fr-FR" sz="2400" b="1" dirty="0">
                <a:latin typeface="Comic Sans MS" panose="030F0702030302020204" pitchFamily="66" charset="0"/>
              </a:rPr>
            </a:br>
            <a:r>
              <a:rPr lang="fr-FR" sz="2400" b="1" dirty="0">
                <a:latin typeface="Comic Sans MS" panose="030F0702030302020204" pitchFamily="66" charset="0"/>
              </a:rPr>
              <a:t>« car Je suis venu appeler non des justes mais des pécheurs » (9,13).</a:t>
            </a:r>
          </a:p>
          <a:p>
            <a:pPr marL="0" indent="0">
              <a:lnSpc>
                <a:spcPct val="100000"/>
              </a:lnSpc>
              <a:buNone/>
            </a:pPr>
            <a:r>
              <a:rPr lang="fr-FR" sz="2400" b="1" dirty="0">
                <a:latin typeface="Comic Sans MS" panose="030F0702030302020204" pitchFamily="66" charset="0"/>
              </a:rPr>
              <a:t> </a:t>
            </a:r>
            <a:br>
              <a:rPr lang="fr-FR" sz="2400" b="1" dirty="0">
                <a:latin typeface="Comic Sans MS" panose="030F0702030302020204" pitchFamily="66" charset="0"/>
              </a:rPr>
            </a:br>
            <a:endParaRPr lang="fr-FR" sz="2400" b="1" dirty="0">
              <a:latin typeface="Comic Sans MS" panose="030F0702030302020204" pitchFamily="66" charset="0"/>
            </a:endParaRPr>
          </a:p>
        </p:txBody>
      </p:sp>
    </p:spTree>
    <p:extLst>
      <p:ext uri="{BB962C8B-B14F-4D97-AF65-F5344CB8AC3E}">
        <p14:creationId xmlns:p14="http://schemas.microsoft.com/office/powerpoint/2010/main" val="26659192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B4057D-68E0-BE69-C311-9BB6BD626272}"/>
              </a:ext>
            </a:extLst>
          </p:cNvPr>
          <p:cNvSpPr>
            <a:spLocks noGrp="1"/>
          </p:cNvSpPr>
          <p:nvPr>
            <p:ph type="title"/>
          </p:nvPr>
        </p:nvSpPr>
        <p:spPr>
          <a:xfrm>
            <a:off x="838200" y="365125"/>
            <a:ext cx="10515600" cy="511175"/>
          </a:xfrm>
        </p:spPr>
        <p:txBody>
          <a:bodyPr>
            <a:normAutofit/>
          </a:bodyPr>
          <a:lstStyle/>
          <a:p>
            <a:r>
              <a:rPr lang="fr-FR" sz="2000" b="1" dirty="0">
                <a:latin typeface="Comic Sans MS" panose="030F0702030302020204" pitchFamily="66" charset="0"/>
              </a:rPr>
              <a:t>Portail de l’abbaye de Conques : le jugement (Mt 25)</a:t>
            </a:r>
          </a:p>
        </p:txBody>
      </p:sp>
      <p:pic>
        <p:nvPicPr>
          <p:cNvPr id="4" name="Espace réservé du contenu 3" descr="Le tympan de Sainte-Foy de Conques - myMaxicours">
            <a:extLst>
              <a:ext uri="{FF2B5EF4-FFF2-40B4-BE49-F238E27FC236}">
                <a16:creationId xmlns:a16="http://schemas.microsoft.com/office/drawing/2014/main" id="{9B961753-B863-1252-50F7-B3ABD29DF028}"/>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28800" y="1536700"/>
            <a:ext cx="8432800" cy="4762500"/>
          </a:xfrm>
          <a:prstGeom prst="rect">
            <a:avLst/>
          </a:prstGeom>
          <a:noFill/>
          <a:ln>
            <a:noFill/>
          </a:ln>
        </p:spPr>
      </p:pic>
    </p:spTree>
    <p:extLst>
      <p:ext uri="{BB962C8B-B14F-4D97-AF65-F5344CB8AC3E}">
        <p14:creationId xmlns:p14="http://schemas.microsoft.com/office/powerpoint/2010/main" val="23830900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454D393-0617-1560-4FEF-C88B2C236734}"/>
              </a:ext>
            </a:extLst>
          </p:cNvPr>
          <p:cNvSpPr>
            <a:spLocks noGrp="1"/>
          </p:cNvSpPr>
          <p:nvPr>
            <p:ph idx="1"/>
          </p:nvPr>
        </p:nvSpPr>
        <p:spPr>
          <a:xfrm>
            <a:off x="801688" y="331362"/>
            <a:ext cx="10515600" cy="6615538"/>
          </a:xfrm>
        </p:spPr>
        <p:txBody>
          <a:bodyPr>
            <a:normAutofit/>
          </a:bodyPr>
          <a:lstStyle/>
          <a:p>
            <a:pPr marL="0" indent="0">
              <a:buNone/>
            </a:pPr>
            <a:r>
              <a:rPr lang="fr-FR" b="1" dirty="0">
                <a:latin typeface="Comic Sans MS" panose="030F0702030302020204" pitchFamily="66" charset="0"/>
              </a:rPr>
              <a:t>Trois conclusions :</a:t>
            </a:r>
          </a:p>
          <a:p>
            <a:pPr marL="0" indent="0">
              <a:buNone/>
            </a:pPr>
            <a:r>
              <a:rPr lang="fr-FR" sz="2400" b="1" dirty="0">
                <a:latin typeface="Comic Sans MS" panose="030F0702030302020204" pitchFamily="66" charset="0"/>
              </a:rPr>
              <a:t>Le Christ de Matthieu est le Jésus profondément juif vers lequel convergent toutes les attentes d’Israël, en qui s’accomplissent les Ecritures et l’alliance nouvelle (Jr 31,31).</a:t>
            </a:r>
            <a:br>
              <a:rPr lang="fr-FR" sz="2400" b="1" dirty="0">
                <a:latin typeface="Comic Sans MS" panose="030F0702030302020204" pitchFamily="66" charset="0"/>
              </a:rPr>
            </a:br>
            <a:r>
              <a:rPr lang="fr-FR" sz="2400" b="1" dirty="0">
                <a:latin typeface="Comic Sans MS" panose="030F0702030302020204" pitchFamily="66" charset="0"/>
              </a:rPr>
              <a:t>Il est l’Emmanuel, Dieu avec nous, invitant ses disciples à le suivre pour devenir « fils du Père qui est dans les cieux »</a:t>
            </a:r>
            <a:br>
              <a:rPr lang="fr-FR" sz="2400" b="1" dirty="0">
                <a:latin typeface="Comic Sans MS" panose="030F0702030302020204" pitchFamily="66" charset="0"/>
              </a:rPr>
            </a:br>
            <a:br>
              <a:rPr lang="fr-FR" sz="2400" b="1" dirty="0">
                <a:latin typeface="Comic Sans MS" panose="030F0702030302020204" pitchFamily="66" charset="0"/>
              </a:rPr>
            </a:br>
            <a:r>
              <a:rPr lang="fr-FR" sz="2400" b="1" dirty="0">
                <a:latin typeface="Comic Sans MS" panose="030F0702030302020204" pitchFamily="66" charset="0"/>
              </a:rPr>
              <a:t>Chacun est invité à se mettre à la suite du Christ enseignant.</a:t>
            </a:r>
            <a:br>
              <a:rPr lang="fr-FR" sz="2400" b="1" dirty="0">
                <a:latin typeface="Comic Sans MS" panose="030F0702030302020204" pitchFamily="66" charset="0"/>
              </a:rPr>
            </a:br>
            <a:r>
              <a:rPr lang="fr-FR" sz="2400" b="1" dirty="0">
                <a:latin typeface="Comic Sans MS" panose="030F0702030302020204" pitchFamily="66" charset="0"/>
              </a:rPr>
              <a:t>L’agir est premier chez Matthieu, la foi se manifestant toujours par un faire. </a:t>
            </a:r>
            <a:br>
              <a:rPr lang="fr-FR" sz="2400" b="1" dirty="0">
                <a:latin typeface="Comic Sans MS" panose="030F0702030302020204" pitchFamily="66" charset="0"/>
              </a:rPr>
            </a:br>
            <a:r>
              <a:rPr lang="fr-FR" sz="2400" b="1" dirty="0">
                <a:latin typeface="Comic Sans MS" panose="030F0702030302020204" pitchFamily="66" charset="0"/>
              </a:rPr>
              <a:t>Ce faire, placé sous l’horizon du jugement, devient le critère unique:</a:t>
            </a:r>
            <a:br>
              <a:rPr lang="fr-FR" sz="2400" b="1" dirty="0">
                <a:latin typeface="Comic Sans MS" panose="030F0702030302020204" pitchFamily="66" charset="0"/>
              </a:rPr>
            </a:br>
            <a:r>
              <a:rPr lang="fr-FR" sz="2400" b="1" dirty="0">
                <a:latin typeface="Comic Sans MS" panose="030F0702030302020204" pitchFamily="66" charset="0"/>
              </a:rPr>
              <a:t>« ce que vous avez fait à l’un de ces petits…c’est à moi que vous l’avez fait » (25).</a:t>
            </a:r>
            <a:br>
              <a:rPr lang="fr-FR" sz="2400" b="1" dirty="0">
                <a:latin typeface="Comic Sans MS" panose="030F0702030302020204" pitchFamily="66" charset="0"/>
              </a:rPr>
            </a:br>
            <a:br>
              <a:rPr lang="fr-FR" sz="2400" b="1" dirty="0">
                <a:latin typeface="Comic Sans MS" panose="030F0702030302020204" pitchFamily="66" charset="0"/>
              </a:rPr>
            </a:br>
            <a:r>
              <a:rPr lang="fr-FR" sz="2400" b="1" dirty="0">
                <a:latin typeface="Comic Sans MS" panose="030F0702030302020204" pitchFamily="66" charset="0"/>
              </a:rPr>
              <a:t>L’Eglise matthéenne, venue du judaïsme dont elle tire sa sève et du paganisme qui est son horizon, a pour caractéristiques la disparition de toute exclusive, une ouverture illimitée, et une responsabilité accompagnée par la miséricorde infinie du Père.</a:t>
            </a:r>
          </a:p>
        </p:txBody>
      </p:sp>
    </p:spTree>
    <p:extLst>
      <p:ext uri="{BB962C8B-B14F-4D97-AF65-F5344CB8AC3E}">
        <p14:creationId xmlns:p14="http://schemas.microsoft.com/office/powerpoint/2010/main" val="506096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085A81-A72F-3881-0E3D-4033C46D9E2D}"/>
              </a:ext>
            </a:extLst>
          </p:cNvPr>
          <p:cNvSpPr>
            <a:spLocks noGrp="1"/>
          </p:cNvSpPr>
          <p:nvPr>
            <p:ph type="title"/>
          </p:nvPr>
        </p:nvSpPr>
        <p:spPr>
          <a:xfrm>
            <a:off x="486507" y="422031"/>
            <a:ext cx="10515600" cy="867507"/>
          </a:xfrm>
        </p:spPr>
        <p:txBody>
          <a:bodyPr>
            <a:normAutofit/>
          </a:bodyPr>
          <a:lstStyle/>
          <a:p>
            <a:r>
              <a:rPr lang="fr-FR" sz="2400" b="1">
                <a:latin typeface="Comic Sans MS" panose="030F0702030302020204" pitchFamily="66" charset="0"/>
              </a:rPr>
              <a:t>Le Caravage</a:t>
            </a:r>
            <a:r>
              <a:rPr lang="fr-FR" sz="2400" b="1" dirty="0">
                <a:latin typeface="Comic Sans MS" panose="030F0702030302020204" pitchFamily="66" charset="0"/>
              </a:rPr>
              <a:t>, </a:t>
            </a:r>
            <a:r>
              <a:rPr lang="fr-FR" sz="2400" b="1">
                <a:latin typeface="Comic Sans MS" panose="030F0702030302020204" pitchFamily="66" charset="0"/>
              </a:rPr>
              <a:t>tableau refusé (1602)</a:t>
            </a:r>
            <a:endParaRPr lang="fr-FR" sz="2400" b="1" dirty="0">
              <a:latin typeface="Comic Sans MS" panose="030F0702030302020204" pitchFamily="66" charset="0"/>
            </a:endParaRPr>
          </a:p>
        </p:txBody>
      </p:sp>
      <p:pic>
        <p:nvPicPr>
          <p:cNvPr id="5" name="Espace réservé du contenu 4">
            <a:extLst>
              <a:ext uri="{FF2B5EF4-FFF2-40B4-BE49-F238E27FC236}">
                <a16:creationId xmlns:a16="http://schemas.microsoft.com/office/drawing/2014/main" id="{33FA5821-EF90-E1BF-62B2-8FF60A68EE5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54614" y="1078523"/>
            <a:ext cx="4710863" cy="6166339"/>
          </a:xfrm>
        </p:spPr>
      </p:pic>
    </p:spTree>
    <p:extLst>
      <p:ext uri="{BB962C8B-B14F-4D97-AF65-F5344CB8AC3E}">
        <p14:creationId xmlns:p14="http://schemas.microsoft.com/office/powerpoint/2010/main" val="2200297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DE26DD05-7157-8081-26B7-5DE3C31206D9}"/>
              </a:ext>
            </a:extLst>
          </p:cNvPr>
          <p:cNvSpPr>
            <a:spLocks noGrp="1"/>
          </p:cNvSpPr>
          <p:nvPr>
            <p:ph type="title"/>
          </p:nvPr>
        </p:nvSpPr>
        <p:spPr>
          <a:xfrm>
            <a:off x="838200" y="365125"/>
            <a:ext cx="10515600" cy="935355"/>
          </a:xfrm>
        </p:spPr>
        <p:txBody>
          <a:bodyPr/>
          <a:lstStyle/>
          <a:p>
            <a:pPr algn="ctr"/>
            <a:r>
              <a:rPr lang="fr-FR" b="1" dirty="0">
                <a:solidFill>
                  <a:srgbClr val="C00000"/>
                </a:solidFill>
                <a:latin typeface="Comic Sans MS" panose="030F0702030302020204" pitchFamily="66" charset="0"/>
              </a:rPr>
              <a:t>Evangile selon Matthieu</a:t>
            </a:r>
          </a:p>
        </p:txBody>
      </p:sp>
      <p:sp>
        <p:nvSpPr>
          <p:cNvPr id="5" name="Espace réservé du contenu 4">
            <a:extLst>
              <a:ext uri="{FF2B5EF4-FFF2-40B4-BE49-F238E27FC236}">
                <a16:creationId xmlns:a16="http://schemas.microsoft.com/office/drawing/2014/main" id="{566D21BA-2C02-30BC-E5C7-AAFF542DBA68}"/>
              </a:ext>
            </a:extLst>
          </p:cNvPr>
          <p:cNvSpPr>
            <a:spLocks noGrp="1"/>
          </p:cNvSpPr>
          <p:nvPr>
            <p:ph idx="1"/>
          </p:nvPr>
        </p:nvSpPr>
        <p:spPr>
          <a:xfrm>
            <a:off x="838200" y="1300480"/>
            <a:ext cx="10515600" cy="5557520"/>
          </a:xfrm>
        </p:spPr>
        <p:txBody>
          <a:bodyPr>
            <a:normAutofit/>
          </a:bodyPr>
          <a:lstStyle/>
          <a:p>
            <a:pPr marL="0" indent="0">
              <a:lnSpc>
                <a:spcPct val="150000"/>
              </a:lnSpc>
              <a:buNone/>
            </a:pPr>
            <a:r>
              <a:rPr lang="fr-FR" sz="2400" b="1" dirty="0">
                <a:latin typeface="Comic Sans MS" panose="030F0702030302020204" pitchFamily="66" charset="0"/>
              </a:rPr>
              <a:t>Premier des quatre évangiles, il ouvre le Nouveau Testament et assure son lien avec les Ecritures juives qu’il cite sans cesse (Isaïe).</a:t>
            </a:r>
            <a:br>
              <a:rPr lang="fr-FR" sz="2400" b="1" dirty="0">
                <a:latin typeface="Comic Sans MS" panose="030F0702030302020204" pitchFamily="66" charset="0"/>
              </a:rPr>
            </a:br>
            <a:br>
              <a:rPr lang="fr-FR" sz="2400" b="1" dirty="0">
                <a:latin typeface="Comic Sans MS" panose="030F0702030302020204" pitchFamily="66" charset="0"/>
              </a:rPr>
            </a:br>
            <a:r>
              <a:rPr lang="fr-FR" sz="2400" b="1" dirty="0">
                <a:latin typeface="Comic Sans MS" panose="030F0702030302020204" pitchFamily="66" charset="0"/>
              </a:rPr>
              <a:t>Il a été très tôt considéré comme l’évangile « de l’Eglise ».,</a:t>
            </a:r>
            <a:br>
              <a:rPr lang="fr-FR" sz="2400" b="1" dirty="0">
                <a:latin typeface="Comic Sans MS" panose="030F0702030302020204" pitchFamily="66" charset="0"/>
              </a:rPr>
            </a:br>
            <a:r>
              <a:rPr lang="fr-FR" sz="2400" b="1" dirty="0">
                <a:latin typeface="Comic Sans MS" panose="030F0702030302020204" pitchFamily="66" charset="0"/>
              </a:rPr>
              <a:t>Parce qu’il est le seul à dire sa fondation par Jésus l’appuyant sur Pierre : « sur cette pierre (</a:t>
            </a:r>
            <a:r>
              <a:rPr lang="fr-FR" sz="2400" b="1" i="1" dirty="0" err="1">
                <a:latin typeface="Comic Sans MS" panose="030F0702030302020204" pitchFamily="66" charset="0"/>
              </a:rPr>
              <a:t>petra</a:t>
            </a:r>
            <a:r>
              <a:rPr lang="fr-FR" sz="2400" b="1" dirty="0">
                <a:latin typeface="Comic Sans MS" panose="030F0702030302020204" pitchFamily="66" charset="0"/>
              </a:rPr>
              <a:t>) je bâtirai mon Eglise » (16,18).</a:t>
            </a:r>
            <a:br>
              <a:rPr lang="fr-FR" sz="2400" b="1" dirty="0">
                <a:latin typeface="Comic Sans MS" panose="030F0702030302020204" pitchFamily="66" charset="0"/>
              </a:rPr>
            </a:br>
            <a:r>
              <a:rPr lang="fr-FR" sz="2400" b="1" dirty="0">
                <a:latin typeface="Comic Sans MS" panose="030F0702030302020204" pitchFamily="66" charset="0"/>
              </a:rPr>
              <a:t>Parce que Jésus, comme le nouveau Moïse, dispense un enseignement éthique, qui interprète la Loi juive, et place la vie des disciples et de l’Eglise sous l’horizon du jugement.</a:t>
            </a:r>
          </a:p>
        </p:txBody>
      </p:sp>
    </p:spTree>
    <p:extLst>
      <p:ext uri="{BB962C8B-B14F-4D97-AF65-F5344CB8AC3E}">
        <p14:creationId xmlns:p14="http://schemas.microsoft.com/office/powerpoint/2010/main" val="4251671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8BC6934-80BF-B30D-4341-A495EEFE46E2}"/>
              </a:ext>
            </a:extLst>
          </p:cNvPr>
          <p:cNvSpPr>
            <a:spLocks noGrp="1"/>
          </p:cNvSpPr>
          <p:nvPr>
            <p:ph idx="1"/>
          </p:nvPr>
        </p:nvSpPr>
        <p:spPr>
          <a:xfrm>
            <a:off x="317500" y="215900"/>
            <a:ext cx="10515600" cy="6400799"/>
          </a:xfrm>
        </p:spPr>
        <p:txBody>
          <a:bodyPr>
            <a:normAutofit fontScale="25000" lnSpcReduction="20000"/>
          </a:bodyPr>
          <a:lstStyle/>
          <a:p>
            <a:pPr marL="0" indent="0">
              <a:buNone/>
            </a:pPr>
            <a:r>
              <a:rPr lang="fr-FR" sz="11200" b="1" dirty="0">
                <a:solidFill>
                  <a:srgbClr val="C00000"/>
                </a:solidFill>
                <a:latin typeface="Comic Sans MS" panose="030F0702030302020204" pitchFamily="66" charset="0"/>
              </a:rPr>
              <a:t>I- Présentation générale</a:t>
            </a:r>
          </a:p>
          <a:p>
            <a:pPr marL="0" indent="0">
              <a:lnSpc>
                <a:spcPct val="120000"/>
              </a:lnSpc>
              <a:buNone/>
            </a:pPr>
            <a:r>
              <a:rPr lang="fr-FR" sz="11200" b="1" i="1" dirty="0">
                <a:solidFill>
                  <a:srgbClr val="C00000"/>
                </a:solidFill>
                <a:latin typeface="Comic Sans MS" panose="030F0702030302020204" pitchFamily="66" charset="0"/>
              </a:rPr>
              <a:t>Moment, lieu et milieu d’Ecriture</a:t>
            </a:r>
            <a:endParaRPr lang="fr-FR" sz="9600" b="1" dirty="0">
              <a:latin typeface="Comic Sans MS" panose="030F0702030302020204" pitchFamily="66" charset="0"/>
            </a:endParaRPr>
          </a:p>
          <a:p>
            <a:pPr marL="0" indent="0">
              <a:lnSpc>
                <a:spcPct val="120000"/>
              </a:lnSpc>
              <a:buNone/>
            </a:pPr>
            <a:r>
              <a:rPr lang="fr-FR" sz="9600" b="1" dirty="0">
                <a:latin typeface="Comic Sans MS" panose="030F0702030302020204" pitchFamily="66" charset="0"/>
              </a:rPr>
              <a:t>Vers 125, </a:t>
            </a:r>
            <a:r>
              <a:rPr lang="fr-FR" sz="9600" b="1" dirty="0" err="1">
                <a:latin typeface="Comic Sans MS" panose="030F0702030302020204" pitchFamily="66" charset="0"/>
              </a:rPr>
              <a:t>Papias</a:t>
            </a:r>
            <a:r>
              <a:rPr lang="fr-FR" sz="9600" b="1" dirty="0">
                <a:latin typeface="Comic Sans MS" panose="030F0702030302020204" pitchFamily="66" charset="0"/>
              </a:rPr>
              <a:t> écrivait : « Matthieu réunit donc en langue hébraïque les sentences (</a:t>
            </a:r>
            <a:r>
              <a:rPr lang="fr-FR" sz="9600" b="1" i="1" dirty="0" err="1">
                <a:latin typeface="Comic Sans MS" panose="030F0702030302020204" pitchFamily="66" charset="0"/>
              </a:rPr>
              <a:t>logia</a:t>
            </a:r>
            <a:r>
              <a:rPr lang="fr-FR" sz="9600" b="1" dirty="0">
                <a:latin typeface="Comic Sans MS" panose="030F0702030302020204" pitchFamily="66" charset="0"/>
              </a:rPr>
              <a:t>) et chacun les interpréta (traduisit ?) comme il en était capable » (Eusèbe de Césarée, </a:t>
            </a:r>
            <a:r>
              <a:rPr lang="fr-FR" sz="9600" b="1" i="1" dirty="0">
                <a:latin typeface="Comic Sans MS" panose="030F0702030302020204" pitchFamily="66" charset="0"/>
              </a:rPr>
              <a:t> H E </a:t>
            </a:r>
            <a:r>
              <a:rPr lang="fr-FR" sz="9600" b="1" dirty="0">
                <a:latin typeface="Comic Sans MS" panose="030F0702030302020204" pitchFamily="66" charset="0"/>
              </a:rPr>
              <a:t> 3, 39, 16).</a:t>
            </a:r>
            <a:br>
              <a:rPr lang="fr-FR" sz="9600" b="1" dirty="0">
                <a:latin typeface="Comic Sans MS" panose="030F0702030302020204" pitchFamily="66" charset="0"/>
              </a:rPr>
            </a:br>
            <a:br>
              <a:rPr lang="fr-FR" sz="9600" b="1" dirty="0">
                <a:latin typeface="Comic Sans MS" panose="030F0702030302020204" pitchFamily="66" charset="0"/>
              </a:rPr>
            </a:br>
            <a:r>
              <a:rPr lang="fr-FR" sz="9600" b="1" dirty="0">
                <a:latin typeface="Comic Sans MS" panose="030F0702030302020204" pitchFamily="66" charset="0"/>
              </a:rPr>
              <a:t>Les </a:t>
            </a:r>
            <a:r>
              <a:rPr lang="fr-FR" sz="9600" b="1" i="1" dirty="0" err="1">
                <a:latin typeface="Comic Sans MS" panose="030F0702030302020204" pitchFamily="66" charset="0"/>
              </a:rPr>
              <a:t>logia</a:t>
            </a:r>
            <a:r>
              <a:rPr lang="fr-FR" sz="9600" b="1" dirty="0">
                <a:latin typeface="Comic Sans MS" panose="030F0702030302020204" pitchFamily="66" charset="0"/>
              </a:rPr>
              <a:t>, recueil de paroles et d’enseignements, en araméen et en grec. Un évangile araméen ? Il n’est attesté nulle part.</a:t>
            </a:r>
            <a:br>
              <a:rPr lang="fr-FR" sz="9600" b="1" dirty="0">
                <a:latin typeface="Comic Sans MS" panose="030F0702030302020204" pitchFamily="66" charset="0"/>
              </a:rPr>
            </a:br>
            <a:br>
              <a:rPr lang="fr-FR" sz="9600" b="1" dirty="0">
                <a:latin typeface="Comic Sans MS" panose="030F0702030302020204" pitchFamily="66" charset="0"/>
              </a:rPr>
            </a:br>
            <a:r>
              <a:rPr lang="fr-FR" sz="9600" b="1" dirty="0">
                <a:latin typeface="Comic Sans MS" panose="030F0702030302020204" pitchFamily="66" charset="0"/>
              </a:rPr>
              <a:t>Matthieu écrit en grec et cite les Ecritures selon la Septante :</a:t>
            </a:r>
            <a:br>
              <a:rPr lang="fr-FR" sz="9600" b="1" dirty="0">
                <a:latin typeface="Comic Sans MS" panose="030F0702030302020204" pitchFamily="66" charset="0"/>
              </a:rPr>
            </a:br>
            <a:r>
              <a:rPr lang="fr-FR" sz="9600" b="1" dirty="0">
                <a:latin typeface="Comic Sans MS" panose="030F0702030302020204" pitchFamily="66" charset="0"/>
              </a:rPr>
              <a:t>Exemple : la </a:t>
            </a:r>
            <a:r>
              <a:rPr lang="fr-FR" sz="9600" b="1" i="1" dirty="0" err="1">
                <a:latin typeface="Comic Sans MS" panose="030F0702030302020204" pitchFamily="66" charset="0"/>
              </a:rPr>
              <a:t>parthenos</a:t>
            </a:r>
            <a:r>
              <a:rPr lang="fr-FR" sz="9600" b="1" dirty="0">
                <a:latin typeface="Comic Sans MS" panose="030F0702030302020204" pitchFamily="66" charset="0"/>
              </a:rPr>
              <a:t> d’Isaïe 7,13 LXX, que Matthieu cite en 1, 23 : </a:t>
            </a:r>
            <a:br>
              <a:rPr lang="fr-FR" sz="9600" b="1" dirty="0">
                <a:latin typeface="Comic Sans MS" panose="030F0702030302020204" pitchFamily="66" charset="0"/>
              </a:rPr>
            </a:br>
            <a:r>
              <a:rPr lang="fr-FR" sz="9600" b="1" dirty="0">
                <a:latin typeface="Comic Sans MS" panose="030F0702030302020204" pitchFamily="66" charset="0"/>
              </a:rPr>
              <a:t>« la vierge sera enceinte et  enfantera un fils »,</a:t>
            </a:r>
            <a:br>
              <a:rPr lang="fr-FR" sz="9600" b="1" dirty="0">
                <a:latin typeface="Comic Sans MS" panose="030F0702030302020204" pitchFamily="66" charset="0"/>
              </a:rPr>
            </a:br>
            <a:r>
              <a:rPr lang="fr-FR" sz="9600" b="1" dirty="0">
                <a:latin typeface="Comic Sans MS" panose="030F0702030302020204" pitchFamily="66" charset="0"/>
              </a:rPr>
              <a:t>tandis que le texte hébreu a :</a:t>
            </a:r>
            <a:br>
              <a:rPr lang="fr-FR" sz="9600" b="1" dirty="0">
                <a:latin typeface="Comic Sans MS" panose="030F0702030302020204" pitchFamily="66" charset="0"/>
              </a:rPr>
            </a:br>
            <a:r>
              <a:rPr lang="fr-FR" sz="9600" b="1" dirty="0">
                <a:latin typeface="Comic Sans MS" panose="030F0702030302020204" pitchFamily="66" charset="0"/>
              </a:rPr>
              <a:t>« la jeune femme sera enceinte et enfantera un fils », visant Ezéchias, le fils d’</a:t>
            </a:r>
            <a:r>
              <a:rPr lang="fr-FR" sz="9600" b="1" dirty="0" err="1">
                <a:latin typeface="Comic Sans MS" panose="030F0702030302020204" pitchFamily="66" charset="0"/>
              </a:rPr>
              <a:t>Akhaz</a:t>
            </a:r>
            <a:r>
              <a:rPr lang="fr-FR" sz="9600" b="1" dirty="0">
                <a:latin typeface="Comic Sans MS" panose="030F0702030302020204" pitchFamily="66" charset="0"/>
              </a:rPr>
              <a:t> !</a:t>
            </a:r>
          </a:p>
          <a:p>
            <a:pPr marL="0" indent="0">
              <a:lnSpc>
                <a:spcPct val="120000"/>
              </a:lnSpc>
              <a:buNone/>
            </a:pPr>
            <a:br>
              <a:rPr lang="fr-FR" sz="3400" b="1" dirty="0">
                <a:latin typeface="Comic Sans MS" panose="030F0702030302020204" pitchFamily="66" charset="0"/>
              </a:rPr>
            </a:br>
            <a:r>
              <a:rPr lang="fr-FR" sz="3400" b="1" dirty="0">
                <a:latin typeface="Comic Sans MS" panose="030F0702030302020204" pitchFamily="66" charset="0"/>
              </a:rPr>
              <a:t>.</a:t>
            </a:r>
          </a:p>
        </p:txBody>
      </p:sp>
    </p:spTree>
    <p:extLst>
      <p:ext uri="{BB962C8B-B14F-4D97-AF65-F5344CB8AC3E}">
        <p14:creationId xmlns:p14="http://schemas.microsoft.com/office/powerpoint/2010/main" val="3552418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5E8F93B-7D5C-F9A8-F87E-1E4D6BBF924C}"/>
              </a:ext>
            </a:extLst>
          </p:cNvPr>
          <p:cNvSpPr>
            <a:spLocks noGrp="1"/>
          </p:cNvSpPr>
          <p:nvPr>
            <p:ph idx="1"/>
          </p:nvPr>
        </p:nvSpPr>
        <p:spPr>
          <a:xfrm>
            <a:off x="801688" y="609352"/>
            <a:ext cx="10515600" cy="6248648"/>
          </a:xfrm>
        </p:spPr>
        <p:txBody>
          <a:bodyPr>
            <a:normAutofit/>
          </a:bodyPr>
          <a:lstStyle/>
          <a:p>
            <a:pPr marL="0" indent="0">
              <a:buNone/>
            </a:pPr>
            <a:r>
              <a:rPr lang="fr-FR" sz="2400" b="1" i="1" dirty="0">
                <a:latin typeface="Comic Sans MS" panose="030F0702030302020204" pitchFamily="66" charset="0"/>
              </a:rPr>
              <a:t>Le lieu : </a:t>
            </a:r>
            <a:r>
              <a:rPr lang="fr-FR" sz="2400" b="1" dirty="0">
                <a:latin typeface="Comic Sans MS" panose="030F0702030302020204" pitchFamily="66" charset="0"/>
              </a:rPr>
              <a:t>probablement en Syrie à Antioche, après que la communauté a quitté Jérusalem au début de la guerre juive (66) ?</a:t>
            </a:r>
            <a:br>
              <a:rPr lang="fr-FR" sz="2400" b="1" dirty="0">
                <a:latin typeface="Comic Sans MS" panose="030F0702030302020204" pitchFamily="66" charset="0"/>
              </a:rPr>
            </a:br>
            <a:endParaRPr lang="fr-FR" sz="2400" b="1" dirty="0">
              <a:latin typeface="Comic Sans MS" panose="030F0702030302020204" pitchFamily="66" charset="0"/>
            </a:endParaRPr>
          </a:p>
          <a:p>
            <a:pPr marL="0" indent="0">
              <a:buNone/>
            </a:pPr>
            <a:r>
              <a:rPr lang="fr-FR" sz="2400" b="1" dirty="0">
                <a:latin typeface="Comic Sans MS" panose="030F0702030302020204" pitchFamily="66" charset="0"/>
              </a:rPr>
              <a:t>Un milieu mêlé : ces judéo-chrétiens venus de Judée rencontrent à Antioche des païens déjà passés à la foi chrétienne (voir Actes 11).</a:t>
            </a:r>
            <a:br>
              <a:rPr lang="fr-FR" sz="2400" b="1" dirty="0">
                <a:latin typeface="Comic Sans MS" panose="030F0702030302020204" pitchFamily="66" charset="0"/>
              </a:rPr>
            </a:br>
            <a:r>
              <a:rPr lang="fr-FR" sz="2400" b="1" dirty="0">
                <a:latin typeface="Comic Sans MS" panose="030F0702030302020204" pitchFamily="66" charset="0"/>
              </a:rPr>
              <a:t>Des groupes qui ont connu déjà des tensions entre judéo- et pagano-chrétiens (voir Galates 2,11-14).</a:t>
            </a:r>
            <a:br>
              <a:rPr lang="fr-FR" sz="2400" b="1" dirty="0">
                <a:latin typeface="Comic Sans MS" panose="030F0702030302020204" pitchFamily="66" charset="0"/>
              </a:rPr>
            </a:br>
            <a:br>
              <a:rPr lang="fr-FR" sz="2400" b="1" dirty="0">
                <a:latin typeface="Comic Sans MS" panose="030F0702030302020204" pitchFamily="66" charset="0"/>
              </a:rPr>
            </a:br>
            <a:r>
              <a:rPr lang="fr-FR" sz="2400" b="1" dirty="0">
                <a:latin typeface="Comic Sans MS" panose="030F0702030302020204" pitchFamily="66" charset="0"/>
              </a:rPr>
              <a:t>Les judéo-chrétiens gardent la mémoire des paroles de Jésus restreignant la mission à un retour d’Israël vers Dieu :</a:t>
            </a:r>
            <a:br>
              <a:rPr lang="fr-FR" sz="2400" b="1" dirty="0">
                <a:latin typeface="Comic Sans MS" panose="030F0702030302020204" pitchFamily="66" charset="0"/>
              </a:rPr>
            </a:br>
            <a:endParaRPr lang="fr-FR" sz="2400" b="1" dirty="0">
              <a:latin typeface="Comic Sans MS" panose="030F0702030302020204" pitchFamily="66" charset="0"/>
            </a:endParaRPr>
          </a:p>
          <a:p>
            <a:pPr marL="0" indent="0">
              <a:buNone/>
            </a:pPr>
            <a:r>
              <a:rPr lang="fr-FR" sz="2400" b="1" dirty="0">
                <a:latin typeface="Comic Sans MS" panose="030F0702030302020204" pitchFamily="66" charset="0"/>
              </a:rPr>
              <a:t>10,5-6. 23 : « Ne partez pas sur le chemin des nations païennes, et n’entrez pas dans une ville des Samaritains. Allez plutôt vers les brebis perdues de la maison d’Israël…</a:t>
            </a:r>
          </a:p>
          <a:p>
            <a:pPr marL="0" indent="0">
              <a:buNone/>
            </a:pPr>
            <a:r>
              <a:rPr lang="fr-FR" sz="2400" b="1" dirty="0">
                <a:latin typeface="Comic Sans MS" panose="030F0702030302020204" pitchFamily="66" charset="0"/>
              </a:rPr>
              <a:t>Vous n’arriverez pas au bout des villes d’Israël avant que vienne…. »</a:t>
            </a:r>
            <a:br>
              <a:rPr lang="fr-FR" sz="2400" b="1" dirty="0">
                <a:latin typeface="Comic Sans MS" panose="030F0702030302020204" pitchFamily="66" charset="0"/>
              </a:rPr>
            </a:br>
            <a:endParaRPr lang="fr-FR" sz="2400" b="1" dirty="0">
              <a:latin typeface="Comic Sans MS" panose="030F0702030302020204" pitchFamily="66" charset="0"/>
            </a:endParaRPr>
          </a:p>
        </p:txBody>
      </p:sp>
    </p:spTree>
    <p:extLst>
      <p:ext uri="{BB962C8B-B14F-4D97-AF65-F5344CB8AC3E}">
        <p14:creationId xmlns:p14="http://schemas.microsoft.com/office/powerpoint/2010/main" val="2956447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2C49C22-F4D2-1974-D81F-E214C531925D}"/>
              </a:ext>
            </a:extLst>
          </p:cNvPr>
          <p:cNvSpPr>
            <a:spLocks noGrp="1"/>
          </p:cNvSpPr>
          <p:nvPr>
            <p:ph idx="1"/>
          </p:nvPr>
        </p:nvSpPr>
        <p:spPr>
          <a:xfrm>
            <a:off x="838200" y="304800"/>
            <a:ext cx="10515600" cy="6553200"/>
          </a:xfrm>
        </p:spPr>
        <p:txBody>
          <a:bodyPr>
            <a:normAutofit/>
          </a:bodyPr>
          <a:lstStyle/>
          <a:p>
            <a:pPr marL="0" indent="0">
              <a:buNone/>
            </a:pPr>
            <a:r>
              <a:rPr lang="fr-FR" sz="2400" b="1" dirty="0">
                <a:latin typeface="Comic Sans MS" panose="030F0702030302020204" pitchFamily="66" charset="0"/>
              </a:rPr>
              <a:t>Mais ils sont aussi </a:t>
            </a:r>
            <a:r>
              <a:rPr lang="fr-FR" sz="2400" b="1" i="1" dirty="0">
                <a:latin typeface="Comic Sans MS" panose="030F0702030302020204" pitchFamily="66" charset="0"/>
              </a:rPr>
              <a:t>face à la synagogue :</a:t>
            </a:r>
            <a:br>
              <a:rPr lang="fr-FR" sz="2400" b="1" dirty="0">
                <a:latin typeface="Comic Sans MS" panose="030F0702030302020204" pitchFamily="66" charset="0"/>
              </a:rPr>
            </a:br>
            <a:r>
              <a:rPr lang="fr-FR" sz="2400" b="1" dirty="0">
                <a:latin typeface="Comic Sans MS" panose="030F0702030302020204" pitchFamily="66" charset="0"/>
              </a:rPr>
              <a:t>Après 70 et la chute de Jérusalem, les Juifs se resserrent autour de la Loi et de la synagogue.</a:t>
            </a:r>
            <a:br>
              <a:rPr lang="fr-FR" sz="2400" b="1" dirty="0">
                <a:latin typeface="Comic Sans MS" panose="030F0702030302020204" pitchFamily="66" charset="0"/>
              </a:rPr>
            </a:br>
            <a:r>
              <a:rPr lang="fr-FR" sz="2400" b="1" dirty="0">
                <a:latin typeface="Comic Sans MS" panose="030F0702030302020204" pitchFamily="66" charset="0"/>
              </a:rPr>
              <a:t>La tension grandit entre Juifs et judéo-chrétiens :</a:t>
            </a:r>
            <a:br>
              <a:rPr lang="fr-FR" sz="2400" b="1" dirty="0">
                <a:latin typeface="Comic Sans MS" panose="030F0702030302020204" pitchFamily="66" charset="0"/>
              </a:rPr>
            </a:br>
            <a:r>
              <a:rPr lang="fr-FR" sz="2400" b="1" dirty="0">
                <a:latin typeface="Comic Sans MS" panose="030F0702030302020204" pitchFamily="66" charset="0"/>
              </a:rPr>
              <a:t>« ils vous livreront aux sanhédrins et vous flagelleront dans leurs synagogues » (10,17). 5 fois : « leur synagogue, leurs scribes » :</a:t>
            </a:r>
            <a:br>
              <a:rPr lang="fr-FR" sz="2400" b="1" dirty="0">
                <a:latin typeface="Comic Sans MS" panose="030F0702030302020204" pitchFamily="66" charset="0"/>
              </a:rPr>
            </a:br>
            <a:br>
              <a:rPr lang="fr-FR" sz="2400" b="1" dirty="0">
                <a:latin typeface="Comic Sans MS" panose="030F0702030302020204" pitchFamily="66" charset="0"/>
              </a:rPr>
            </a:br>
            <a:r>
              <a:rPr lang="fr-FR" sz="2400" b="1" i="1" dirty="0">
                <a:latin typeface="Comic Sans MS" panose="030F0702030302020204" pitchFamily="66" charset="0"/>
              </a:rPr>
              <a:t>Matthieu doit faire œuvre d’unité</a:t>
            </a:r>
            <a:r>
              <a:rPr lang="fr-FR" sz="2400" b="1" dirty="0">
                <a:latin typeface="Comic Sans MS" panose="030F0702030302020204" pitchFamily="66" charset="0"/>
              </a:rPr>
              <a:t>, et convaincre ses lecteurs d’une ouverture à l’universel : « toutes les nations païennes » (28,27),</a:t>
            </a:r>
          </a:p>
          <a:p>
            <a:pPr marL="0" indent="0">
              <a:buNone/>
            </a:pPr>
            <a:r>
              <a:rPr lang="fr-FR" sz="2400" b="1" dirty="0">
                <a:latin typeface="Comic Sans MS" panose="030F0702030302020204" pitchFamily="66" charset="0"/>
              </a:rPr>
              <a:t>tout en restant fermement attachés aux Ecritures que Jésus accomplit (« ainsi s’accomplit… »).</a:t>
            </a:r>
          </a:p>
          <a:p>
            <a:pPr marL="0" indent="0">
              <a:buNone/>
            </a:pPr>
            <a:r>
              <a:rPr lang="fr-FR" sz="2400" b="1" dirty="0">
                <a:latin typeface="Comic Sans MS" panose="030F0702030302020204" pitchFamily="66" charset="0"/>
              </a:rPr>
              <a:t>Se désigne-t-il comme « un scribe devenu disciple du Royaume des Cieux, semblable à un maître de maison qui tire de son trésor du neuf et du vieux » ? (13, 52).</a:t>
            </a:r>
          </a:p>
          <a:p>
            <a:pPr marL="0" indent="0">
              <a:buNone/>
            </a:pPr>
            <a:endParaRPr lang="fr-FR" sz="2400" b="1" dirty="0">
              <a:latin typeface="Comic Sans MS" panose="030F0702030302020204" pitchFamily="66" charset="0"/>
            </a:endParaRPr>
          </a:p>
          <a:p>
            <a:pPr marL="0" indent="0">
              <a:buNone/>
            </a:pPr>
            <a:r>
              <a:rPr lang="fr-FR" sz="2400" b="1" dirty="0">
                <a:latin typeface="Comic Sans MS" panose="030F0702030302020204" pitchFamily="66" charset="0"/>
              </a:rPr>
              <a:t>Vers 80 </a:t>
            </a:r>
            <a:r>
              <a:rPr lang="fr-FR" sz="2400" b="1" dirty="0" err="1">
                <a:latin typeface="Comic Sans MS" panose="030F0702030302020204" pitchFamily="66" charset="0"/>
              </a:rPr>
              <a:t>ap</a:t>
            </a:r>
            <a:r>
              <a:rPr lang="fr-FR" sz="2400" b="1" dirty="0">
                <a:latin typeface="Comic Sans MS" panose="030F0702030302020204" pitchFamily="66" charset="0"/>
              </a:rPr>
              <a:t>. J.-C ; l’appel de Matthieu le collecteur d’impôts (9,9).</a:t>
            </a:r>
          </a:p>
        </p:txBody>
      </p:sp>
    </p:spTree>
    <p:extLst>
      <p:ext uri="{BB962C8B-B14F-4D97-AF65-F5344CB8AC3E}">
        <p14:creationId xmlns:p14="http://schemas.microsoft.com/office/powerpoint/2010/main" val="2777391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069B47-487C-83F0-A0F6-723FF362B89F}"/>
              </a:ext>
            </a:extLst>
          </p:cNvPr>
          <p:cNvSpPr>
            <a:spLocks noGrp="1"/>
          </p:cNvSpPr>
          <p:nvPr>
            <p:ph type="title"/>
          </p:nvPr>
        </p:nvSpPr>
        <p:spPr>
          <a:xfrm>
            <a:off x="838200" y="365126"/>
            <a:ext cx="10515600" cy="694748"/>
          </a:xfrm>
        </p:spPr>
        <p:txBody>
          <a:bodyPr>
            <a:normAutofit/>
          </a:bodyPr>
          <a:lstStyle/>
          <a:p>
            <a:r>
              <a:rPr lang="fr-FR" sz="2400" b="1" dirty="0">
                <a:latin typeface="Comic Sans MS" panose="030F0702030302020204" pitchFamily="66" charset="0"/>
              </a:rPr>
              <a:t>Le Caravage, La vocation de saint Matthieu ( 1599-1600 )</a:t>
            </a:r>
          </a:p>
        </p:txBody>
      </p:sp>
      <p:pic>
        <p:nvPicPr>
          <p:cNvPr id="5" name="Espace réservé du contenu 4">
            <a:extLst>
              <a:ext uri="{FF2B5EF4-FFF2-40B4-BE49-F238E27FC236}">
                <a16:creationId xmlns:a16="http://schemas.microsoft.com/office/drawing/2014/main" id="{FCAA95BC-3947-1480-ADD1-E8C2D86D158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52968" y="1309688"/>
            <a:ext cx="5486063" cy="5183187"/>
          </a:xfrm>
        </p:spPr>
      </p:pic>
    </p:spTree>
    <p:extLst>
      <p:ext uri="{BB962C8B-B14F-4D97-AF65-F5344CB8AC3E}">
        <p14:creationId xmlns:p14="http://schemas.microsoft.com/office/powerpoint/2010/main" val="299029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2F8CCA5-6D7E-D91A-068D-51CA956E37FD}"/>
              </a:ext>
            </a:extLst>
          </p:cNvPr>
          <p:cNvSpPr>
            <a:spLocks noGrp="1"/>
          </p:cNvSpPr>
          <p:nvPr>
            <p:ph idx="1"/>
          </p:nvPr>
        </p:nvSpPr>
        <p:spPr>
          <a:xfrm>
            <a:off x="838200" y="404734"/>
            <a:ext cx="10515600" cy="6310859"/>
          </a:xfrm>
        </p:spPr>
        <p:txBody>
          <a:bodyPr>
            <a:normAutofit/>
          </a:bodyPr>
          <a:lstStyle/>
          <a:p>
            <a:pPr marL="0" indent="0">
              <a:buNone/>
            </a:pPr>
            <a:r>
              <a:rPr lang="fr-FR" sz="2400" b="1" i="1" dirty="0">
                <a:latin typeface="Comic Sans MS" panose="030F0702030302020204" pitchFamily="66" charset="0"/>
              </a:rPr>
              <a:t>Les sources :</a:t>
            </a:r>
          </a:p>
          <a:p>
            <a:pPr marL="0" indent="0">
              <a:buNone/>
            </a:pPr>
            <a:r>
              <a:rPr lang="fr-FR" sz="2400" b="1" dirty="0">
                <a:latin typeface="Comic Sans MS" panose="030F0702030302020204" pitchFamily="66" charset="0"/>
              </a:rPr>
              <a:t>Comme Luc, Matthieu utilise l’évangile de  Marc : 80% de Marc est repris par Matthieu ; mais Matthieu est une fois et demi plus long.</a:t>
            </a:r>
            <a:br>
              <a:rPr lang="fr-FR" sz="2400" b="1" dirty="0">
                <a:latin typeface="Comic Sans MS" panose="030F0702030302020204" pitchFamily="66" charset="0"/>
              </a:rPr>
            </a:br>
            <a:r>
              <a:rPr lang="fr-FR" sz="2400" b="1" dirty="0">
                <a:latin typeface="Comic Sans MS" panose="030F0702030302020204" pitchFamily="66" charset="0"/>
              </a:rPr>
              <a:t>les différences viennent des discours (Marc n’en a qu’un), des </a:t>
            </a:r>
            <a:r>
              <a:rPr lang="fr-FR" sz="2400" b="1" i="1" dirty="0" err="1">
                <a:latin typeface="Comic Sans MS" panose="030F0702030302020204" pitchFamily="66" charset="0"/>
              </a:rPr>
              <a:t>logia</a:t>
            </a:r>
            <a:r>
              <a:rPr lang="fr-FR" sz="2400" b="1" i="1" dirty="0">
                <a:latin typeface="Comic Sans MS" panose="030F0702030302020204" pitchFamily="66" charset="0"/>
              </a:rPr>
              <a:t> </a:t>
            </a:r>
            <a:r>
              <a:rPr lang="fr-FR" sz="2400" b="1" dirty="0">
                <a:latin typeface="Comic Sans MS" panose="030F0702030302020204" pitchFamily="66" charset="0"/>
              </a:rPr>
              <a:t> et de l’évangile de l’enfance.</a:t>
            </a:r>
            <a:br>
              <a:rPr lang="fr-FR" sz="2400" b="1" dirty="0">
                <a:latin typeface="Comic Sans MS" panose="030F0702030302020204" pitchFamily="66" charset="0"/>
              </a:rPr>
            </a:br>
            <a:br>
              <a:rPr lang="fr-FR" sz="2400" b="1" dirty="0">
                <a:latin typeface="Comic Sans MS" panose="030F0702030302020204" pitchFamily="66" charset="0"/>
              </a:rPr>
            </a:br>
            <a:r>
              <a:rPr lang="fr-FR" sz="2400" b="1" dirty="0">
                <a:latin typeface="Comic Sans MS" panose="030F0702030302020204" pitchFamily="66" charset="0"/>
              </a:rPr>
              <a:t>Comme Luc, Matthieu utilise la source Q (source des </a:t>
            </a:r>
            <a:r>
              <a:rPr lang="fr-FR" sz="2400" b="1" i="1" dirty="0" err="1">
                <a:latin typeface="Comic Sans MS" panose="030F0702030302020204" pitchFamily="66" charset="0"/>
              </a:rPr>
              <a:t>logia</a:t>
            </a:r>
            <a:r>
              <a:rPr lang="fr-FR" sz="2400" b="1" i="1" dirty="0">
                <a:latin typeface="Comic Sans MS" panose="030F0702030302020204" pitchFamily="66" charset="0"/>
              </a:rPr>
              <a:t>), </a:t>
            </a:r>
            <a:r>
              <a:rPr lang="fr-FR" sz="2400" b="1" dirty="0">
                <a:latin typeface="Comic Sans MS" panose="030F0702030302020204" pitchFamily="66" charset="0"/>
              </a:rPr>
              <a:t>une série d’enseignements de Jésus que l’on trouve aussi dans l’évangile de Thomas (milieu du 2</a:t>
            </a:r>
            <a:r>
              <a:rPr lang="fr-FR" sz="2400" b="1" baseline="30000" dirty="0">
                <a:latin typeface="Comic Sans MS" panose="030F0702030302020204" pitchFamily="66" charset="0"/>
              </a:rPr>
              <a:t>ème</a:t>
            </a:r>
            <a:r>
              <a:rPr lang="fr-FR" sz="2400" b="1" dirty="0">
                <a:latin typeface="Comic Sans MS" panose="030F0702030302020204" pitchFamily="66" charset="0"/>
              </a:rPr>
              <a:t> siècle), et qui témoignent souvent de groupes itinérants radicaux.</a:t>
            </a:r>
            <a:br>
              <a:rPr lang="fr-FR" sz="2400" b="1" dirty="0">
                <a:latin typeface="Comic Sans MS" panose="030F0702030302020204" pitchFamily="66" charset="0"/>
              </a:rPr>
            </a:br>
            <a:r>
              <a:rPr lang="fr-FR" sz="2400" b="1" dirty="0">
                <a:latin typeface="Comic Sans MS" panose="030F0702030302020204" pitchFamily="66" charset="0"/>
              </a:rPr>
              <a:t>Enfin, il y a un bien propre matthéen </a:t>
            </a:r>
            <a:r>
              <a:rPr lang="fr-FR" sz="2400" b="1" dirty="0" err="1">
                <a:latin typeface="Comic Sans MS" panose="030F0702030302020204" pitchFamily="66" charset="0"/>
              </a:rPr>
              <a:t>Sm</a:t>
            </a:r>
            <a:r>
              <a:rPr lang="fr-FR" sz="2400" b="1" dirty="0">
                <a:latin typeface="Comic Sans MS" panose="030F0702030302020204" pitchFamily="66" charset="0"/>
              </a:rPr>
              <a:t> (l’évangile de l’enfance, l’introduction du discours sur la montagne, le manifeste final etc…)</a:t>
            </a:r>
          </a:p>
          <a:p>
            <a:pPr marL="0" indent="0">
              <a:buNone/>
            </a:pPr>
            <a:br>
              <a:rPr lang="fr-FR" sz="2400" b="1" i="1" dirty="0">
                <a:latin typeface="Comic Sans MS" panose="030F0702030302020204" pitchFamily="66" charset="0"/>
              </a:rPr>
            </a:br>
            <a:r>
              <a:rPr lang="fr-FR" sz="2400" b="1" i="1" dirty="0">
                <a:latin typeface="Comic Sans MS" panose="030F0702030302020204" pitchFamily="66" charset="0"/>
              </a:rPr>
              <a:t>Un plan de l’évangile ?</a:t>
            </a:r>
            <a:r>
              <a:rPr lang="fr-FR" sz="2400" b="1" dirty="0">
                <a:latin typeface="Comic Sans MS" panose="030F0702030302020204" pitchFamily="66" charset="0"/>
              </a:rPr>
              <a:t> </a:t>
            </a:r>
            <a:br>
              <a:rPr lang="fr-FR" sz="2400" b="1" dirty="0">
                <a:latin typeface="Comic Sans MS" panose="030F0702030302020204" pitchFamily="66" charset="0"/>
              </a:rPr>
            </a:br>
            <a:r>
              <a:rPr lang="fr-FR" sz="2400" b="1" dirty="0">
                <a:latin typeface="Comic Sans MS" panose="030F0702030302020204" pitchFamily="66" charset="0"/>
              </a:rPr>
              <a:t>En gros Matthieu suit l’organisation de Marc  : Galilée/chemin vers Jérusalem/Jérusalem, passion et résurrection.</a:t>
            </a:r>
            <a:br>
              <a:rPr lang="fr-FR" sz="2400" b="1" dirty="0">
                <a:latin typeface="Comic Sans MS" panose="030F0702030302020204" pitchFamily="66" charset="0"/>
              </a:rPr>
            </a:br>
            <a:r>
              <a:rPr lang="fr-FR" sz="2400" b="1" dirty="0">
                <a:latin typeface="Comic Sans MS" panose="030F0702030302020204" pitchFamily="66" charset="0"/>
              </a:rPr>
              <a:t>Mais il la bouleverse aussi largement, en intégrant 5 grands discours, autour desquels il structure son texte.</a:t>
            </a:r>
          </a:p>
        </p:txBody>
      </p:sp>
    </p:spTree>
    <p:extLst>
      <p:ext uri="{BB962C8B-B14F-4D97-AF65-F5344CB8AC3E}">
        <p14:creationId xmlns:p14="http://schemas.microsoft.com/office/powerpoint/2010/main" val="3525971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813E32F-7198-161A-EA46-7CCDB26AC5D2}"/>
              </a:ext>
            </a:extLst>
          </p:cNvPr>
          <p:cNvSpPr>
            <a:spLocks noGrp="1"/>
          </p:cNvSpPr>
          <p:nvPr>
            <p:ph idx="1"/>
          </p:nvPr>
        </p:nvSpPr>
        <p:spPr>
          <a:xfrm>
            <a:off x="838200" y="304800"/>
            <a:ext cx="10515600" cy="6438900"/>
          </a:xfrm>
        </p:spPr>
        <p:txBody>
          <a:bodyPr>
            <a:noAutofit/>
          </a:bodyPr>
          <a:lstStyle/>
          <a:p>
            <a:pPr marL="457200" lvl="1" indent="0">
              <a:lnSpc>
                <a:spcPts val="3000"/>
              </a:lnSpc>
              <a:buNone/>
            </a:pPr>
            <a:r>
              <a:rPr lang="fr-FR" sz="2000" b="1" dirty="0">
                <a:latin typeface="Comic Sans MS" panose="030F0702030302020204" pitchFamily="66" charset="0"/>
              </a:rPr>
              <a:t>1,1-14,12 : enfance et mission en Galilée</a:t>
            </a:r>
            <a:br>
              <a:rPr lang="fr-FR" sz="2000" b="1" dirty="0">
                <a:latin typeface="Comic Sans MS" panose="030F0702030302020204" pitchFamily="66" charset="0"/>
              </a:rPr>
            </a:br>
            <a:r>
              <a:rPr lang="fr-FR" sz="2000" b="1" dirty="0">
                <a:latin typeface="Comic Sans MS" panose="030F0702030302020204" pitchFamily="66" charset="0"/>
              </a:rPr>
              <a:t>  1-2 Naissance et enfance de Jésus, 3-4,11 de Jean Baptise à      Jésus : baptême et épreuve au désert</a:t>
            </a:r>
            <a:br>
              <a:rPr lang="fr-FR" sz="2000" b="1" dirty="0">
                <a:latin typeface="Comic Sans MS" panose="030F0702030302020204" pitchFamily="66" charset="0"/>
              </a:rPr>
            </a:br>
            <a:r>
              <a:rPr lang="fr-FR" sz="2000" b="1" dirty="0">
                <a:latin typeface="Comic Sans MS" panose="030F0702030302020204" pitchFamily="66" charset="0"/>
              </a:rPr>
              <a:t>  4,12-14,12 : la mission en Galilée jusqu’à la mort de Jean</a:t>
            </a:r>
            <a:br>
              <a:rPr lang="fr-FR" sz="2000" b="1" dirty="0">
                <a:latin typeface="Comic Sans MS" panose="030F0702030302020204" pitchFamily="66" charset="0"/>
              </a:rPr>
            </a:br>
            <a:r>
              <a:rPr lang="fr-FR" sz="2000" b="1" i="1" dirty="0">
                <a:latin typeface="Comic Sans MS" panose="030F0702030302020204" pitchFamily="66" charset="0"/>
              </a:rPr>
              <a:t>Discours sur la montagne, </a:t>
            </a:r>
            <a:r>
              <a:rPr lang="fr-FR" sz="2000" b="1" dirty="0">
                <a:latin typeface="Comic Sans MS" panose="030F0702030302020204" pitchFamily="66" charset="0"/>
              </a:rPr>
              <a:t>appel des disciples et </a:t>
            </a:r>
            <a:r>
              <a:rPr lang="fr-FR" sz="2000" b="1" i="1" dirty="0">
                <a:latin typeface="Comic Sans MS" panose="030F0702030302020204" pitchFamily="66" charset="0"/>
              </a:rPr>
              <a:t>discours apostolique, </a:t>
            </a:r>
            <a:r>
              <a:rPr lang="fr-FR" sz="2000" b="1" dirty="0">
                <a:latin typeface="Comic Sans MS" panose="030F0702030302020204" pitchFamily="66" charset="0"/>
              </a:rPr>
              <a:t>guérisons et controverses et </a:t>
            </a:r>
            <a:r>
              <a:rPr lang="fr-FR" sz="2000" b="1" i="1" dirty="0">
                <a:latin typeface="Comic Sans MS" panose="030F0702030302020204" pitchFamily="66" charset="0"/>
              </a:rPr>
              <a:t>discours en paraboles ;</a:t>
            </a:r>
            <a:r>
              <a:rPr lang="fr-FR" sz="2000" b="1" dirty="0">
                <a:latin typeface="Comic Sans MS" panose="030F0702030302020204" pitchFamily="66" charset="0"/>
              </a:rPr>
              <a:t> mort de Jean Baptiste </a:t>
            </a:r>
            <a:br>
              <a:rPr lang="fr-FR" sz="2000" b="1" dirty="0">
                <a:latin typeface="Comic Sans MS" panose="030F0702030302020204" pitchFamily="66" charset="0"/>
              </a:rPr>
            </a:br>
            <a:br>
              <a:rPr lang="fr-FR" sz="2000" b="1" i="1" dirty="0">
                <a:latin typeface="Comic Sans MS" panose="030F0702030302020204" pitchFamily="66" charset="0"/>
              </a:rPr>
            </a:br>
            <a:r>
              <a:rPr lang="fr-FR" sz="2000" b="1" dirty="0">
                <a:latin typeface="Comic Sans MS" panose="030F0702030302020204" pitchFamily="66" charset="0"/>
              </a:rPr>
              <a:t>14,13-20,34 : en route vers Jérusalem</a:t>
            </a:r>
            <a:br>
              <a:rPr lang="fr-FR" sz="2000" b="1" dirty="0">
                <a:latin typeface="Comic Sans MS" panose="030F0702030302020204" pitchFamily="66" charset="0"/>
              </a:rPr>
            </a:br>
            <a:r>
              <a:rPr lang="fr-FR" sz="2000" b="1" dirty="0">
                <a:latin typeface="Comic Sans MS" panose="030F0702030302020204" pitchFamily="66" charset="0"/>
              </a:rPr>
              <a:t>  14,13-17 la révélation du Christ, Fils de Dieu  </a:t>
            </a:r>
            <a:br>
              <a:rPr lang="fr-FR" sz="2000" b="1" dirty="0">
                <a:latin typeface="Comic Sans MS" panose="030F0702030302020204" pitchFamily="66" charset="0"/>
              </a:rPr>
            </a:br>
            <a:r>
              <a:rPr lang="fr-FR" sz="2000" b="1" dirty="0">
                <a:latin typeface="Comic Sans MS" panose="030F0702030302020204" pitchFamily="66" charset="0"/>
              </a:rPr>
              <a:t>  18-20 </a:t>
            </a:r>
            <a:r>
              <a:rPr lang="fr-FR" sz="2000" b="1" i="1" dirty="0">
                <a:latin typeface="Comic Sans MS" panose="030F0702030302020204" pitchFamily="66" charset="0"/>
              </a:rPr>
              <a:t>le discours sur l’Eglise</a:t>
            </a:r>
            <a:br>
              <a:rPr lang="fr-FR" sz="2000" b="1" i="1" dirty="0">
                <a:latin typeface="Comic Sans MS" panose="030F0702030302020204" pitchFamily="66" charset="0"/>
              </a:rPr>
            </a:br>
            <a:br>
              <a:rPr lang="fr-FR" sz="2000" b="1" i="1" dirty="0">
                <a:latin typeface="Comic Sans MS" panose="030F0702030302020204" pitchFamily="66" charset="0"/>
              </a:rPr>
            </a:br>
            <a:r>
              <a:rPr lang="fr-FR" sz="2000" b="1" dirty="0">
                <a:latin typeface="Comic Sans MS" panose="030F0702030302020204" pitchFamily="66" charset="0"/>
              </a:rPr>
              <a:t>21-27 A Jérusalem : entrée messianique, passion et mort de Jésus</a:t>
            </a:r>
            <a:br>
              <a:rPr lang="fr-FR" sz="2000" b="1" dirty="0">
                <a:latin typeface="Comic Sans MS" panose="030F0702030302020204" pitchFamily="66" charset="0"/>
              </a:rPr>
            </a:br>
            <a:r>
              <a:rPr lang="fr-FR" sz="2000" b="1" dirty="0">
                <a:latin typeface="Comic Sans MS" panose="030F0702030302020204" pitchFamily="66" charset="0"/>
              </a:rPr>
              <a:t>  21 entrée triomphale, et purification du Temple ; 22-23 conflit avec les autorités,</a:t>
            </a:r>
            <a:r>
              <a:rPr lang="fr-FR" sz="2000" b="1" i="1" dirty="0">
                <a:latin typeface="Comic Sans MS" panose="030F0702030302020204" pitchFamily="66" charset="0"/>
              </a:rPr>
              <a:t> discours sur la fin</a:t>
            </a:r>
            <a:r>
              <a:rPr lang="fr-FR" sz="2000" b="1" dirty="0">
                <a:latin typeface="Comic Sans MS" panose="030F0702030302020204" pitchFamily="66" charset="0"/>
              </a:rPr>
              <a:t> ; 24-25 paraboles du jugement ; 26-27 passion et mort de Jésus</a:t>
            </a:r>
          </a:p>
          <a:p>
            <a:pPr marL="0" indent="0">
              <a:lnSpc>
                <a:spcPts val="3000"/>
              </a:lnSpc>
              <a:buNone/>
            </a:pPr>
            <a:r>
              <a:rPr lang="fr-FR" sz="2000" b="1" dirty="0">
                <a:latin typeface="Comic Sans MS" panose="030F0702030302020204" pitchFamily="66" charset="0"/>
              </a:rPr>
              <a:t>   28 Récits de christophanie</a:t>
            </a:r>
            <a:br>
              <a:rPr lang="fr-FR" sz="2400" b="1" dirty="0">
                <a:latin typeface="Comic Sans MS" panose="030F0702030302020204" pitchFamily="66" charset="0"/>
              </a:rPr>
            </a:br>
            <a:br>
              <a:rPr lang="fr-FR" sz="2400" b="1" dirty="0">
                <a:latin typeface="Comic Sans MS" panose="030F0702030302020204" pitchFamily="66" charset="0"/>
              </a:rPr>
            </a:br>
            <a:endParaRPr lang="fr-FR" sz="2400" b="1" dirty="0">
              <a:latin typeface="Comic Sans MS" panose="030F0702030302020204" pitchFamily="66" charset="0"/>
            </a:endParaRPr>
          </a:p>
        </p:txBody>
      </p:sp>
    </p:spTree>
    <p:extLst>
      <p:ext uri="{BB962C8B-B14F-4D97-AF65-F5344CB8AC3E}">
        <p14:creationId xmlns:p14="http://schemas.microsoft.com/office/powerpoint/2010/main" val="104617167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397</TotalTime>
  <Words>2978</Words>
  <Application>Microsoft Office PowerPoint</Application>
  <PresentationFormat>Grand écran</PresentationFormat>
  <Paragraphs>89</Paragraphs>
  <Slides>25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25</vt:i4>
      </vt:variant>
    </vt:vector>
  </HeadingPairs>
  <TitlesOfParts>
    <vt:vector size="30" baseType="lpstr">
      <vt:lpstr>Arial</vt:lpstr>
      <vt:lpstr>Calibri</vt:lpstr>
      <vt:lpstr>Calibri Light</vt:lpstr>
      <vt:lpstr>Comic Sans MS</vt:lpstr>
      <vt:lpstr>Thème Office</vt:lpstr>
      <vt:lpstr>Le Caravage, saint Matthieu et l’ange (1602)</vt:lpstr>
      <vt:lpstr>Présentation PowerPoint</vt:lpstr>
      <vt:lpstr>Evangile selon Matthieu</vt:lpstr>
      <vt:lpstr>Présentation PowerPoint</vt:lpstr>
      <vt:lpstr>Présentation PowerPoint</vt:lpstr>
      <vt:lpstr>Présentation PowerPoint</vt:lpstr>
      <vt:lpstr>Le Caravage, La vocation de saint Matthieu ( 1599-1600 )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Portail de l’abbaye de Conques : le jugement (Mt 25)</vt:lpstr>
      <vt:lpstr>Présentation PowerPoint</vt:lpstr>
      <vt:lpstr>Le Caravage, tableau refusé (1602)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33</cp:revision>
  <dcterms:created xsi:type="dcterms:W3CDTF">2025-12-28T17:10:24Z</dcterms:created>
  <dcterms:modified xsi:type="dcterms:W3CDTF">2026-02-17T11:40:18Z</dcterms:modified>
</cp:coreProperties>
</file>