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418" r:id="rId2"/>
    <p:sldId id="288" r:id="rId3"/>
    <p:sldId id="316" r:id="rId4"/>
    <p:sldId id="370" r:id="rId5"/>
    <p:sldId id="329" r:id="rId6"/>
    <p:sldId id="419" r:id="rId7"/>
    <p:sldId id="384" r:id="rId8"/>
    <p:sldId id="330" r:id="rId9"/>
    <p:sldId id="364" r:id="rId10"/>
    <p:sldId id="383" r:id="rId11"/>
    <p:sldId id="368" r:id="rId12"/>
    <p:sldId id="380" r:id="rId13"/>
    <p:sldId id="385" r:id="rId14"/>
    <p:sldId id="302" r:id="rId15"/>
    <p:sldId id="386" r:id="rId16"/>
    <p:sldId id="343" r:id="rId17"/>
    <p:sldId id="345" r:id="rId18"/>
    <p:sldId id="344" r:id="rId19"/>
    <p:sldId id="331" r:id="rId20"/>
    <p:sldId id="342" r:id="rId21"/>
    <p:sldId id="346" r:id="rId22"/>
    <p:sldId id="387" r:id="rId23"/>
    <p:sldId id="413" r:id="rId24"/>
    <p:sldId id="307" r:id="rId25"/>
    <p:sldId id="308" r:id="rId26"/>
    <p:sldId id="414" r:id="rId27"/>
    <p:sldId id="338" r:id="rId28"/>
    <p:sldId id="337" r:id="rId29"/>
    <p:sldId id="373" r:id="rId30"/>
    <p:sldId id="371" r:id="rId31"/>
    <p:sldId id="420" r:id="rId32"/>
    <p:sldId id="431" r:id="rId33"/>
    <p:sldId id="305" r:id="rId34"/>
    <p:sldId id="388" r:id="rId35"/>
    <p:sldId id="360" r:id="rId36"/>
    <p:sldId id="378" r:id="rId37"/>
    <p:sldId id="391" r:id="rId38"/>
    <p:sldId id="379" r:id="rId39"/>
    <p:sldId id="294" r:id="rId40"/>
    <p:sldId id="412" r:id="rId41"/>
    <p:sldId id="318" r:id="rId42"/>
    <p:sldId id="321" r:id="rId43"/>
    <p:sldId id="301" r:id="rId44"/>
    <p:sldId id="350" r:id="rId45"/>
    <p:sldId id="284" r:id="rId46"/>
    <p:sldId id="372" r:id="rId47"/>
    <p:sldId id="417" r:id="rId48"/>
    <p:sldId id="389" r:id="rId49"/>
    <p:sldId id="390" r:id="rId50"/>
    <p:sldId id="327" r:id="rId51"/>
    <p:sldId id="416"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581"/>
  </p:normalViewPr>
  <p:slideViewPr>
    <p:cSldViewPr snapToGrid="0" snapToObjects="1">
      <p:cViewPr varScale="1">
        <p:scale>
          <a:sx n="87" d="100"/>
          <a:sy n="87" d="100"/>
        </p:scale>
        <p:origin x="216" y="760"/>
      </p:cViewPr>
      <p:guideLst/>
    </p:cSldViewPr>
  </p:slideViewPr>
  <p:outlineViewPr>
    <p:cViewPr>
      <p:scale>
        <a:sx n="33" d="100"/>
        <a:sy n="33" d="100"/>
      </p:scale>
      <p:origin x="0" y="-32"/>
    </p:cViewPr>
  </p:outlineViewPr>
  <p:notesTextViewPr>
    <p:cViewPr>
      <p:scale>
        <a:sx n="1" d="1"/>
        <a:sy n="1" d="1"/>
      </p:scale>
      <p:origin x="0" y="0"/>
    </p:cViewPr>
  </p:notesTextViewPr>
  <p:sorterViewPr>
    <p:cViewPr>
      <p:scale>
        <a:sx n="143" d="100"/>
        <a:sy n="14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F02701-98A0-204D-AD9E-2F0642E6DE76}" type="datetimeFigureOut">
              <a:rPr lang="fr-FR" smtClean="0"/>
              <a:t>11/05/2026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D74D3-F5D4-164E-824C-B8429562E0B9}" type="slidenum">
              <a:rPr lang="fr-FR" smtClean="0"/>
              <a:t>‹N°›</a:t>
            </a:fld>
            <a:endParaRPr lang="fr-FR"/>
          </a:p>
        </p:txBody>
      </p:sp>
    </p:spTree>
    <p:extLst>
      <p:ext uri="{BB962C8B-B14F-4D97-AF65-F5344CB8AC3E}">
        <p14:creationId xmlns:p14="http://schemas.microsoft.com/office/powerpoint/2010/main" val="2579676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Michel-Ange, </a:t>
            </a:r>
            <a:r>
              <a:rPr lang="fr-FR" i="1" dirty="0"/>
              <a:t>Adam et Eve chassés du paradis, </a:t>
            </a:r>
            <a:r>
              <a:rPr lang="fr-FR" dirty="0"/>
              <a:t>1509-1510, Chapelle Sixtine </a:t>
            </a:r>
          </a:p>
          <a:p>
            <a:endParaRPr lang="fr-FR" dirty="0"/>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3</a:t>
            </a:fld>
            <a:endParaRPr lang="fr-FR"/>
          </a:p>
        </p:txBody>
      </p:sp>
    </p:spTree>
    <p:extLst>
      <p:ext uri="{BB962C8B-B14F-4D97-AF65-F5344CB8AC3E}">
        <p14:creationId xmlns:p14="http://schemas.microsoft.com/office/powerpoint/2010/main" val="398256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90000"/>
              </a:lnSpc>
              <a:spcBef>
                <a:spcPct val="0"/>
              </a:spcBef>
              <a:spcAft>
                <a:spcPts val="600"/>
              </a:spcAft>
            </a:pPr>
            <a:r>
              <a:rPr lang="en-US" sz="1200" kern="1200" dirty="0">
                <a:solidFill>
                  <a:srgbClr val="FFFFFF"/>
                </a:solidFill>
                <a:latin typeface="+mn-lt"/>
                <a:ea typeface="+mn-ea"/>
                <a:cs typeface="+mn-cs"/>
              </a:rPr>
              <a:t>Crucifix de Germaine </a:t>
            </a:r>
            <a:r>
              <a:rPr lang="en-US" sz="1200" kern="1200" dirty="0" err="1">
                <a:solidFill>
                  <a:srgbClr val="FFFFFF"/>
                </a:solidFill>
                <a:latin typeface="+mn-lt"/>
                <a:ea typeface="+mn-ea"/>
                <a:cs typeface="+mn-cs"/>
              </a:rPr>
              <a:t>Richier</a:t>
            </a:r>
            <a:r>
              <a:rPr lang="en-US" sz="1200" kern="1200" dirty="0">
                <a:solidFill>
                  <a:srgbClr val="FFFFFF"/>
                </a:solidFill>
                <a:latin typeface="+mn-lt"/>
                <a:ea typeface="+mn-ea"/>
                <a:cs typeface="+mn-cs"/>
              </a:rPr>
              <a:t> , </a:t>
            </a:r>
          </a:p>
          <a:p>
            <a:pPr>
              <a:lnSpc>
                <a:spcPct val="90000"/>
              </a:lnSpc>
              <a:spcBef>
                <a:spcPct val="0"/>
              </a:spcBef>
              <a:spcAft>
                <a:spcPts val="600"/>
              </a:spcAft>
            </a:pPr>
            <a:r>
              <a:rPr lang="en-US" sz="1200" kern="1200" dirty="0" err="1">
                <a:solidFill>
                  <a:srgbClr val="FFFFFF"/>
                </a:solidFill>
                <a:latin typeface="+mn-lt"/>
                <a:ea typeface="+mn-ea"/>
                <a:cs typeface="+mn-cs"/>
              </a:rPr>
              <a:t>Eglise</a:t>
            </a:r>
            <a:r>
              <a:rPr lang="en-US" sz="1200" kern="1200" dirty="0">
                <a:solidFill>
                  <a:srgbClr val="FFFFFF"/>
                </a:solidFill>
                <a:latin typeface="+mn-lt"/>
                <a:ea typeface="+mn-ea"/>
                <a:cs typeface="+mn-cs"/>
              </a:rPr>
              <a:t> Notre-Dame de Toute-Grâce</a:t>
            </a:r>
          </a:p>
          <a:p>
            <a:pPr>
              <a:lnSpc>
                <a:spcPct val="90000"/>
              </a:lnSpc>
              <a:spcBef>
                <a:spcPct val="0"/>
              </a:spcBef>
              <a:spcAft>
                <a:spcPts val="600"/>
              </a:spcAft>
            </a:pPr>
            <a:r>
              <a:rPr lang="en-US" sz="1200" kern="1200" dirty="0">
                <a:solidFill>
                  <a:srgbClr val="FFFFFF"/>
                </a:solidFill>
                <a:latin typeface="+mn-lt"/>
                <a:ea typeface="+mn-ea"/>
                <a:cs typeface="+mn-cs"/>
              </a:rPr>
              <a:t>du plateau </a:t>
            </a:r>
            <a:r>
              <a:rPr lang="en-US" sz="1200" kern="1200" dirty="0" err="1">
                <a:solidFill>
                  <a:srgbClr val="FFFFFF"/>
                </a:solidFill>
                <a:latin typeface="+mn-lt"/>
                <a:ea typeface="+mn-ea"/>
                <a:cs typeface="+mn-cs"/>
              </a:rPr>
              <a:t>d’Assy</a:t>
            </a:r>
            <a:r>
              <a:rPr lang="en-US" sz="1200" kern="1200" dirty="0">
                <a:solidFill>
                  <a:srgbClr val="FFFFFF"/>
                </a:solidFill>
                <a:latin typeface="+mn-lt"/>
                <a:ea typeface="+mn-ea"/>
                <a:cs typeface="+mn-cs"/>
              </a:rPr>
              <a:t>, 1950</a:t>
            </a:r>
            <a:endParaRPr lang="fr-FR" dirty="0"/>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40</a:t>
            </a:fld>
            <a:endParaRPr lang="fr-FR"/>
          </a:p>
        </p:txBody>
      </p:sp>
    </p:spTree>
    <p:extLst>
      <p:ext uri="{BB962C8B-B14F-4D97-AF65-F5344CB8AC3E}">
        <p14:creationId xmlns:p14="http://schemas.microsoft.com/office/powerpoint/2010/main" val="74924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 de Gaulle en-haut, G. Tillion en bas</a:t>
            </a:r>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51</a:t>
            </a:fld>
            <a:endParaRPr lang="fr-FR"/>
          </a:p>
        </p:txBody>
      </p:sp>
    </p:spTree>
    <p:extLst>
      <p:ext uri="{BB962C8B-B14F-4D97-AF65-F5344CB8AC3E}">
        <p14:creationId xmlns:p14="http://schemas.microsoft.com/office/powerpoint/2010/main" val="3680679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5</a:t>
            </a:fld>
            <a:endParaRPr lang="fr-FR"/>
          </a:p>
        </p:txBody>
      </p:sp>
    </p:spTree>
    <p:extLst>
      <p:ext uri="{BB962C8B-B14F-4D97-AF65-F5344CB8AC3E}">
        <p14:creationId xmlns:p14="http://schemas.microsoft.com/office/powerpoint/2010/main" val="3411140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99010-DDA9-6C7D-E0A4-D4372065B6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875EC4-6857-C126-6485-0796432D8D7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CAFE81E-C644-4A1D-A6AC-AAC5EEEFB307}"/>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069CDFA5-B56A-B5E9-EF0D-63A4EFFE55B9}"/>
              </a:ext>
            </a:extLst>
          </p:cNvPr>
          <p:cNvSpPr>
            <a:spLocks noGrp="1"/>
          </p:cNvSpPr>
          <p:nvPr>
            <p:ph type="sldNum" sz="quarter" idx="5"/>
          </p:nvPr>
        </p:nvSpPr>
        <p:spPr/>
        <p:txBody>
          <a:bodyPr/>
          <a:lstStyle/>
          <a:p>
            <a:fld id="{951D74D3-F5D4-164E-824C-B8429562E0B9}" type="slidenum">
              <a:rPr lang="fr-FR" smtClean="0"/>
              <a:t>6</a:t>
            </a:fld>
            <a:endParaRPr lang="fr-FR"/>
          </a:p>
        </p:txBody>
      </p:sp>
    </p:spTree>
    <p:extLst>
      <p:ext uri="{BB962C8B-B14F-4D97-AF65-F5344CB8AC3E}">
        <p14:creationId xmlns:p14="http://schemas.microsoft.com/office/powerpoint/2010/main" val="413990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16</a:t>
            </a:fld>
            <a:endParaRPr lang="fr-FR"/>
          </a:p>
        </p:txBody>
      </p:sp>
    </p:spTree>
    <p:extLst>
      <p:ext uri="{BB962C8B-B14F-4D97-AF65-F5344CB8AC3E}">
        <p14:creationId xmlns:p14="http://schemas.microsoft.com/office/powerpoint/2010/main" val="70158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19</a:t>
            </a:fld>
            <a:endParaRPr lang="fr-FR"/>
          </a:p>
        </p:txBody>
      </p:sp>
    </p:spTree>
    <p:extLst>
      <p:ext uri="{BB962C8B-B14F-4D97-AF65-F5344CB8AC3E}">
        <p14:creationId xmlns:p14="http://schemas.microsoft.com/office/powerpoint/2010/main" val="284132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Diapo Christ Pantocrator, Coupole saint sauveur in </a:t>
            </a:r>
            <a:r>
              <a:rPr lang="fr-FR" sz="1200" kern="1200" dirty="0" err="1">
                <a:solidFill>
                  <a:schemeClr val="tx1"/>
                </a:solidFill>
                <a:effectLst/>
                <a:latin typeface="+mn-lt"/>
                <a:ea typeface="+mn-ea"/>
                <a:cs typeface="+mn-cs"/>
              </a:rPr>
              <a:t>Chora</a:t>
            </a:r>
            <a:r>
              <a:rPr lang="fr-FR" sz="1200" kern="1200" dirty="0">
                <a:solidFill>
                  <a:schemeClr val="tx1"/>
                </a:solidFill>
                <a:effectLst/>
                <a:latin typeface="+mn-lt"/>
                <a:ea typeface="+mn-ea"/>
                <a:cs typeface="+mn-cs"/>
              </a:rPr>
              <a:t>, Istanbul</a:t>
            </a:r>
          </a:p>
          <a:p>
            <a:endParaRPr lang="fr-FR" dirty="0"/>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31</a:t>
            </a:fld>
            <a:endParaRPr lang="fr-FR"/>
          </a:p>
        </p:txBody>
      </p:sp>
    </p:spTree>
    <p:extLst>
      <p:ext uri="{BB962C8B-B14F-4D97-AF65-F5344CB8AC3E}">
        <p14:creationId xmlns:p14="http://schemas.microsoft.com/office/powerpoint/2010/main" val="2428977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Hans Jonas (1903-1993</a:t>
            </a:r>
            <a:endParaRPr lang="fr-FR" dirty="0"/>
          </a:p>
        </p:txBody>
      </p:sp>
      <p:sp>
        <p:nvSpPr>
          <p:cNvPr id="4" name="Espace réservé du numéro de diapositive 3"/>
          <p:cNvSpPr>
            <a:spLocks noGrp="1"/>
          </p:cNvSpPr>
          <p:nvPr>
            <p:ph type="sldNum" sz="quarter" idx="5"/>
          </p:nvPr>
        </p:nvSpPr>
        <p:spPr/>
        <p:txBody>
          <a:bodyPr/>
          <a:lstStyle/>
          <a:p>
            <a:fld id="{951D74D3-F5D4-164E-824C-B8429562E0B9}" type="slidenum">
              <a:rPr lang="fr-FR" smtClean="0"/>
              <a:t>33</a:t>
            </a:fld>
            <a:endParaRPr lang="fr-FR"/>
          </a:p>
        </p:txBody>
      </p:sp>
    </p:spTree>
    <p:extLst>
      <p:ext uri="{BB962C8B-B14F-4D97-AF65-F5344CB8AC3E}">
        <p14:creationId xmlns:p14="http://schemas.microsoft.com/office/powerpoint/2010/main" val="1132274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790092D-9321-614F-A9B6-2C1C8E01F976}" type="slidenum">
              <a:rPr lang="fr-FR" smtClean="0"/>
              <a:t>35</a:t>
            </a:fld>
            <a:endParaRPr lang="fr-FR"/>
          </a:p>
        </p:txBody>
      </p:sp>
    </p:spTree>
    <p:extLst>
      <p:ext uri="{BB962C8B-B14F-4D97-AF65-F5344CB8AC3E}">
        <p14:creationId xmlns:p14="http://schemas.microsoft.com/office/powerpoint/2010/main" val="3880051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790092D-9321-614F-A9B6-2C1C8E01F976}" type="slidenum">
              <a:rPr lang="fr-FR" smtClean="0"/>
              <a:t>37</a:t>
            </a:fld>
            <a:endParaRPr lang="fr-FR"/>
          </a:p>
        </p:txBody>
      </p:sp>
    </p:spTree>
    <p:extLst>
      <p:ext uri="{BB962C8B-B14F-4D97-AF65-F5344CB8AC3E}">
        <p14:creationId xmlns:p14="http://schemas.microsoft.com/office/powerpoint/2010/main" val="4200067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1AE4E-D615-DD40-8525-E6537D5B80F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0888526-4614-474A-8B73-D0EDFC13E1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44BBBA-747B-1747-A812-75888EA1633C}"/>
              </a:ext>
            </a:extLst>
          </p:cNvPr>
          <p:cNvSpPr>
            <a:spLocks noGrp="1"/>
          </p:cNvSpPr>
          <p:nvPr>
            <p:ph type="dt" sz="half" idx="10"/>
          </p:nvPr>
        </p:nvSpPr>
        <p:spPr/>
        <p:txBody>
          <a:bodyPr/>
          <a:lstStyle/>
          <a:p>
            <a:fld id="{15C43295-CBC3-C244-B47E-B82E1DE94D92}" type="datetimeFigureOut">
              <a:rPr lang="fr-FR" smtClean="0"/>
              <a:t>11/05/2026</a:t>
            </a:fld>
            <a:endParaRPr lang="fr-FR"/>
          </a:p>
        </p:txBody>
      </p:sp>
      <p:sp>
        <p:nvSpPr>
          <p:cNvPr id="5" name="Espace réservé du pied de page 4">
            <a:extLst>
              <a:ext uri="{FF2B5EF4-FFF2-40B4-BE49-F238E27FC236}">
                <a16:creationId xmlns:a16="http://schemas.microsoft.com/office/drawing/2014/main" id="{BC8A618D-A1D9-C04A-9899-6067D85043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FE43E2-EB86-4344-8EC3-2C4C3C485A57}"/>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292928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24040-CC75-EC48-8C27-755FFD54DF2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C0058D8-04BB-9745-A1E2-504B7262B4E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1EC790B-5643-DE46-8C9B-B53F744CED14}"/>
              </a:ext>
            </a:extLst>
          </p:cNvPr>
          <p:cNvSpPr>
            <a:spLocks noGrp="1"/>
          </p:cNvSpPr>
          <p:nvPr>
            <p:ph type="dt" sz="half" idx="10"/>
          </p:nvPr>
        </p:nvSpPr>
        <p:spPr/>
        <p:txBody>
          <a:bodyPr/>
          <a:lstStyle/>
          <a:p>
            <a:fld id="{15C43295-CBC3-C244-B47E-B82E1DE94D92}" type="datetimeFigureOut">
              <a:rPr lang="fr-FR" smtClean="0"/>
              <a:t>11/05/2026</a:t>
            </a:fld>
            <a:endParaRPr lang="fr-FR"/>
          </a:p>
        </p:txBody>
      </p:sp>
      <p:sp>
        <p:nvSpPr>
          <p:cNvPr id="5" name="Espace réservé du pied de page 4">
            <a:extLst>
              <a:ext uri="{FF2B5EF4-FFF2-40B4-BE49-F238E27FC236}">
                <a16:creationId xmlns:a16="http://schemas.microsoft.com/office/drawing/2014/main" id="{6CDF1EE5-697E-704D-AEF7-8239C93D70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487D771-EDE4-B24F-BD46-A3D02AAC7321}"/>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36908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AD9381-8FDE-204A-86C7-7116D68A76B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8BAD75-5FE8-EA46-8CFC-CB2C53D998F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22D5CC-2267-934B-ACBF-1D1C81DFC66F}"/>
              </a:ext>
            </a:extLst>
          </p:cNvPr>
          <p:cNvSpPr>
            <a:spLocks noGrp="1"/>
          </p:cNvSpPr>
          <p:nvPr>
            <p:ph type="dt" sz="half" idx="10"/>
          </p:nvPr>
        </p:nvSpPr>
        <p:spPr/>
        <p:txBody>
          <a:bodyPr/>
          <a:lstStyle/>
          <a:p>
            <a:fld id="{15C43295-CBC3-C244-B47E-B82E1DE94D92}" type="datetimeFigureOut">
              <a:rPr lang="fr-FR" smtClean="0"/>
              <a:t>11/05/2026</a:t>
            </a:fld>
            <a:endParaRPr lang="fr-FR"/>
          </a:p>
        </p:txBody>
      </p:sp>
      <p:sp>
        <p:nvSpPr>
          <p:cNvPr id="5" name="Espace réservé du pied de page 4">
            <a:extLst>
              <a:ext uri="{FF2B5EF4-FFF2-40B4-BE49-F238E27FC236}">
                <a16:creationId xmlns:a16="http://schemas.microsoft.com/office/drawing/2014/main" id="{3A327FA8-B304-3E4D-9DF4-6AA02428A86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07568A0-CB0A-3F42-9646-69CB7158EB50}"/>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23281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55AF4-7D8D-8545-8EF9-86837F80628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CFF595-C5B8-AB42-BB37-0BC33CDEFCC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6FD9DE-D04C-5E46-B5D1-847D11E7933D}"/>
              </a:ext>
            </a:extLst>
          </p:cNvPr>
          <p:cNvSpPr>
            <a:spLocks noGrp="1"/>
          </p:cNvSpPr>
          <p:nvPr>
            <p:ph type="dt" sz="half" idx="10"/>
          </p:nvPr>
        </p:nvSpPr>
        <p:spPr/>
        <p:txBody>
          <a:bodyPr/>
          <a:lstStyle/>
          <a:p>
            <a:fld id="{15C43295-CBC3-C244-B47E-B82E1DE94D92}" type="datetimeFigureOut">
              <a:rPr lang="fr-FR" smtClean="0"/>
              <a:t>11/05/2026</a:t>
            </a:fld>
            <a:endParaRPr lang="fr-FR"/>
          </a:p>
        </p:txBody>
      </p:sp>
      <p:sp>
        <p:nvSpPr>
          <p:cNvPr id="5" name="Espace réservé du pied de page 4">
            <a:extLst>
              <a:ext uri="{FF2B5EF4-FFF2-40B4-BE49-F238E27FC236}">
                <a16:creationId xmlns:a16="http://schemas.microsoft.com/office/drawing/2014/main" id="{74968AF7-495F-544A-A503-157937C3A3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11A76A-7801-7E4E-8398-C9C1470A682B}"/>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3254808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7EE23D-76C1-6147-9C65-7C113B9D03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BA140B1-372A-1448-AE71-F17D46A39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747FF65-1AFF-FA46-993C-2F142E1BC198}"/>
              </a:ext>
            </a:extLst>
          </p:cNvPr>
          <p:cNvSpPr>
            <a:spLocks noGrp="1"/>
          </p:cNvSpPr>
          <p:nvPr>
            <p:ph type="dt" sz="half" idx="10"/>
          </p:nvPr>
        </p:nvSpPr>
        <p:spPr/>
        <p:txBody>
          <a:bodyPr/>
          <a:lstStyle/>
          <a:p>
            <a:fld id="{15C43295-CBC3-C244-B47E-B82E1DE94D92}" type="datetimeFigureOut">
              <a:rPr lang="fr-FR" smtClean="0"/>
              <a:t>11/05/2026</a:t>
            </a:fld>
            <a:endParaRPr lang="fr-FR"/>
          </a:p>
        </p:txBody>
      </p:sp>
      <p:sp>
        <p:nvSpPr>
          <p:cNvPr id="5" name="Espace réservé du pied de page 4">
            <a:extLst>
              <a:ext uri="{FF2B5EF4-FFF2-40B4-BE49-F238E27FC236}">
                <a16:creationId xmlns:a16="http://schemas.microsoft.com/office/drawing/2014/main" id="{D0887514-DA19-154F-833B-F1C21E37044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F73F09-460A-8347-990C-649408A82BC2}"/>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8707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3C6EC1-DBEF-CC4A-9662-0E6F79D5D50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A460AE5-050B-384B-B62D-FBBD0E19F36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524210E-8DF0-7642-B813-7709E897723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6797E1F-F471-AE40-86A1-3CC2EDB21065}"/>
              </a:ext>
            </a:extLst>
          </p:cNvPr>
          <p:cNvSpPr>
            <a:spLocks noGrp="1"/>
          </p:cNvSpPr>
          <p:nvPr>
            <p:ph type="dt" sz="half" idx="10"/>
          </p:nvPr>
        </p:nvSpPr>
        <p:spPr/>
        <p:txBody>
          <a:bodyPr/>
          <a:lstStyle/>
          <a:p>
            <a:fld id="{15C43295-CBC3-C244-B47E-B82E1DE94D92}" type="datetimeFigureOut">
              <a:rPr lang="fr-FR" smtClean="0"/>
              <a:t>11/05/2026</a:t>
            </a:fld>
            <a:endParaRPr lang="fr-FR"/>
          </a:p>
        </p:txBody>
      </p:sp>
      <p:sp>
        <p:nvSpPr>
          <p:cNvPr id="6" name="Espace réservé du pied de page 5">
            <a:extLst>
              <a:ext uri="{FF2B5EF4-FFF2-40B4-BE49-F238E27FC236}">
                <a16:creationId xmlns:a16="http://schemas.microsoft.com/office/drawing/2014/main" id="{869A2932-C30B-2F4C-BF90-D3F1C04825E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885B549-0C1C-4D45-9152-72AEB92DFEC8}"/>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18988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1D8210-EFF0-EC4F-AE4E-FBA7D41EB79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37EC53D-366D-3348-ABFA-57F88D1F1A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22C834C-6529-BB4D-9A3F-143CD85219A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969142A-F82D-FD43-BC54-C4C4CC2753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794F762-7D90-754E-BDDA-20395AF851A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206D382-B540-354B-A673-09EEB8174898}"/>
              </a:ext>
            </a:extLst>
          </p:cNvPr>
          <p:cNvSpPr>
            <a:spLocks noGrp="1"/>
          </p:cNvSpPr>
          <p:nvPr>
            <p:ph type="dt" sz="half" idx="10"/>
          </p:nvPr>
        </p:nvSpPr>
        <p:spPr/>
        <p:txBody>
          <a:bodyPr/>
          <a:lstStyle/>
          <a:p>
            <a:fld id="{15C43295-CBC3-C244-B47E-B82E1DE94D92}" type="datetimeFigureOut">
              <a:rPr lang="fr-FR" smtClean="0"/>
              <a:t>11/05/2026</a:t>
            </a:fld>
            <a:endParaRPr lang="fr-FR"/>
          </a:p>
        </p:txBody>
      </p:sp>
      <p:sp>
        <p:nvSpPr>
          <p:cNvPr id="8" name="Espace réservé du pied de page 7">
            <a:extLst>
              <a:ext uri="{FF2B5EF4-FFF2-40B4-BE49-F238E27FC236}">
                <a16:creationId xmlns:a16="http://schemas.microsoft.com/office/drawing/2014/main" id="{1F605BF1-86AA-E742-9918-FA88DBF4C82D}"/>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C8C99CD-CF9B-4941-AFCD-11E51BE4A3BE}"/>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9716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6798DF-039D-674C-AEE7-2724F379C8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D807B3-52EF-D04B-8A4F-7F948DC041DA}"/>
              </a:ext>
            </a:extLst>
          </p:cNvPr>
          <p:cNvSpPr>
            <a:spLocks noGrp="1"/>
          </p:cNvSpPr>
          <p:nvPr>
            <p:ph type="dt" sz="half" idx="10"/>
          </p:nvPr>
        </p:nvSpPr>
        <p:spPr/>
        <p:txBody>
          <a:bodyPr/>
          <a:lstStyle/>
          <a:p>
            <a:fld id="{15C43295-CBC3-C244-B47E-B82E1DE94D92}" type="datetimeFigureOut">
              <a:rPr lang="fr-FR" smtClean="0"/>
              <a:t>11/05/2026</a:t>
            </a:fld>
            <a:endParaRPr lang="fr-FR"/>
          </a:p>
        </p:txBody>
      </p:sp>
      <p:sp>
        <p:nvSpPr>
          <p:cNvPr id="4" name="Espace réservé du pied de page 3">
            <a:extLst>
              <a:ext uri="{FF2B5EF4-FFF2-40B4-BE49-F238E27FC236}">
                <a16:creationId xmlns:a16="http://schemas.microsoft.com/office/drawing/2014/main" id="{8D3A65CF-D9A4-2648-B99D-29FB0E3FD59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B5C607BF-C809-6D47-BDAD-2FCB6F350DE3}"/>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227444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D7E3EAE-C0B8-094E-B7FC-0F7F76AD06A2}"/>
              </a:ext>
            </a:extLst>
          </p:cNvPr>
          <p:cNvSpPr>
            <a:spLocks noGrp="1"/>
          </p:cNvSpPr>
          <p:nvPr>
            <p:ph type="dt" sz="half" idx="10"/>
          </p:nvPr>
        </p:nvSpPr>
        <p:spPr/>
        <p:txBody>
          <a:bodyPr/>
          <a:lstStyle/>
          <a:p>
            <a:fld id="{15C43295-CBC3-C244-B47E-B82E1DE94D92}" type="datetimeFigureOut">
              <a:rPr lang="fr-FR" smtClean="0"/>
              <a:t>11/05/2026</a:t>
            </a:fld>
            <a:endParaRPr lang="fr-FR"/>
          </a:p>
        </p:txBody>
      </p:sp>
      <p:sp>
        <p:nvSpPr>
          <p:cNvPr id="3" name="Espace réservé du pied de page 2">
            <a:extLst>
              <a:ext uri="{FF2B5EF4-FFF2-40B4-BE49-F238E27FC236}">
                <a16:creationId xmlns:a16="http://schemas.microsoft.com/office/drawing/2014/main" id="{E1A977E1-00A3-AD41-9A36-115E16CBD25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F8BFC5A-B9F9-1B49-BFA1-0A384AFFC336}"/>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47790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9A08A-9F14-7A40-BEA9-CB46AFB21C1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4196F6A-982E-0C4A-BAE6-B2B7E36CF0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94BD82D-C915-D948-82E9-09A7EC388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655F67-1338-1949-A556-890907C93074}"/>
              </a:ext>
            </a:extLst>
          </p:cNvPr>
          <p:cNvSpPr>
            <a:spLocks noGrp="1"/>
          </p:cNvSpPr>
          <p:nvPr>
            <p:ph type="dt" sz="half" idx="10"/>
          </p:nvPr>
        </p:nvSpPr>
        <p:spPr/>
        <p:txBody>
          <a:bodyPr/>
          <a:lstStyle/>
          <a:p>
            <a:fld id="{15C43295-CBC3-C244-B47E-B82E1DE94D92}" type="datetimeFigureOut">
              <a:rPr lang="fr-FR" smtClean="0"/>
              <a:t>11/05/2026</a:t>
            </a:fld>
            <a:endParaRPr lang="fr-FR"/>
          </a:p>
        </p:txBody>
      </p:sp>
      <p:sp>
        <p:nvSpPr>
          <p:cNvPr id="6" name="Espace réservé du pied de page 5">
            <a:extLst>
              <a:ext uri="{FF2B5EF4-FFF2-40B4-BE49-F238E27FC236}">
                <a16:creationId xmlns:a16="http://schemas.microsoft.com/office/drawing/2014/main" id="{D0F5D907-83BB-0545-86C6-D7B5A739D81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9DA810-6DE6-A644-82C8-E0D83A15C506}"/>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88506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C3632-86B4-E240-A172-F84E2D53304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8D03744-137E-3F41-9E99-385936ECAD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119E6D8-2E5F-7243-B86C-FE71B52F5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101BFD4-E2D9-7E45-85A0-38EC58AC34F9}"/>
              </a:ext>
            </a:extLst>
          </p:cNvPr>
          <p:cNvSpPr>
            <a:spLocks noGrp="1"/>
          </p:cNvSpPr>
          <p:nvPr>
            <p:ph type="dt" sz="half" idx="10"/>
          </p:nvPr>
        </p:nvSpPr>
        <p:spPr/>
        <p:txBody>
          <a:bodyPr/>
          <a:lstStyle/>
          <a:p>
            <a:fld id="{15C43295-CBC3-C244-B47E-B82E1DE94D92}" type="datetimeFigureOut">
              <a:rPr lang="fr-FR" smtClean="0"/>
              <a:t>11/05/2026</a:t>
            </a:fld>
            <a:endParaRPr lang="fr-FR"/>
          </a:p>
        </p:txBody>
      </p:sp>
      <p:sp>
        <p:nvSpPr>
          <p:cNvPr id="6" name="Espace réservé du pied de page 5">
            <a:extLst>
              <a:ext uri="{FF2B5EF4-FFF2-40B4-BE49-F238E27FC236}">
                <a16:creationId xmlns:a16="http://schemas.microsoft.com/office/drawing/2014/main" id="{36A0AD84-E47D-5B40-8D1B-D2EA123F2D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D1A0E72-4536-9842-9738-F29E14E44A4E}"/>
              </a:ext>
            </a:extLst>
          </p:cNvPr>
          <p:cNvSpPr>
            <a:spLocks noGrp="1"/>
          </p:cNvSpPr>
          <p:nvPr>
            <p:ph type="sldNum" sz="quarter" idx="12"/>
          </p:nvPr>
        </p:nvSpPr>
        <p:spPr/>
        <p:txBody>
          <a:bodyPr/>
          <a:lstStyle/>
          <a:p>
            <a:fld id="{2D0B937E-C8C2-6340-B40E-5AF416C29CAA}" type="slidenum">
              <a:rPr lang="fr-FR" smtClean="0"/>
              <a:t>‹N°›</a:t>
            </a:fld>
            <a:endParaRPr lang="fr-FR"/>
          </a:p>
        </p:txBody>
      </p:sp>
    </p:spTree>
    <p:extLst>
      <p:ext uri="{BB962C8B-B14F-4D97-AF65-F5344CB8AC3E}">
        <p14:creationId xmlns:p14="http://schemas.microsoft.com/office/powerpoint/2010/main" val="113548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209448D7-3925-A64C-8DB5-EACEB6DCE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5288E36-EB16-BA43-BBB7-1AC004D6DB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B0CEEF-C68C-F94E-8B1F-35907E271D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43295-CBC3-C244-B47E-B82E1DE94D92}" type="datetimeFigureOut">
              <a:rPr lang="fr-FR" smtClean="0"/>
              <a:t>11/05/2026</a:t>
            </a:fld>
            <a:endParaRPr lang="fr-FR"/>
          </a:p>
        </p:txBody>
      </p:sp>
      <p:sp>
        <p:nvSpPr>
          <p:cNvPr id="5" name="Espace réservé du pied de page 4">
            <a:extLst>
              <a:ext uri="{FF2B5EF4-FFF2-40B4-BE49-F238E27FC236}">
                <a16:creationId xmlns:a16="http://schemas.microsoft.com/office/drawing/2014/main" id="{8A86B5BD-C7EF-764F-B1B3-8B312AB041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BD7FD26-9B07-C342-98C5-B1E2CDE09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B937E-C8C2-6340-B40E-5AF416C29CAA}" type="slidenum">
              <a:rPr lang="fr-FR" smtClean="0"/>
              <a:t>‹N°›</a:t>
            </a:fld>
            <a:endParaRPr lang="fr-FR"/>
          </a:p>
        </p:txBody>
      </p:sp>
    </p:spTree>
    <p:extLst>
      <p:ext uri="{BB962C8B-B14F-4D97-AF65-F5344CB8AC3E}">
        <p14:creationId xmlns:p14="http://schemas.microsoft.com/office/powerpoint/2010/main" val="121841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F14AD8D-6D74-1444-9DE3-C2006E0C8FF8}"/>
              </a:ext>
            </a:extLst>
          </p:cNvPr>
          <p:cNvSpPr txBox="1"/>
          <p:nvPr/>
        </p:nvSpPr>
        <p:spPr>
          <a:xfrm>
            <a:off x="1325880" y="2405067"/>
            <a:ext cx="5512910" cy="3729034"/>
          </a:xfrm>
          <a:prstGeom prst="rect">
            <a:avLst/>
          </a:prstGeom>
        </p:spPr>
        <p:txBody>
          <a:bodyPr vert="horz" lIns="91440" tIns="45720" rIns="91440" bIns="45720" rtlCol="0">
            <a:normAutofit/>
          </a:bodyPr>
          <a:lstStyle/>
          <a:p>
            <a:pPr>
              <a:lnSpc>
                <a:spcPct val="90000"/>
              </a:lnSpc>
              <a:spcBef>
                <a:spcPct val="0"/>
              </a:spcBef>
              <a:spcAft>
                <a:spcPts val="600"/>
              </a:spcAft>
            </a:pPr>
            <a:r>
              <a:rPr lang="en-US" sz="5200" dirty="0">
                <a:latin typeface="+mj-lt"/>
              </a:rPr>
              <a:t>CH. 3 </a:t>
            </a:r>
          </a:p>
          <a:p>
            <a:pPr>
              <a:lnSpc>
                <a:spcPct val="90000"/>
              </a:lnSpc>
              <a:spcBef>
                <a:spcPct val="0"/>
              </a:spcBef>
              <a:spcAft>
                <a:spcPts val="600"/>
              </a:spcAft>
            </a:pPr>
            <a:r>
              <a:rPr lang="en-US" sz="5200" dirty="0">
                <a:latin typeface="+mj-lt"/>
              </a:rPr>
              <a:t>LE MAL</a:t>
            </a:r>
          </a:p>
        </p:txBody>
      </p:sp>
      <p:pic>
        <p:nvPicPr>
          <p:cNvPr id="7" name="Image 6" descr="Une image contenant texte, personne&#10;&#10;Description générée automatiquement">
            <a:extLst>
              <a:ext uri="{FF2B5EF4-FFF2-40B4-BE49-F238E27FC236}">
                <a16:creationId xmlns:a16="http://schemas.microsoft.com/office/drawing/2014/main" id="{66D3C111-7C9F-4E4C-A1CA-AB00A7071CDE}"/>
              </a:ext>
            </a:extLst>
          </p:cNvPr>
          <p:cNvPicPr>
            <a:picLocks noChangeAspect="1"/>
          </p:cNvPicPr>
          <p:nvPr/>
        </p:nvPicPr>
        <p:blipFill>
          <a:blip r:embed="rId2"/>
          <a:srcRect r="1" b="6937"/>
          <a:stretch>
            <a:fillRect/>
          </a:stretch>
        </p:blipFill>
        <p:spPr>
          <a:xfrm>
            <a:off x="5577840" y="10"/>
            <a:ext cx="6614160" cy="9085488"/>
          </a:xfrm>
          <a:prstGeom prst="rect">
            <a:avLst/>
          </a:prstGeom>
          <a:effectLst/>
        </p:spPr>
      </p:pic>
    </p:spTree>
    <p:extLst>
      <p:ext uri="{BB962C8B-B14F-4D97-AF65-F5344CB8AC3E}">
        <p14:creationId xmlns:p14="http://schemas.microsoft.com/office/powerpoint/2010/main" val="78314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DD7E20C3-0DC5-994A-87CB-B559D0B4703C}"/>
              </a:ext>
            </a:extLst>
          </p:cNvPr>
          <p:cNvSpPr txBox="1"/>
          <p:nvPr/>
        </p:nvSpPr>
        <p:spPr>
          <a:xfrm>
            <a:off x="630936" y="2807208"/>
            <a:ext cx="5198364" cy="341071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dirty="0">
                <a:latin typeface="+mj-lt"/>
              </a:rPr>
              <a:t>Edvard Munch, </a:t>
            </a:r>
          </a:p>
          <a:p>
            <a:pPr>
              <a:lnSpc>
                <a:spcPct val="90000"/>
              </a:lnSpc>
              <a:spcBef>
                <a:spcPct val="0"/>
              </a:spcBef>
              <a:spcAft>
                <a:spcPts val="600"/>
              </a:spcAft>
            </a:pPr>
            <a:r>
              <a:rPr lang="en-US" sz="4000" i="1" dirty="0">
                <a:latin typeface="+mj-lt"/>
              </a:rPr>
              <a:t>Le cri, </a:t>
            </a:r>
            <a:r>
              <a:rPr lang="en-US" sz="4000" dirty="0">
                <a:latin typeface="+mj-lt"/>
              </a:rPr>
              <a:t>1893 </a:t>
            </a:r>
            <a:r>
              <a:rPr lang="en-US" sz="4000" dirty="0" err="1">
                <a:latin typeface="+mj-lt"/>
              </a:rPr>
              <a:t>Nasjonalgalleriet</a:t>
            </a:r>
            <a:r>
              <a:rPr lang="en-US" sz="4000" dirty="0">
                <a:latin typeface="+mj-lt"/>
              </a:rPr>
              <a:t> </a:t>
            </a:r>
            <a:r>
              <a:rPr lang="en-US" sz="4000" dirty="0" err="1">
                <a:latin typeface="+mj-lt"/>
              </a:rPr>
              <a:t>d’Oslo</a:t>
            </a:r>
            <a:endParaRPr lang="en-US" sz="4000" dirty="0">
              <a:latin typeface="+mj-lt"/>
            </a:endParaRPr>
          </a:p>
        </p:txBody>
      </p:sp>
      <p:pic>
        <p:nvPicPr>
          <p:cNvPr id="1026" name="Picture 2" descr="L'écho du Cri à Oslo, Norvège | Edvard Munch | Visit Norway">
            <a:extLst>
              <a:ext uri="{FF2B5EF4-FFF2-40B4-BE49-F238E27FC236}">
                <a16:creationId xmlns:a16="http://schemas.microsoft.com/office/drawing/2014/main" id="{8E8A7FB8-F3F7-B546-D7F3-3937766395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80453" y="356250"/>
            <a:ext cx="3718027" cy="614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19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personne, homme, intérieur, mur&#10;&#10;Description générée automatiquement">
            <a:extLst>
              <a:ext uri="{FF2B5EF4-FFF2-40B4-BE49-F238E27FC236}">
                <a16:creationId xmlns:a16="http://schemas.microsoft.com/office/drawing/2014/main" id="{4AEE31AC-BEDA-07CA-DB23-F9AC7160AD44}"/>
              </a:ext>
            </a:extLst>
          </p:cNvPr>
          <p:cNvPicPr>
            <a:picLocks noChangeAspect="1"/>
          </p:cNvPicPr>
          <p:nvPr/>
        </p:nvPicPr>
        <p:blipFill>
          <a:blip r:embed="rId2"/>
          <a:stretch>
            <a:fillRect/>
          </a:stretch>
        </p:blipFill>
        <p:spPr>
          <a:xfrm>
            <a:off x="1299169" y="643466"/>
            <a:ext cx="3983312" cy="5571066"/>
          </a:xfrm>
          <a:prstGeom prst="rect">
            <a:avLst/>
          </a:prstGeom>
        </p:spPr>
      </p:pic>
      <p:cxnSp>
        <p:nvCxnSpPr>
          <p:cNvPr id="15" name="Straight Connector 1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Image 5" descr="Une image contenant tableau blanc&#10;&#10;Description générée automatiquement">
            <a:extLst>
              <a:ext uri="{FF2B5EF4-FFF2-40B4-BE49-F238E27FC236}">
                <a16:creationId xmlns:a16="http://schemas.microsoft.com/office/drawing/2014/main" id="{046A6C70-3C3F-07FE-5167-C33FE9DA70D4}"/>
              </a:ext>
            </a:extLst>
          </p:cNvPr>
          <p:cNvPicPr>
            <a:picLocks noChangeAspect="1"/>
          </p:cNvPicPr>
          <p:nvPr/>
        </p:nvPicPr>
        <p:blipFill>
          <a:blip r:embed="rId3"/>
          <a:stretch>
            <a:fillRect/>
          </a:stretch>
        </p:blipFill>
        <p:spPr>
          <a:xfrm>
            <a:off x="6993084" y="643467"/>
            <a:ext cx="3816180" cy="5571066"/>
          </a:xfrm>
          <a:prstGeom prst="rect">
            <a:avLst/>
          </a:prstGeom>
        </p:spPr>
      </p:pic>
    </p:spTree>
    <p:extLst>
      <p:ext uri="{BB962C8B-B14F-4D97-AF65-F5344CB8AC3E}">
        <p14:creationId xmlns:p14="http://schemas.microsoft.com/office/powerpoint/2010/main" val="3303184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753E1FD-B52B-4F9A-B1A9-9324412AE7E2}"/>
              </a:ext>
            </a:extLst>
          </p:cNvPr>
          <p:cNvSpPr txBox="1"/>
          <p:nvPr/>
        </p:nvSpPr>
        <p:spPr>
          <a:xfrm>
            <a:off x="284537" y="218628"/>
            <a:ext cx="11622925" cy="6986528"/>
          </a:xfrm>
          <a:prstGeom prst="rect">
            <a:avLst/>
          </a:prstGeom>
          <a:noFill/>
        </p:spPr>
        <p:txBody>
          <a:bodyPr wrap="square" rtlCol="0">
            <a:spAutoFit/>
          </a:bodyPr>
          <a:lstStyle/>
          <a:p>
            <a:pPr algn="just"/>
            <a:r>
              <a:rPr lang="fr-FR" sz="3200" i="1" dirty="0">
                <a:latin typeface="+mj-lt"/>
                <a:cs typeface="Times New Roman" panose="02020603050405020304" pitchFamily="18" charset="0"/>
              </a:rPr>
              <a:t>Ps 19, 1.12</a:t>
            </a:r>
          </a:p>
          <a:p>
            <a:pPr algn="just"/>
            <a:r>
              <a:rPr lang="fr-FR" sz="3200" dirty="0">
                <a:latin typeface="+mj-lt"/>
                <a:cs typeface="Times New Roman" panose="02020603050405020304" pitchFamily="18" charset="0"/>
              </a:rPr>
              <a:t>« Pourquoi, Seigneur, es-tu si loin ? Pourquoi te cacher aux jours d’angoisse ? (…) Lève-toi, Seigneur ! Dieu, étends la main ! N’oublie pas le pauvre ! » </a:t>
            </a:r>
          </a:p>
          <a:p>
            <a:pPr algn="just"/>
            <a:endParaRPr lang="fr-FR" sz="3200" dirty="0">
              <a:latin typeface="+mj-lt"/>
              <a:cs typeface="Times New Roman" panose="02020603050405020304" pitchFamily="18" charset="0"/>
            </a:endParaRPr>
          </a:p>
          <a:p>
            <a:r>
              <a:rPr lang="fr-FR" sz="3200" i="1" dirty="0">
                <a:latin typeface="+mj-lt"/>
                <a:cs typeface="Times New Roman" panose="02020603050405020304" pitchFamily="18" charset="0"/>
              </a:rPr>
              <a:t>Ps 68, 17-18 </a:t>
            </a:r>
          </a:p>
          <a:p>
            <a:r>
              <a:rPr lang="fr-FR" sz="3200" dirty="0">
                <a:latin typeface="+mj-lt"/>
                <a:cs typeface="Times New Roman" panose="02020603050405020304" pitchFamily="18" charset="0"/>
              </a:rPr>
              <a:t>« Réponds-moi, Seigneur, car il est bon, ton amour ; dans ta grande tendresse, regarde-moi. Ne cache pas ton visage à ton serviteur ; je suffoque, vite, réponds-moi. »</a:t>
            </a:r>
          </a:p>
          <a:p>
            <a:r>
              <a:rPr lang="fr-FR" sz="3200" dirty="0">
                <a:latin typeface="+mj-lt"/>
                <a:cs typeface="Times New Roman" panose="02020603050405020304" pitchFamily="18" charset="0"/>
              </a:rPr>
              <a:t> </a:t>
            </a:r>
          </a:p>
          <a:p>
            <a:r>
              <a:rPr lang="fr-FR" sz="3200" i="1" dirty="0">
                <a:latin typeface="+mj-lt"/>
                <a:cs typeface="Times New Roman" panose="02020603050405020304" pitchFamily="18" charset="0"/>
              </a:rPr>
              <a:t>Ps 69, 6 </a:t>
            </a:r>
          </a:p>
          <a:p>
            <a:r>
              <a:rPr lang="fr-FR" sz="3200" dirty="0">
                <a:latin typeface="+mj-lt"/>
                <a:cs typeface="Times New Roman" panose="02020603050405020304" pitchFamily="18" charset="0"/>
              </a:rPr>
              <a:t>« Je suis pauvre et malheureux, mon Dieu, viens vite ! Tu es mon secours, mon libérateur : Seigneur, ne tarde pas ! » </a:t>
            </a:r>
          </a:p>
          <a:p>
            <a:pPr algn="just"/>
            <a:endParaRPr lang="fr-FR" sz="3200" dirty="0"/>
          </a:p>
        </p:txBody>
      </p:sp>
    </p:spTree>
    <p:extLst>
      <p:ext uri="{BB962C8B-B14F-4D97-AF65-F5344CB8AC3E}">
        <p14:creationId xmlns:p14="http://schemas.microsoft.com/office/powerpoint/2010/main" val="302144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667BBE5-C5CA-4286-6599-DBF3B6851662}"/>
              </a:ext>
            </a:extLst>
          </p:cNvPr>
          <p:cNvSpPr txBox="1"/>
          <p:nvPr/>
        </p:nvSpPr>
        <p:spPr>
          <a:xfrm>
            <a:off x="285750" y="287501"/>
            <a:ext cx="11620500" cy="6494085"/>
          </a:xfrm>
          <a:prstGeom prst="rect">
            <a:avLst/>
          </a:prstGeom>
          <a:noFill/>
        </p:spPr>
        <p:txBody>
          <a:bodyPr wrap="square" rtlCol="0">
            <a:spAutoFit/>
          </a:bodyPr>
          <a:lstStyle/>
          <a:p>
            <a:pPr marL="450215" marR="548640" algn="just"/>
            <a:r>
              <a:rPr lang="fr-FR" sz="3200" i="1" dirty="0">
                <a:latin typeface="+mj-lt"/>
                <a:cs typeface="Times New Roman" panose="02020603050405020304" pitchFamily="18" charset="0"/>
              </a:rPr>
              <a:t>Ps 43, 25</a:t>
            </a:r>
            <a:endParaRPr lang="fr-FR" sz="3200" i="1" dirty="0">
              <a:solidFill>
                <a:srgbClr val="000000"/>
              </a:solidFill>
              <a:latin typeface="+mj-lt"/>
              <a:cs typeface="Times New Roman" panose="02020603050405020304" pitchFamily="18" charset="0"/>
            </a:endParaRPr>
          </a:p>
          <a:p>
            <a:pPr marL="450215" marR="548640" algn="just"/>
            <a:r>
              <a:rPr lang="fr-FR" sz="3200" dirty="0">
                <a:solidFill>
                  <a:srgbClr val="000000"/>
                </a:solidFill>
                <a:effectLst/>
                <a:latin typeface="+mj-lt"/>
                <a:ea typeface="Times New Roman" panose="02020603050405020304" pitchFamily="18" charset="0"/>
                <a:cs typeface="Times New Roman" panose="02020603050405020304" pitchFamily="18" charset="0"/>
              </a:rPr>
              <a:t>« Pourquoi </a:t>
            </a:r>
            <a:r>
              <a:rPr lang="fr-FR" sz="3200" dirty="0" err="1">
                <a:solidFill>
                  <a:srgbClr val="000000"/>
                </a:solidFill>
                <a:effectLst/>
                <a:latin typeface="+mj-lt"/>
                <a:ea typeface="Times New Roman" panose="02020603050405020304" pitchFamily="18" charset="0"/>
                <a:cs typeface="Times New Roman" panose="02020603050405020304" pitchFamily="18" charset="0"/>
              </a:rPr>
              <a:t>détourner</a:t>
            </a:r>
            <a:r>
              <a:rPr lang="fr-FR" sz="3200" dirty="0">
                <a:solidFill>
                  <a:srgbClr val="000000"/>
                </a:solidFill>
                <a:effectLst/>
                <a:latin typeface="+mj-lt"/>
                <a:ea typeface="Times New Roman" panose="02020603050405020304" pitchFamily="18" charset="0"/>
                <a:cs typeface="Times New Roman" panose="02020603050405020304" pitchFamily="18" charset="0"/>
              </a:rPr>
              <a:t> ton visage, oublier notre malheur, notre </a:t>
            </a:r>
            <a:r>
              <a:rPr lang="fr-FR" sz="3200" dirty="0" err="1">
                <a:solidFill>
                  <a:srgbClr val="000000"/>
                </a:solidFill>
                <a:effectLst/>
                <a:latin typeface="+mj-lt"/>
                <a:ea typeface="Times New Roman" panose="02020603050405020304" pitchFamily="18" charset="0"/>
                <a:cs typeface="Times New Roman" panose="02020603050405020304" pitchFamily="18" charset="0"/>
              </a:rPr>
              <a:t>misère</a:t>
            </a:r>
            <a:r>
              <a:rPr lang="fr-FR" sz="3200" dirty="0">
                <a:solidFill>
                  <a:srgbClr val="000000"/>
                </a:solidFill>
                <a:effectLst/>
                <a:latin typeface="+mj-lt"/>
                <a:ea typeface="Times New Roman" panose="02020603050405020304" pitchFamily="18" charset="0"/>
                <a:cs typeface="Times New Roman" panose="02020603050405020304" pitchFamily="18" charset="0"/>
              </a:rPr>
              <a:t> ? » </a:t>
            </a:r>
          </a:p>
          <a:p>
            <a:pPr marL="450215" marR="548640" algn="just"/>
            <a:endParaRPr lang="fr-FR" sz="3200" dirty="0">
              <a:solidFill>
                <a:srgbClr val="404040"/>
              </a:solidFill>
              <a:effectLst/>
              <a:latin typeface="+mj-lt"/>
              <a:ea typeface="Times New Roman" panose="02020603050405020304" pitchFamily="18" charset="0"/>
              <a:cs typeface="Times New Roman" panose="02020603050405020304" pitchFamily="18" charset="0"/>
            </a:endParaRPr>
          </a:p>
          <a:p>
            <a:pPr marL="450215" marR="548640" algn="just"/>
            <a:r>
              <a:rPr lang="fr-FR" sz="3200" i="1" dirty="0">
                <a:latin typeface="+mj-lt"/>
                <a:cs typeface="Times New Roman" panose="02020603050405020304" pitchFamily="18" charset="0"/>
              </a:rPr>
              <a:t>Ps 76, 8-11</a:t>
            </a:r>
          </a:p>
          <a:p>
            <a:pPr marL="450215" marR="548640" algn="just"/>
            <a:r>
              <a:rPr lang="fr-FR" sz="3200" dirty="0">
                <a:solidFill>
                  <a:srgbClr val="000000"/>
                </a:solidFill>
                <a:effectLst/>
                <a:latin typeface="+mj-lt"/>
                <a:ea typeface="Times New Roman" panose="02020603050405020304" pitchFamily="18" charset="0"/>
                <a:cs typeface="Times New Roman" panose="02020603050405020304" pitchFamily="18" charset="0"/>
              </a:rPr>
              <a:t> </a:t>
            </a:r>
            <a:r>
              <a:rPr lang="fr-FR" sz="3200" dirty="0">
                <a:solidFill>
                  <a:srgbClr val="000000"/>
                </a:solidFill>
                <a:latin typeface="+mj-lt"/>
                <a:cs typeface="Times New Roman" panose="02020603050405020304" pitchFamily="18" charset="0"/>
              </a:rPr>
              <a:t>« Le Seigneur ne fera-t-il que rejeter ? (…) Son amour a-t-il donc disparu ? (…) Dieu oublierait-il d’avoir pitié ? Dans sa </a:t>
            </a:r>
            <a:r>
              <a:rPr lang="fr-FR" sz="3200" dirty="0" err="1">
                <a:solidFill>
                  <a:srgbClr val="000000"/>
                </a:solidFill>
                <a:latin typeface="+mj-lt"/>
                <a:cs typeface="Times New Roman" panose="02020603050405020304" pitchFamily="18" charset="0"/>
              </a:rPr>
              <a:t>colère</a:t>
            </a:r>
            <a:r>
              <a:rPr lang="fr-FR" sz="3200" dirty="0">
                <a:solidFill>
                  <a:srgbClr val="000000"/>
                </a:solidFill>
                <a:latin typeface="+mj-lt"/>
                <a:cs typeface="Times New Roman" panose="02020603050405020304" pitchFamily="18" charset="0"/>
              </a:rPr>
              <a:t> a-t-il fermé ses entrailles ? J’ai dit : “Une chose me fait mal : La droite du </a:t>
            </a:r>
            <a:r>
              <a:rPr lang="fr-FR" sz="3200" dirty="0" err="1">
                <a:solidFill>
                  <a:srgbClr val="000000"/>
                </a:solidFill>
                <a:latin typeface="+mj-lt"/>
                <a:cs typeface="Times New Roman" panose="02020603050405020304" pitchFamily="18" charset="0"/>
              </a:rPr>
              <a:t>Très-Haut</a:t>
            </a:r>
            <a:r>
              <a:rPr lang="fr-FR" sz="3200" dirty="0">
                <a:solidFill>
                  <a:srgbClr val="000000"/>
                </a:solidFill>
                <a:latin typeface="+mj-lt"/>
                <a:cs typeface="Times New Roman" panose="02020603050405020304" pitchFamily="18" charset="0"/>
              </a:rPr>
              <a:t> a changé”. » </a:t>
            </a:r>
          </a:p>
          <a:p>
            <a:pPr marL="450215" marR="548640" algn="just"/>
            <a:endParaRPr lang="fr-FR" sz="3200" dirty="0">
              <a:solidFill>
                <a:srgbClr val="000000"/>
              </a:solidFill>
              <a:latin typeface="+mj-lt"/>
              <a:cs typeface="Times New Roman" panose="02020603050405020304" pitchFamily="18" charset="0"/>
            </a:endParaRPr>
          </a:p>
          <a:p>
            <a:pPr marL="450215" marR="548640" algn="just"/>
            <a:r>
              <a:rPr lang="fr-FR" sz="3200" i="1" dirty="0">
                <a:latin typeface="+mj-lt"/>
                <a:cs typeface="Times New Roman" panose="02020603050405020304" pitchFamily="18" charset="0"/>
              </a:rPr>
              <a:t>Ps 21, 3 </a:t>
            </a:r>
          </a:p>
          <a:p>
            <a:pPr marL="450215" marR="548640" algn="just"/>
            <a:r>
              <a:rPr lang="fr-FR" sz="3200" dirty="0">
                <a:latin typeface="+mj-lt"/>
                <a:cs typeface="Times New Roman" panose="02020603050405020304" pitchFamily="18" charset="0"/>
              </a:rPr>
              <a:t>« Mon Dieu, j’appelle tout le jour et tu ne réponds pas ; même la nuit, je n’ai pas de repos. » </a:t>
            </a:r>
          </a:p>
        </p:txBody>
      </p:sp>
    </p:spTree>
    <p:extLst>
      <p:ext uri="{BB962C8B-B14F-4D97-AF65-F5344CB8AC3E}">
        <p14:creationId xmlns:p14="http://schemas.microsoft.com/office/powerpoint/2010/main" val="2155866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A94871E-96FC-4ADE-815B-41A636E34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59B55C1B-0D10-1C46-8549-B0918393CC10}"/>
              </a:ext>
            </a:extLst>
          </p:cNvPr>
          <p:cNvSpPr txBox="1"/>
          <p:nvPr/>
        </p:nvSpPr>
        <p:spPr>
          <a:xfrm>
            <a:off x="640081" y="320040"/>
            <a:ext cx="6149340" cy="38926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kern="1200" dirty="0">
                <a:solidFill>
                  <a:schemeClr val="tx1"/>
                </a:solidFill>
                <a:latin typeface="+mj-lt"/>
                <a:ea typeface="+mj-ea"/>
                <a:cs typeface="+mj-cs"/>
              </a:rPr>
              <a:t>Georges de la Tour, </a:t>
            </a:r>
          </a:p>
          <a:p>
            <a:pPr>
              <a:lnSpc>
                <a:spcPct val="90000"/>
              </a:lnSpc>
              <a:spcBef>
                <a:spcPct val="0"/>
              </a:spcBef>
              <a:spcAft>
                <a:spcPts val="600"/>
              </a:spcAft>
            </a:pPr>
            <a:r>
              <a:rPr lang="en-US" sz="4000" i="1" kern="1200" dirty="0">
                <a:solidFill>
                  <a:schemeClr val="tx1"/>
                </a:solidFill>
                <a:latin typeface="+mj-lt"/>
                <a:ea typeface="+mj-ea"/>
                <a:cs typeface="+mj-cs"/>
              </a:rPr>
              <a:t>Job </a:t>
            </a:r>
            <a:r>
              <a:rPr lang="en-US" sz="4000" i="1" kern="1200" dirty="0" err="1">
                <a:solidFill>
                  <a:schemeClr val="tx1"/>
                </a:solidFill>
                <a:latin typeface="+mj-lt"/>
                <a:ea typeface="+mj-ea"/>
                <a:cs typeface="+mj-cs"/>
              </a:rPr>
              <a:t>raillé</a:t>
            </a:r>
            <a:r>
              <a:rPr lang="en-US" sz="4000" i="1" kern="1200" dirty="0">
                <a:solidFill>
                  <a:schemeClr val="tx1"/>
                </a:solidFill>
                <a:latin typeface="+mj-lt"/>
                <a:ea typeface="+mj-ea"/>
                <a:cs typeface="+mj-cs"/>
              </a:rPr>
              <a:t> par </a:t>
            </a:r>
            <a:r>
              <a:rPr lang="en-US" sz="4000" i="1" kern="1200" dirty="0" err="1">
                <a:solidFill>
                  <a:schemeClr val="tx1"/>
                </a:solidFill>
                <a:latin typeface="+mj-lt"/>
                <a:ea typeface="+mj-ea"/>
                <a:cs typeface="+mj-cs"/>
              </a:rPr>
              <a:t>sa</a:t>
            </a:r>
            <a:r>
              <a:rPr lang="en-US" sz="4000" i="1" kern="1200" dirty="0">
                <a:solidFill>
                  <a:schemeClr val="tx1"/>
                </a:solidFill>
                <a:latin typeface="+mj-lt"/>
                <a:ea typeface="+mj-ea"/>
                <a:cs typeface="+mj-cs"/>
              </a:rPr>
              <a:t> femme</a:t>
            </a:r>
            <a:r>
              <a:rPr lang="en-US" sz="4000" kern="1200" dirty="0">
                <a:solidFill>
                  <a:schemeClr val="tx1"/>
                </a:solidFill>
                <a:latin typeface="+mj-lt"/>
                <a:ea typeface="+mj-ea"/>
                <a:cs typeface="+mj-cs"/>
              </a:rPr>
              <a:t>, 1625-1650, </a:t>
            </a:r>
            <a:r>
              <a:rPr lang="en-US" sz="4000" kern="1200" dirty="0" err="1">
                <a:solidFill>
                  <a:schemeClr val="tx1"/>
                </a:solidFill>
                <a:latin typeface="+mj-lt"/>
                <a:ea typeface="+mj-ea"/>
                <a:cs typeface="+mj-cs"/>
              </a:rPr>
              <a:t>Epinal</a:t>
            </a:r>
            <a:endParaRPr lang="en-US" sz="4000" i="1" kern="1200" dirty="0">
              <a:solidFill>
                <a:schemeClr val="tx1"/>
              </a:solidFill>
              <a:latin typeface="+mj-lt"/>
              <a:ea typeface="+mj-ea"/>
              <a:cs typeface="+mj-cs"/>
            </a:endParaRPr>
          </a:p>
        </p:txBody>
      </p:sp>
      <p:sp>
        <p:nvSpPr>
          <p:cNvPr id="17"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562" y="4409267"/>
            <a:ext cx="4243589" cy="18288"/>
          </a:xfrm>
          <a:custGeom>
            <a:avLst/>
            <a:gdLst>
              <a:gd name="csX0" fmla="*/ 0 w 4243589"/>
              <a:gd name="csY0" fmla="*/ 0 h 18288"/>
              <a:gd name="csX1" fmla="*/ 563791 w 4243589"/>
              <a:gd name="csY1" fmla="*/ 0 h 18288"/>
              <a:gd name="csX2" fmla="*/ 1042710 w 4243589"/>
              <a:gd name="csY2" fmla="*/ 0 h 18288"/>
              <a:gd name="csX3" fmla="*/ 1564066 w 4243589"/>
              <a:gd name="csY3" fmla="*/ 0 h 18288"/>
              <a:gd name="csX4" fmla="*/ 2212729 w 4243589"/>
              <a:gd name="csY4" fmla="*/ 0 h 18288"/>
              <a:gd name="csX5" fmla="*/ 2776520 w 4243589"/>
              <a:gd name="csY5" fmla="*/ 0 h 18288"/>
              <a:gd name="csX6" fmla="*/ 3297875 w 4243589"/>
              <a:gd name="csY6" fmla="*/ 0 h 18288"/>
              <a:gd name="csX7" fmla="*/ 4243589 w 4243589"/>
              <a:gd name="csY7" fmla="*/ 0 h 18288"/>
              <a:gd name="csX8" fmla="*/ 4243589 w 4243589"/>
              <a:gd name="csY8" fmla="*/ 18288 h 18288"/>
              <a:gd name="csX9" fmla="*/ 3637362 w 4243589"/>
              <a:gd name="csY9" fmla="*/ 18288 h 18288"/>
              <a:gd name="csX10" fmla="*/ 3116007 w 4243589"/>
              <a:gd name="csY10" fmla="*/ 18288 h 18288"/>
              <a:gd name="csX11" fmla="*/ 2424908 w 4243589"/>
              <a:gd name="csY11" fmla="*/ 18288 h 18288"/>
              <a:gd name="csX12" fmla="*/ 1861117 w 4243589"/>
              <a:gd name="csY12" fmla="*/ 18288 h 18288"/>
              <a:gd name="csX13" fmla="*/ 1382198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texte, personne, intérieur&#10;&#10;Description générée automatiquement">
            <a:extLst>
              <a:ext uri="{FF2B5EF4-FFF2-40B4-BE49-F238E27FC236}">
                <a16:creationId xmlns:a16="http://schemas.microsoft.com/office/drawing/2014/main" id="{09FEAD72-2084-7943-80F0-10768AB462E4}"/>
              </a:ext>
            </a:extLst>
          </p:cNvPr>
          <p:cNvPicPr>
            <a:picLocks noChangeAspect="1"/>
          </p:cNvPicPr>
          <p:nvPr/>
        </p:nvPicPr>
        <p:blipFill rotWithShape="1">
          <a:blip r:embed="rId2"/>
          <a:srcRect r="1" b="2079"/>
          <a:stretch>
            <a:fillRect/>
          </a:stretch>
        </p:blipFill>
        <p:spPr>
          <a:xfrm>
            <a:off x="7278157" y="320040"/>
            <a:ext cx="4243589" cy="6248732"/>
          </a:xfrm>
          <a:prstGeom prst="rect">
            <a:avLst/>
          </a:prstGeom>
        </p:spPr>
      </p:pic>
    </p:spTree>
    <p:extLst>
      <p:ext uri="{BB962C8B-B14F-4D97-AF65-F5344CB8AC3E}">
        <p14:creationId xmlns:p14="http://schemas.microsoft.com/office/powerpoint/2010/main" val="2696496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813707" y="1520785"/>
            <a:ext cx="10564586" cy="3816429"/>
          </a:xfrm>
          <a:prstGeom prst="rect">
            <a:avLst/>
          </a:prstGeom>
          <a:noFill/>
        </p:spPr>
        <p:txBody>
          <a:bodyPr wrap="square" rtlCol="0">
            <a:spAutoFit/>
          </a:bodyPr>
          <a:lstStyle/>
          <a:p>
            <a:pPr algn="just"/>
            <a:r>
              <a:rPr lang="fr-FR" sz="1800" dirty="0">
                <a:effectLst/>
                <a:latin typeface="Times New Roman" panose="02020603050405020304" pitchFamily="18" charset="0"/>
                <a:ea typeface="Times New Roman" panose="02020603050405020304" pitchFamily="18" charset="0"/>
              </a:rPr>
              <a:t> </a:t>
            </a:r>
            <a:r>
              <a:rPr lang="fr-FR" sz="3200" dirty="0">
                <a:effectLst/>
                <a:latin typeface="+mj-lt"/>
                <a:ea typeface="Times New Roman" panose="02020603050405020304" pitchFamily="18" charset="0"/>
                <a:cs typeface="Times New Roman" panose="02020603050405020304" pitchFamily="18" charset="0"/>
              </a:rPr>
              <a:t>« Quand cesseras-tu de m’épier ? Me laisseras-tu avaler ma salive ? Ai-je péché ? Qu’est-ce que cela te fait, espion de l’homme ? Pourquoi m’avoir pris pour cible ? (…) Ne peux-tu supporter ma révolte, laisser passer ma faute ? Car déjà me voici gisant en poussière. Tu me chercheras à tâtons : j’aurai cessé d’être. »</a:t>
            </a:r>
            <a:r>
              <a:rPr lang="fr-FR" sz="3200" dirty="0">
                <a:effectLst/>
                <a:latin typeface="+mj-lt"/>
                <a:cs typeface="Times New Roman" panose="02020603050405020304" pitchFamily="18" charset="0"/>
              </a:rPr>
              <a:t> </a:t>
            </a:r>
            <a:endParaRPr lang="fr-FR" sz="3200" dirty="0">
              <a:latin typeface="+mj-lt"/>
              <a:cs typeface="Times New Roman" panose="02020603050405020304" pitchFamily="18" charset="0"/>
            </a:endParaRPr>
          </a:p>
          <a:p>
            <a:pPr algn="just"/>
            <a:r>
              <a:rPr lang="fr-FR" sz="3200" dirty="0">
                <a:latin typeface="+mj-lt"/>
                <a:cs typeface="Times New Roman" panose="02020603050405020304" pitchFamily="18" charset="0"/>
              </a:rPr>
              <a:t>(</a:t>
            </a:r>
            <a:r>
              <a:rPr lang="fr-FR" sz="3200" i="1" dirty="0">
                <a:latin typeface="+mj-lt"/>
                <a:cs typeface="Times New Roman" panose="02020603050405020304" pitchFamily="18" charset="0"/>
              </a:rPr>
              <a:t>Job</a:t>
            </a:r>
            <a:r>
              <a:rPr lang="fr-FR" sz="3200" dirty="0">
                <a:latin typeface="+mj-lt"/>
                <a:cs typeface="Times New Roman" panose="02020603050405020304" pitchFamily="18" charset="0"/>
              </a:rPr>
              <a:t>, 7, 19-21)</a:t>
            </a:r>
          </a:p>
          <a:p>
            <a:endParaRPr lang="fr-FR" dirty="0"/>
          </a:p>
        </p:txBody>
      </p:sp>
    </p:spTree>
    <p:extLst>
      <p:ext uri="{BB962C8B-B14F-4D97-AF65-F5344CB8AC3E}">
        <p14:creationId xmlns:p14="http://schemas.microsoft.com/office/powerpoint/2010/main" val="132482755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1182914" y="2505670"/>
            <a:ext cx="9826171" cy="1846659"/>
          </a:xfrm>
          <a:prstGeom prst="rect">
            <a:avLst/>
          </a:prstGeom>
          <a:noFill/>
        </p:spPr>
        <p:txBody>
          <a:bodyPr wrap="square" rtlCol="0">
            <a:spAutoFit/>
          </a:bodyPr>
          <a:lstStyle/>
          <a:p>
            <a:pPr algn="just"/>
            <a:r>
              <a:rPr lang="fr-FR" sz="3200" dirty="0">
                <a:latin typeface="+mj-lt"/>
                <a:cs typeface="Times New Roman" panose="02020603050405020304" pitchFamily="18" charset="0"/>
              </a:rPr>
              <a:t>« Celui qui dispute avec le Puissant a-t-il à critiquer ? </a:t>
            </a:r>
          </a:p>
          <a:p>
            <a:pPr algn="just"/>
            <a:r>
              <a:rPr lang="fr-FR" sz="3200" dirty="0">
                <a:latin typeface="+mj-lt"/>
                <a:cs typeface="Times New Roman" panose="02020603050405020304" pitchFamily="18" charset="0"/>
              </a:rPr>
              <a:t>Celui qui ergote avec Dieu voudrait-il répondre ? » </a:t>
            </a:r>
          </a:p>
          <a:p>
            <a:r>
              <a:rPr lang="fr-FR" sz="3200" dirty="0">
                <a:latin typeface="+mj-lt"/>
                <a:cs typeface="Times New Roman" panose="02020603050405020304" pitchFamily="18" charset="0"/>
              </a:rPr>
              <a:t>(</a:t>
            </a:r>
            <a:r>
              <a:rPr lang="fr-FR" sz="3200" dirty="0" err="1">
                <a:latin typeface="+mj-lt"/>
                <a:cs typeface="Times New Roman" panose="02020603050405020304" pitchFamily="18" charset="0"/>
              </a:rPr>
              <a:t>Jb</a:t>
            </a:r>
            <a:r>
              <a:rPr lang="fr-FR" sz="3200" dirty="0">
                <a:latin typeface="+mj-lt"/>
                <a:cs typeface="Times New Roman" panose="02020603050405020304" pitchFamily="18" charset="0"/>
              </a:rPr>
              <a:t> 40, 1-2)</a:t>
            </a:r>
          </a:p>
          <a:p>
            <a:endParaRPr lang="fr-FR" dirty="0"/>
          </a:p>
        </p:txBody>
      </p:sp>
    </p:spTree>
    <p:extLst>
      <p:ext uri="{BB962C8B-B14F-4D97-AF65-F5344CB8AC3E}">
        <p14:creationId xmlns:p14="http://schemas.microsoft.com/office/powerpoint/2010/main" val="1109534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1182914" y="2397948"/>
            <a:ext cx="9826171" cy="2062103"/>
          </a:xfrm>
          <a:prstGeom prst="rect">
            <a:avLst/>
          </a:prstGeom>
          <a:noFill/>
        </p:spPr>
        <p:txBody>
          <a:bodyPr wrap="square" rtlCol="0">
            <a:spAutoFit/>
          </a:bodyPr>
          <a:lstStyle/>
          <a:p>
            <a:pPr algn="just"/>
            <a:r>
              <a:rPr lang="fr-FR" sz="3200" dirty="0">
                <a:latin typeface="+mj-lt"/>
                <a:cs typeface="Times New Roman" panose="02020603050405020304" pitchFamily="18" charset="0"/>
              </a:rPr>
              <a:t>« Je ne fais pas le poids, que te répliquerai-je ? Je mets la main sur ma bouche. J’ai parlé une fois, je ne répondrai plus, deux fois, je n’ajouterai rien. » </a:t>
            </a:r>
          </a:p>
          <a:p>
            <a:r>
              <a:rPr lang="fr-FR" sz="3200" dirty="0">
                <a:latin typeface="+mj-lt"/>
                <a:cs typeface="Times New Roman" panose="02020603050405020304" pitchFamily="18" charset="0"/>
              </a:rPr>
              <a:t>(</a:t>
            </a:r>
            <a:r>
              <a:rPr lang="fr-FR" sz="3200" dirty="0" err="1">
                <a:latin typeface="+mj-lt"/>
                <a:cs typeface="Times New Roman" panose="02020603050405020304" pitchFamily="18" charset="0"/>
              </a:rPr>
              <a:t>Jb</a:t>
            </a:r>
            <a:r>
              <a:rPr lang="fr-FR" sz="3200" dirty="0">
                <a:latin typeface="+mj-lt"/>
                <a:cs typeface="Times New Roman" panose="02020603050405020304" pitchFamily="18" charset="0"/>
              </a:rPr>
              <a:t> 40, 4-5 )</a:t>
            </a:r>
          </a:p>
        </p:txBody>
      </p:sp>
    </p:spTree>
    <p:extLst>
      <p:ext uri="{BB962C8B-B14F-4D97-AF65-F5344CB8AC3E}">
        <p14:creationId xmlns:p14="http://schemas.microsoft.com/office/powerpoint/2010/main" val="3840270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1182914" y="2259449"/>
            <a:ext cx="9826171" cy="2339102"/>
          </a:xfrm>
          <a:prstGeom prst="rect">
            <a:avLst/>
          </a:prstGeom>
          <a:noFill/>
        </p:spPr>
        <p:txBody>
          <a:bodyPr wrap="square" rtlCol="0">
            <a:spAutoFit/>
          </a:bodyPr>
          <a:lstStyle/>
          <a:p>
            <a:pPr algn="just"/>
            <a:r>
              <a:rPr lang="fr-FR" sz="3200" dirty="0">
                <a:latin typeface="+mj-lt"/>
                <a:cs typeface="Times New Roman" panose="02020603050405020304" pitchFamily="18" charset="0"/>
              </a:rPr>
              <a:t>« Ma colère flambe contre toi et tes deux amis, parce que vous n’avez pas parlé de moi avec droiture comme l’a fait mon serviteur Job. » </a:t>
            </a:r>
          </a:p>
          <a:p>
            <a:r>
              <a:rPr lang="fr-FR" sz="3200" dirty="0">
                <a:latin typeface="+mj-lt"/>
                <a:cs typeface="Times New Roman" panose="02020603050405020304" pitchFamily="18" charset="0"/>
              </a:rPr>
              <a:t>(</a:t>
            </a:r>
            <a:r>
              <a:rPr lang="fr-FR" sz="3200" dirty="0" err="1">
                <a:latin typeface="+mj-lt"/>
                <a:cs typeface="Times New Roman" panose="02020603050405020304" pitchFamily="18" charset="0"/>
              </a:rPr>
              <a:t>Jb</a:t>
            </a:r>
            <a:r>
              <a:rPr lang="fr-FR" sz="3200" dirty="0">
                <a:latin typeface="+mj-lt"/>
                <a:cs typeface="Times New Roman" panose="02020603050405020304" pitchFamily="18" charset="0"/>
              </a:rPr>
              <a:t> 42, 7)</a:t>
            </a:r>
          </a:p>
          <a:p>
            <a:endParaRPr lang="fr-FR" dirty="0"/>
          </a:p>
        </p:txBody>
      </p:sp>
    </p:spTree>
    <p:extLst>
      <p:ext uri="{BB962C8B-B14F-4D97-AF65-F5344CB8AC3E}">
        <p14:creationId xmlns:p14="http://schemas.microsoft.com/office/powerpoint/2010/main" val="2208838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7B53C565-0979-AF4E-AC54-A696BFD56A64}"/>
              </a:ext>
            </a:extLst>
          </p:cNvPr>
          <p:cNvSpPr txBox="1"/>
          <p:nvPr/>
        </p:nvSpPr>
        <p:spPr>
          <a:xfrm>
            <a:off x="638882" y="639193"/>
            <a:ext cx="3571810"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kern="1200" dirty="0">
                <a:solidFill>
                  <a:schemeClr val="tx1"/>
                </a:solidFill>
                <a:latin typeface="+mj-lt"/>
                <a:ea typeface="+mj-ea"/>
                <a:cs typeface="+mj-cs"/>
              </a:rPr>
              <a:t>Marc Chagall, </a:t>
            </a:r>
          </a:p>
          <a:p>
            <a:pPr>
              <a:lnSpc>
                <a:spcPct val="90000"/>
              </a:lnSpc>
              <a:spcBef>
                <a:spcPct val="0"/>
              </a:spcBef>
              <a:spcAft>
                <a:spcPts val="600"/>
              </a:spcAft>
            </a:pPr>
            <a:r>
              <a:rPr lang="en-US" sz="4600" i="1" kern="1200" dirty="0">
                <a:solidFill>
                  <a:schemeClr val="tx1"/>
                </a:solidFill>
                <a:latin typeface="+mj-lt"/>
                <a:ea typeface="+mj-ea"/>
                <a:cs typeface="+mj-cs"/>
              </a:rPr>
              <a:t>Job </a:t>
            </a:r>
            <a:r>
              <a:rPr lang="en-US" sz="4600" i="1" kern="1200">
                <a:solidFill>
                  <a:schemeClr val="tx1"/>
                </a:solidFill>
                <a:latin typeface="+mj-lt"/>
                <a:ea typeface="+mj-ea"/>
                <a:cs typeface="+mj-cs"/>
              </a:rPr>
              <a:t>en</a:t>
            </a:r>
            <a:r>
              <a:rPr lang="en-US" sz="4600" i="1" kern="1200" dirty="0">
                <a:solidFill>
                  <a:schemeClr val="tx1"/>
                </a:solidFill>
                <a:latin typeface="+mj-lt"/>
                <a:ea typeface="+mj-ea"/>
                <a:cs typeface="+mj-cs"/>
              </a:rPr>
              <a:t> </a:t>
            </a:r>
            <a:r>
              <a:rPr lang="en-US" sz="4600" i="1" kern="1200">
                <a:solidFill>
                  <a:schemeClr val="tx1"/>
                </a:solidFill>
                <a:latin typeface="+mj-lt"/>
                <a:ea typeface="+mj-ea"/>
                <a:cs typeface="+mj-cs"/>
              </a:rPr>
              <a:t>prière</a:t>
            </a:r>
            <a:r>
              <a:rPr lang="en-US" sz="4600" kern="1200" dirty="0">
                <a:solidFill>
                  <a:schemeClr val="tx1"/>
                </a:solidFill>
                <a:latin typeface="+mj-lt"/>
                <a:ea typeface="+mj-ea"/>
                <a:cs typeface="+mj-cs"/>
              </a:rPr>
              <a:t>, 1960, </a:t>
            </a:r>
            <a:r>
              <a:rPr lang="en-US" sz="4600" kern="1200">
                <a:solidFill>
                  <a:schemeClr val="tx1"/>
                </a:solidFill>
                <a:latin typeface="+mj-lt"/>
                <a:ea typeface="+mj-ea"/>
                <a:cs typeface="+mj-cs"/>
              </a:rPr>
              <a:t>lithographie</a:t>
            </a:r>
            <a:endParaRPr lang="en-US" sz="46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plante, peint&#10;&#10;Description générée automatiquement">
            <a:extLst>
              <a:ext uri="{FF2B5EF4-FFF2-40B4-BE49-F238E27FC236}">
                <a16:creationId xmlns:a16="http://schemas.microsoft.com/office/drawing/2014/main" id="{095A4E0A-875B-2D4A-919A-8EE8692DFD19}"/>
              </a:ext>
            </a:extLst>
          </p:cNvPr>
          <p:cNvPicPr>
            <a:picLocks noChangeAspect="1"/>
          </p:cNvPicPr>
          <p:nvPr/>
        </p:nvPicPr>
        <p:blipFill>
          <a:blip r:embed="rId3"/>
          <a:stretch>
            <a:fillRect/>
          </a:stretch>
        </p:blipFill>
        <p:spPr>
          <a:xfrm>
            <a:off x="6355491" y="526124"/>
            <a:ext cx="4238199" cy="5805752"/>
          </a:xfrm>
          <a:prstGeom prst="rect">
            <a:avLst/>
          </a:prstGeom>
        </p:spPr>
      </p:pic>
    </p:spTree>
    <p:extLst>
      <p:ext uri="{BB962C8B-B14F-4D97-AF65-F5344CB8AC3E}">
        <p14:creationId xmlns:p14="http://schemas.microsoft.com/office/powerpoint/2010/main" val="367870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38F1BC3-119A-F643-BF19-B04763B080F3}"/>
              </a:ext>
            </a:extLst>
          </p:cNvPr>
          <p:cNvSpPr txBox="1"/>
          <p:nvPr/>
        </p:nvSpPr>
        <p:spPr>
          <a:xfrm>
            <a:off x="1089285" y="1166842"/>
            <a:ext cx="10013429" cy="4524315"/>
          </a:xfrm>
          <a:prstGeom prst="rect">
            <a:avLst/>
          </a:prstGeom>
          <a:noFill/>
        </p:spPr>
        <p:txBody>
          <a:bodyPr wrap="square" rtlCol="0">
            <a:spAutoFit/>
          </a:bodyPr>
          <a:lstStyle/>
          <a:p>
            <a:pPr algn="ctr"/>
            <a:r>
              <a:rPr lang="fr-FR" sz="3600" dirty="0">
                <a:latin typeface="Times New Roman" panose="02020603050405020304" pitchFamily="18" charset="0"/>
                <a:cs typeface="Times New Roman" panose="02020603050405020304" pitchFamily="18" charset="0"/>
              </a:rPr>
              <a:t>PLAN GENERAL</a:t>
            </a:r>
          </a:p>
          <a:p>
            <a:endParaRPr lang="fr-FR" sz="3600" dirty="0">
              <a:latin typeface="Times New Roman" panose="02020603050405020304" pitchFamily="18" charset="0"/>
              <a:cs typeface="Times New Roman" panose="02020603050405020304" pitchFamily="18" charset="0"/>
            </a:endParaRPr>
          </a:p>
          <a:p>
            <a:r>
              <a:rPr lang="fr-FR" sz="3600" dirty="0">
                <a:latin typeface="Times New Roman" panose="02020603050405020304" pitchFamily="18" charset="0"/>
                <a:cs typeface="Times New Roman" panose="02020603050405020304" pitchFamily="18" charset="0"/>
              </a:rPr>
              <a:t>CH. 1 – INTRODUCTION</a:t>
            </a:r>
          </a:p>
          <a:p>
            <a:r>
              <a:rPr lang="fr-FR" sz="3600" dirty="0">
                <a:latin typeface="Times New Roman" panose="02020603050405020304" pitchFamily="18" charset="0"/>
                <a:cs typeface="Times New Roman" panose="02020603050405020304" pitchFamily="18" charset="0"/>
              </a:rPr>
              <a:t>CH. 2 - LA CREATION</a:t>
            </a:r>
          </a:p>
          <a:p>
            <a:r>
              <a:rPr lang="fr-FR" sz="3600" dirty="0">
                <a:latin typeface="Times New Roman" panose="02020603050405020304" pitchFamily="18" charset="0"/>
                <a:cs typeface="Times New Roman" panose="02020603050405020304" pitchFamily="18" charset="0"/>
              </a:rPr>
              <a:t>CH. 3 - LE MAL</a:t>
            </a:r>
          </a:p>
          <a:p>
            <a:r>
              <a:rPr lang="fr-FR" sz="3600" dirty="0">
                <a:latin typeface="Times New Roman" panose="02020603050405020304" pitchFamily="18" charset="0"/>
                <a:cs typeface="Times New Roman" panose="02020603050405020304" pitchFamily="18" charset="0"/>
              </a:rPr>
              <a:t>CH. 4 - LA MORT ET LE PECHE</a:t>
            </a:r>
          </a:p>
          <a:p>
            <a:r>
              <a:rPr lang="fr-FR" sz="3600" dirty="0">
                <a:latin typeface="Times New Roman" panose="02020603050405020304" pitchFamily="18" charset="0"/>
                <a:cs typeface="Times New Roman" panose="02020603050405020304" pitchFamily="18" charset="0"/>
              </a:rPr>
              <a:t>CH. 5 - LE SALUT</a:t>
            </a:r>
          </a:p>
          <a:p>
            <a:r>
              <a:rPr lang="fr-FR" sz="3600" dirty="0">
                <a:latin typeface="Times New Roman" panose="02020603050405020304" pitchFamily="18" charset="0"/>
                <a:cs typeface="Times New Roman" panose="02020603050405020304" pitchFamily="18" charset="0"/>
              </a:rPr>
              <a:t>CH. 6 - L’ESPERANCE CHRETIENNE</a:t>
            </a:r>
          </a:p>
        </p:txBody>
      </p:sp>
      <p:sp>
        <p:nvSpPr>
          <p:cNvPr id="2" name="ZoneTexte 1">
            <a:extLst>
              <a:ext uri="{FF2B5EF4-FFF2-40B4-BE49-F238E27FC236}">
                <a16:creationId xmlns:a16="http://schemas.microsoft.com/office/drawing/2014/main" id="{8798A636-19F2-AF40-8571-E9291AD0376E}"/>
              </a:ext>
            </a:extLst>
          </p:cNvPr>
          <p:cNvSpPr txBox="1"/>
          <p:nvPr/>
        </p:nvSpPr>
        <p:spPr>
          <a:xfrm>
            <a:off x="9197788" y="8068235"/>
            <a:ext cx="184731" cy="369332"/>
          </a:xfrm>
          <a:prstGeom prst="rect">
            <a:avLst/>
          </a:prstGeom>
          <a:blipFill dpi="0" rotWithShape="1">
            <a:blip r:embed="rId2">
              <a:alphaModFix amt="26000"/>
            </a:blip>
            <a:srcRect/>
            <a:tile tx="0" ty="0" sx="100000" sy="100000" flip="none" algn="tl"/>
          </a:blipFill>
        </p:spPr>
        <p:txBody>
          <a:bodyPr wrap="none" rtlCol="0">
            <a:spAutoFit/>
          </a:bodyPr>
          <a:lstStyle/>
          <a:p>
            <a:endParaRPr lang="fr-FR" dirty="0"/>
          </a:p>
        </p:txBody>
      </p:sp>
    </p:spTree>
    <p:extLst>
      <p:ext uri="{BB962C8B-B14F-4D97-AF65-F5344CB8AC3E}">
        <p14:creationId xmlns:p14="http://schemas.microsoft.com/office/powerpoint/2010/main" val="538157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67A1E13-AEFC-2246-8040-31856083425B}"/>
              </a:ext>
            </a:extLst>
          </p:cNvPr>
          <p:cNvSpPr txBox="1"/>
          <p:nvPr/>
        </p:nvSpPr>
        <p:spPr>
          <a:xfrm>
            <a:off x="826770" y="1166842"/>
            <a:ext cx="10538460" cy="4524315"/>
          </a:xfrm>
          <a:prstGeom prst="rect">
            <a:avLst/>
          </a:prstGeom>
          <a:noFill/>
        </p:spPr>
        <p:txBody>
          <a:bodyPr wrap="square" rtlCol="0">
            <a:spAutoFit/>
          </a:bodyPr>
          <a:lstStyle/>
          <a:p>
            <a:pPr algn="just"/>
            <a:r>
              <a:rPr lang="fr-FR" sz="3200" dirty="0">
                <a:latin typeface="+mj-lt"/>
                <a:cs typeface="Times New Roman" panose="02020603050405020304" pitchFamily="18" charset="0"/>
              </a:rPr>
              <a:t>« Job répondit alors au Seigneur et dit : Je sais que tu peux tout et qu’aucun projet n’échappe à tes prises. « Qui est celui qui obscurcit mon projet sans rien y connaître ? ». Eh oui ! J’ai abordé, sans le savoir, des mystères qui me confondent. « Ecoute-moi », disais-je, « à moi la parole, je vais t’interroger et tu m’instruiras. » Je ne te connaissais que par ouï-dire, maintenant, mes yeux t’ont vu. Aussi, j’ai horreur de moi et je me désavoue sur la poussière et sur la cendre. » </a:t>
            </a:r>
          </a:p>
          <a:p>
            <a:pPr algn="just"/>
            <a:r>
              <a:rPr lang="fr-FR" sz="3200" dirty="0">
                <a:latin typeface="+mj-lt"/>
                <a:cs typeface="Times New Roman" panose="02020603050405020304" pitchFamily="18" charset="0"/>
              </a:rPr>
              <a:t>(</a:t>
            </a:r>
            <a:r>
              <a:rPr lang="fr-FR" sz="3200" dirty="0" err="1">
                <a:latin typeface="+mj-lt"/>
                <a:cs typeface="Times New Roman" panose="02020603050405020304" pitchFamily="18" charset="0"/>
              </a:rPr>
              <a:t>Jb</a:t>
            </a:r>
            <a:r>
              <a:rPr lang="fr-FR" sz="3200" dirty="0">
                <a:latin typeface="+mj-lt"/>
                <a:cs typeface="Times New Roman" panose="02020603050405020304" pitchFamily="18" charset="0"/>
              </a:rPr>
              <a:t> 42, 1-6)</a:t>
            </a:r>
            <a:endParaRPr lang="fr-FR" sz="3200" dirty="0">
              <a:latin typeface="+mj-lt"/>
            </a:endParaRPr>
          </a:p>
        </p:txBody>
      </p:sp>
    </p:spTree>
    <p:extLst>
      <p:ext uri="{BB962C8B-B14F-4D97-AF65-F5344CB8AC3E}">
        <p14:creationId xmlns:p14="http://schemas.microsoft.com/office/powerpoint/2010/main" val="2008396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7D85CFF9-9FC9-1344-B741-CE0AB64523ED}"/>
              </a:ext>
            </a:extLst>
          </p:cNvPr>
          <p:cNvSpPr txBox="1"/>
          <p:nvPr/>
        </p:nvSpPr>
        <p:spPr>
          <a:xfrm>
            <a:off x="638882" y="639193"/>
            <a:ext cx="3978838"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100" kern="1200" dirty="0">
                <a:solidFill>
                  <a:schemeClr val="tx1"/>
                </a:solidFill>
                <a:latin typeface="+mj-lt"/>
                <a:ea typeface="+mj-ea"/>
                <a:cs typeface="+mj-cs"/>
              </a:rPr>
              <a:t>Le Greco, </a:t>
            </a:r>
            <a:r>
              <a:rPr lang="en-US" sz="4100" i="1" kern="1200" dirty="0">
                <a:solidFill>
                  <a:schemeClr val="tx1"/>
                </a:solidFill>
                <a:latin typeface="+mj-lt"/>
                <a:ea typeface="+mj-ea"/>
                <a:cs typeface="+mj-cs"/>
              </a:rPr>
              <a:t>Crucifixion</a:t>
            </a:r>
            <a:r>
              <a:rPr lang="en-US" sz="4100" kern="1200" dirty="0">
                <a:solidFill>
                  <a:schemeClr val="tx1"/>
                </a:solidFill>
                <a:latin typeface="+mj-lt"/>
                <a:ea typeface="+mj-ea"/>
                <a:cs typeface="+mj-cs"/>
              </a:rPr>
              <a:t>, </a:t>
            </a:r>
          </a:p>
          <a:p>
            <a:pPr>
              <a:lnSpc>
                <a:spcPct val="90000"/>
              </a:lnSpc>
              <a:spcBef>
                <a:spcPct val="0"/>
              </a:spcBef>
              <a:spcAft>
                <a:spcPts val="600"/>
              </a:spcAft>
            </a:pPr>
            <a:r>
              <a:rPr lang="en-US" sz="4100" kern="1200" dirty="0">
                <a:solidFill>
                  <a:schemeClr val="tx1"/>
                </a:solidFill>
                <a:latin typeface="+mj-lt"/>
                <a:ea typeface="+mj-ea"/>
                <a:cs typeface="+mj-cs"/>
              </a:rPr>
              <a:t>v. 1600, Cleveland Museum of art</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vache&#10;&#10;Description générée automatiquement">
            <a:extLst>
              <a:ext uri="{FF2B5EF4-FFF2-40B4-BE49-F238E27FC236}">
                <a16:creationId xmlns:a16="http://schemas.microsoft.com/office/drawing/2014/main" id="{CAC61891-1737-1B47-BE91-F9BADA24347C}"/>
              </a:ext>
            </a:extLst>
          </p:cNvPr>
          <p:cNvPicPr>
            <a:picLocks noChangeAspect="1"/>
          </p:cNvPicPr>
          <p:nvPr/>
        </p:nvPicPr>
        <p:blipFill rotWithShape="1">
          <a:blip r:embed="rId2"/>
          <a:srcRect l="-685" t="5339" b="33740"/>
          <a:stretch/>
        </p:blipFill>
        <p:spPr>
          <a:xfrm>
            <a:off x="5601365" y="640080"/>
            <a:ext cx="5320477" cy="5550408"/>
          </a:xfrm>
          <a:prstGeom prst="rect">
            <a:avLst/>
          </a:prstGeom>
        </p:spPr>
      </p:pic>
    </p:spTree>
    <p:extLst>
      <p:ext uri="{BB962C8B-B14F-4D97-AF65-F5344CB8AC3E}">
        <p14:creationId xmlns:p14="http://schemas.microsoft.com/office/powerpoint/2010/main" val="3267082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vache&#10;&#10;Description générée automatiquement">
            <a:extLst>
              <a:ext uri="{FF2B5EF4-FFF2-40B4-BE49-F238E27FC236}">
                <a16:creationId xmlns:a16="http://schemas.microsoft.com/office/drawing/2014/main" id="{CAC61891-1737-1B47-BE91-F9BADA24347C}"/>
              </a:ext>
            </a:extLst>
          </p:cNvPr>
          <p:cNvPicPr>
            <a:picLocks noChangeAspect="1"/>
          </p:cNvPicPr>
          <p:nvPr/>
        </p:nvPicPr>
        <p:blipFill>
          <a:blip r:embed="rId2"/>
          <a:srcRect r="1" b="1849"/>
          <a:stretch>
            <a:fillRect/>
          </a:stretch>
        </p:blipFill>
        <p:spPr>
          <a:xfrm>
            <a:off x="643128" y="160021"/>
            <a:ext cx="2171680" cy="367509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9"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B62184C5-D362-7141-9807-1CBEB7B59BE5}"/>
              </a:ext>
            </a:extLst>
          </p:cNvPr>
          <p:cNvSpPr txBox="1"/>
          <p:nvPr/>
        </p:nvSpPr>
        <p:spPr>
          <a:xfrm>
            <a:off x="3406140" y="2706624"/>
            <a:ext cx="8142732" cy="3483864"/>
          </a:xfrm>
          <a:prstGeom prst="rect">
            <a:avLst/>
          </a:prstGeom>
        </p:spPr>
        <p:txBody>
          <a:bodyPr vert="horz" lIns="91440" tIns="45720" rIns="91440" bIns="45720" rtlCol="0">
            <a:normAutofit/>
          </a:bodyPr>
          <a:lstStyle/>
          <a:p>
            <a:pPr>
              <a:lnSpc>
                <a:spcPct val="90000"/>
              </a:lnSpc>
              <a:spcAft>
                <a:spcPts val="600"/>
              </a:spcAft>
            </a:pPr>
            <a:r>
              <a:rPr lang="en-US" sz="3200" dirty="0">
                <a:latin typeface="+mj-lt"/>
              </a:rPr>
              <a:t>« Mon Dieu, </a:t>
            </a:r>
            <a:r>
              <a:rPr lang="en-US" sz="3200" dirty="0" err="1">
                <a:latin typeface="+mj-lt"/>
              </a:rPr>
              <a:t>mon</a:t>
            </a:r>
            <a:r>
              <a:rPr lang="en-US" sz="3200" dirty="0">
                <a:latin typeface="+mj-lt"/>
              </a:rPr>
              <a:t> Dieu, </a:t>
            </a:r>
            <a:r>
              <a:rPr lang="en-US" sz="3200" dirty="0" err="1">
                <a:latin typeface="+mj-lt"/>
              </a:rPr>
              <a:t>pourquoi</a:t>
            </a:r>
            <a:r>
              <a:rPr lang="en-US" sz="3200" dirty="0">
                <a:latin typeface="+mj-lt"/>
              </a:rPr>
              <a:t> </a:t>
            </a:r>
            <a:r>
              <a:rPr lang="en-US" sz="3200" dirty="0" err="1">
                <a:latin typeface="+mj-lt"/>
              </a:rPr>
              <a:t>m’as-tu</a:t>
            </a:r>
            <a:r>
              <a:rPr lang="en-US" sz="3200" dirty="0">
                <a:latin typeface="+mj-lt"/>
              </a:rPr>
              <a:t> </a:t>
            </a:r>
            <a:r>
              <a:rPr lang="en-US" sz="3200" dirty="0" err="1">
                <a:latin typeface="+mj-lt"/>
              </a:rPr>
              <a:t>abandonné</a:t>
            </a:r>
            <a:r>
              <a:rPr lang="en-US" sz="3200" dirty="0">
                <a:latin typeface="+mj-lt"/>
              </a:rPr>
              <a:t> ?</a:t>
            </a:r>
          </a:p>
          <a:p>
            <a:pPr>
              <a:lnSpc>
                <a:spcPct val="90000"/>
              </a:lnSpc>
              <a:spcAft>
                <a:spcPts val="600"/>
              </a:spcAft>
            </a:pPr>
            <a:r>
              <a:rPr lang="en-US" sz="3200" dirty="0">
                <a:latin typeface="+mj-lt"/>
              </a:rPr>
              <a:t>Le </a:t>
            </a:r>
            <a:r>
              <a:rPr lang="en-US" sz="3200" dirty="0" err="1">
                <a:latin typeface="+mj-lt"/>
              </a:rPr>
              <a:t>salut</a:t>
            </a:r>
            <a:r>
              <a:rPr lang="en-US" sz="3200" dirty="0">
                <a:latin typeface="+mj-lt"/>
              </a:rPr>
              <a:t> est loin de moi, loin des mots </a:t>
            </a:r>
            <a:r>
              <a:rPr lang="en-US" sz="3200" dirty="0" err="1">
                <a:latin typeface="+mj-lt"/>
              </a:rPr>
              <a:t>que</a:t>
            </a:r>
            <a:r>
              <a:rPr lang="en-US" sz="3200" dirty="0">
                <a:latin typeface="+mj-lt"/>
              </a:rPr>
              <a:t> je </a:t>
            </a:r>
            <a:r>
              <a:rPr lang="en-US" sz="3200" dirty="0" err="1">
                <a:latin typeface="+mj-lt"/>
              </a:rPr>
              <a:t>rugis</a:t>
            </a:r>
            <a:r>
              <a:rPr lang="en-US" sz="3200" dirty="0">
                <a:latin typeface="+mj-lt"/>
              </a:rPr>
              <a:t>. Mon Dieu, </a:t>
            </a:r>
            <a:r>
              <a:rPr lang="en-US" sz="3200" dirty="0" err="1">
                <a:latin typeface="+mj-lt"/>
              </a:rPr>
              <a:t>j’appelle</a:t>
            </a:r>
            <a:r>
              <a:rPr lang="en-US" sz="3200" dirty="0">
                <a:latin typeface="+mj-lt"/>
              </a:rPr>
              <a:t> tout le jour et </a:t>
            </a:r>
            <a:r>
              <a:rPr lang="en-US" sz="3200" dirty="0" err="1">
                <a:latin typeface="+mj-lt"/>
              </a:rPr>
              <a:t>tu</a:t>
            </a:r>
            <a:r>
              <a:rPr lang="en-US" sz="3200" dirty="0">
                <a:latin typeface="+mj-lt"/>
              </a:rPr>
              <a:t> ne </a:t>
            </a:r>
            <a:r>
              <a:rPr lang="en-US" sz="3200" dirty="0" err="1">
                <a:latin typeface="+mj-lt"/>
              </a:rPr>
              <a:t>réponds</a:t>
            </a:r>
            <a:r>
              <a:rPr lang="en-US" sz="3200" dirty="0">
                <a:latin typeface="+mj-lt"/>
              </a:rPr>
              <a:t> pas ; </a:t>
            </a:r>
            <a:r>
              <a:rPr lang="en-US" sz="3200" dirty="0" err="1">
                <a:latin typeface="+mj-lt"/>
              </a:rPr>
              <a:t>même</a:t>
            </a:r>
            <a:r>
              <a:rPr lang="en-US" sz="3200" dirty="0">
                <a:latin typeface="+mj-lt"/>
              </a:rPr>
              <a:t> la nuit je </a:t>
            </a:r>
            <a:r>
              <a:rPr lang="en-US" sz="3200" dirty="0" err="1">
                <a:latin typeface="+mj-lt"/>
              </a:rPr>
              <a:t>n’ai</a:t>
            </a:r>
            <a:r>
              <a:rPr lang="en-US" sz="3200" dirty="0">
                <a:latin typeface="+mj-lt"/>
              </a:rPr>
              <a:t> pas de repos » </a:t>
            </a:r>
          </a:p>
          <a:p>
            <a:pPr>
              <a:lnSpc>
                <a:spcPct val="90000"/>
              </a:lnSpc>
              <a:spcAft>
                <a:spcPts val="600"/>
              </a:spcAft>
            </a:pPr>
            <a:r>
              <a:rPr lang="en-US" sz="3200" dirty="0">
                <a:latin typeface="+mj-lt"/>
              </a:rPr>
              <a:t>(Ps 21, 1-3)</a:t>
            </a:r>
          </a:p>
        </p:txBody>
      </p:sp>
    </p:spTree>
    <p:extLst>
      <p:ext uri="{BB962C8B-B14F-4D97-AF65-F5344CB8AC3E}">
        <p14:creationId xmlns:p14="http://schemas.microsoft.com/office/powerpoint/2010/main" val="1378522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ZoneTexte 1">
            <a:extLst>
              <a:ext uri="{FF2B5EF4-FFF2-40B4-BE49-F238E27FC236}">
                <a16:creationId xmlns:a16="http://schemas.microsoft.com/office/drawing/2014/main" id="{2EA4C780-5BE0-EAE4-D6D8-7D75A296B8D3}"/>
              </a:ext>
            </a:extLst>
          </p:cNvPr>
          <p:cNvSpPr txBox="1"/>
          <p:nvPr/>
        </p:nvSpPr>
        <p:spPr>
          <a:xfrm>
            <a:off x="3215424" y="2273844"/>
            <a:ext cx="5760846" cy="2310312"/>
          </a:xfrm>
          <a:prstGeom prst="rect">
            <a:avLst/>
          </a:prstGeom>
        </p:spPr>
        <p:txBody>
          <a:bodyPr vert="horz" lIns="91440" tIns="45720" rIns="91440" bIns="45720" rtlCol="0" anchor="b">
            <a:normAutofit fontScale="85000" lnSpcReduction="20000"/>
          </a:bodyPr>
          <a:lstStyle/>
          <a:p>
            <a:pPr algn="ctr">
              <a:lnSpc>
                <a:spcPct val="90000"/>
              </a:lnSpc>
              <a:spcBef>
                <a:spcPct val="0"/>
              </a:spcBef>
              <a:spcAft>
                <a:spcPts val="600"/>
              </a:spcAft>
            </a:pPr>
            <a:r>
              <a:rPr lang="en-US" sz="10400" b="1" kern="1200" dirty="0" err="1">
                <a:solidFill>
                  <a:schemeClr val="tx2"/>
                </a:solidFill>
                <a:latin typeface="+mj-lt"/>
                <a:ea typeface="+mj-ea"/>
                <a:cs typeface="+mj-cs"/>
              </a:rPr>
              <a:t>Théodicée</a:t>
            </a:r>
            <a:endParaRPr lang="en-US" sz="10400" b="1" kern="1200" dirty="0">
              <a:solidFill>
                <a:schemeClr val="tx2"/>
              </a:solidFill>
              <a:latin typeface="+mj-lt"/>
              <a:ea typeface="+mj-ea"/>
              <a:cs typeface="+mj-cs"/>
            </a:endParaRPr>
          </a:p>
          <a:p>
            <a:pPr algn="ctr">
              <a:lnSpc>
                <a:spcPct val="90000"/>
              </a:lnSpc>
              <a:spcBef>
                <a:spcPct val="0"/>
              </a:spcBef>
              <a:spcAft>
                <a:spcPts val="600"/>
              </a:spcAft>
            </a:pPr>
            <a:endParaRPr lang="en-US" sz="4800" i="1" kern="1200" dirty="0">
              <a:solidFill>
                <a:schemeClr val="tx2"/>
              </a:solidFill>
              <a:latin typeface="+mj-lt"/>
              <a:ea typeface="+mj-ea"/>
              <a:cs typeface="+mj-cs"/>
            </a:endParaRPr>
          </a:p>
          <a:p>
            <a:pPr algn="ctr">
              <a:lnSpc>
                <a:spcPct val="90000"/>
              </a:lnSpc>
              <a:spcBef>
                <a:spcPct val="0"/>
              </a:spcBef>
              <a:spcAft>
                <a:spcPts val="600"/>
              </a:spcAft>
            </a:pPr>
            <a:r>
              <a:rPr lang="en-US" sz="6500" i="1" kern="1200" dirty="0">
                <a:solidFill>
                  <a:schemeClr val="tx2"/>
                </a:solidFill>
                <a:latin typeface="+mj-lt"/>
                <a:ea typeface="+mj-ea"/>
                <a:cs typeface="+mj-cs"/>
              </a:rPr>
              <a:t>Theos        </a:t>
            </a:r>
            <a:r>
              <a:rPr lang="en-US" sz="6500" i="1" kern="1200" dirty="0" err="1">
                <a:solidFill>
                  <a:schemeClr val="tx2"/>
                </a:solidFill>
                <a:latin typeface="+mj-lt"/>
                <a:ea typeface="+mj-ea"/>
                <a:cs typeface="+mj-cs"/>
              </a:rPr>
              <a:t>dikè</a:t>
            </a:r>
            <a:endParaRPr lang="en-US" sz="6500" i="1" kern="1200" dirty="0">
              <a:solidFill>
                <a:schemeClr val="tx2"/>
              </a:solidFill>
              <a:latin typeface="+mj-lt"/>
              <a:ea typeface="+mj-ea"/>
              <a:cs typeface="+mj-cs"/>
            </a:endParaRPr>
          </a:p>
        </p:txBody>
      </p:sp>
    </p:spTree>
    <p:extLst>
      <p:ext uri="{BB962C8B-B14F-4D97-AF65-F5344CB8AC3E}">
        <p14:creationId xmlns:p14="http://schemas.microsoft.com/office/powerpoint/2010/main" val="32068304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texte, personne&#10;&#10;Description générée automatiquement">
            <a:extLst>
              <a:ext uri="{FF2B5EF4-FFF2-40B4-BE49-F238E27FC236}">
                <a16:creationId xmlns:a16="http://schemas.microsoft.com/office/drawing/2014/main" id="{4A91723F-802C-D04B-A627-8EBEFD548DF3}"/>
              </a:ext>
            </a:extLst>
          </p:cNvPr>
          <p:cNvPicPr>
            <a:picLocks noChangeAspect="1"/>
          </p:cNvPicPr>
          <p:nvPr/>
        </p:nvPicPr>
        <p:blipFill rotWithShape="1">
          <a:blip r:embed="rId2"/>
          <a:srcRect b="11094"/>
          <a:stretch/>
        </p:blipFill>
        <p:spPr>
          <a:xfrm>
            <a:off x="814802" y="643466"/>
            <a:ext cx="4952046" cy="5571066"/>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texte&#10;&#10;Description générée automatiquement">
            <a:extLst>
              <a:ext uri="{FF2B5EF4-FFF2-40B4-BE49-F238E27FC236}">
                <a16:creationId xmlns:a16="http://schemas.microsoft.com/office/drawing/2014/main" id="{21FB96EF-B39E-1C46-B525-86D428E5F34F}"/>
              </a:ext>
            </a:extLst>
          </p:cNvPr>
          <p:cNvPicPr>
            <a:picLocks noChangeAspect="1"/>
          </p:cNvPicPr>
          <p:nvPr/>
        </p:nvPicPr>
        <p:blipFill rotWithShape="1">
          <a:blip r:embed="rId3"/>
          <a:srcRect t="12788" r="1" b="21962"/>
          <a:stretch/>
        </p:blipFill>
        <p:spPr>
          <a:xfrm>
            <a:off x="6425170" y="643467"/>
            <a:ext cx="4952008" cy="5571066"/>
          </a:xfrm>
          <a:prstGeom prst="rect">
            <a:avLst/>
          </a:prstGeom>
        </p:spPr>
      </p:pic>
    </p:spTree>
    <p:extLst>
      <p:ext uri="{BB962C8B-B14F-4D97-AF65-F5344CB8AC3E}">
        <p14:creationId xmlns:p14="http://schemas.microsoft.com/office/powerpoint/2010/main" val="263246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222CB3F9-D7BA-F245-8DF4-294F84C8E7F8}"/>
              </a:ext>
            </a:extLst>
          </p:cNvPr>
          <p:cNvPicPr>
            <a:picLocks noChangeAspect="1"/>
          </p:cNvPicPr>
          <p:nvPr/>
        </p:nvPicPr>
        <p:blipFill rotWithShape="1">
          <a:blip r:embed="rId2"/>
          <a:srcRect b="9156"/>
          <a:stretch/>
        </p:blipFill>
        <p:spPr>
          <a:xfrm>
            <a:off x="814802" y="643466"/>
            <a:ext cx="4952046" cy="5571066"/>
          </a:xfrm>
          <a:prstGeom prst="rect">
            <a:avLst/>
          </a:prstGeom>
        </p:spPr>
      </p:pic>
      <p:cxnSp>
        <p:nvCxnSpPr>
          <p:cNvPr id="16" name="Straight Connector 15">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7" name="Image 6" descr="Une image contenant texte&#10;&#10;Description générée automatiquement">
            <a:extLst>
              <a:ext uri="{FF2B5EF4-FFF2-40B4-BE49-F238E27FC236}">
                <a16:creationId xmlns:a16="http://schemas.microsoft.com/office/drawing/2014/main" id="{CAB3650A-6465-FC47-BBF0-ED816FB2D755}"/>
              </a:ext>
            </a:extLst>
          </p:cNvPr>
          <p:cNvPicPr>
            <a:picLocks noChangeAspect="1"/>
          </p:cNvPicPr>
          <p:nvPr/>
        </p:nvPicPr>
        <p:blipFill rotWithShape="1">
          <a:blip r:embed="rId3"/>
          <a:srcRect t="9544" r="-1" b="15643"/>
          <a:stretch/>
        </p:blipFill>
        <p:spPr>
          <a:xfrm>
            <a:off x="6425137" y="643467"/>
            <a:ext cx="4952074" cy="5571066"/>
          </a:xfrm>
          <a:prstGeom prst="rect">
            <a:avLst/>
          </a:prstGeom>
        </p:spPr>
      </p:pic>
    </p:spTree>
    <p:extLst>
      <p:ext uri="{BB962C8B-B14F-4D97-AF65-F5344CB8AC3E}">
        <p14:creationId xmlns:p14="http://schemas.microsoft.com/office/powerpoint/2010/main" val="1257333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0B463674-2B03-6BBE-DF60-F66D04304184}"/>
              </a:ext>
            </a:extLst>
          </p:cNvPr>
          <p:cNvSpPr txBox="1"/>
          <p:nvPr/>
        </p:nvSpPr>
        <p:spPr>
          <a:xfrm>
            <a:off x="890338" y="640080"/>
            <a:ext cx="3734014" cy="356616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5400" dirty="0">
              <a:latin typeface="+mj-lt"/>
              <a:ea typeface="+mj-ea"/>
              <a:cs typeface="+mj-cs"/>
            </a:endParaRPr>
          </a:p>
          <a:p>
            <a:pPr>
              <a:lnSpc>
                <a:spcPct val="90000"/>
              </a:lnSpc>
              <a:spcBef>
                <a:spcPct val="0"/>
              </a:spcBef>
              <a:spcAft>
                <a:spcPts val="600"/>
              </a:spcAft>
            </a:pPr>
            <a:r>
              <a:rPr lang="en-US" sz="5400" dirty="0">
                <a:latin typeface="+mj-lt"/>
                <a:ea typeface="+mj-ea"/>
                <a:cs typeface="+mj-cs"/>
              </a:rPr>
              <a:t>Un mal radical</a:t>
            </a:r>
          </a:p>
        </p:txBody>
      </p:sp>
      <p:sp>
        <p:nvSpPr>
          <p:cNvPr id="205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mmanuel Kant — Wikipédia">
            <a:extLst>
              <a:ext uri="{FF2B5EF4-FFF2-40B4-BE49-F238E27FC236}">
                <a16:creationId xmlns:a16="http://schemas.microsoft.com/office/drawing/2014/main" id="{C22048DF-C721-232C-9B42-C7CEE306B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 b="2373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F069DEF9-5BAE-4187-2076-EEAD947D3F65}"/>
              </a:ext>
            </a:extLst>
          </p:cNvPr>
          <p:cNvSpPr txBox="1"/>
          <p:nvPr/>
        </p:nvSpPr>
        <p:spPr>
          <a:xfrm>
            <a:off x="890338" y="4630582"/>
            <a:ext cx="1949573" cy="461665"/>
          </a:xfrm>
          <a:prstGeom prst="rect">
            <a:avLst/>
          </a:prstGeom>
          <a:noFill/>
        </p:spPr>
        <p:txBody>
          <a:bodyPr wrap="none" rtlCol="0">
            <a:spAutoFit/>
          </a:bodyPr>
          <a:lstStyle/>
          <a:p>
            <a:r>
              <a:rPr lang="fr-FR" sz="2400" dirty="0"/>
              <a:t>Kant</a:t>
            </a:r>
            <a:r>
              <a:rPr lang="fr-FR" dirty="0"/>
              <a:t> (1724-1804)</a:t>
            </a:r>
          </a:p>
        </p:txBody>
      </p:sp>
    </p:spTree>
    <p:extLst>
      <p:ext uri="{BB962C8B-B14F-4D97-AF65-F5344CB8AC3E}">
        <p14:creationId xmlns:p14="http://schemas.microsoft.com/office/powerpoint/2010/main" val="2875672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9DCFCCAD-734E-F36B-0C8F-E9E14AE98D08}"/>
              </a:ext>
            </a:extLst>
          </p:cNvPr>
          <p:cNvSpPr txBox="1"/>
          <p:nvPr/>
        </p:nvSpPr>
        <p:spPr>
          <a:xfrm>
            <a:off x="890338" y="640080"/>
            <a:ext cx="3734014"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a:latin typeface="+mj-lt"/>
                <a:ea typeface="+mj-ea"/>
                <a:cs typeface="+mj-cs"/>
              </a:rPr>
              <a:t>La banalité du mal</a:t>
            </a:r>
          </a:p>
        </p:txBody>
      </p:sp>
      <p:sp>
        <p:nvSpPr>
          <p:cNvPr id="4" name="ZoneTexte 3">
            <a:extLst>
              <a:ext uri="{FF2B5EF4-FFF2-40B4-BE49-F238E27FC236}">
                <a16:creationId xmlns:a16="http://schemas.microsoft.com/office/drawing/2014/main" id="{1DFB48AC-3309-5A4D-A26E-C896D5F8D685}"/>
              </a:ext>
            </a:extLst>
          </p:cNvPr>
          <p:cNvSpPr txBox="1"/>
          <p:nvPr/>
        </p:nvSpPr>
        <p:spPr>
          <a:xfrm>
            <a:off x="890339" y="4636008"/>
            <a:ext cx="3734014" cy="1572768"/>
          </a:xfrm>
          <a:prstGeom prst="rect">
            <a:avLst/>
          </a:prstGeom>
        </p:spPr>
        <p:txBody>
          <a:bodyPr vert="horz" lIns="91440" tIns="45720" rIns="91440" bIns="45720" rtlCol="0">
            <a:normAutofit/>
          </a:bodyPr>
          <a:lstStyle/>
          <a:p>
            <a:pPr>
              <a:lnSpc>
                <a:spcPct val="90000"/>
              </a:lnSpc>
              <a:spcBef>
                <a:spcPts val="1000"/>
              </a:spcBef>
            </a:pPr>
            <a:r>
              <a:rPr lang="en-US" sz="2400" dirty="0"/>
              <a:t>Hannah Arendt (1906-1975)</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personne, homme, mur, regardant&#10;&#10;Description générée automatiquement">
            <a:extLst>
              <a:ext uri="{FF2B5EF4-FFF2-40B4-BE49-F238E27FC236}">
                <a16:creationId xmlns:a16="http://schemas.microsoft.com/office/drawing/2014/main" id="{6540B20D-B19A-914F-A113-ADFB1056AC60}"/>
              </a:ext>
            </a:extLst>
          </p:cNvPr>
          <p:cNvPicPr>
            <a:picLocks noChangeAspect="1"/>
          </p:cNvPicPr>
          <p:nvPr/>
        </p:nvPicPr>
        <p:blipFill>
          <a:blip r:embed="rId2"/>
          <a:srcRect t="5733" r="1" b="2298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82074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age 2" descr="Une image contenant texte, homme, personne, vieux&#10;&#10;Description générée automatiquement">
            <a:extLst>
              <a:ext uri="{FF2B5EF4-FFF2-40B4-BE49-F238E27FC236}">
                <a16:creationId xmlns:a16="http://schemas.microsoft.com/office/drawing/2014/main" id="{AD204CEE-0291-924A-90C0-10B0770C3DE4}"/>
              </a:ext>
            </a:extLst>
          </p:cNvPr>
          <p:cNvPicPr>
            <a:picLocks noChangeAspect="1"/>
          </p:cNvPicPr>
          <p:nvPr/>
        </p:nvPicPr>
        <p:blipFill>
          <a:blip r:embed="rId2"/>
          <a:srcRect l="9860" r="3902"/>
          <a:stretch>
            <a:fillRect/>
          </a:stretch>
        </p:blipFill>
        <p:spPr>
          <a:xfrm>
            <a:off x="20" y="1282"/>
            <a:ext cx="12191980" cy="6856718"/>
          </a:xfrm>
          <a:prstGeom prst="rect">
            <a:avLst/>
          </a:prstGeom>
        </p:spPr>
      </p:pic>
    </p:spTree>
    <p:extLst>
      <p:ext uri="{BB962C8B-B14F-4D97-AF65-F5344CB8AC3E}">
        <p14:creationId xmlns:p14="http://schemas.microsoft.com/office/powerpoint/2010/main" val="3930163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9BA6E0A6-0507-58D5-CC46-8921A4E99AA9}"/>
              </a:ext>
            </a:extLst>
          </p:cNvPr>
          <p:cNvSpPr txBox="1"/>
          <p:nvPr/>
        </p:nvSpPr>
        <p:spPr>
          <a:xfrm>
            <a:off x="651163" y="920621"/>
            <a:ext cx="10889673" cy="5016758"/>
          </a:xfrm>
          <a:prstGeom prst="rect">
            <a:avLst/>
          </a:prstGeom>
          <a:noFill/>
        </p:spPr>
        <p:txBody>
          <a:bodyPr wrap="square" rtlCol="0">
            <a:spAutoFit/>
          </a:bodyPr>
          <a:lstStyle/>
          <a:p>
            <a:pPr algn="just"/>
            <a:r>
              <a:rPr lang="fr-FR" sz="3200" dirty="0">
                <a:latin typeface="Times New Roman" panose="02020603050405020304" pitchFamily="18" charset="0"/>
                <a:cs typeface="Times New Roman" panose="02020603050405020304" pitchFamily="18" charset="0"/>
              </a:rPr>
              <a:t>« J'ai changé d'avis et je ne parle plus de "mal radical"... A l'heure actuelle, mon avis est que le mal n'est jamais "radical", qu'il est seulement extrême, et qu'il ne possède ni profondeur ni dimension démoniaque. Il peut tout envahir et ravager le monde entier précisément parce qu'il se propage comme un champignon. Il "</a:t>
            </a:r>
            <a:r>
              <a:rPr lang="fr-FR" sz="3200" dirty="0">
                <a:solidFill>
                  <a:srgbClr val="FF0000"/>
                </a:solidFill>
                <a:latin typeface="Times New Roman" panose="02020603050405020304" pitchFamily="18" charset="0"/>
                <a:cs typeface="Times New Roman" panose="02020603050405020304" pitchFamily="18" charset="0"/>
              </a:rPr>
              <a:t>défie la pensée</a:t>
            </a:r>
            <a:r>
              <a:rPr lang="fr-FR" sz="3200" dirty="0">
                <a:latin typeface="Times New Roman" panose="02020603050405020304" pitchFamily="18" charset="0"/>
                <a:cs typeface="Times New Roman" panose="02020603050405020304" pitchFamily="18" charset="0"/>
              </a:rPr>
              <a:t>", comme je l'ai dit, parce que la pensée essaie d'atteindre à la profondeur, de toucher aux racines, et du moment qu'elle s'occupe du mal, elle est frustrée parce qu'elle ne trouve rien. C'est là sa "</a:t>
            </a:r>
            <a:r>
              <a:rPr lang="fr-FR" sz="3200" dirty="0">
                <a:solidFill>
                  <a:srgbClr val="FF0000"/>
                </a:solidFill>
                <a:latin typeface="Times New Roman" panose="02020603050405020304" pitchFamily="18" charset="0"/>
                <a:cs typeface="Times New Roman" panose="02020603050405020304" pitchFamily="18" charset="0"/>
              </a:rPr>
              <a:t>banalité</a:t>
            </a:r>
            <a:r>
              <a:rPr lang="fr-FR" sz="3200" dirty="0">
                <a:latin typeface="Times New Roman" panose="02020603050405020304" pitchFamily="18" charset="0"/>
                <a:cs typeface="Times New Roman" panose="02020603050405020304" pitchFamily="18" charset="0"/>
              </a:rPr>
              <a:t>". Seul le bien a de la profondeur et peut être radical</a:t>
            </a:r>
            <a:r>
              <a:rPr lang="fr-FR" sz="3200" dirty="0"/>
              <a:t>. » </a:t>
            </a:r>
          </a:p>
        </p:txBody>
      </p:sp>
    </p:spTree>
    <p:extLst>
      <p:ext uri="{BB962C8B-B14F-4D97-AF65-F5344CB8AC3E}">
        <p14:creationId xmlns:p14="http://schemas.microsoft.com/office/powerpoint/2010/main" val="1765721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texte, intérieur, chien&#10;&#10;Description générée automatiquement">
            <a:extLst>
              <a:ext uri="{FF2B5EF4-FFF2-40B4-BE49-F238E27FC236}">
                <a16:creationId xmlns:a16="http://schemas.microsoft.com/office/drawing/2014/main" id="{6B4941C8-F8D0-AD47-9355-555E47145CEA}"/>
              </a:ext>
            </a:extLst>
          </p:cNvPr>
          <p:cNvPicPr>
            <a:picLocks noChangeAspect="1"/>
          </p:cNvPicPr>
          <p:nvPr/>
        </p:nvPicPr>
        <p:blipFill>
          <a:blip r:embed="rId3"/>
          <a:stretch>
            <a:fillRect/>
          </a:stretch>
        </p:blipFill>
        <p:spPr>
          <a:xfrm>
            <a:off x="0" y="-1"/>
            <a:ext cx="12192000" cy="6265333"/>
          </a:xfrm>
          <a:prstGeom prst="rect">
            <a:avLst/>
          </a:prstGeom>
        </p:spPr>
      </p:pic>
      <p:sp>
        <p:nvSpPr>
          <p:cNvPr id="4" name="ZoneTexte 3">
            <a:extLst>
              <a:ext uri="{FF2B5EF4-FFF2-40B4-BE49-F238E27FC236}">
                <a16:creationId xmlns:a16="http://schemas.microsoft.com/office/drawing/2014/main" id="{62B472BA-8A6B-764A-B736-E4642C4EB39B}"/>
              </a:ext>
            </a:extLst>
          </p:cNvPr>
          <p:cNvSpPr txBox="1"/>
          <p:nvPr/>
        </p:nvSpPr>
        <p:spPr>
          <a:xfrm>
            <a:off x="1316486" y="6352307"/>
            <a:ext cx="9559027" cy="461665"/>
          </a:xfrm>
          <a:prstGeom prst="rect">
            <a:avLst/>
          </a:prstGeom>
          <a:solidFill>
            <a:schemeClr val="bg1"/>
          </a:solidFill>
        </p:spPr>
        <p:txBody>
          <a:bodyPr wrap="none" rtlCol="0">
            <a:spAutoFit/>
          </a:bodyPr>
          <a:lstStyle/>
          <a:p>
            <a:r>
              <a:rPr lang="fr-FR" sz="2400" dirty="0"/>
              <a:t>Michel-Ange, </a:t>
            </a:r>
            <a:r>
              <a:rPr lang="fr-FR" sz="2400" i="1" dirty="0"/>
              <a:t>Adam et Eve chassés du paradis, </a:t>
            </a:r>
            <a:r>
              <a:rPr lang="fr-FR" sz="2400" dirty="0"/>
              <a:t>1509-1510, chapelle Sixtine </a:t>
            </a:r>
          </a:p>
        </p:txBody>
      </p:sp>
    </p:spTree>
    <p:extLst>
      <p:ext uri="{BB962C8B-B14F-4D97-AF65-F5344CB8AC3E}">
        <p14:creationId xmlns:p14="http://schemas.microsoft.com/office/powerpoint/2010/main" val="2620624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302029" y="181957"/>
            <a:ext cx="11587941" cy="6494085"/>
          </a:xfrm>
          <a:prstGeom prst="rect">
            <a:avLst/>
          </a:prstGeom>
          <a:noFill/>
        </p:spPr>
        <p:txBody>
          <a:bodyPr wrap="square" rtlCol="0">
            <a:spAutoFit/>
          </a:bodyPr>
          <a:lstStyle/>
          <a:p>
            <a:r>
              <a:rPr lang="fr-FR" sz="3200" b="1" dirty="0">
                <a:latin typeface="Times New Roman" panose="02020603050405020304" pitchFamily="18" charset="0"/>
                <a:cs typeface="Times New Roman" panose="02020603050405020304" pitchFamily="18" charset="0"/>
              </a:rPr>
              <a:t>1. LE MAL N’EST PAS CE QU’IL Y A DE PLUS ORIGINAIRE</a:t>
            </a:r>
          </a:p>
          <a:p>
            <a:r>
              <a:rPr lang="fr-FR" sz="3200" dirty="0">
                <a:latin typeface="Times New Roman" panose="02020603050405020304" pitchFamily="18" charset="0"/>
                <a:cs typeface="Times New Roman" panose="02020603050405020304" pitchFamily="18" charset="0"/>
              </a:rPr>
              <a:t> </a:t>
            </a:r>
          </a:p>
          <a:p>
            <a:r>
              <a:rPr lang="fr-FR" sz="3200" b="1" dirty="0">
                <a:latin typeface="Times New Roman" panose="02020603050405020304" pitchFamily="18" charset="0"/>
                <a:cs typeface="Times New Roman" panose="02020603050405020304" pitchFamily="18" charset="0"/>
              </a:rPr>
              <a:t>2. LE MAL EST UN SCANDALE INCOMPREHENSIBLE</a:t>
            </a:r>
          </a:p>
          <a:p>
            <a:pPr lvl="1"/>
            <a:r>
              <a:rPr lang="fr-FR" sz="3200" dirty="0">
                <a:latin typeface="Times New Roman" panose="02020603050405020304" pitchFamily="18" charset="0"/>
                <a:cs typeface="Times New Roman" panose="02020603050405020304" pitchFamily="18" charset="0"/>
              </a:rPr>
              <a:t>2.1. L’Ancien Testament : mise en lumière du scandale</a:t>
            </a:r>
          </a:p>
          <a:p>
            <a:pPr lvl="1"/>
            <a:r>
              <a:rPr lang="fr-FR" sz="3200" dirty="0">
                <a:latin typeface="Times New Roman" panose="02020603050405020304" pitchFamily="18" charset="0"/>
                <a:cs typeface="Times New Roman" panose="02020603050405020304" pitchFamily="18" charset="0"/>
              </a:rPr>
              <a:t>2.2. Jésus : une question sans réponse</a:t>
            </a:r>
          </a:p>
          <a:p>
            <a:pPr lvl="1"/>
            <a:r>
              <a:rPr lang="fr-FR" sz="3200" dirty="0">
                <a:latin typeface="Times New Roman" panose="02020603050405020304" pitchFamily="18" charset="0"/>
                <a:cs typeface="Times New Roman" panose="02020603050405020304" pitchFamily="18" charset="0"/>
              </a:rPr>
              <a:t>2.3. Des explications irrecevables</a:t>
            </a:r>
          </a:p>
          <a:p>
            <a:r>
              <a:rPr lang="fr-FR" sz="3200" dirty="0">
                <a:latin typeface="Times New Roman" panose="02020603050405020304" pitchFamily="18" charset="0"/>
                <a:cs typeface="Times New Roman" panose="02020603050405020304" pitchFamily="18" charset="0"/>
              </a:rPr>
              <a:t> </a:t>
            </a:r>
          </a:p>
          <a:p>
            <a:pPr lvl="0"/>
            <a:r>
              <a:rPr lang="fr-FR" sz="3200" b="1" dirty="0">
                <a:solidFill>
                  <a:srgbClr val="FF0000"/>
                </a:solidFill>
                <a:latin typeface="Times New Roman" panose="02020603050405020304" pitchFamily="18" charset="0"/>
                <a:cs typeface="Times New Roman" panose="02020603050405020304" pitchFamily="18" charset="0"/>
              </a:rPr>
              <a:t>3. DIEU ET LE MAL</a:t>
            </a:r>
          </a:p>
          <a:p>
            <a:pPr lvl="1"/>
            <a:r>
              <a:rPr lang="fr-FR" sz="3200" dirty="0">
                <a:latin typeface="Times New Roman" panose="02020603050405020304" pitchFamily="18" charset="0"/>
                <a:cs typeface="Times New Roman" panose="02020603050405020304" pitchFamily="18" charset="0"/>
              </a:rPr>
              <a:t>3.1. La situation propre du judéo-christianisme</a:t>
            </a:r>
          </a:p>
          <a:p>
            <a:pPr lvl="1"/>
            <a:r>
              <a:rPr lang="fr-FR" sz="3200" dirty="0">
                <a:latin typeface="Times New Roman" panose="02020603050405020304" pitchFamily="18" charset="0"/>
                <a:cs typeface="Times New Roman" panose="02020603050405020304" pitchFamily="18" charset="0"/>
              </a:rPr>
              <a:t>3.2. Une autre image de la toute-puissance de Dieu</a:t>
            </a:r>
          </a:p>
          <a:p>
            <a:pPr lvl="1"/>
            <a:r>
              <a:rPr lang="fr-FR" sz="3200" dirty="0">
                <a:latin typeface="Times New Roman" panose="02020603050405020304" pitchFamily="18" charset="0"/>
                <a:cs typeface="Times New Roman" panose="02020603050405020304" pitchFamily="18" charset="0"/>
              </a:rPr>
              <a:t>3.3. Le renversement du problème en Jésus-Christ </a:t>
            </a:r>
          </a:p>
          <a:p>
            <a:r>
              <a:rPr lang="fr-FR" sz="3200"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4. NOTRE REPONSE AU MAL</a:t>
            </a:r>
          </a:p>
        </p:txBody>
      </p:sp>
    </p:spTree>
    <p:extLst>
      <p:ext uri="{BB962C8B-B14F-4D97-AF65-F5344CB8AC3E}">
        <p14:creationId xmlns:p14="http://schemas.microsoft.com/office/powerpoint/2010/main" val="2375006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769593E7-C6B7-60E2-2AC6-B2E16C420678}"/>
              </a:ext>
            </a:extLst>
          </p:cNvPr>
          <p:cNvSpPr txBox="1"/>
          <p:nvPr/>
        </p:nvSpPr>
        <p:spPr>
          <a:xfrm>
            <a:off x="638882" y="639193"/>
            <a:ext cx="4596058" cy="3573516"/>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600" kern="1200" dirty="0">
                <a:solidFill>
                  <a:schemeClr val="tx1"/>
                </a:solidFill>
                <a:latin typeface="+mj-lt"/>
                <a:ea typeface="+mj-ea"/>
                <a:cs typeface="+mj-cs"/>
              </a:rPr>
              <a:t>Christ </a:t>
            </a:r>
            <a:r>
              <a:rPr lang="en-US" sz="4600" kern="1200" dirty="0" err="1">
                <a:solidFill>
                  <a:schemeClr val="tx1"/>
                </a:solidFill>
                <a:latin typeface="+mj-lt"/>
                <a:ea typeface="+mj-ea"/>
                <a:cs typeface="+mj-cs"/>
              </a:rPr>
              <a:t>Pantocrator</a:t>
            </a:r>
            <a:endParaRPr lang="en-US" sz="4600" kern="1200" dirty="0">
              <a:solidFill>
                <a:schemeClr val="tx1"/>
              </a:solidFill>
              <a:latin typeface="+mj-lt"/>
              <a:ea typeface="+mj-ea"/>
              <a:cs typeface="+mj-cs"/>
            </a:endParaRPr>
          </a:p>
          <a:p>
            <a:pPr>
              <a:lnSpc>
                <a:spcPct val="90000"/>
              </a:lnSpc>
              <a:spcBef>
                <a:spcPct val="0"/>
              </a:spcBef>
              <a:spcAft>
                <a:spcPts val="600"/>
              </a:spcAft>
            </a:pPr>
            <a:r>
              <a:rPr lang="en-US" sz="4600" kern="1200" dirty="0">
                <a:solidFill>
                  <a:schemeClr val="tx1"/>
                </a:solidFill>
                <a:latin typeface="+mj-lt"/>
                <a:ea typeface="+mj-ea"/>
                <a:cs typeface="+mj-cs"/>
              </a:rPr>
              <a:t>Saint-Sauveur in Chora, </a:t>
            </a:r>
          </a:p>
          <a:p>
            <a:pPr>
              <a:lnSpc>
                <a:spcPct val="90000"/>
              </a:lnSpc>
              <a:spcBef>
                <a:spcPct val="0"/>
              </a:spcBef>
              <a:spcAft>
                <a:spcPts val="600"/>
              </a:spcAft>
            </a:pPr>
            <a:r>
              <a:rPr lang="en-US" sz="4600" kern="1200" dirty="0">
                <a:solidFill>
                  <a:schemeClr val="tx1"/>
                </a:solidFill>
                <a:latin typeface="+mj-lt"/>
                <a:ea typeface="+mj-ea"/>
                <a:cs typeface="+mj-cs"/>
              </a:rPr>
              <a:t>Istanbul</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vieux, plafond, plaque d’égout, peinture&#10;&#10;Description générée automatiquement">
            <a:extLst>
              <a:ext uri="{FF2B5EF4-FFF2-40B4-BE49-F238E27FC236}">
                <a16:creationId xmlns:a16="http://schemas.microsoft.com/office/drawing/2014/main" id="{11EDA998-1159-7840-B057-8C39C58CB020}"/>
              </a:ext>
            </a:extLst>
          </p:cNvPr>
          <p:cNvPicPr>
            <a:picLocks noChangeAspect="1"/>
          </p:cNvPicPr>
          <p:nvPr/>
        </p:nvPicPr>
        <p:blipFill>
          <a:blip r:embed="rId3"/>
          <a:srcRect l="7215" r="5216"/>
          <a:stretch>
            <a:fillRect/>
          </a:stretch>
        </p:blipFill>
        <p:spPr>
          <a:xfrm>
            <a:off x="5922056" y="216296"/>
            <a:ext cx="5626666" cy="6425407"/>
          </a:xfrm>
          <a:prstGeom prst="rect">
            <a:avLst/>
          </a:prstGeom>
        </p:spPr>
      </p:pic>
    </p:spTree>
    <p:extLst>
      <p:ext uri="{BB962C8B-B14F-4D97-AF65-F5344CB8AC3E}">
        <p14:creationId xmlns:p14="http://schemas.microsoft.com/office/powerpoint/2010/main" val="3120687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n quoi Auschwitz est-il un site si important ? :: About Holocaust">
            <a:extLst>
              <a:ext uri="{FF2B5EF4-FFF2-40B4-BE49-F238E27FC236}">
                <a16:creationId xmlns:a16="http://schemas.microsoft.com/office/drawing/2014/main" id="{E94D06D4-F5A7-9668-3BD0-032378FF73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381000"/>
            <a:ext cx="9525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0621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personne, homme, intérieur, aîné&#10;&#10;Description générée automatiquement">
            <a:extLst>
              <a:ext uri="{FF2B5EF4-FFF2-40B4-BE49-F238E27FC236}">
                <a16:creationId xmlns:a16="http://schemas.microsoft.com/office/drawing/2014/main" id="{AF6F0407-CC25-6641-B187-AD37015AA41C}"/>
              </a:ext>
            </a:extLst>
          </p:cNvPr>
          <p:cNvPicPr>
            <a:picLocks noChangeAspect="1"/>
          </p:cNvPicPr>
          <p:nvPr/>
        </p:nvPicPr>
        <p:blipFill rotWithShape="1">
          <a:blip r:embed="rId3"/>
          <a:srcRect t="4391" r="-2" b="17139"/>
          <a:stretch/>
        </p:blipFill>
        <p:spPr>
          <a:xfrm>
            <a:off x="814785" y="643466"/>
            <a:ext cx="4952080"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2" name="Image 1" descr="Une image contenant texte&#10;&#10;Description générée automatiquement">
            <a:extLst>
              <a:ext uri="{FF2B5EF4-FFF2-40B4-BE49-F238E27FC236}">
                <a16:creationId xmlns:a16="http://schemas.microsoft.com/office/drawing/2014/main" id="{1ACCDAED-BD5E-D056-2F59-F9CD9AD13C3C}"/>
              </a:ext>
            </a:extLst>
          </p:cNvPr>
          <p:cNvPicPr>
            <a:picLocks noChangeAspect="1"/>
          </p:cNvPicPr>
          <p:nvPr/>
        </p:nvPicPr>
        <p:blipFill>
          <a:blip r:embed="rId4"/>
          <a:stretch>
            <a:fillRect/>
          </a:stretch>
        </p:blipFill>
        <p:spPr>
          <a:xfrm>
            <a:off x="7084523" y="643467"/>
            <a:ext cx="3633303" cy="5571066"/>
          </a:xfrm>
          <a:prstGeom prst="rect">
            <a:avLst/>
          </a:prstGeom>
        </p:spPr>
      </p:pic>
    </p:spTree>
    <p:extLst>
      <p:ext uri="{BB962C8B-B14F-4D97-AF65-F5344CB8AC3E}">
        <p14:creationId xmlns:p14="http://schemas.microsoft.com/office/powerpoint/2010/main" val="39611600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5C63E925-A7D5-8D43-2E2C-FDBFAEF9F3CB}"/>
              </a:ext>
            </a:extLst>
          </p:cNvPr>
          <p:cNvSpPr txBox="1"/>
          <p:nvPr/>
        </p:nvSpPr>
        <p:spPr>
          <a:xfrm>
            <a:off x="630935" y="2807208"/>
            <a:ext cx="5780532" cy="3694176"/>
          </a:xfrm>
          <a:prstGeom prst="rect">
            <a:avLst/>
          </a:prstGeom>
        </p:spPr>
        <p:txBody>
          <a:bodyPr vert="horz" lIns="91440" tIns="45720" rIns="91440" bIns="45720" rtlCol="0" anchor="t">
            <a:normAutofit fontScale="85000" lnSpcReduction="10000"/>
          </a:bodyPr>
          <a:lstStyle/>
          <a:p>
            <a:pPr indent="-228600">
              <a:lnSpc>
                <a:spcPct val="90000"/>
              </a:lnSpc>
              <a:spcAft>
                <a:spcPts val="600"/>
              </a:spcAft>
              <a:buFont typeface="Arial" panose="020B0604020202020204" pitchFamily="34" charset="0"/>
              <a:buChar char="•"/>
            </a:pPr>
            <a:endParaRPr lang="en-US" sz="2200" i="1" dirty="0"/>
          </a:p>
          <a:p>
            <a:pPr>
              <a:lnSpc>
                <a:spcPct val="110000"/>
              </a:lnSpc>
              <a:spcAft>
                <a:spcPts val="600"/>
              </a:spcAft>
            </a:pPr>
            <a:r>
              <a:rPr lang="en-US" sz="3800" dirty="0">
                <a:effectLst/>
                <a:latin typeface="+mj-lt"/>
              </a:rPr>
              <a:t>« Et moi, je dis </a:t>
            </a:r>
            <a:r>
              <a:rPr lang="en-US" sz="3800" dirty="0" err="1">
                <a:effectLst/>
                <a:latin typeface="+mj-lt"/>
              </a:rPr>
              <a:t>maintenant</a:t>
            </a:r>
            <a:r>
              <a:rPr lang="en-US" sz="3800" dirty="0">
                <a:effectLst/>
                <a:latin typeface="+mj-lt"/>
              </a:rPr>
              <a:t> : </a:t>
            </a:r>
            <a:r>
              <a:rPr lang="en-US" sz="3800" dirty="0" err="1">
                <a:effectLst/>
                <a:latin typeface="+mj-lt"/>
              </a:rPr>
              <a:t>s’il</a:t>
            </a:r>
            <a:r>
              <a:rPr lang="en-US" sz="3800" dirty="0">
                <a:effectLst/>
                <a:latin typeface="+mj-lt"/>
              </a:rPr>
              <a:t> </a:t>
            </a:r>
            <a:r>
              <a:rPr lang="en-US" sz="3800" dirty="0" err="1">
                <a:effectLst/>
                <a:latin typeface="+mj-lt"/>
              </a:rPr>
              <a:t>n’est</a:t>
            </a:r>
            <a:r>
              <a:rPr lang="en-US" sz="3800" dirty="0">
                <a:effectLst/>
                <a:latin typeface="+mj-lt"/>
              </a:rPr>
              <a:t> pas </a:t>
            </a:r>
            <a:r>
              <a:rPr lang="en-US" sz="3800" dirty="0" err="1">
                <a:effectLst/>
                <a:latin typeface="+mj-lt"/>
              </a:rPr>
              <a:t>intervenu</a:t>
            </a:r>
            <a:r>
              <a:rPr lang="en-US" sz="3800" dirty="0">
                <a:effectLst/>
                <a:latin typeface="+mj-lt"/>
              </a:rPr>
              <a:t>, </a:t>
            </a:r>
            <a:r>
              <a:rPr lang="en-US" sz="3800" dirty="0" err="1">
                <a:effectLst/>
                <a:latin typeface="+mj-lt"/>
              </a:rPr>
              <a:t>ce</a:t>
            </a:r>
            <a:r>
              <a:rPr lang="en-US" sz="3800" dirty="0">
                <a:effectLst/>
                <a:latin typeface="+mj-lt"/>
              </a:rPr>
              <a:t> </a:t>
            </a:r>
            <a:r>
              <a:rPr lang="en-US" sz="3800" dirty="0" err="1">
                <a:effectLst/>
                <a:latin typeface="+mj-lt"/>
              </a:rPr>
              <a:t>n’est</a:t>
            </a:r>
            <a:r>
              <a:rPr lang="en-US" sz="3800" dirty="0">
                <a:effectLst/>
                <a:latin typeface="+mj-lt"/>
              </a:rPr>
              <a:t> point </a:t>
            </a:r>
            <a:r>
              <a:rPr lang="en-US" sz="3800" dirty="0" err="1">
                <a:effectLst/>
                <a:latin typeface="+mj-lt"/>
              </a:rPr>
              <a:t>qu’il</a:t>
            </a:r>
            <a:r>
              <a:rPr lang="en-US" sz="3800" dirty="0">
                <a:effectLst/>
                <a:latin typeface="+mj-lt"/>
              </a:rPr>
              <a:t> ne le </a:t>
            </a:r>
            <a:r>
              <a:rPr lang="en-US" sz="3800" dirty="0" err="1">
                <a:effectLst/>
                <a:latin typeface="+mj-lt"/>
              </a:rPr>
              <a:t>voulait</a:t>
            </a:r>
            <a:r>
              <a:rPr lang="en-US" sz="3800" dirty="0">
                <a:effectLst/>
                <a:latin typeface="+mj-lt"/>
              </a:rPr>
              <a:t> pas, </a:t>
            </a:r>
            <a:r>
              <a:rPr lang="en-US" sz="3800" dirty="0" err="1">
                <a:effectLst/>
                <a:latin typeface="+mj-lt"/>
              </a:rPr>
              <a:t>mais</a:t>
            </a:r>
            <a:r>
              <a:rPr lang="en-US" sz="3800" dirty="0">
                <a:effectLst/>
                <a:latin typeface="+mj-lt"/>
              </a:rPr>
              <a:t> </a:t>
            </a:r>
            <a:r>
              <a:rPr lang="en-US" sz="3800" dirty="0" err="1">
                <a:effectLst/>
                <a:latin typeface="+mj-lt"/>
              </a:rPr>
              <a:t>parce</a:t>
            </a:r>
            <a:r>
              <a:rPr lang="en-US" sz="3800" dirty="0">
                <a:effectLst/>
                <a:latin typeface="+mj-lt"/>
              </a:rPr>
              <a:t> </a:t>
            </a:r>
            <a:r>
              <a:rPr lang="en-US" sz="3800" dirty="0" err="1">
                <a:effectLst/>
                <a:latin typeface="+mj-lt"/>
              </a:rPr>
              <a:t>qu’il</a:t>
            </a:r>
            <a:r>
              <a:rPr lang="en-US" sz="3800" dirty="0">
                <a:effectLst/>
                <a:latin typeface="+mj-lt"/>
              </a:rPr>
              <a:t> ne le </a:t>
            </a:r>
            <a:r>
              <a:rPr lang="en-US" sz="3800" dirty="0" err="1">
                <a:effectLst/>
                <a:latin typeface="+mj-lt"/>
              </a:rPr>
              <a:t>pouvait</a:t>
            </a:r>
            <a:r>
              <a:rPr lang="en-US" sz="3800" dirty="0">
                <a:effectLst/>
                <a:latin typeface="+mj-lt"/>
              </a:rPr>
              <a:t> pas. » </a:t>
            </a:r>
          </a:p>
          <a:p>
            <a:pPr>
              <a:lnSpc>
                <a:spcPct val="110000"/>
              </a:lnSpc>
              <a:spcAft>
                <a:spcPts val="600"/>
              </a:spcAft>
            </a:pPr>
            <a:r>
              <a:rPr lang="en-US" sz="3800" dirty="0">
                <a:latin typeface="+mj-lt"/>
              </a:rPr>
              <a:t>(Hans JONAS, </a:t>
            </a:r>
            <a:r>
              <a:rPr lang="en-US" sz="3800" i="1" dirty="0">
                <a:latin typeface="+mj-lt"/>
              </a:rPr>
              <a:t>Le concept de Dieu après Auschwitz, </a:t>
            </a:r>
            <a:r>
              <a:rPr lang="en-US" sz="3800" dirty="0">
                <a:effectLst/>
                <a:latin typeface="+mj-lt"/>
              </a:rPr>
              <a:t>p. 34)</a:t>
            </a:r>
          </a:p>
          <a:p>
            <a:pPr indent="-228600">
              <a:lnSpc>
                <a:spcPct val="90000"/>
              </a:lnSpc>
              <a:spcAft>
                <a:spcPts val="600"/>
              </a:spcAft>
              <a:buFont typeface="Arial" panose="020B0604020202020204" pitchFamily="34" charset="0"/>
              <a:buChar char="•"/>
            </a:pPr>
            <a:endParaRPr lang="en-US" sz="2200" dirty="0"/>
          </a:p>
        </p:txBody>
      </p:sp>
      <p:pic>
        <p:nvPicPr>
          <p:cNvPr id="3" name="Image 2" descr="Une image contenant personne, homme, intérieur, aîné&#10;&#10;Description générée automatiquement">
            <a:extLst>
              <a:ext uri="{FF2B5EF4-FFF2-40B4-BE49-F238E27FC236}">
                <a16:creationId xmlns:a16="http://schemas.microsoft.com/office/drawing/2014/main" id="{4184E467-3F1C-6BDB-E339-F3C67B0037D0}"/>
              </a:ext>
            </a:extLst>
          </p:cNvPr>
          <p:cNvPicPr>
            <a:picLocks noChangeAspect="1"/>
          </p:cNvPicPr>
          <p:nvPr/>
        </p:nvPicPr>
        <p:blipFill rotWithShape="1">
          <a:blip r:embed="rId2"/>
          <a:srcRect t="4391" r="-2" b="17139"/>
          <a:stretch/>
        </p:blipFill>
        <p:spPr>
          <a:xfrm>
            <a:off x="6602964" y="640080"/>
            <a:ext cx="4958101" cy="5577840"/>
          </a:xfrm>
          <a:prstGeom prst="rect">
            <a:avLst/>
          </a:prstGeom>
        </p:spPr>
      </p:pic>
    </p:spTree>
    <p:extLst>
      <p:ext uri="{BB962C8B-B14F-4D97-AF65-F5344CB8AC3E}">
        <p14:creationId xmlns:p14="http://schemas.microsoft.com/office/powerpoint/2010/main" val="2589549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personne, cheveux&#10;&#10;Description générée automatiquement">
            <a:extLst>
              <a:ext uri="{FF2B5EF4-FFF2-40B4-BE49-F238E27FC236}">
                <a16:creationId xmlns:a16="http://schemas.microsoft.com/office/drawing/2014/main" id="{2945501D-A785-F94A-9EED-E5D7EFBB4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136" y="643466"/>
            <a:ext cx="4197378"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texte, intérieur, posant&#10;&#10;Description générée automatiquement">
            <a:extLst>
              <a:ext uri="{FF2B5EF4-FFF2-40B4-BE49-F238E27FC236}">
                <a16:creationId xmlns:a16="http://schemas.microsoft.com/office/drawing/2014/main" id="{C70A356D-D8B9-F44D-9327-599393C108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5927" y="643467"/>
            <a:ext cx="3370494" cy="5571066"/>
          </a:xfrm>
          <a:prstGeom prst="rect">
            <a:avLst/>
          </a:prstGeom>
        </p:spPr>
      </p:pic>
    </p:spTree>
    <p:extLst>
      <p:ext uri="{BB962C8B-B14F-4D97-AF65-F5344CB8AC3E}">
        <p14:creationId xmlns:p14="http://schemas.microsoft.com/office/powerpoint/2010/main" val="3338032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C2A92C6-8E92-D9ED-BD47-A4AD1A3BFF0A}"/>
              </a:ext>
            </a:extLst>
          </p:cNvPr>
          <p:cNvSpPr txBox="1"/>
          <p:nvPr/>
        </p:nvSpPr>
        <p:spPr>
          <a:xfrm>
            <a:off x="1080655" y="980902"/>
            <a:ext cx="10124901" cy="5016758"/>
          </a:xfrm>
          <a:prstGeom prst="rect">
            <a:avLst/>
          </a:prstGeom>
          <a:noFill/>
        </p:spPr>
        <p:txBody>
          <a:bodyPr wrap="square" rtlCol="0">
            <a:spAutoFit/>
          </a:bodyPr>
          <a:lstStyle/>
          <a:p>
            <a:pPr algn="just"/>
            <a:r>
              <a:rPr lang="fr-FR" sz="3200" dirty="0">
                <a:latin typeface="+mj-lt"/>
              </a:rPr>
              <a:t>« Je vais t’aider mon Dieu à ne pas t’éteindre en moi, mais je ne puis rien garantir d’avance. Une chose cependant m’apparaît de plus en plus claire : ce n’est pas toi qui peux nous aider, mais nous qui pouvons t’aider, mon Dieu – et ce faisant nous nous aidons nous-mêmes. C’est tout ce qu’il nous est possible de sauver en cette époque, et c’est aussi la seule chose qui compte : un peu de toi en nous, mon Dieu. Et peut-être pourrons-nous aussi contribuer à te mettre au jour dans le cœur martyrisé des autres. » </a:t>
            </a:r>
          </a:p>
          <a:p>
            <a:pPr algn="just"/>
            <a:r>
              <a:rPr lang="fr-FR" sz="3200" dirty="0">
                <a:latin typeface="+mj-lt"/>
              </a:rPr>
              <a:t>(</a:t>
            </a:r>
            <a:r>
              <a:rPr lang="fr-FR" sz="3200" dirty="0" err="1">
                <a:latin typeface="+mj-lt"/>
              </a:rPr>
              <a:t>Etty</a:t>
            </a:r>
            <a:r>
              <a:rPr lang="fr-FR" sz="3200" dirty="0">
                <a:latin typeface="+mj-lt"/>
              </a:rPr>
              <a:t> </a:t>
            </a:r>
            <a:r>
              <a:rPr lang="fr-FR" sz="3200" dirty="0" err="1">
                <a:latin typeface="+mj-lt"/>
              </a:rPr>
              <a:t>Hillesum</a:t>
            </a:r>
            <a:r>
              <a:rPr lang="fr-FR" sz="3200" dirty="0">
                <a:latin typeface="+mj-lt"/>
              </a:rPr>
              <a:t>, </a:t>
            </a:r>
            <a:r>
              <a:rPr lang="fr-FR" sz="3200" i="1" dirty="0">
                <a:latin typeface="+mj-lt"/>
              </a:rPr>
              <a:t>Une vie bouleversée, </a:t>
            </a:r>
            <a:r>
              <a:rPr lang="fr-FR" sz="3200" dirty="0">
                <a:latin typeface="+mj-lt"/>
              </a:rPr>
              <a:t>p. 166)</a:t>
            </a:r>
          </a:p>
        </p:txBody>
      </p:sp>
    </p:spTree>
    <p:extLst>
      <p:ext uri="{BB962C8B-B14F-4D97-AF65-F5344CB8AC3E}">
        <p14:creationId xmlns:p14="http://schemas.microsoft.com/office/powerpoint/2010/main" val="929990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personne, homme, uniforme militaire, cravate&#10;&#10;Description générée automatiquement">
            <a:extLst>
              <a:ext uri="{FF2B5EF4-FFF2-40B4-BE49-F238E27FC236}">
                <a16:creationId xmlns:a16="http://schemas.microsoft.com/office/drawing/2014/main" id="{D88B8A6C-3941-4142-A29A-8F12F62EC90E}"/>
              </a:ext>
            </a:extLst>
          </p:cNvPr>
          <p:cNvPicPr>
            <a:picLocks noChangeAspect="1"/>
          </p:cNvPicPr>
          <p:nvPr/>
        </p:nvPicPr>
        <p:blipFill>
          <a:blip r:embed="rId3"/>
          <a:stretch>
            <a:fillRect/>
          </a:stretch>
        </p:blipFill>
        <p:spPr>
          <a:xfrm>
            <a:off x="1047443" y="643466"/>
            <a:ext cx="4486764"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Image 4" descr="Une image contenant texte&#10;&#10;Description générée automatiquement">
            <a:extLst>
              <a:ext uri="{FF2B5EF4-FFF2-40B4-BE49-F238E27FC236}">
                <a16:creationId xmlns:a16="http://schemas.microsoft.com/office/drawing/2014/main" id="{5C3D1A1F-7500-DA47-A7E8-187CFA12D8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0969" y="643467"/>
            <a:ext cx="3660411" cy="5571066"/>
          </a:xfrm>
          <a:prstGeom prst="rect">
            <a:avLst/>
          </a:prstGeom>
        </p:spPr>
      </p:pic>
    </p:spTree>
    <p:extLst>
      <p:ext uri="{BB962C8B-B14F-4D97-AF65-F5344CB8AC3E}">
        <p14:creationId xmlns:p14="http://schemas.microsoft.com/office/powerpoint/2010/main" val="1875909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A52AF75-CEDE-37BC-0CAB-84D0906754D4}"/>
              </a:ext>
            </a:extLst>
          </p:cNvPr>
          <p:cNvSpPr txBox="1"/>
          <p:nvPr/>
        </p:nvSpPr>
        <p:spPr>
          <a:xfrm>
            <a:off x="825731" y="1767006"/>
            <a:ext cx="10540538" cy="3323987"/>
          </a:xfrm>
          <a:prstGeom prst="rect">
            <a:avLst/>
          </a:prstGeom>
          <a:noFill/>
        </p:spPr>
        <p:txBody>
          <a:bodyPr wrap="square" rtlCol="0">
            <a:spAutoFit/>
          </a:bodyPr>
          <a:lstStyle/>
          <a:p>
            <a:pPr algn="just"/>
            <a:r>
              <a:rPr lang="fr-FR" sz="3200" dirty="0">
                <a:latin typeface="+mj-lt"/>
              </a:rPr>
              <a:t>« Dieu sur la croix se laisse chasser du monde. Dieu est impuissant et faible dans le monde, et ainsi seulement il est avec nous et il nous aide (…).</a:t>
            </a:r>
          </a:p>
          <a:p>
            <a:pPr algn="just"/>
            <a:r>
              <a:rPr lang="fr-FR" sz="3200" dirty="0">
                <a:latin typeface="+mj-lt"/>
              </a:rPr>
              <a:t>Nous ne pouvons être honnête sans reconnaître qu’il nous faut vivre dans le monde « </a:t>
            </a:r>
            <a:r>
              <a:rPr lang="fr-FR" sz="3200" i="1" dirty="0" err="1">
                <a:latin typeface="+mj-lt"/>
              </a:rPr>
              <a:t>etsi</a:t>
            </a:r>
            <a:r>
              <a:rPr lang="fr-FR" sz="3200" i="1" dirty="0">
                <a:latin typeface="+mj-lt"/>
              </a:rPr>
              <a:t> deus non </a:t>
            </a:r>
            <a:r>
              <a:rPr lang="fr-FR" sz="3200" i="1" dirty="0" err="1">
                <a:latin typeface="+mj-lt"/>
              </a:rPr>
              <a:t>daretur</a:t>
            </a:r>
            <a:r>
              <a:rPr lang="fr-FR" sz="3200" i="1" dirty="0">
                <a:latin typeface="+mj-lt"/>
              </a:rPr>
              <a:t>. </a:t>
            </a:r>
            <a:r>
              <a:rPr lang="fr-FR" sz="3200" dirty="0">
                <a:latin typeface="+mj-lt"/>
              </a:rPr>
              <a:t>» </a:t>
            </a:r>
          </a:p>
          <a:p>
            <a:pPr algn="just"/>
            <a:r>
              <a:rPr lang="fr-FR" sz="3200" dirty="0">
                <a:latin typeface="+mj-lt"/>
              </a:rPr>
              <a:t>(Dietrich Bonhoeffer, </a:t>
            </a:r>
            <a:r>
              <a:rPr lang="fr-FR" sz="3200" i="1" dirty="0">
                <a:latin typeface="+mj-lt"/>
              </a:rPr>
              <a:t>Résistance et soumission, </a:t>
            </a:r>
            <a:r>
              <a:rPr lang="fr-FR" sz="3200" dirty="0">
                <a:latin typeface="+mj-lt"/>
              </a:rPr>
              <a:t>2006, p. 431) </a:t>
            </a:r>
          </a:p>
          <a:p>
            <a:endParaRPr lang="fr-FR" dirty="0"/>
          </a:p>
        </p:txBody>
      </p:sp>
    </p:spTree>
    <p:extLst>
      <p:ext uri="{BB962C8B-B14F-4D97-AF65-F5344CB8AC3E}">
        <p14:creationId xmlns:p14="http://schemas.microsoft.com/office/powerpoint/2010/main" val="4121210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 3" descr="Une image contenant texte, personne, groupe, gens&#10;&#10;Description générée automatiquement">
            <a:extLst>
              <a:ext uri="{FF2B5EF4-FFF2-40B4-BE49-F238E27FC236}">
                <a16:creationId xmlns:a16="http://schemas.microsoft.com/office/drawing/2014/main" id="{99B44D58-0180-D149-86DD-4B912D201EE5}"/>
              </a:ext>
            </a:extLst>
          </p:cNvPr>
          <p:cNvPicPr>
            <a:picLocks noChangeAspect="1"/>
          </p:cNvPicPr>
          <p:nvPr/>
        </p:nvPicPr>
        <p:blipFill>
          <a:blip r:embed="rId2"/>
          <a:srcRect t="1065" r="-1" b="-1"/>
          <a:stretch>
            <a:fillRect/>
          </a:stretch>
        </p:blipFill>
        <p:spPr>
          <a:xfrm>
            <a:off x="-9886" y="10"/>
            <a:ext cx="7572605" cy="6857990"/>
          </a:xfrm>
          <a:prstGeom prst="rect">
            <a:avLst/>
          </a:prstGeom>
        </p:spPr>
      </p:pic>
      <p:cxnSp>
        <p:nvCxnSpPr>
          <p:cNvPr id="18" name="Straight Connector 13">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671E58F-3608-734D-B851-DDC30B0A186F}"/>
              </a:ext>
            </a:extLst>
          </p:cNvPr>
          <p:cNvSpPr/>
          <p:nvPr/>
        </p:nvSpPr>
        <p:spPr>
          <a:xfrm>
            <a:off x="8153400" y="2543364"/>
            <a:ext cx="4038600" cy="3599019"/>
          </a:xfrm>
          <a:prstGeom prst="rect">
            <a:avLst/>
          </a:prstGeom>
        </p:spPr>
        <p:txBody>
          <a:bodyPr vert="horz" lIns="91440" tIns="45720" rIns="91440" bIns="45720" rtlCol="0">
            <a:normAutofit/>
          </a:bodyPr>
          <a:lstStyle/>
          <a:p>
            <a:pPr>
              <a:lnSpc>
                <a:spcPct val="90000"/>
              </a:lnSpc>
              <a:spcAft>
                <a:spcPts val="600"/>
              </a:spcAft>
            </a:pPr>
            <a:r>
              <a:rPr lang="en-US" sz="4000" dirty="0">
                <a:latin typeface="+mj-lt"/>
              </a:rPr>
              <a:t>J. Bosch</a:t>
            </a:r>
            <a:r>
              <a:rPr lang="en-US" sz="4000" i="1" dirty="0">
                <a:latin typeface="+mj-lt"/>
              </a:rPr>
              <a:t>, </a:t>
            </a:r>
          </a:p>
          <a:p>
            <a:pPr>
              <a:lnSpc>
                <a:spcPct val="90000"/>
              </a:lnSpc>
              <a:spcAft>
                <a:spcPts val="600"/>
              </a:spcAft>
            </a:pPr>
            <a:r>
              <a:rPr lang="en-US" sz="4000" i="1" dirty="0">
                <a:latin typeface="+mj-lt"/>
              </a:rPr>
              <a:t>Le </a:t>
            </a:r>
            <a:r>
              <a:rPr lang="en-US" sz="4000" i="1" dirty="0" err="1">
                <a:latin typeface="+mj-lt"/>
              </a:rPr>
              <a:t>portement</a:t>
            </a:r>
            <a:r>
              <a:rPr lang="en-US" sz="4000" i="1" dirty="0">
                <a:latin typeface="+mj-lt"/>
              </a:rPr>
              <a:t> de </a:t>
            </a:r>
            <a:r>
              <a:rPr lang="en-US" sz="4000" i="1" dirty="0" err="1">
                <a:latin typeface="+mj-lt"/>
              </a:rPr>
              <a:t>croix</a:t>
            </a:r>
            <a:r>
              <a:rPr lang="en-US" sz="4000" i="1" dirty="0">
                <a:latin typeface="+mj-lt"/>
              </a:rPr>
              <a:t>, v</a:t>
            </a:r>
            <a:r>
              <a:rPr lang="en-US" sz="4000" dirty="0">
                <a:latin typeface="+mj-lt"/>
              </a:rPr>
              <a:t>. 1515, </a:t>
            </a:r>
            <a:r>
              <a:rPr lang="en-US" sz="4000" dirty="0" err="1">
                <a:latin typeface="+mj-lt"/>
              </a:rPr>
              <a:t>Musée</a:t>
            </a:r>
            <a:r>
              <a:rPr lang="en-US" sz="4000" dirty="0">
                <a:latin typeface="+mj-lt"/>
              </a:rPr>
              <a:t> des Beaux Arts de </a:t>
            </a:r>
            <a:r>
              <a:rPr lang="en-US" sz="4000" dirty="0"/>
              <a:t>Gand</a:t>
            </a:r>
          </a:p>
        </p:txBody>
      </p:sp>
    </p:spTree>
    <p:extLst>
      <p:ext uri="{BB962C8B-B14F-4D97-AF65-F5344CB8AC3E}">
        <p14:creationId xmlns:p14="http://schemas.microsoft.com/office/powerpoint/2010/main" val="2190005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302029" y="181957"/>
            <a:ext cx="11587941" cy="6494085"/>
          </a:xfrm>
          <a:prstGeom prst="rect">
            <a:avLst/>
          </a:prstGeom>
          <a:noFill/>
        </p:spPr>
        <p:txBody>
          <a:bodyPr wrap="square" rtlCol="0">
            <a:spAutoFit/>
          </a:bodyPr>
          <a:lstStyle/>
          <a:p>
            <a:r>
              <a:rPr lang="fr-FR" sz="3200" b="1" dirty="0">
                <a:solidFill>
                  <a:srgbClr val="FF0000"/>
                </a:solidFill>
                <a:latin typeface="Times New Roman" panose="02020603050405020304" pitchFamily="18" charset="0"/>
                <a:cs typeface="Times New Roman" panose="02020603050405020304" pitchFamily="18" charset="0"/>
              </a:rPr>
              <a:t>1. LE MAL N’EST PAS CE QU’IL Y A DE PLUS ORIGINAIRE</a:t>
            </a:r>
          </a:p>
          <a:p>
            <a:r>
              <a:rPr lang="fr-FR" sz="3200" dirty="0">
                <a:latin typeface="Times New Roman" panose="02020603050405020304" pitchFamily="18" charset="0"/>
                <a:cs typeface="Times New Roman" panose="02020603050405020304" pitchFamily="18" charset="0"/>
              </a:rPr>
              <a:t> </a:t>
            </a:r>
          </a:p>
          <a:p>
            <a:r>
              <a:rPr lang="fr-FR" sz="3200" b="1" dirty="0">
                <a:latin typeface="Times New Roman" panose="02020603050405020304" pitchFamily="18" charset="0"/>
                <a:cs typeface="Times New Roman" panose="02020603050405020304" pitchFamily="18" charset="0"/>
              </a:rPr>
              <a:t>2. LE MAL EST UN SCANDALE INCOMPREHENSIBLE</a:t>
            </a:r>
          </a:p>
          <a:p>
            <a:pPr lvl="1"/>
            <a:r>
              <a:rPr lang="fr-FR" sz="3200" dirty="0">
                <a:latin typeface="Times New Roman" panose="02020603050405020304" pitchFamily="18" charset="0"/>
                <a:cs typeface="Times New Roman" panose="02020603050405020304" pitchFamily="18" charset="0"/>
              </a:rPr>
              <a:t>2.1. L’Ancien Testament : mise en lumière du scandale</a:t>
            </a:r>
          </a:p>
          <a:p>
            <a:pPr lvl="1"/>
            <a:r>
              <a:rPr lang="fr-FR" sz="3200" dirty="0">
                <a:latin typeface="Times New Roman" panose="02020603050405020304" pitchFamily="18" charset="0"/>
                <a:cs typeface="Times New Roman" panose="02020603050405020304" pitchFamily="18" charset="0"/>
              </a:rPr>
              <a:t>2.2. Jésus : une question sans réponse</a:t>
            </a:r>
          </a:p>
          <a:p>
            <a:pPr lvl="1"/>
            <a:r>
              <a:rPr lang="fr-FR" sz="3200" dirty="0">
                <a:latin typeface="Times New Roman" panose="02020603050405020304" pitchFamily="18" charset="0"/>
                <a:cs typeface="Times New Roman" panose="02020603050405020304" pitchFamily="18" charset="0"/>
              </a:rPr>
              <a:t>2.3. Des explications irrecevables</a:t>
            </a:r>
          </a:p>
          <a:p>
            <a:r>
              <a:rPr lang="fr-FR" sz="3200"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DIEU ET LE MAL</a:t>
            </a:r>
          </a:p>
          <a:p>
            <a:pPr lvl="1"/>
            <a:r>
              <a:rPr lang="fr-FR" sz="3200" dirty="0">
                <a:latin typeface="Times New Roman" panose="02020603050405020304" pitchFamily="18" charset="0"/>
                <a:cs typeface="Times New Roman" panose="02020603050405020304" pitchFamily="18" charset="0"/>
              </a:rPr>
              <a:t>3.1. La situation propre du judéo-christianisme</a:t>
            </a:r>
          </a:p>
          <a:p>
            <a:pPr lvl="1"/>
            <a:r>
              <a:rPr lang="fr-FR" sz="3200" dirty="0">
                <a:latin typeface="Times New Roman" panose="02020603050405020304" pitchFamily="18" charset="0"/>
                <a:cs typeface="Times New Roman" panose="02020603050405020304" pitchFamily="18" charset="0"/>
              </a:rPr>
              <a:t>3.2. Une autre image de la toute-puissance de Dieu</a:t>
            </a:r>
          </a:p>
          <a:p>
            <a:pPr lvl="1"/>
            <a:r>
              <a:rPr lang="fr-FR" sz="3200" dirty="0">
                <a:latin typeface="Times New Roman" panose="02020603050405020304" pitchFamily="18" charset="0"/>
                <a:cs typeface="Times New Roman" panose="02020603050405020304" pitchFamily="18" charset="0"/>
              </a:rPr>
              <a:t>3.3. Le renversement du problème en Jésus-Christ </a:t>
            </a:r>
          </a:p>
          <a:p>
            <a:r>
              <a:rPr lang="fr-FR" sz="3200"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4. NOTRE REPONSE AU MAL</a:t>
            </a:r>
          </a:p>
        </p:txBody>
      </p:sp>
    </p:spTree>
    <p:extLst>
      <p:ext uri="{BB962C8B-B14F-4D97-AF65-F5344CB8AC3E}">
        <p14:creationId xmlns:p14="http://schemas.microsoft.com/office/powerpoint/2010/main" val="3689219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ne image contenant symbole, statue, art&#10;&#10;Description générée automatiquement">
            <a:extLst>
              <a:ext uri="{FF2B5EF4-FFF2-40B4-BE49-F238E27FC236}">
                <a16:creationId xmlns:a16="http://schemas.microsoft.com/office/drawing/2014/main" id="{DCF13931-049A-1F85-5180-C2DE64B8A4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13" b="9326"/>
          <a:stretch/>
        </p:blipFill>
        <p:spPr bwMode="auto">
          <a:xfrm>
            <a:off x="742122" y="988126"/>
            <a:ext cx="4365438" cy="5020894"/>
          </a:xfrm>
          <a:prstGeom prst="rect">
            <a:avLst/>
          </a:prstGeom>
          <a:noFill/>
          <a:extLst>
            <a:ext uri="{909E8E84-426E-40DD-AFC4-6F175D3DCCD1}">
              <a14:hiddenFill xmlns:a14="http://schemas.microsoft.com/office/drawing/2010/main">
                <a:solidFill>
                  <a:srgbClr val="FFFFFF"/>
                </a:solidFill>
              </a14:hiddenFill>
            </a:ext>
          </a:extLst>
        </p:spPr>
      </p:pic>
      <p:cxnSp>
        <p:nvCxnSpPr>
          <p:cNvPr id="1052" name="Straight Connector 1047">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CA3A752C-7964-7118-F329-CC17C3E57845}"/>
              </a:ext>
            </a:extLst>
          </p:cNvPr>
          <p:cNvSpPr txBox="1"/>
          <p:nvPr/>
        </p:nvSpPr>
        <p:spPr>
          <a:xfrm>
            <a:off x="5755598" y="2551176"/>
            <a:ext cx="5694280" cy="3591207"/>
          </a:xfrm>
          <a:prstGeom prst="rect">
            <a:avLst/>
          </a:prstGeom>
        </p:spPr>
        <p:txBody>
          <a:bodyPr vert="horz" lIns="91440" tIns="45720" rIns="91440" bIns="45720" rtlCol="0">
            <a:normAutofit/>
          </a:bodyPr>
          <a:lstStyle/>
          <a:p>
            <a:pPr>
              <a:lnSpc>
                <a:spcPct val="90000"/>
              </a:lnSpc>
              <a:spcAft>
                <a:spcPts val="600"/>
              </a:spcAft>
            </a:pPr>
            <a:r>
              <a:rPr lang="en-US" sz="3200" dirty="0">
                <a:latin typeface="+mj-lt"/>
              </a:rPr>
              <a:t>« </a:t>
            </a:r>
            <a:r>
              <a:rPr lang="en-US" sz="3200" dirty="0" err="1">
                <a:latin typeface="+mj-lt"/>
              </a:rPr>
              <a:t>Sachant</a:t>
            </a:r>
            <a:r>
              <a:rPr lang="en-US" sz="3200" dirty="0">
                <a:latin typeface="+mj-lt"/>
              </a:rPr>
              <a:t> </a:t>
            </a:r>
            <a:r>
              <a:rPr lang="en-US" sz="3200" dirty="0" err="1">
                <a:latin typeface="+mj-lt"/>
              </a:rPr>
              <a:t>que</a:t>
            </a:r>
            <a:r>
              <a:rPr lang="en-US" sz="3200" dirty="0">
                <a:latin typeface="+mj-lt"/>
              </a:rPr>
              <a:t> </a:t>
            </a:r>
            <a:r>
              <a:rPr lang="en-US" sz="3200" dirty="0" err="1">
                <a:latin typeface="+mj-lt"/>
              </a:rPr>
              <a:t>l'heure</a:t>
            </a:r>
            <a:r>
              <a:rPr lang="en-US" sz="3200" dirty="0">
                <a:latin typeface="+mj-lt"/>
              </a:rPr>
              <a:t> </a:t>
            </a:r>
            <a:r>
              <a:rPr lang="en-US" sz="3200" dirty="0" err="1">
                <a:latin typeface="+mj-lt"/>
              </a:rPr>
              <a:t>était</a:t>
            </a:r>
            <a:r>
              <a:rPr lang="en-US" sz="3200" dirty="0">
                <a:latin typeface="+mj-lt"/>
              </a:rPr>
              <a:t> venue pour </a:t>
            </a:r>
            <a:r>
              <a:rPr lang="en-US" sz="3200" dirty="0" err="1">
                <a:latin typeface="+mj-lt"/>
              </a:rPr>
              <a:t>lui</a:t>
            </a:r>
            <a:r>
              <a:rPr lang="en-US" sz="3200" dirty="0">
                <a:latin typeface="+mj-lt"/>
              </a:rPr>
              <a:t> de passer de </a:t>
            </a:r>
            <a:r>
              <a:rPr lang="en-US" sz="3200" dirty="0" err="1">
                <a:latin typeface="+mj-lt"/>
              </a:rPr>
              <a:t>ce</a:t>
            </a:r>
            <a:r>
              <a:rPr lang="en-US" sz="3200" dirty="0">
                <a:latin typeface="+mj-lt"/>
              </a:rPr>
              <a:t> monde à son Père, Jésus, </a:t>
            </a:r>
            <a:r>
              <a:rPr lang="en-US" sz="3200" dirty="0" err="1">
                <a:latin typeface="+mj-lt"/>
              </a:rPr>
              <a:t>ayant</a:t>
            </a:r>
            <a:r>
              <a:rPr lang="en-US" sz="3200" dirty="0">
                <a:latin typeface="+mj-lt"/>
              </a:rPr>
              <a:t> </a:t>
            </a:r>
            <a:r>
              <a:rPr lang="en-US" sz="3200" dirty="0" err="1">
                <a:latin typeface="+mj-lt"/>
              </a:rPr>
              <a:t>aimé</a:t>
            </a:r>
            <a:r>
              <a:rPr lang="en-US" sz="3200" dirty="0">
                <a:latin typeface="+mj-lt"/>
              </a:rPr>
              <a:t> les </a:t>
            </a:r>
            <a:r>
              <a:rPr lang="en-US" sz="3200" dirty="0" err="1">
                <a:latin typeface="+mj-lt"/>
              </a:rPr>
              <a:t>siens</a:t>
            </a:r>
            <a:r>
              <a:rPr lang="en-US" sz="3200" dirty="0">
                <a:latin typeface="+mj-lt"/>
              </a:rPr>
              <a:t> qui </a:t>
            </a:r>
            <a:r>
              <a:rPr lang="en-US" sz="3200" dirty="0" err="1">
                <a:latin typeface="+mj-lt"/>
              </a:rPr>
              <a:t>étaient</a:t>
            </a:r>
            <a:r>
              <a:rPr lang="en-US" sz="3200" dirty="0">
                <a:latin typeface="+mj-lt"/>
              </a:rPr>
              <a:t> dans le monde, les </a:t>
            </a:r>
            <a:r>
              <a:rPr lang="en-US" sz="3200" dirty="0" err="1">
                <a:latin typeface="+mj-lt"/>
              </a:rPr>
              <a:t>aima</a:t>
            </a:r>
            <a:r>
              <a:rPr lang="en-US" sz="3200" dirty="0">
                <a:latin typeface="+mj-lt"/>
              </a:rPr>
              <a:t> </a:t>
            </a:r>
            <a:r>
              <a:rPr lang="en-US" sz="3200" dirty="0" err="1">
                <a:latin typeface="+mj-lt"/>
              </a:rPr>
              <a:t>jusqu'au</a:t>
            </a:r>
            <a:r>
              <a:rPr lang="en-US" sz="3200" dirty="0">
                <a:latin typeface="+mj-lt"/>
              </a:rPr>
              <a:t> bout. » </a:t>
            </a:r>
          </a:p>
          <a:p>
            <a:pPr>
              <a:lnSpc>
                <a:spcPct val="90000"/>
              </a:lnSpc>
              <a:spcAft>
                <a:spcPts val="600"/>
              </a:spcAft>
            </a:pPr>
            <a:r>
              <a:rPr lang="en-US" sz="3200" dirty="0">
                <a:latin typeface="+mj-lt"/>
              </a:rPr>
              <a:t>(Jn 13, 1)</a:t>
            </a:r>
          </a:p>
        </p:txBody>
      </p:sp>
    </p:spTree>
    <p:extLst>
      <p:ext uri="{BB962C8B-B14F-4D97-AF65-F5344CB8AC3E}">
        <p14:creationId xmlns:p14="http://schemas.microsoft.com/office/powerpoint/2010/main" val="3859927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9C17D61-E73A-614D-8D02-0E5A6F0AB92C}"/>
              </a:ext>
            </a:extLst>
          </p:cNvPr>
          <p:cNvSpPr txBox="1"/>
          <p:nvPr/>
        </p:nvSpPr>
        <p:spPr>
          <a:xfrm>
            <a:off x="834571" y="920621"/>
            <a:ext cx="10522857" cy="5016758"/>
          </a:xfrm>
          <a:prstGeom prst="rect">
            <a:avLst/>
          </a:prstGeom>
          <a:noFill/>
        </p:spPr>
        <p:txBody>
          <a:bodyPr wrap="square" rtlCol="0">
            <a:spAutoFit/>
          </a:bodyPr>
          <a:lstStyle/>
          <a:p>
            <a:pPr algn="just"/>
            <a:r>
              <a:rPr lang="fr-FR" sz="3200" dirty="0">
                <a:latin typeface="+mj-lt"/>
                <a:cs typeface="Times New Roman" panose="02020603050405020304" pitchFamily="18" charset="0"/>
              </a:rPr>
              <a:t>« Le langage de la croix, en effet, est folie pour ceux qui se perdent, mais pour ceux qui sont en train d’être sauvés, pour nous, il est puissance de Dieu (…). Les Juifs demandent des signes et les Grecs recherchent la sagesse ; mais nous, nous prêchons un Messie crucifié, scandale pour les Juifs, folie pour les païens, mais pour ceux qui sont appelés, tant Juifs que grecs, il est Christ, puissance de Dieu et sagesse de Dieu. Car ce qui est folie de Dieu est plus sage que les hommes, et ce qui est faiblesse de Dieu est plus fort que les hommes. » </a:t>
            </a:r>
          </a:p>
          <a:p>
            <a:pPr algn="just"/>
            <a:r>
              <a:rPr lang="fr-FR" sz="3200" dirty="0">
                <a:latin typeface="+mj-lt"/>
                <a:cs typeface="Times New Roman" panose="02020603050405020304" pitchFamily="18" charset="0"/>
              </a:rPr>
              <a:t>(1 Co 1,17-25)</a:t>
            </a:r>
          </a:p>
        </p:txBody>
      </p:sp>
    </p:spTree>
    <p:extLst>
      <p:ext uri="{BB962C8B-B14F-4D97-AF65-F5344CB8AC3E}">
        <p14:creationId xmlns:p14="http://schemas.microsoft.com/office/powerpoint/2010/main" val="251902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Image 5" descr="Une image contenant texte, capture d’écran, Police, conception&#10;&#10;Le contenu généré par l’IA peut être incorrect.">
            <a:extLst>
              <a:ext uri="{FF2B5EF4-FFF2-40B4-BE49-F238E27FC236}">
                <a16:creationId xmlns:a16="http://schemas.microsoft.com/office/drawing/2014/main" id="{080FCFF2-99AB-C247-A3DB-0E358DE7EE49}"/>
              </a:ext>
            </a:extLst>
          </p:cNvPr>
          <p:cNvPicPr>
            <a:picLocks noChangeAspect="1"/>
          </p:cNvPicPr>
          <p:nvPr/>
        </p:nvPicPr>
        <p:blipFill>
          <a:blip r:embed="rId2"/>
          <a:stretch>
            <a:fillRect/>
          </a:stretch>
        </p:blipFill>
        <p:spPr>
          <a:xfrm>
            <a:off x="1498600" y="643467"/>
            <a:ext cx="3581399" cy="5571066"/>
          </a:xfrm>
          <a:prstGeom prst="rect">
            <a:avLst/>
          </a:prstGeom>
        </p:spPr>
      </p:pic>
      <p:pic>
        <p:nvPicPr>
          <p:cNvPr id="4" name="Image 3" descr="Une image contenant personne, homme, cravate, mur&#10;&#10;Description générée automatiquement">
            <a:extLst>
              <a:ext uri="{FF2B5EF4-FFF2-40B4-BE49-F238E27FC236}">
                <a16:creationId xmlns:a16="http://schemas.microsoft.com/office/drawing/2014/main" id="{A6BE123A-161A-0245-BA09-5E691975F339}"/>
              </a:ext>
            </a:extLst>
          </p:cNvPr>
          <p:cNvPicPr>
            <a:picLocks noChangeAspect="1"/>
          </p:cNvPicPr>
          <p:nvPr/>
        </p:nvPicPr>
        <p:blipFill>
          <a:blip r:embed="rId3"/>
          <a:stretch>
            <a:fillRect/>
          </a:stretch>
        </p:blipFill>
        <p:spPr>
          <a:xfrm>
            <a:off x="6757838" y="643467"/>
            <a:ext cx="4289720" cy="5571066"/>
          </a:xfrm>
          <a:prstGeom prst="rect">
            <a:avLst/>
          </a:prstGeom>
        </p:spPr>
      </p:pic>
    </p:spTree>
    <p:extLst>
      <p:ext uri="{BB962C8B-B14F-4D97-AF65-F5344CB8AC3E}">
        <p14:creationId xmlns:p14="http://schemas.microsoft.com/office/powerpoint/2010/main" val="68627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ZoneTexte 3">
            <a:extLst>
              <a:ext uri="{FF2B5EF4-FFF2-40B4-BE49-F238E27FC236}">
                <a16:creationId xmlns:a16="http://schemas.microsoft.com/office/drawing/2014/main" id="{B0E77F63-862B-9C4C-867D-22DACFFFD949}"/>
              </a:ext>
            </a:extLst>
          </p:cNvPr>
          <p:cNvSpPr txBox="1"/>
          <p:nvPr/>
        </p:nvSpPr>
        <p:spPr>
          <a:xfrm>
            <a:off x="630936" y="2807208"/>
            <a:ext cx="3872484" cy="3410712"/>
          </a:xfrm>
          <a:prstGeom prst="rect">
            <a:avLst/>
          </a:prstGeom>
        </p:spPr>
        <p:txBody>
          <a:bodyPr vert="horz" lIns="91440" tIns="45720" rIns="91440" bIns="45720" rtlCol="0" anchor="t">
            <a:normAutofit/>
          </a:bodyPr>
          <a:lstStyle/>
          <a:p>
            <a:pPr>
              <a:lnSpc>
                <a:spcPct val="90000"/>
              </a:lnSpc>
              <a:spcAft>
                <a:spcPts val="600"/>
              </a:spcAft>
            </a:pPr>
            <a:r>
              <a:rPr lang="en-US" sz="3200" dirty="0">
                <a:latin typeface="+mj-lt"/>
              </a:rPr>
              <a:t>Marc Chagall </a:t>
            </a:r>
          </a:p>
          <a:p>
            <a:pPr>
              <a:lnSpc>
                <a:spcPct val="90000"/>
              </a:lnSpc>
              <a:spcAft>
                <a:spcPts val="600"/>
              </a:spcAft>
            </a:pPr>
            <a:r>
              <a:rPr lang="en-US" sz="3200" i="1" dirty="0">
                <a:latin typeface="+mj-lt"/>
              </a:rPr>
              <a:t>La crucifixion blanche, </a:t>
            </a:r>
            <a:r>
              <a:rPr lang="en-US" sz="3200" dirty="0">
                <a:latin typeface="+mj-lt"/>
              </a:rPr>
              <a:t>1938</a:t>
            </a:r>
          </a:p>
          <a:p>
            <a:pPr>
              <a:lnSpc>
                <a:spcPct val="90000"/>
              </a:lnSpc>
              <a:spcAft>
                <a:spcPts val="600"/>
              </a:spcAft>
            </a:pPr>
            <a:r>
              <a:rPr lang="en-US" sz="3200" dirty="0">
                <a:latin typeface="+mj-lt"/>
              </a:rPr>
              <a:t>Art institute of Chicago</a:t>
            </a:r>
          </a:p>
        </p:txBody>
      </p:sp>
      <p:pic>
        <p:nvPicPr>
          <p:cNvPr id="3" name="Image 2">
            <a:extLst>
              <a:ext uri="{FF2B5EF4-FFF2-40B4-BE49-F238E27FC236}">
                <a16:creationId xmlns:a16="http://schemas.microsoft.com/office/drawing/2014/main" id="{5CACFCF0-677F-DA4F-A89C-8A0BAB4D24E9}"/>
              </a:ext>
            </a:extLst>
          </p:cNvPr>
          <p:cNvPicPr>
            <a:picLocks noChangeAspect="1"/>
          </p:cNvPicPr>
          <p:nvPr/>
        </p:nvPicPr>
        <p:blipFill rotWithShape="1">
          <a:blip r:embed="rId2"/>
          <a:srcRect l="5982" t="11949" r="5648" b="14322"/>
          <a:stretch/>
        </p:blipFill>
        <p:spPr>
          <a:xfrm>
            <a:off x="5599102" y="640080"/>
            <a:ext cx="5014107" cy="5577840"/>
          </a:xfrm>
          <a:prstGeom prst="rect">
            <a:avLst/>
          </a:prstGeom>
        </p:spPr>
      </p:pic>
    </p:spTree>
    <p:extLst>
      <p:ext uri="{BB962C8B-B14F-4D97-AF65-F5344CB8AC3E}">
        <p14:creationId xmlns:p14="http://schemas.microsoft.com/office/powerpoint/2010/main" val="3846231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homme, personne, vieux, aîné&#10;&#10;Description générée automatiquement">
            <a:extLst>
              <a:ext uri="{FF2B5EF4-FFF2-40B4-BE49-F238E27FC236}">
                <a16:creationId xmlns:a16="http://schemas.microsoft.com/office/drawing/2014/main" id="{B5161F1B-3CCC-F241-B886-177008E00B06}"/>
              </a:ext>
            </a:extLst>
          </p:cNvPr>
          <p:cNvPicPr>
            <a:picLocks noChangeAspect="1"/>
          </p:cNvPicPr>
          <p:nvPr/>
        </p:nvPicPr>
        <p:blipFill>
          <a:blip r:embed="rId2"/>
          <a:srcRect r="-1" b="391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677316CA-06E6-8146-A61A-AFAB2BD7F71D}"/>
              </a:ext>
            </a:extLst>
          </p:cNvPr>
          <p:cNvSpPr txBox="1"/>
          <p:nvPr/>
        </p:nvSpPr>
        <p:spPr>
          <a:xfrm>
            <a:off x="5297762" y="2706624"/>
            <a:ext cx="6251110" cy="3483864"/>
          </a:xfrm>
          <a:prstGeom prst="rect">
            <a:avLst/>
          </a:prstGeom>
        </p:spPr>
        <p:txBody>
          <a:bodyPr vert="horz" lIns="91440" tIns="45720" rIns="91440" bIns="45720" rtlCol="0">
            <a:normAutofit/>
          </a:bodyPr>
          <a:lstStyle/>
          <a:p>
            <a:pPr algn="just">
              <a:lnSpc>
                <a:spcPct val="90000"/>
              </a:lnSpc>
              <a:spcAft>
                <a:spcPts val="600"/>
              </a:spcAft>
            </a:pPr>
            <a:r>
              <a:rPr lang="en-US" sz="3200" dirty="0">
                <a:latin typeface="+mj-lt"/>
              </a:rPr>
              <a:t>« Dieu </a:t>
            </a:r>
            <a:r>
              <a:rPr lang="en-US" sz="3200" dirty="0" err="1">
                <a:latin typeface="+mj-lt"/>
              </a:rPr>
              <a:t>n’est</a:t>
            </a:r>
            <a:r>
              <a:rPr lang="en-US" sz="3200" dirty="0">
                <a:latin typeface="+mj-lt"/>
              </a:rPr>
              <a:t> pas </a:t>
            </a:r>
            <a:r>
              <a:rPr lang="en-US" sz="3200" dirty="0" err="1">
                <a:latin typeface="+mj-lt"/>
              </a:rPr>
              <a:t>venu</a:t>
            </a:r>
            <a:r>
              <a:rPr lang="en-US" sz="3200" dirty="0">
                <a:latin typeface="+mj-lt"/>
              </a:rPr>
              <a:t> </a:t>
            </a:r>
            <a:r>
              <a:rPr lang="en-US" sz="3200" dirty="0" err="1">
                <a:latin typeface="+mj-lt"/>
              </a:rPr>
              <a:t>supprimer</a:t>
            </a:r>
            <a:r>
              <a:rPr lang="en-US" sz="3200" dirty="0">
                <a:latin typeface="+mj-lt"/>
              </a:rPr>
              <a:t> la </a:t>
            </a:r>
            <a:r>
              <a:rPr lang="en-US" sz="3200" dirty="0" err="1">
                <a:latin typeface="+mj-lt"/>
              </a:rPr>
              <a:t>souffrance</a:t>
            </a:r>
            <a:r>
              <a:rPr lang="en-US" sz="3200" dirty="0">
                <a:latin typeface="+mj-lt"/>
              </a:rPr>
              <a:t>. Il </a:t>
            </a:r>
            <a:r>
              <a:rPr lang="en-US" sz="3200" dirty="0" err="1">
                <a:latin typeface="+mj-lt"/>
              </a:rPr>
              <a:t>n’est</a:t>
            </a:r>
            <a:r>
              <a:rPr lang="en-US" sz="3200" dirty="0">
                <a:latin typeface="+mj-lt"/>
              </a:rPr>
              <a:t> </a:t>
            </a:r>
            <a:r>
              <a:rPr lang="en-US" sz="3200" dirty="0" err="1">
                <a:latin typeface="+mj-lt"/>
              </a:rPr>
              <a:t>même</a:t>
            </a:r>
            <a:r>
              <a:rPr lang="en-US" sz="3200" dirty="0">
                <a:latin typeface="+mj-lt"/>
              </a:rPr>
              <a:t> pas </a:t>
            </a:r>
            <a:r>
              <a:rPr lang="en-US" sz="3200" dirty="0" err="1">
                <a:latin typeface="+mj-lt"/>
              </a:rPr>
              <a:t>venu</a:t>
            </a:r>
            <a:r>
              <a:rPr lang="en-US" sz="3200" dirty="0">
                <a:latin typeface="+mj-lt"/>
              </a:rPr>
              <a:t> </a:t>
            </a:r>
            <a:r>
              <a:rPr lang="en-US" sz="3200" dirty="0" err="1">
                <a:latin typeface="+mj-lt"/>
              </a:rPr>
              <a:t>l’expliquer</a:t>
            </a:r>
            <a:r>
              <a:rPr lang="en-US" sz="3200" dirty="0">
                <a:latin typeface="+mj-lt"/>
              </a:rPr>
              <a:t>, </a:t>
            </a:r>
            <a:r>
              <a:rPr lang="en-US" sz="3200" dirty="0" err="1">
                <a:latin typeface="+mj-lt"/>
              </a:rPr>
              <a:t>mais</a:t>
            </a:r>
            <a:r>
              <a:rPr lang="en-US" sz="3200" dirty="0">
                <a:latin typeface="+mj-lt"/>
              </a:rPr>
              <a:t> il </a:t>
            </a:r>
            <a:r>
              <a:rPr lang="en-US" sz="3200" dirty="0" err="1">
                <a:latin typeface="+mj-lt"/>
              </a:rPr>
              <a:t>est</a:t>
            </a:r>
            <a:r>
              <a:rPr lang="en-US" sz="3200" dirty="0">
                <a:latin typeface="+mj-lt"/>
              </a:rPr>
              <a:t> </a:t>
            </a:r>
            <a:r>
              <a:rPr lang="en-US" sz="3200" dirty="0" err="1">
                <a:latin typeface="+mj-lt"/>
              </a:rPr>
              <a:t>venu</a:t>
            </a:r>
            <a:r>
              <a:rPr lang="en-US" sz="3200" dirty="0">
                <a:latin typeface="+mj-lt"/>
              </a:rPr>
              <a:t> la </a:t>
            </a:r>
            <a:r>
              <a:rPr lang="en-US" sz="3200" dirty="0" err="1">
                <a:latin typeface="+mj-lt"/>
              </a:rPr>
              <a:t>remplir</a:t>
            </a:r>
            <a:r>
              <a:rPr lang="en-US" sz="3200" dirty="0">
                <a:latin typeface="+mj-lt"/>
              </a:rPr>
              <a:t> de </a:t>
            </a:r>
            <a:r>
              <a:rPr lang="en-US" sz="3200" dirty="0" err="1">
                <a:latin typeface="+mj-lt"/>
              </a:rPr>
              <a:t>sa</a:t>
            </a:r>
            <a:r>
              <a:rPr lang="en-US" sz="3200" dirty="0">
                <a:latin typeface="+mj-lt"/>
              </a:rPr>
              <a:t> </a:t>
            </a:r>
            <a:r>
              <a:rPr lang="en-US" sz="3200" dirty="0" err="1">
                <a:latin typeface="+mj-lt"/>
              </a:rPr>
              <a:t>présence</a:t>
            </a:r>
            <a:r>
              <a:rPr lang="en-US" sz="3200" dirty="0">
                <a:latin typeface="+mj-lt"/>
              </a:rPr>
              <a:t>. » </a:t>
            </a:r>
          </a:p>
          <a:p>
            <a:pPr algn="just">
              <a:lnSpc>
                <a:spcPct val="90000"/>
              </a:lnSpc>
              <a:spcAft>
                <a:spcPts val="600"/>
              </a:spcAft>
            </a:pPr>
            <a:r>
              <a:rPr lang="en-US" sz="3200" dirty="0">
                <a:latin typeface="+mj-lt"/>
              </a:rPr>
              <a:t>(Paul Claudel)</a:t>
            </a:r>
          </a:p>
        </p:txBody>
      </p:sp>
    </p:spTree>
    <p:extLst>
      <p:ext uri="{BB962C8B-B14F-4D97-AF65-F5344CB8AC3E}">
        <p14:creationId xmlns:p14="http://schemas.microsoft.com/office/powerpoint/2010/main" val="1365983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vieux&#10;&#10;Description générée automatiquement">
            <a:extLst>
              <a:ext uri="{FF2B5EF4-FFF2-40B4-BE49-F238E27FC236}">
                <a16:creationId xmlns:a16="http://schemas.microsoft.com/office/drawing/2014/main" id="{ED276973-99B1-E243-BDC8-E6E0871E5D14}"/>
              </a:ext>
            </a:extLst>
          </p:cNvPr>
          <p:cNvPicPr>
            <a:picLocks noChangeAspect="1"/>
          </p:cNvPicPr>
          <p:nvPr/>
        </p:nvPicPr>
        <p:blipFill>
          <a:blip r:embed="rId2"/>
          <a:stretch>
            <a:fillRect/>
          </a:stretch>
        </p:blipFill>
        <p:spPr>
          <a:xfrm>
            <a:off x="3878580" y="272530"/>
            <a:ext cx="4434839" cy="6312939"/>
          </a:xfrm>
          <a:prstGeom prst="rect">
            <a:avLst/>
          </a:prstGeom>
        </p:spPr>
      </p:pic>
      <p:sp>
        <p:nvSpPr>
          <p:cNvPr id="2" name="ZoneTexte 1">
            <a:extLst>
              <a:ext uri="{FF2B5EF4-FFF2-40B4-BE49-F238E27FC236}">
                <a16:creationId xmlns:a16="http://schemas.microsoft.com/office/drawing/2014/main" id="{9689CDBA-DD7F-DE43-B08B-D67B353726C1}"/>
              </a:ext>
            </a:extLst>
          </p:cNvPr>
          <p:cNvSpPr txBox="1"/>
          <p:nvPr/>
        </p:nvSpPr>
        <p:spPr>
          <a:xfrm>
            <a:off x="3135086" y="3696020"/>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2960733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302029" y="181957"/>
            <a:ext cx="11587941" cy="5509200"/>
          </a:xfrm>
          <a:prstGeom prst="rect">
            <a:avLst/>
          </a:prstGeom>
          <a:noFill/>
        </p:spPr>
        <p:txBody>
          <a:bodyPr wrap="square" rtlCol="0">
            <a:spAutoFit/>
          </a:bodyPr>
          <a:lstStyle/>
          <a:p>
            <a:r>
              <a:rPr lang="fr-FR" sz="3200" b="1" dirty="0">
                <a:latin typeface="Times New Roman" panose="02020603050405020304" pitchFamily="18" charset="0"/>
                <a:cs typeface="Times New Roman" panose="02020603050405020304" pitchFamily="18" charset="0"/>
              </a:rPr>
              <a:t>1. LE MAL N’EST PAS CE QU’IL Y A DE PLUS ORIGINAIRE</a:t>
            </a:r>
          </a:p>
          <a:p>
            <a:r>
              <a:rPr lang="fr-FR" sz="3200" dirty="0">
                <a:latin typeface="Times New Roman" panose="02020603050405020304" pitchFamily="18" charset="0"/>
                <a:cs typeface="Times New Roman" panose="02020603050405020304" pitchFamily="18" charset="0"/>
              </a:rPr>
              <a:t> </a:t>
            </a:r>
          </a:p>
          <a:p>
            <a:r>
              <a:rPr lang="fr-FR" sz="3200" b="1" dirty="0">
                <a:latin typeface="Times New Roman" panose="02020603050405020304" pitchFamily="18" charset="0"/>
                <a:cs typeface="Times New Roman" panose="02020603050405020304" pitchFamily="18" charset="0"/>
              </a:rPr>
              <a:t>2. LE MAL EST UN SCANDALE INCOMPREHENSIBLE</a:t>
            </a:r>
          </a:p>
          <a:p>
            <a:r>
              <a:rPr lang="fr-FR" sz="3200"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DIEU ET LE MAL</a:t>
            </a:r>
          </a:p>
          <a:p>
            <a:r>
              <a:rPr lang="fr-FR" sz="3200" dirty="0">
                <a:latin typeface="Times New Roman" panose="02020603050405020304" pitchFamily="18" charset="0"/>
                <a:cs typeface="Times New Roman" panose="02020603050405020304" pitchFamily="18" charset="0"/>
              </a:rPr>
              <a:t> </a:t>
            </a:r>
          </a:p>
          <a:p>
            <a:pPr lvl="0"/>
            <a:r>
              <a:rPr lang="fr-FR" sz="3200" b="1" dirty="0">
                <a:solidFill>
                  <a:srgbClr val="FF0000"/>
                </a:solidFill>
                <a:latin typeface="Times New Roman" panose="02020603050405020304" pitchFamily="18" charset="0"/>
                <a:cs typeface="Times New Roman" panose="02020603050405020304" pitchFamily="18" charset="0"/>
              </a:rPr>
              <a:t>4. NOTRE REPONSE AU MAL</a:t>
            </a:r>
          </a:p>
          <a:p>
            <a:pPr lvl="1"/>
            <a:r>
              <a:rPr lang="fr-FR" sz="3200" dirty="0">
                <a:latin typeface="Times New Roman" panose="02020603050405020304" pitchFamily="18" charset="0"/>
                <a:cs typeface="Times New Roman" panose="02020603050405020304" pitchFamily="18" charset="0"/>
              </a:rPr>
              <a:t>4.1. Un combat pour la vie</a:t>
            </a:r>
          </a:p>
          <a:p>
            <a:pPr lvl="1"/>
            <a:r>
              <a:rPr lang="fr-FR" sz="3200" dirty="0">
                <a:latin typeface="Times New Roman" panose="02020603050405020304" pitchFamily="18" charset="0"/>
                <a:cs typeface="Times New Roman" panose="02020603050405020304" pitchFamily="18" charset="0"/>
              </a:rPr>
              <a:t>4.2. Une tâche pratique</a:t>
            </a:r>
          </a:p>
          <a:p>
            <a:pPr lvl="1"/>
            <a:r>
              <a:rPr lang="fr-FR" sz="3200" dirty="0">
                <a:latin typeface="Times New Roman" panose="02020603050405020304" pitchFamily="18" charset="0"/>
                <a:cs typeface="Times New Roman" panose="02020603050405020304" pitchFamily="18" charset="0"/>
              </a:rPr>
              <a:t>4.3. Un cheminement intérieur</a:t>
            </a:r>
          </a:p>
          <a:p>
            <a:pPr lvl="0"/>
            <a:endParaRPr lang="fr-FR"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78368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B062FC-7E58-0710-9EA8-781E6519D2E8}"/>
            </a:ext>
          </a:extLst>
        </p:cNvPr>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E8DC6FCD-811B-436E-9FEE-FC957486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2" name="Picture 6" descr="Grand-mère Avec Petit-enfant. Vieille Femme Avec Sa Petite-fille Banque  D'Images et Photos Libres De Droits. Image 17286882">
            <a:extLst>
              <a:ext uri="{FF2B5EF4-FFF2-40B4-BE49-F238E27FC236}">
                <a16:creationId xmlns:a16="http://schemas.microsoft.com/office/drawing/2014/main" id="{E6857C09-C4A1-F504-145D-A7A005D0F2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0508" r="1" b="22555"/>
          <a:stretch/>
        </p:blipFill>
        <p:spPr bwMode="auto">
          <a:xfrm>
            <a:off x="198739" y="171717"/>
            <a:ext cx="5804105" cy="316742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descr="Une image contenant personne, extérieur, rue, foule&#10;&#10;Description générée automatiquement">
            <a:extLst>
              <a:ext uri="{FF2B5EF4-FFF2-40B4-BE49-F238E27FC236}">
                <a16:creationId xmlns:a16="http://schemas.microsoft.com/office/drawing/2014/main" id="{C2EDB374-F966-0AB8-86FA-40B7E5B5E616}"/>
              </a:ext>
            </a:extLst>
          </p:cNvPr>
          <p:cNvPicPr>
            <a:picLocks noChangeAspect="1"/>
          </p:cNvPicPr>
          <p:nvPr/>
        </p:nvPicPr>
        <p:blipFill rotWithShape="1">
          <a:blip r:embed="rId3"/>
          <a:srcRect t="14310" r="2" b="3847"/>
          <a:stretch/>
        </p:blipFill>
        <p:spPr>
          <a:xfrm>
            <a:off x="6195373" y="171717"/>
            <a:ext cx="5797883" cy="3167426"/>
          </a:xfrm>
          <a:prstGeom prst="rect">
            <a:avLst/>
          </a:prstGeom>
        </p:spPr>
      </p:pic>
      <p:pic>
        <p:nvPicPr>
          <p:cNvPr id="1026" name="Picture 2" descr="Comment changer la vision de l'enfant sur le soutien scolaire ?">
            <a:extLst>
              <a:ext uri="{FF2B5EF4-FFF2-40B4-BE49-F238E27FC236}">
                <a16:creationId xmlns:a16="http://schemas.microsoft.com/office/drawing/2014/main" id="{0CEEB714-1400-5483-F02A-C241031958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998" r="1" b="25769"/>
          <a:stretch/>
        </p:blipFill>
        <p:spPr bwMode="auto">
          <a:xfrm>
            <a:off x="198739" y="3510858"/>
            <a:ext cx="5804105" cy="278994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oins palliatifs : face à la mort, un projet de vie. - Diocèse d'Évry -  Corbeil - Essonnes">
            <a:extLst>
              <a:ext uri="{FF2B5EF4-FFF2-40B4-BE49-F238E27FC236}">
                <a16:creationId xmlns:a16="http://schemas.microsoft.com/office/drawing/2014/main" id="{A26D6743-96E9-0BE0-09C9-760F3F0C90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2000" r="-1" b="15687"/>
          <a:stretch/>
        </p:blipFill>
        <p:spPr bwMode="auto">
          <a:xfrm>
            <a:off x="6195372" y="3510858"/>
            <a:ext cx="5797883" cy="278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336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affiche, livre, graphisme&#10;&#10;Description générée automatiquement">
            <a:extLst>
              <a:ext uri="{FF2B5EF4-FFF2-40B4-BE49-F238E27FC236}">
                <a16:creationId xmlns:a16="http://schemas.microsoft.com/office/drawing/2014/main" id="{2CC7E69A-D972-5C07-F265-EC0866BE2E9B}"/>
              </a:ext>
            </a:extLst>
          </p:cNvPr>
          <p:cNvPicPr>
            <a:picLocks noChangeAspect="1"/>
          </p:cNvPicPr>
          <p:nvPr/>
        </p:nvPicPr>
        <p:blipFill rotWithShape="1">
          <a:blip r:embed="rId2"/>
          <a:srcRect l="18291" t="-1" r="17606" b="-1"/>
          <a:stretch/>
        </p:blipFill>
        <p:spPr>
          <a:xfrm>
            <a:off x="1505251" y="643466"/>
            <a:ext cx="3571148"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3" name="Image 2" descr="Une image contenant Visage humain, personne, portrait, habits&#10;&#10;Description générée automatiquement">
            <a:extLst>
              <a:ext uri="{FF2B5EF4-FFF2-40B4-BE49-F238E27FC236}">
                <a16:creationId xmlns:a16="http://schemas.microsoft.com/office/drawing/2014/main" id="{99131393-6092-1E12-9D93-42B07EA3CE2B}"/>
              </a:ext>
            </a:extLst>
          </p:cNvPr>
          <p:cNvPicPr>
            <a:picLocks noChangeAspect="1"/>
          </p:cNvPicPr>
          <p:nvPr/>
        </p:nvPicPr>
        <p:blipFill rotWithShape="1">
          <a:blip r:embed="rId3"/>
          <a:srcRect l="-1658" t="3722" r="-1" b="5581"/>
          <a:stretch/>
        </p:blipFill>
        <p:spPr>
          <a:xfrm>
            <a:off x="6403412" y="643467"/>
            <a:ext cx="4995524" cy="5571066"/>
          </a:xfrm>
          <a:prstGeom prst="rect">
            <a:avLst/>
          </a:prstGeom>
        </p:spPr>
      </p:pic>
    </p:spTree>
    <p:extLst>
      <p:ext uri="{BB962C8B-B14F-4D97-AF65-F5344CB8AC3E}">
        <p14:creationId xmlns:p14="http://schemas.microsoft.com/office/powerpoint/2010/main" val="2401504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Visage humain, portrait, personne, homme&#10;&#10;Description générée automatiquement">
            <a:extLst>
              <a:ext uri="{FF2B5EF4-FFF2-40B4-BE49-F238E27FC236}">
                <a16:creationId xmlns:a16="http://schemas.microsoft.com/office/drawing/2014/main" id="{33C8886C-2162-B5E9-A588-EF6E1D506E24}"/>
              </a:ext>
            </a:extLst>
          </p:cNvPr>
          <p:cNvPicPr>
            <a:picLocks noChangeAspect="1"/>
          </p:cNvPicPr>
          <p:nvPr/>
        </p:nvPicPr>
        <p:blipFill>
          <a:blip r:embed="rId2"/>
          <a:stretch>
            <a:fillRect/>
          </a:stretch>
        </p:blipFill>
        <p:spPr>
          <a:xfrm>
            <a:off x="643467" y="1443480"/>
            <a:ext cx="5294716" cy="3971037"/>
          </a:xfrm>
          <a:prstGeom prst="rect">
            <a:avLst/>
          </a:prstGeom>
        </p:spPr>
      </p:pic>
      <p:cxnSp>
        <p:nvCxnSpPr>
          <p:cNvPr id="18" name="Straight Connector 17">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9" name="Image 8" descr="Une image contenant texte, nuage, livre, ciel&#10;&#10;Description générée automatiquement">
            <a:extLst>
              <a:ext uri="{FF2B5EF4-FFF2-40B4-BE49-F238E27FC236}">
                <a16:creationId xmlns:a16="http://schemas.microsoft.com/office/drawing/2014/main" id="{AEAE8E52-BA54-D65A-174C-E1A94AE0EE24}"/>
              </a:ext>
            </a:extLst>
          </p:cNvPr>
          <p:cNvPicPr>
            <a:picLocks noChangeAspect="1"/>
          </p:cNvPicPr>
          <p:nvPr/>
        </p:nvPicPr>
        <p:blipFill>
          <a:blip r:embed="rId3"/>
          <a:stretch>
            <a:fillRect/>
          </a:stretch>
        </p:blipFill>
        <p:spPr>
          <a:xfrm>
            <a:off x="7009471" y="643467"/>
            <a:ext cx="3783406" cy="5571066"/>
          </a:xfrm>
          <a:prstGeom prst="rect">
            <a:avLst/>
          </a:prstGeom>
        </p:spPr>
      </p:pic>
    </p:spTree>
    <p:extLst>
      <p:ext uri="{BB962C8B-B14F-4D97-AF65-F5344CB8AC3E}">
        <p14:creationId xmlns:p14="http://schemas.microsoft.com/office/powerpoint/2010/main" val="3357880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665BCB3E-4D08-2A43-A9C0-095655DC5396}"/>
              </a:ext>
            </a:extLst>
          </p:cNvPr>
          <p:cNvSpPr txBox="1"/>
          <p:nvPr/>
        </p:nvSpPr>
        <p:spPr>
          <a:xfrm>
            <a:off x="640080" y="2872899"/>
            <a:ext cx="4243589" cy="3320668"/>
          </a:xfrm>
          <a:prstGeom prst="rect">
            <a:avLst/>
          </a:prstGeom>
        </p:spPr>
        <p:txBody>
          <a:bodyPr vert="horz" lIns="91440" tIns="45720" rIns="91440" bIns="45720" rtlCol="0">
            <a:normAutofit/>
          </a:bodyPr>
          <a:lstStyle/>
          <a:p>
            <a:pPr>
              <a:lnSpc>
                <a:spcPct val="90000"/>
              </a:lnSpc>
              <a:spcAft>
                <a:spcPts val="600"/>
              </a:spcAft>
            </a:pPr>
            <a:r>
              <a:rPr lang="en-US" sz="4000" dirty="0">
                <a:latin typeface="+mj-lt"/>
              </a:rPr>
              <a:t>Martin Luther (1483-1546)</a:t>
            </a:r>
          </a:p>
        </p:txBody>
      </p:sp>
      <p:pic>
        <p:nvPicPr>
          <p:cNvPr id="3" name="Image 2" descr="Une image contenant personne, intérieur, noir&#10;&#10;Description générée automatiquement">
            <a:extLst>
              <a:ext uri="{FF2B5EF4-FFF2-40B4-BE49-F238E27FC236}">
                <a16:creationId xmlns:a16="http://schemas.microsoft.com/office/drawing/2014/main" id="{8E28FF2D-8E46-444F-BE6B-AD10924E87F1}"/>
              </a:ext>
            </a:extLst>
          </p:cNvPr>
          <p:cNvPicPr>
            <a:picLocks noChangeAspect="1"/>
          </p:cNvPicPr>
          <p:nvPr/>
        </p:nvPicPr>
        <p:blipFill rotWithShape="1">
          <a:blip r:embed="rId3"/>
          <a:srcRect l="9019" r="19264"/>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0108400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descr="Une image contenant personne, homme, complet, aîné&#10;&#10;Description générée automatiquement">
            <a:extLst>
              <a:ext uri="{FF2B5EF4-FFF2-40B4-BE49-F238E27FC236}">
                <a16:creationId xmlns:a16="http://schemas.microsoft.com/office/drawing/2014/main" id="{C2C1303C-CF1C-304A-BE37-5F044D0BF95F}"/>
              </a:ext>
            </a:extLst>
          </p:cNvPr>
          <p:cNvPicPr>
            <a:picLocks noChangeAspect="1"/>
          </p:cNvPicPr>
          <p:nvPr/>
        </p:nvPicPr>
        <p:blipFill>
          <a:blip r:embed="rId2"/>
          <a:stretch>
            <a:fillRect/>
          </a:stretch>
        </p:blipFill>
        <p:spPr>
          <a:xfrm>
            <a:off x="643467" y="685623"/>
            <a:ext cx="5294716" cy="5486752"/>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A8C6BB9B-E5E4-D64E-8D29-69F91BA2628C}"/>
              </a:ext>
            </a:extLst>
          </p:cNvPr>
          <p:cNvPicPr>
            <a:picLocks noChangeAspect="1"/>
          </p:cNvPicPr>
          <p:nvPr/>
        </p:nvPicPr>
        <p:blipFill>
          <a:blip r:embed="rId3"/>
          <a:stretch>
            <a:fillRect/>
          </a:stretch>
        </p:blipFill>
        <p:spPr>
          <a:xfrm>
            <a:off x="7179715" y="643467"/>
            <a:ext cx="3442918" cy="5571066"/>
          </a:xfrm>
          <a:prstGeom prst="rect">
            <a:avLst/>
          </a:prstGeom>
        </p:spPr>
      </p:pic>
    </p:spTree>
    <p:extLst>
      <p:ext uri="{BB962C8B-B14F-4D97-AF65-F5344CB8AC3E}">
        <p14:creationId xmlns:p14="http://schemas.microsoft.com/office/powerpoint/2010/main" val="1319178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2" name="Rectangle 309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sX0" fmla="*/ 0 w 4243589"/>
              <a:gd name="csY0" fmla="*/ 0 h 18288"/>
              <a:gd name="csX1" fmla="*/ 478919 w 4243589"/>
              <a:gd name="csY1" fmla="*/ 0 h 18288"/>
              <a:gd name="csX2" fmla="*/ 957839 w 4243589"/>
              <a:gd name="csY2" fmla="*/ 0 h 18288"/>
              <a:gd name="csX3" fmla="*/ 1521630 w 4243589"/>
              <a:gd name="csY3" fmla="*/ 0 h 18288"/>
              <a:gd name="csX4" fmla="*/ 2212729 w 4243589"/>
              <a:gd name="csY4" fmla="*/ 0 h 18288"/>
              <a:gd name="csX5" fmla="*/ 2734084 w 4243589"/>
              <a:gd name="csY5" fmla="*/ 0 h 18288"/>
              <a:gd name="csX6" fmla="*/ 3255439 w 4243589"/>
              <a:gd name="csY6" fmla="*/ 0 h 18288"/>
              <a:gd name="csX7" fmla="*/ 4243589 w 4243589"/>
              <a:gd name="csY7" fmla="*/ 0 h 18288"/>
              <a:gd name="csX8" fmla="*/ 4243589 w 4243589"/>
              <a:gd name="csY8" fmla="*/ 18288 h 18288"/>
              <a:gd name="csX9" fmla="*/ 3594926 w 4243589"/>
              <a:gd name="csY9" fmla="*/ 18288 h 18288"/>
              <a:gd name="csX10" fmla="*/ 3073571 w 4243589"/>
              <a:gd name="csY10" fmla="*/ 18288 h 18288"/>
              <a:gd name="csX11" fmla="*/ 2552216 w 4243589"/>
              <a:gd name="csY11" fmla="*/ 18288 h 18288"/>
              <a:gd name="csX12" fmla="*/ 1903553 w 4243589"/>
              <a:gd name="csY12" fmla="*/ 18288 h 18288"/>
              <a:gd name="csX13" fmla="*/ 1212454 w 4243589"/>
              <a:gd name="csY13" fmla="*/ 18288 h 18288"/>
              <a:gd name="csX14" fmla="*/ 733535 w 4243589"/>
              <a:gd name="csY14" fmla="*/ 18288 h 18288"/>
              <a:gd name="csX15" fmla="*/ 0 w 4243589"/>
              <a:gd name="csY15" fmla="*/ 18288 h 18288"/>
              <a:gd name="csX16" fmla="*/ 0 w 4243589"/>
              <a:gd name="csY16"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ZoneTexte 1">
            <a:extLst>
              <a:ext uri="{FF2B5EF4-FFF2-40B4-BE49-F238E27FC236}">
                <a16:creationId xmlns:a16="http://schemas.microsoft.com/office/drawing/2014/main" id="{B5E341B2-1E86-DA64-EF4F-78F74ECDC3EC}"/>
              </a:ext>
            </a:extLst>
          </p:cNvPr>
          <p:cNvSpPr txBox="1"/>
          <p:nvPr/>
        </p:nvSpPr>
        <p:spPr>
          <a:xfrm>
            <a:off x="307981" y="2702053"/>
            <a:ext cx="6894576" cy="3483864"/>
          </a:xfrm>
          <a:prstGeom prst="rect">
            <a:avLst/>
          </a:prstGeom>
        </p:spPr>
        <p:txBody>
          <a:bodyPr vert="horz" lIns="91440" tIns="45720" rIns="91440" bIns="45720" rtlCol="0">
            <a:normAutofit/>
          </a:bodyPr>
          <a:lstStyle/>
          <a:p>
            <a:pPr marL="320040" marR="548640">
              <a:lnSpc>
                <a:spcPct val="90000"/>
              </a:lnSpc>
              <a:spcBef>
                <a:spcPts val="1000"/>
              </a:spcBef>
              <a:spcAft>
                <a:spcPts val="800"/>
              </a:spcAft>
            </a:pPr>
            <a:r>
              <a:rPr lang="en-US" sz="3200" dirty="0">
                <a:latin typeface="+mj-lt"/>
              </a:rPr>
              <a:t>« Quelle </a:t>
            </a:r>
            <a:r>
              <a:rPr lang="en-US" sz="3200" dirty="0">
                <a:effectLst/>
                <a:latin typeface="+mj-lt"/>
              </a:rPr>
              <a:t>chance extraordinaire </a:t>
            </a:r>
            <a:r>
              <a:rPr lang="en-US" sz="3200" dirty="0" err="1">
                <a:effectLst/>
                <a:latin typeface="+mj-lt"/>
              </a:rPr>
              <a:t>d’avoir</a:t>
            </a:r>
            <a:r>
              <a:rPr lang="en-US" sz="3200" dirty="0">
                <a:effectLst/>
                <a:latin typeface="+mj-lt"/>
              </a:rPr>
              <a:t>  ”</a:t>
            </a:r>
            <a:r>
              <a:rPr lang="en-US" sz="3200" dirty="0" err="1">
                <a:effectLst/>
                <a:latin typeface="+mj-lt"/>
              </a:rPr>
              <a:t>traversé</a:t>
            </a:r>
            <a:r>
              <a:rPr lang="en-US" sz="3200" dirty="0">
                <a:effectLst/>
                <a:latin typeface="+mj-lt"/>
              </a:rPr>
              <a:t> le mal”  à </a:t>
            </a:r>
            <a:r>
              <a:rPr lang="en-US" sz="3200" dirty="0" err="1">
                <a:effectLst/>
                <a:latin typeface="+mj-lt"/>
              </a:rPr>
              <a:t>tes</a:t>
            </a:r>
            <a:r>
              <a:rPr lang="en-US" sz="3200" dirty="0">
                <a:effectLst/>
                <a:latin typeface="+mj-lt"/>
              </a:rPr>
              <a:t> </a:t>
            </a:r>
            <a:r>
              <a:rPr lang="en-US" sz="3200" dirty="0" err="1">
                <a:effectLst/>
                <a:latin typeface="+mj-lt"/>
              </a:rPr>
              <a:t>côtés</a:t>
            </a:r>
            <a:r>
              <a:rPr lang="en-US" sz="3200" dirty="0">
                <a:effectLst/>
                <a:latin typeface="+mj-lt"/>
              </a:rPr>
              <a:t>, </a:t>
            </a:r>
            <a:r>
              <a:rPr lang="en-US" sz="3200" dirty="0" err="1">
                <a:effectLst/>
                <a:latin typeface="+mj-lt"/>
              </a:rPr>
              <a:t>puisqu’en</a:t>
            </a:r>
            <a:r>
              <a:rPr lang="en-US" sz="3200" dirty="0">
                <a:effectLst/>
                <a:latin typeface="+mj-lt"/>
              </a:rPr>
              <a:t> </a:t>
            </a:r>
            <a:r>
              <a:rPr lang="en-US" sz="3200" dirty="0" err="1">
                <a:effectLst/>
                <a:latin typeface="+mj-lt"/>
              </a:rPr>
              <a:t>te</a:t>
            </a:r>
            <a:r>
              <a:rPr lang="en-US" sz="3200" dirty="0">
                <a:effectLst/>
                <a:latin typeface="+mj-lt"/>
              </a:rPr>
              <a:t> </a:t>
            </a:r>
            <a:r>
              <a:rPr lang="en-US" sz="3200" dirty="0" err="1">
                <a:effectLst/>
                <a:latin typeface="+mj-lt"/>
              </a:rPr>
              <a:t>voyant</a:t>
            </a:r>
            <a:r>
              <a:rPr lang="en-US" sz="3200" dirty="0">
                <a:effectLst/>
                <a:latin typeface="+mj-lt"/>
              </a:rPr>
              <a:t> nous </a:t>
            </a:r>
            <a:r>
              <a:rPr lang="en-US" sz="3200" dirty="0" err="1">
                <a:effectLst/>
                <a:latin typeface="+mj-lt"/>
              </a:rPr>
              <a:t>pouvions</a:t>
            </a:r>
            <a:r>
              <a:rPr lang="en-US" sz="3200" dirty="0">
                <a:effectLst/>
                <a:latin typeface="+mj-lt"/>
              </a:rPr>
              <a:t> </a:t>
            </a:r>
            <a:r>
              <a:rPr lang="en-US" sz="3200" dirty="0" err="1">
                <a:effectLst/>
                <a:latin typeface="+mj-lt"/>
              </a:rPr>
              <a:t>croire</a:t>
            </a:r>
            <a:r>
              <a:rPr lang="en-US" sz="3200" dirty="0">
                <a:effectLst/>
                <a:latin typeface="+mj-lt"/>
              </a:rPr>
              <a:t> au bien, </a:t>
            </a:r>
            <a:r>
              <a:rPr lang="en-US" sz="3200" dirty="0" err="1">
                <a:effectLst/>
                <a:latin typeface="+mj-lt"/>
              </a:rPr>
              <a:t>puisque</a:t>
            </a:r>
            <a:r>
              <a:rPr lang="en-US" sz="3200" dirty="0">
                <a:effectLst/>
                <a:latin typeface="+mj-lt"/>
              </a:rPr>
              <a:t> nous </a:t>
            </a:r>
            <a:r>
              <a:rPr lang="en-US" sz="3200" dirty="0" err="1">
                <a:effectLst/>
                <a:latin typeface="+mj-lt"/>
              </a:rPr>
              <a:t>pouvions</a:t>
            </a:r>
            <a:r>
              <a:rPr lang="en-US" sz="3200" dirty="0">
                <a:effectLst/>
                <a:latin typeface="+mj-lt"/>
              </a:rPr>
              <a:t> encore </a:t>
            </a:r>
            <a:r>
              <a:rPr lang="en-US" sz="3200" dirty="0" err="1">
                <a:effectLst/>
                <a:latin typeface="+mj-lt"/>
              </a:rPr>
              <a:t>espérer</a:t>
            </a:r>
            <a:r>
              <a:rPr lang="en-US" sz="3200" dirty="0">
                <a:effectLst/>
                <a:latin typeface="+mj-lt"/>
              </a:rPr>
              <a:t>.</a:t>
            </a:r>
            <a:r>
              <a:rPr lang="en-US" sz="3200" i="1" baseline="30000" dirty="0">
                <a:effectLst/>
                <a:latin typeface="+mj-lt"/>
              </a:rPr>
              <a:t> </a:t>
            </a:r>
            <a:r>
              <a:rPr lang="en-US" sz="3200" dirty="0">
                <a:latin typeface="+mj-lt"/>
              </a:rPr>
              <a:t>»</a:t>
            </a:r>
            <a:endParaRPr lang="en-US" sz="3200" i="1" baseline="30000" dirty="0">
              <a:effectLst/>
              <a:latin typeface="+mj-lt"/>
            </a:endParaRPr>
          </a:p>
          <a:p>
            <a:pPr marL="320040" marR="548640">
              <a:lnSpc>
                <a:spcPct val="90000"/>
              </a:lnSpc>
              <a:spcBef>
                <a:spcPts val="1000"/>
              </a:spcBef>
              <a:spcAft>
                <a:spcPts val="800"/>
              </a:spcAft>
            </a:pPr>
            <a:r>
              <a:rPr lang="en-US" sz="3200" dirty="0">
                <a:effectLst/>
                <a:latin typeface="+mj-lt"/>
              </a:rPr>
              <a:t>(Geneviève de Gaulle-</a:t>
            </a:r>
            <a:r>
              <a:rPr lang="en-US" sz="3200" dirty="0" err="1">
                <a:effectLst/>
                <a:latin typeface="+mj-lt"/>
              </a:rPr>
              <a:t>Anthonioz</a:t>
            </a:r>
            <a:r>
              <a:rPr lang="en-US" sz="3200" dirty="0">
                <a:effectLst/>
                <a:latin typeface="+mj-lt"/>
              </a:rPr>
              <a:t> à Germaine Tillion)</a:t>
            </a:r>
          </a:p>
        </p:txBody>
      </p:sp>
      <p:pic>
        <p:nvPicPr>
          <p:cNvPr id="3076" name="Picture 4" descr="Germaine Tillion — Wikipédia">
            <a:extLst>
              <a:ext uri="{FF2B5EF4-FFF2-40B4-BE49-F238E27FC236}">
                <a16:creationId xmlns:a16="http://schemas.microsoft.com/office/drawing/2014/main" id="{977B2725-FF1B-5A01-1502-60037CACC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290" r="1" b="34836"/>
          <a:stretch/>
        </p:blipFill>
        <p:spPr bwMode="auto">
          <a:xfrm>
            <a:off x="7510537" y="3534845"/>
            <a:ext cx="4014216" cy="29482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eneviève de Gaulle-Anthonioz (1920-2002) | Service historique de la Défense">
            <a:extLst>
              <a:ext uri="{FF2B5EF4-FFF2-40B4-BE49-F238E27FC236}">
                <a16:creationId xmlns:a16="http://schemas.microsoft.com/office/drawing/2014/main" id="{9682B910-C37D-2185-214F-52BAA0C5F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1186" r="12688" b="2"/>
          <a:stretch/>
        </p:blipFill>
        <p:spPr bwMode="auto">
          <a:xfrm>
            <a:off x="7510537" y="374904"/>
            <a:ext cx="3990097" cy="294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736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A3FA1C-EAED-CBCD-0DFD-5BA75B105E2B}"/>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ZoneTexte 6">
            <a:extLst>
              <a:ext uri="{FF2B5EF4-FFF2-40B4-BE49-F238E27FC236}">
                <a16:creationId xmlns:a16="http://schemas.microsoft.com/office/drawing/2014/main" id="{84CC9E3B-0241-62A7-2180-1E9E4E12BA83}"/>
              </a:ext>
            </a:extLst>
          </p:cNvPr>
          <p:cNvSpPr txBox="1"/>
          <p:nvPr/>
        </p:nvSpPr>
        <p:spPr>
          <a:xfrm>
            <a:off x="890338" y="640080"/>
            <a:ext cx="3734014" cy="356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200">
                <a:latin typeface="+mj-lt"/>
                <a:ea typeface="+mj-ea"/>
                <a:cs typeface="+mj-cs"/>
              </a:rPr>
              <a:t>Présentation de la Confession d’Augsbourg à Charles Quint, 1530</a:t>
            </a:r>
          </a:p>
        </p:txBody>
      </p:sp>
      <p:sp>
        <p:nvSpPr>
          <p:cNvPr id="14"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descr="Une image contenant texte, tracté, vieux, wagon&#10;&#10;Description générée automatiquement">
            <a:extLst>
              <a:ext uri="{FF2B5EF4-FFF2-40B4-BE49-F238E27FC236}">
                <a16:creationId xmlns:a16="http://schemas.microsoft.com/office/drawing/2014/main" id="{5405F097-9DDA-25E7-3871-35BCC82C57C4}"/>
              </a:ext>
            </a:extLst>
          </p:cNvPr>
          <p:cNvPicPr>
            <a:picLocks noChangeAspect="1"/>
          </p:cNvPicPr>
          <p:nvPr/>
        </p:nvPicPr>
        <p:blipFill rotWithShape="1">
          <a:blip r:embed="rId3"/>
          <a:srcRect l="7536" r="9965"/>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0513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227ACED-8278-AF6F-69E8-5DF4E1DABB77}"/>
              </a:ext>
            </a:extLst>
          </p:cNvPr>
          <p:cNvSpPr txBox="1"/>
          <p:nvPr/>
        </p:nvSpPr>
        <p:spPr>
          <a:xfrm>
            <a:off x="662353" y="782121"/>
            <a:ext cx="10867293" cy="5293757"/>
          </a:xfrm>
          <a:prstGeom prst="rect">
            <a:avLst/>
          </a:prstGeom>
          <a:noFill/>
        </p:spPr>
        <p:txBody>
          <a:bodyPr wrap="square" rtlCol="0">
            <a:spAutoFit/>
          </a:bodyPr>
          <a:lstStyle/>
          <a:p>
            <a:pPr algn="just"/>
            <a:r>
              <a:rPr lang="fr-FR" sz="3200"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     </a:t>
            </a:r>
            <a:r>
              <a:rPr lang="fr-FR" sz="3200" dirty="0">
                <a:solidFill>
                  <a:srgbClr val="404040"/>
                </a:solidFill>
                <a:effectLst/>
                <a:latin typeface="+mj-lt"/>
                <a:ea typeface="Times New Roman" panose="02020603050405020304" pitchFamily="18" charset="0"/>
                <a:cs typeface="Times New Roman" panose="02020603050405020304" pitchFamily="18" charset="0"/>
              </a:rPr>
              <a:t>« </a:t>
            </a:r>
            <a:r>
              <a:rPr lang="fr-FR" sz="3200" dirty="0">
                <a:effectLst/>
                <a:latin typeface="+mj-lt"/>
                <a:ea typeface="Times New Roman" panose="02020603050405020304" pitchFamily="18" charset="0"/>
                <a:cs typeface="Times New Roman" panose="02020603050405020304" pitchFamily="18" charset="0"/>
              </a:rPr>
              <a:t>Nous enseignons que par suite de la chute d'Adam, tous les hommes nés de manière naturelle sont </a:t>
            </a:r>
            <a:r>
              <a:rPr lang="fr-FR" sz="3200" b="1" dirty="0">
                <a:effectLst/>
                <a:latin typeface="+mj-lt"/>
                <a:ea typeface="Times New Roman" panose="02020603050405020304" pitchFamily="18" charset="0"/>
                <a:cs typeface="Times New Roman" panose="02020603050405020304" pitchFamily="18" charset="0"/>
              </a:rPr>
              <a:t>conçus et nés dans le péché</a:t>
            </a:r>
            <a:r>
              <a:rPr lang="fr-FR" sz="3200" dirty="0">
                <a:effectLst/>
                <a:latin typeface="+mj-lt"/>
                <a:ea typeface="Times New Roman" panose="02020603050405020304" pitchFamily="18" charset="0"/>
                <a:cs typeface="Times New Roman" panose="02020603050405020304" pitchFamily="18" charset="0"/>
              </a:rPr>
              <a:t> ; ce qui veut dire que, </a:t>
            </a:r>
            <a:r>
              <a:rPr lang="fr-FR" sz="3200" b="1" dirty="0">
                <a:effectLst/>
                <a:latin typeface="+mj-lt"/>
                <a:ea typeface="Times New Roman" panose="02020603050405020304" pitchFamily="18" charset="0"/>
                <a:cs typeface="Times New Roman" panose="02020603050405020304" pitchFamily="18" charset="0"/>
              </a:rPr>
              <a:t>dès le sein de leur mère, ils sont pleins de convoitises mauvaises et de penchants pervers.  Il ne peut y avoir en eux, par nature, ni crainte de Dieu ni confiance en lui.</a:t>
            </a:r>
            <a:r>
              <a:rPr lang="fr-FR" sz="3200" dirty="0">
                <a:effectLst/>
                <a:latin typeface="+mj-lt"/>
                <a:ea typeface="Times New Roman" panose="02020603050405020304" pitchFamily="18" charset="0"/>
                <a:cs typeface="Times New Roman" panose="02020603050405020304" pitchFamily="18" charset="0"/>
              </a:rPr>
              <a:t> Ce péché héréditaire et cette corruption innée et contagieuse est un péché réel, qui assujettit à la damnation et à la colère éternelle de Dieu tous ceux qui ne sont pas régénérés par le Baptême et par le Saint-Esprit.  »</a:t>
            </a:r>
          </a:p>
          <a:p>
            <a:r>
              <a:rPr lang="fr-FR" sz="3200" dirty="0">
                <a:latin typeface="+mj-lt"/>
                <a:ea typeface="Times New Roman" panose="02020603050405020304" pitchFamily="18" charset="0"/>
                <a:cs typeface="Times New Roman" panose="02020603050405020304" pitchFamily="18" charset="0"/>
              </a:rPr>
              <a:t>(</a:t>
            </a:r>
            <a:r>
              <a:rPr lang="fr-FR" sz="3200" i="1" dirty="0">
                <a:latin typeface="+mj-lt"/>
                <a:ea typeface="Times New Roman" panose="02020603050405020304" pitchFamily="18" charset="0"/>
                <a:cs typeface="Times New Roman" panose="02020603050405020304" pitchFamily="18" charset="0"/>
              </a:rPr>
              <a:t>Confession d’Augsbourg,</a:t>
            </a:r>
            <a:r>
              <a:rPr lang="fr-FR" sz="3200" dirty="0">
                <a:latin typeface="+mj-lt"/>
                <a:ea typeface="Times New Roman" panose="02020603050405020304" pitchFamily="18" charset="0"/>
                <a:cs typeface="Times New Roman" panose="02020603050405020304" pitchFamily="18" charset="0"/>
              </a:rPr>
              <a:t> art. 2, 1530)</a:t>
            </a:r>
            <a:endParaRPr lang="fr-FR" sz="3200" dirty="0">
              <a:effectLst/>
              <a:latin typeface="+mj-lt"/>
              <a:ea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641742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4678D59B-A641-364B-80A2-F86FDD4229A0}"/>
              </a:ext>
            </a:extLst>
          </p:cNvPr>
          <p:cNvPicPr>
            <a:picLocks noChangeAspect="1"/>
          </p:cNvPicPr>
          <p:nvPr/>
        </p:nvPicPr>
        <p:blipFill rotWithShape="1">
          <a:blip r:embed="rId2"/>
          <a:srcRect t="2619" r="6393" b="4286"/>
          <a:stretch/>
        </p:blipFill>
        <p:spPr>
          <a:xfrm>
            <a:off x="741346" y="643467"/>
            <a:ext cx="3907188" cy="5571066"/>
          </a:xfrm>
          <a:prstGeom prst="rect">
            <a:avLst/>
          </a:prstGeom>
        </p:spPr>
      </p:pic>
      <p:pic>
        <p:nvPicPr>
          <p:cNvPr id="5" name="Image 4" descr="Une image contenant texte, bâtiment, vieux, autel&#10;&#10;Description générée automatiquement">
            <a:extLst>
              <a:ext uri="{FF2B5EF4-FFF2-40B4-BE49-F238E27FC236}">
                <a16:creationId xmlns:a16="http://schemas.microsoft.com/office/drawing/2014/main" id="{7BC55935-C02E-6445-9A11-2196423E0271}"/>
              </a:ext>
            </a:extLst>
          </p:cNvPr>
          <p:cNvPicPr>
            <a:picLocks noChangeAspect="1"/>
          </p:cNvPicPr>
          <p:nvPr/>
        </p:nvPicPr>
        <p:blipFill rotWithShape="1">
          <a:blip r:embed="rId3"/>
          <a:srcRect l="237" r="-1" b="3755"/>
          <a:stretch/>
        </p:blipFill>
        <p:spPr>
          <a:xfrm>
            <a:off x="5032210" y="836083"/>
            <a:ext cx="6418444" cy="5185833"/>
          </a:xfrm>
          <a:prstGeom prst="rect">
            <a:avLst/>
          </a:prstGeom>
        </p:spPr>
      </p:pic>
    </p:spTree>
    <p:extLst>
      <p:ext uri="{BB962C8B-B14F-4D97-AF65-F5344CB8AC3E}">
        <p14:creationId xmlns:p14="http://schemas.microsoft.com/office/powerpoint/2010/main" val="1023714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1B04167-6513-F64D-9492-89A758E126F7}"/>
              </a:ext>
            </a:extLst>
          </p:cNvPr>
          <p:cNvSpPr txBox="1"/>
          <p:nvPr/>
        </p:nvSpPr>
        <p:spPr>
          <a:xfrm>
            <a:off x="302029" y="181957"/>
            <a:ext cx="11587941" cy="6494085"/>
          </a:xfrm>
          <a:prstGeom prst="rect">
            <a:avLst/>
          </a:prstGeom>
          <a:noFill/>
        </p:spPr>
        <p:txBody>
          <a:bodyPr wrap="square" rtlCol="0">
            <a:spAutoFit/>
          </a:bodyPr>
          <a:lstStyle/>
          <a:p>
            <a:r>
              <a:rPr lang="fr-FR" sz="3200" b="1" dirty="0">
                <a:latin typeface="Times New Roman" panose="02020603050405020304" pitchFamily="18" charset="0"/>
                <a:cs typeface="Times New Roman" panose="02020603050405020304" pitchFamily="18" charset="0"/>
              </a:rPr>
              <a:t>1. LE MAL N’EST PAS CE QU’IL Y A DE PLUS ORIGINAIRE</a:t>
            </a:r>
          </a:p>
          <a:p>
            <a:r>
              <a:rPr lang="fr-FR" sz="3200" dirty="0">
                <a:latin typeface="Times New Roman" panose="02020603050405020304" pitchFamily="18" charset="0"/>
                <a:cs typeface="Times New Roman" panose="02020603050405020304" pitchFamily="18" charset="0"/>
              </a:rPr>
              <a:t> </a:t>
            </a:r>
          </a:p>
          <a:p>
            <a:r>
              <a:rPr lang="fr-FR" sz="3200" b="1" dirty="0">
                <a:solidFill>
                  <a:srgbClr val="FF0000"/>
                </a:solidFill>
                <a:latin typeface="Times New Roman" panose="02020603050405020304" pitchFamily="18" charset="0"/>
                <a:cs typeface="Times New Roman" panose="02020603050405020304" pitchFamily="18" charset="0"/>
              </a:rPr>
              <a:t>2. LE MAL EST UN SCANDALE INCOMPREHENSIBLE</a:t>
            </a:r>
          </a:p>
          <a:p>
            <a:pPr lvl="1"/>
            <a:r>
              <a:rPr lang="fr-FR" sz="3200" dirty="0">
                <a:latin typeface="Times New Roman" panose="02020603050405020304" pitchFamily="18" charset="0"/>
                <a:cs typeface="Times New Roman" panose="02020603050405020304" pitchFamily="18" charset="0"/>
              </a:rPr>
              <a:t>2.1. L’Ancien Testament : mise en lumière du scandale</a:t>
            </a:r>
          </a:p>
          <a:p>
            <a:pPr lvl="1"/>
            <a:r>
              <a:rPr lang="fr-FR" sz="3200" dirty="0">
                <a:latin typeface="Times New Roman" panose="02020603050405020304" pitchFamily="18" charset="0"/>
                <a:cs typeface="Times New Roman" panose="02020603050405020304" pitchFamily="18" charset="0"/>
              </a:rPr>
              <a:t>2.2. Jésus : une question sans réponse</a:t>
            </a:r>
          </a:p>
          <a:p>
            <a:pPr lvl="1"/>
            <a:r>
              <a:rPr lang="fr-FR" sz="3200" dirty="0">
                <a:latin typeface="Times New Roman" panose="02020603050405020304" pitchFamily="18" charset="0"/>
                <a:cs typeface="Times New Roman" panose="02020603050405020304" pitchFamily="18" charset="0"/>
              </a:rPr>
              <a:t>2.3. Des explications irrecevables</a:t>
            </a:r>
          </a:p>
          <a:p>
            <a:r>
              <a:rPr lang="fr-FR" sz="3200"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3. DIEU ET LE MAL</a:t>
            </a:r>
          </a:p>
          <a:p>
            <a:pPr lvl="1"/>
            <a:r>
              <a:rPr lang="fr-FR" sz="3200" dirty="0">
                <a:latin typeface="Times New Roman" panose="02020603050405020304" pitchFamily="18" charset="0"/>
                <a:cs typeface="Times New Roman" panose="02020603050405020304" pitchFamily="18" charset="0"/>
              </a:rPr>
              <a:t>3.1. La situation propre du judéo-christianisme</a:t>
            </a:r>
          </a:p>
          <a:p>
            <a:pPr lvl="1"/>
            <a:r>
              <a:rPr lang="fr-FR" sz="3200" dirty="0">
                <a:latin typeface="Times New Roman" panose="02020603050405020304" pitchFamily="18" charset="0"/>
                <a:cs typeface="Times New Roman" panose="02020603050405020304" pitchFamily="18" charset="0"/>
              </a:rPr>
              <a:t>3.2. Une autre image de la toute-puissance de Dieu</a:t>
            </a:r>
          </a:p>
          <a:p>
            <a:pPr lvl="1"/>
            <a:r>
              <a:rPr lang="fr-FR" sz="3200" dirty="0">
                <a:latin typeface="Times New Roman" panose="02020603050405020304" pitchFamily="18" charset="0"/>
                <a:cs typeface="Times New Roman" panose="02020603050405020304" pitchFamily="18" charset="0"/>
              </a:rPr>
              <a:t>3.3. Le renversement du problème en Jésus-Christ </a:t>
            </a:r>
          </a:p>
          <a:p>
            <a:r>
              <a:rPr lang="fr-FR" sz="3200" dirty="0">
                <a:latin typeface="Times New Roman" panose="02020603050405020304" pitchFamily="18" charset="0"/>
                <a:cs typeface="Times New Roman" panose="02020603050405020304" pitchFamily="18" charset="0"/>
              </a:rPr>
              <a:t> </a:t>
            </a:r>
          </a:p>
          <a:p>
            <a:pPr lvl="0"/>
            <a:r>
              <a:rPr lang="fr-FR" sz="3200" b="1" dirty="0">
                <a:latin typeface="Times New Roman" panose="02020603050405020304" pitchFamily="18" charset="0"/>
                <a:cs typeface="Times New Roman" panose="02020603050405020304" pitchFamily="18" charset="0"/>
              </a:rPr>
              <a:t>4. NOTRE REPONSE AU MAL</a:t>
            </a:r>
          </a:p>
        </p:txBody>
      </p:sp>
    </p:spTree>
    <p:extLst>
      <p:ext uri="{BB962C8B-B14F-4D97-AF65-F5344CB8AC3E}">
        <p14:creationId xmlns:p14="http://schemas.microsoft.com/office/powerpoint/2010/main" val="12874883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20421</TotalTime>
  <Words>1809</Words>
  <Application>Microsoft Macintosh PowerPoint</Application>
  <PresentationFormat>Grand écran</PresentationFormat>
  <Paragraphs>153</Paragraphs>
  <Slides>51</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51</vt:i4>
      </vt:variant>
    </vt:vector>
  </HeadingPairs>
  <TitlesOfParts>
    <vt:vector size="56"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 Ragozin</dc:creator>
  <cp:lastModifiedBy>Aude Ragozin</cp:lastModifiedBy>
  <cp:revision>115</cp:revision>
  <dcterms:created xsi:type="dcterms:W3CDTF">2021-01-11T21:38:17Z</dcterms:created>
  <dcterms:modified xsi:type="dcterms:W3CDTF">2026-05-11T20:12:12Z</dcterms:modified>
</cp:coreProperties>
</file>