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92" r:id="rId2"/>
    <p:sldId id="343" r:id="rId3"/>
    <p:sldId id="452" r:id="rId4"/>
    <p:sldId id="430" r:id="rId5"/>
    <p:sldId id="436" r:id="rId6"/>
    <p:sldId id="441" r:id="rId7"/>
    <p:sldId id="262" r:id="rId8"/>
    <p:sldId id="420" r:id="rId9"/>
    <p:sldId id="479" r:id="rId10"/>
    <p:sldId id="443" r:id="rId11"/>
    <p:sldId id="421" r:id="rId12"/>
    <p:sldId id="353" r:id="rId13"/>
    <p:sldId id="422" r:id="rId14"/>
    <p:sldId id="351" r:id="rId15"/>
    <p:sldId id="451" r:id="rId16"/>
    <p:sldId id="352" r:id="rId17"/>
    <p:sldId id="445" r:id="rId18"/>
    <p:sldId id="446" r:id="rId19"/>
    <p:sldId id="423" r:id="rId20"/>
    <p:sldId id="439" r:id="rId21"/>
    <p:sldId id="478" r:id="rId22"/>
    <p:sldId id="424" r:id="rId23"/>
    <p:sldId id="356" r:id="rId24"/>
    <p:sldId id="433" r:id="rId25"/>
    <p:sldId id="417" r:id="rId26"/>
    <p:sldId id="419" r:id="rId27"/>
    <p:sldId id="447" r:id="rId28"/>
    <p:sldId id="450" r:id="rId29"/>
    <p:sldId id="425" r:id="rId30"/>
    <p:sldId id="435" r:id="rId31"/>
    <p:sldId id="357" r:id="rId32"/>
    <p:sldId id="361" r:id="rId33"/>
    <p:sldId id="383" r:id="rId34"/>
    <p:sldId id="426" r:id="rId35"/>
    <p:sldId id="429" r:id="rId36"/>
    <p:sldId id="434" r:id="rId37"/>
    <p:sldId id="366" r:id="rId38"/>
    <p:sldId id="364" r:id="rId39"/>
    <p:sldId id="448" r:id="rId40"/>
    <p:sldId id="427" r:id="rId41"/>
    <p:sldId id="428" r:id="rId42"/>
    <p:sldId id="442" r:id="rId43"/>
    <p:sldId id="418" r:id="rId44"/>
    <p:sldId id="369" r:id="rId45"/>
    <p:sldId id="370" r:id="rId46"/>
    <p:sldId id="477" r:id="rId47"/>
    <p:sldId id="371" r:id="rId48"/>
    <p:sldId id="440"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075"/>
  </p:normalViewPr>
  <p:slideViewPr>
    <p:cSldViewPr snapToGrid="0" snapToObjects="1">
      <p:cViewPr varScale="1">
        <p:scale>
          <a:sx n="87" d="100"/>
          <a:sy n="87" d="100"/>
        </p:scale>
        <p:origin x="216" y="7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02/06/2026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14</a:t>
            </a:fld>
            <a:endParaRPr lang="fr-FR"/>
          </a:p>
        </p:txBody>
      </p:sp>
    </p:spTree>
    <p:extLst>
      <p:ext uri="{BB962C8B-B14F-4D97-AF65-F5344CB8AC3E}">
        <p14:creationId xmlns:p14="http://schemas.microsoft.com/office/powerpoint/2010/main" val="181318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16</a:t>
            </a:fld>
            <a:endParaRPr lang="fr-FR"/>
          </a:p>
        </p:txBody>
      </p:sp>
    </p:spTree>
    <p:extLst>
      <p:ext uri="{BB962C8B-B14F-4D97-AF65-F5344CB8AC3E}">
        <p14:creationId xmlns:p14="http://schemas.microsoft.com/office/powerpoint/2010/main" val="212216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Philippe </a:t>
            </a:r>
            <a:r>
              <a:rPr lang="fr-FR"/>
              <a:t>de Champaigne (1602-1674)</a:t>
            </a:r>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20</a:t>
            </a:fld>
            <a:endParaRPr lang="fr-FR"/>
          </a:p>
        </p:txBody>
      </p:sp>
    </p:spTree>
    <p:extLst>
      <p:ext uri="{BB962C8B-B14F-4D97-AF65-F5344CB8AC3E}">
        <p14:creationId xmlns:p14="http://schemas.microsoft.com/office/powerpoint/2010/main" val="4191152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02/06/2026</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02/06/2026</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lire.la-bible.net/verset/Romains/5/12/TOB"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F14AD8D-6D74-1444-9DE3-C2006E0C8FF8}"/>
              </a:ext>
            </a:extLst>
          </p:cNvPr>
          <p:cNvSpPr txBox="1"/>
          <p:nvPr/>
        </p:nvSpPr>
        <p:spPr>
          <a:xfrm>
            <a:off x="7631933" y="365125"/>
            <a:ext cx="3952071" cy="55303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dirty="0">
                <a:latin typeface="+mj-lt"/>
                <a:ea typeface="+mj-ea"/>
                <a:cs typeface="+mj-cs"/>
              </a:rPr>
              <a:t>CH. 5 </a:t>
            </a:r>
          </a:p>
          <a:p>
            <a:pPr>
              <a:lnSpc>
                <a:spcPct val="90000"/>
              </a:lnSpc>
              <a:spcBef>
                <a:spcPct val="0"/>
              </a:spcBef>
              <a:spcAft>
                <a:spcPts val="600"/>
              </a:spcAft>
            </a:pPr>
            <a:r>
              <a:rPr lang="en-US" sz="5200" dirty="0">
                <a:latin typeface="+mj-lt"/>
                <a:ea typeface="+mj-ea"/>
                <a:cs typeface="+mj-cs"/>
              </a:rPr>
              <a:t>LE SALUT</a:t>
            </a:r>
          </a:p>
        </p:txBody>
      </p:sp>
      <p:pic>
        <p:nvPicPr>
          <p:cNvPr id="3" name="Image 2">
            <a:extLst>
              <a:ext uri="{FF2B5EF4-FFF2-40B4-BE49-F238E27FC236}">
                <a16:creationId xmlns:a16="http://schemas.microsoft.com/office/drawing/2014/main" id="{B22707B1-5CCA-CD42-A01A-C7094380DDB4}"/>
              </a:ext>
            </a:extLst>
          </p:cNvPr>
          <p:cNvPicPr>
            <a:picLocks noChangeAspect="1"/>
          </p:cNvPicPr>
          <p:nvPr/>
        </p:nvPicPr>
        <p:blipFill>
          <a:blip r:embed="rId2"/>
          <a:srcRect l="8993" r="10032" b="-1"/>
          <a:stretch>
            <a:fillRect/>
          </a:stretch>
        </p:blipFill>
        <p:spPr>
          <a:xfrm>
            <a:off x="20" y="10"/>
            <a:ext cx="7188573" cy="6857990"/>
          </a:xfrm>
          <a:prstGeom prst="rect">
            <a:avLst/>
          </a:prstGeom>
        </p:spPr>
      </p:pic>
    </p:spTree>
    <p:extLst>
      <p:ext uri="{BB962C8B-B14F-4D97-AF65-F5344CB8AC3E}">
        <p14:creationId xmlns:p14="http://schemas.microsoft.com/office/powerpoint/2010/main" val="428993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ZoneTexte 1">
            <a:extLst>
              <a:ext uri="{FF2B5EF4-FFF2-40B4-BE49-F238E27FC236}">
                <a16:creationId xmlns:a16="http://schemas.microsoft.com/office/drawing/2014/main" id="{21839C25-5C10-4564-8840-27488163BACA}"/>
              </a:ext>
            </a:extLst>
          </p:cNvPr>
          <p:cNvSpPr txBox="1"/>
          <p:nvPr/>
        </p:nvSpPr>
        <p:spPr>
          <a:xfrm>
            <a:off x="3215729" y="1764407"/>
            <a:ext cx="5760846" cy="231031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err="1">
                <a:solidFill>
                  <a:schemeClr val="tx2"/>
                </a:solidFill>
                <a:latin typeface="+mj-lt"/>
                <a:ea typeface="+mj-ea"/>
                <a:cs typeface="+mj-cs"/>
              </a:rPr>
              <a:t>g</a:t>
            </a:r>
            <a:r>
              <a:rPr lang="en-US" sz="8000" b="1" kern="1200" dirty="0" err="1">
                <a:solidFill>
                  <a:schemeClr val="tx2"/>
                </a:solidFill>
                <a:latin typeface="+mj-lt"/>
                <a:ea typeface="+mj-ea"/>
                <a:cs typeface="+mj-cs"/>
              </a:rPr>
              <a:t>o’el</a:t>
            </a:r>
            <a:endParaRPr lang="en-US" sz="8000" b="1" kern="1200" dirty="0">
              <a:solidFill>
                <a:schemeClr val="tx2"/>
              </a:solidFill>
              <a:latin typeface="+mj-lt"/>
              <a:ea typeface="+mj-ea"/>
              <a:cs typeface="+mj-cs"/>
            </a:endParaRPr>
          </a:p>
          <a:p>
            <a:pPr algn="ctr">
              <a:lnSpc>
                <a:spcPct val="90000"/>
              </a:lnSpc>
              <a:spcBef>
                <a:spcPct val="0"/>
              </a:spcBef>
              <a:spcAft>
                <a:spcPts val="600"/>
              </a:spcAft>
            </a:pP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825057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à quoi le voit-on ?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solidFill>
                  <a:srgbClr val="FF0000"/>
                </a:solidFill>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416608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1D10678D-4843-5944-90D5-C1C7F7675E09}"/>
              </a:ext>
            </a:extLst>
          </p:cNvPr>
          <p:cNvPicPr>
            <a:picLocks noChangeAspect="1"/>
          </p:cNvPicPr>
          <p:nvPr/>
        </p:nvPicPr>
        <p:blipFill rotWithShape="1">
          <a:blip r:embed="rId2"/>
          <a:srcRect l="608" t="19689" r="-164" b="9458"/>
          <a:stretch/>
        </p:blipFill>
        <p:spPr>
          <a:xfrm>
            <a:off x="2419377" y="0"/>
            <a:ext cx="7353244" cy="6977583"/>
          </a:xfrm>
          <a:prstGeom prst="rect">
            <a:avLst/>
          </a:prstGeom>
        </p:spPr>
      </p:pic>
      <p:sp>
        <p:nvSpPr>
          <p:cNvPr id="5" name="Bouée 4">
            <a:extLst>
              <a:ext uri="{FF2B5EF4-FFF2-40B4-BE49-F238E27FC236}">
                <a16:creationId xmlns:a16="http://schemas.microsoft.com/office/drawing/2014/main" id="{74CDC890-E361-B348-A73C-3A4A5AEE9809}"/>
              </a:ext>
            </a:extLst>
          </p:cNvPr>
          <p:cNvSpPr/>
          <p:nvPr/>
        </p:nvSpPr>
        <p:spPr>
          <a:xfrm>
            <a:off x="5808323" y="5728034"/>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Bouée 5">
            <a:extLst>
              <a:ext uri="{FF2B5EF4-FFF2-40B4-BE49-F238E27FC236}">
                <a16:creationId xmlns:a16="http://schemas.microsoft.com/office/drawing/2014/main" id="{8C7898DD-302D-E24A-965D-4FAA5C2E212F}"/>
              </a:ext>
            </a:extLst>
          </p:cNvPr>
          <p:cNvSpPr/>
          <p:nvPr/>
        </p:nvSpPr>
        <p:spPr>
          <a:xfrm>
            <a:off x="5300872" y="2719463"/>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97916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à quoi le voit-on ?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solidFill>
                  <a:srgbClr val="FF0000"/>
                </a:solidFill>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3958301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0A5AB57-F98D-A74C-B8A0-0243DAD8A842}"/>
              </a:ext>
            </a:extLst>
          </p:cNvPr>
          <p:cNvPicPr>
            <a:picLocks noChangeAspect="1"/>
          </p:cNvPicPr>
          <p:nvPr/>
        </p:nvPicPr>
        <p:blipFill>
          <a:blip r:embed="rId3"/>
          <a:stretch>
            <a:fillRect/>
          </a:stretch>
        </p:blipFill>
        <p:spPr>
          <a:xfrm>
            <a:off x="1983259" y="487785"/>
            <a:ext cx="2438658" cy="5876284"/>
          </a:xfrm>
          <a:prstGeom prst="rect">
            <a:avLst/>
          </a:prstGeom>
        </p:spPr>
      </p:pic>
      <p:cxnSp>
        <p:nvCxnSpPr>
          <p:cNvPr id="18" name="Straight Connector 9">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6282A6"/>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texte, rang, botte, ligné&#10;&#10;Description générée automatiquement">
            <a:extLst>
              <a:ext uri="{FF2B5EF4-FFF2-40B4-BE49-F238E27FC236}">
                <a16:creationId xmlns:a16="http://schemas.microsoft.com/office/drawing/2014/main" id="{34A838BE-1B4E-6E43-BE1E-85C4C37413C1}"/>
              </a:ext>
            </a:extLst>
          </p:cNvPr>
          <p:cNvPicPr>
            <a:picLocks noChangeAspect="1"/>
          </p:cNvPicPr>
          <p:nvPr/>
        </p:nvPicPr>
        <p:blipFill>
          <a:blip r:embed="rId4"/>
          <a:stretch>
            <a:fillRect/>
          </a:stretch>
        </p:blipFill>
        <p:spPr>
          <a:xfrm>
            <a:off x="4886676" y="2111704"/>
            <a:ext cx="6184580" cy="2628446"/>
          </a:xfrm>
          <a:prstGeom prst="rect">
            <a:avLst/>
          </a:prstGeom>
        </p:spPr>
      </p:pic>
    </p:spTree>
    <p:extLst>
      <p:ext uri="{BB962C8B-B14F-4D97-AF65-F5344CB8AC3E}">
        <p14:creationId xmlns:p14="http://schemas.microsoft.com/office/powerpoint/2010/main" val="2081398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8D82A6F-A8DD-D247-0C7E-A1F0BD59605C}"/>
              </a:ext>
            </a:extLst>
          </p:cNvPr>
          <p:cNvSpPr txBox="1"/>
          <p:nvPr/>
        </p:nvSpPr>
        <p:spPr>
          <a:xfrm>
            <a:off x="4995788" y="254305"/>
            <a:ext cx="2411937" cy="769441"/>
          </a:xfrm>
          <a:prstGeom prst="rect">
            <a:avLst/>
          </a:prstGeom>
          <a:noFill/>
        </p:spPr>
        <p:txBody>
          <a:bodyPr wrap="square" rtlCol="0">
            <a:spAutoFit/>
          </a:bodyPr>
          <a:lstStyle/>
          <a:p>
            <a:r>
              <a:rPr lang="fr-FR" sz="4400" b="1" dirty="0">
                <a:solidFill>
                  <a:srgbClr val="FF0000"/>
                </a:solidFill>
                <a:latin typeface="+mj-lt"/>
              </a:rPr>
              <a:t>IRENEE</a:t>
            </a:r>
          </a:p>
        </p:txBody>
      </p:sp>
      <p:sp>
        <p:nvSpPr>
          <p:cNvPr id="3" name="ZoneTexte 2">
            <a:extLst>
              <a:ext uri="{FF2B5EF4-FFF2-40B4-BE49-F238E27FC236}">
                <a16:creationId xmlns:a16="http://schemas.microsoft.com/office/drawing/2014/main" id="{D5F40911-9F70-0EC3-1165-A43F884A3F67}"/>
              </a:ext>
            </a:extLst>
          </p:cNvPr>
          <p:cNvSpPr txBox="1"/>
          <p:nvPr/>
        </p:nvSpPr>
        <p:spPr>
          <a:xfrm>
            <a:off x="3052095" y="968806"/>
            <a:ext cx="5462969" cy="1200329"/>
          </a:xfrm>
          <a:prstGeom prst="rect">
            <a:avLst/>
          </a:prstGeom>
          <a:noFill/>
        </p:spPr>
        <p:txBody>
          <a:bodyPr wrap="none" rtlCol="0">
            <a:spAutoFit/>
          </a:bodyPr>
          <a:lstStyle/>
          <a:p>
            <a:pPr algn="ctr"/>
            <a:r>
              <a:rPr lang="fr-FR" sz="4000" dirty="0">
                <a:latin typeface="+mj-lt"/>
              </a:rPr>
              <a:t>Le Père et ses deux mains</a:t>
            </a:r>
          </a:p>
          <a:p>
            <a:pPr algn="ctr"/>
            <a:r>
              <a:rPr lang="fr-FR" sz="3200" dirty="0">
                <a:latin typeface="+mj-lt"/>
              </a:rPr>
              <a:t>(le Verbe et l’Esprit)</a:t>
            </a:r>
          </a:p>
        </p:txBody>
      </p:sp>
      <p:sp>
        <p:nvSpPr>
          <p:cNvPr id="4" name="ZoneTexte 3">
            <a:extLst>
              <a:ext uri="{FF2B5EF4-FFF2-40B4-BE49-F238E27FC236}">
                <a16:creationId xmlns:a16="http://schemas.microsoft.com/office/drawing/2014/main" id="{2A97410E-4C68-1250-C669-E7E887648F07}"/>
              </a:ext>
            </a:extLst>
          </p:cNvPr>
          <p:cNvSpPr txBox="1"/>
          <p:nvPr/>
        </p:nvSpPr>
        <p:spPr>
          <a:xfrm>
            <a:off x="1211795" y="5670785"/>
            <a:ext cx="2034325" cy="707886"/>
          </a:xfrm>
          <a:prstGeom prst="rect">
            <a:avLst/>
          </a:prstGeom>
          <a:noFill/>
        </p:spPr>
        <p:txBody>
          <a:bodyPr wrap="square" rtlCol="0">
            <a:spAutoFit/>
          </a:bodyPr>
          <a:lstStyle/>
          <a:p>
            <a:r>
              <a:rPr lang="fr-FR" sz="4000" dirty="0">
                <a:latin typeface="+mj-lt"/>
              </a:rPr>
              <a:t>création</a:t>
            </a:r>
          </a:p>
        </p:txBody>
      </p:sp>
      <p:sp>
        <p:nvSpPr>
          <p:cNvPr id="5" name="ZoneTexte 4">
            <a:extLst>
              <a:ext uri="{FF2B5EF4-FFF2-40B4-BE49-F238E27FC236}">
                <a16:creationId xmlns:a16="http://schemas.microsoft.com/office/drawing/2014/main" id="{BBA8A322-F197-479F-7172-7E7E2853BCCB}"/>
              </a:ext>
            </a:extLst>
          </p:cNvPr>
          <p:cNvSpPr txBox="1"/>
          <p:nvPr/>
        </p:nvSpPr>
        <p:spPr>
          <a:xfrm>
            <a:off x="5139831" y="5167486"/>
            <a:ext cx="2608331" cy="707886"/>
          </a:xfrm>
          <a:prstGeom prst="rect">
            <a:avLst/>
          </a:prstGeom>
          <a:noFill/>
        </p:spPr>
        <p:txBody>
          <a:bodyPr wrap="square" rtlCol="0">
            <a:spAutoFit/>
          </a:bodyPr>
          <a:lstStyle/>
          <a:p>
            <a:r>
              <a:rPr lang="fr-FR" sz="4000" dirty="0">
                <a:latin typeface="+mj-lt"/>
              </a:rPr>
              <a:t>Jésus-Christ</a:t>
            </a:r>
          </a:p>
        </p:txBody>
      </p:sp>
      <p:sp>
        <p:nvSpPr>
          <p:cNvPr id="6" name="ZoneTexte 5">
            <a:extLst>
              <a:ext uri="{FF2B5EF4-FFF2-40B4-BE49-F238E27FC236}">
                <a16:creationId xmlns:a16="http://schemas.microsoft.com/office/drawing/2014/main" id="{E2A996B7-5380-558C-EF16-FB14952756B5}"/>
              </a:ext>
            </a:extLst>
          </p:cNvPr>
          <p:cNvSpPr txBox="1"/>
          <p:nvPr/>
        </p:nvSpPr>
        <p:spPr>
          <a:xfrm>
            <a:off x="8187972" y="2183268"/>
            <a:ext cx="3042949" cy="707886"/>
          </a:xfrm>
          <a:prstGeom prst="rect">
            <a:avLst/>
          </a:prstGeom>
          <a:noFill/>
        </p:spPr>
        <p:txBody>
          <a:bodyPr wrap="none" rtlCol="0">
            <a:spAutoFit/>
          </a:bodyPr>
          <a:lstStyle/>
          <a:p>
            <a:r>
              <a:rPr lang="fr-FR" sz="4000" dirty="0">
                <a:latin typeface="+mj-lt"/>
              </a:rPr>
              <a:t>récapitulation</a:t>
            </a:r>
          </a:p>
        </p:txBody>
      </p:sp>
      <p:sp>
        <p:nvSpPr>
          <p:cNvPr id="10" name="Double flèche verticale 9">
            <a:extLst>
              <a:ext uri="{FF2B5EF4-FFF2-40B4-BE49-F238E27FC236}">
                <a16:creationId xmlns:a16="http://schemas.microsoft.com/office/drawing/2014/main" id="{03DF22A8-13C5-DBDC-9590-CCB7F9485BA3}"/>
              </a:ext>
            </a:extLst>
          </p:cNvPr>
          <p:cNvSpPr/>
          <p:nvPr/>
        </p:nvSpPr>
        <p:spPr>
          <a:xfrm>
            <a:off x="5675540" y="2335927"/>
            <a:ext cx="526217" cy="251843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e bas 11">
            <a:extLst>
              <a:ext uri="{FF2B5EF4-FFF2-40B4-BE49-F238E27FC236}">
                <a16:creationId xmlns:a16="http://schemas.microsoft.com/office/drawing/2014/main" id="{17560C2E-DC65-DD70-E476-BD147C3CC49C}"/>
              </a:ext>
            </a:extLst>
          </p:cNvPr>
          <p:cNvSpPr/>
          <p:nvPr/>
        </p:nvSpPr>
        <p:spPr>
          <a:xfrm rot="2290140">
            <a:off x="2820553" y="1909064"/>
            <a:ext cx="485982" cy="3969610"/>
          </a:xfrm>
          <a:prstGeom prst="downArrow">
            <a:avLst>
              <a:gd name="adj1" fmla="val 50000"/>
              <a:gd name="adj2" fmla="val 297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haut 12">
            <a:extLst>
              <a:ext uri="{FF2B5EF4-FFF2-40B4-BE49-F238E27FC236}">
                <a16:creationId xmlns:a16="http://schemas.microsoft.com/office/drawing/2014/main" id="{C59CFB2A-9CF1-3052-692A-597C495E05C0}"/>
              </a:ext>
            </a:extLst>
          </p:cNvPr>
          <p:cNvSpPr/>
          <p:nvPr/>
        </p:nvSpPr>
        <p:spPr>
          <a:xfrm rot="1824050">
            <a:off x="6784064" y="2058586"/>
            <a:ext cx="510455" cy="293258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1EB64603-853B-0E03-B591-D2D588439493}"/>
              </a:ext>
            </a:extLst>
          </p:cNvPr>
          <p:cNvSpPr txBox="1"/>
          <p:nvPr/>
        </p:nvSpPr>
        <p:spPr>
          <a:xfrm rot="21160221">
            <a:off x="2050533" y="4802297"/>
            <a:ext cx="4730695" cy="707886"/>
          </a:xfrm>
          <a:prstGeom prst="rect">
            <a:avLst/>
          </a:prstGeom>
          <a:noFill/>
        </p:spPr>
        <p:txBody>
          <a:bodyPr wrap="square" rtlCol="0">
            <a:spAutoFit/>
          </a:bodyPr>
          <a:lstStyle/>
          <a:p>
            <a:r>
              <a:rPr lang="fr-FR" sz="4000" dirty="0"/>
              <a:t>----------------------------</a:t>
            </a:r>
          </a:p>
        </p:txBody>
      </p:sp>
      <p:sp>
        <p:nvSpPr>
          <p:cNvPr id="15" name="ZoneTexte 14">
            <a:extLst>
              <a:ext uri="{FF2B5EF4-FFF2-40B4-BE49-F238E27FC236}">
                <a16:creationId xmlns:a16="http://schemas.microsoft.com/office/drawing/2014/main" id="{3B25B3D3-E51A-D088-24BD-1D502FB61701}"/>
              </a:ext>
            </a:extLst>
          </p:cNvPr>
          <p:cNvSpPr txBox="1"/>
          <p:nvPr/>
        </p:nvSpPr>
        <p:spPr>
          <a:xfrm rot="18062052">
            <a:off x="5515766" y="3103206"/>
            <a:ext cx="3501849" cy="707886"/>
          </a:xfrm>
          <a:prstGeom prst="rect">
            <a:avLst/>
          </a:prstGeom>
          <a:noFill/>
        </p:spPr>
        <p:txBody>
          <a:bodyPr wrap="square" rtlCol="0">
            <a:spAutoFit/>
          </a:bodyPr>
          <a:lstStyle/>
          <a:p>
            <a:r>
              <a:rPr lang="fr-FR" sz="4000" dirty="0"/>
              <a:t>-----------------</a:t>
            </a:r>
          </a:p>
        </p:txBody>
      </p:sp>
    </p:spTree>
    <p:extLst>
      <p:ext uri="{BB962C8B-B14F-4D97-AF65-F5344CB8AC3E}">
        <p14:creationId xmlns:p14="http://schemas.microsoft.com/office/powerpoint/2010/main" val="406948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Image 2" descr="Une image contenant texte&#10;&#10;Description générée automatiquement">
            <a:extLst>
              <a:ext uri="{FF2B5EF4-FFF2-40B4-BE49-F238E27FC236}">
                <a16:creationId xmlns:a16="http://schemas.microsoft.com/office/drawing/2014/main" id="{EFCD0BEB-ED9B-1864-17CF-DBD0706D3032}"/>
              </a:ext>
            </a:extLst>
          </p:cNvPr>
          <p:cNvPicPr>
            <a:picLocks noChangeAspect="1"/>
          </p:cNvPicPr>
          <p:nvPr/>
        </p:nvPicPr>
        <p:blipFill>
          <a:blip r:embed="rId3"/>
          <a:stretch>
            <a:fillRect/>
          </a:stretch>
        </p:blipFill>
        <p:spPr>
          <a:xfrm>
            <a:off x="1147980" y="983767"/>
            <a:ext cx="2101512" cy="5063885"/>
          </a:xfrm>
          <a:prstGeom prst="rect">
            <a:avLst/>
          </a:prstGeom>
        </p:spPr>
      </p:pic>
      <p:sp>
        <p:nvSpPr>
          <p:cNvPr id="2" name="ZoneTexte 1">
            <a:extLst>
              <a:ext uri="{FF2B5EF4-FFF2-40B4-BE49-F238E27FC236}">
                <a16:creationId xmlns:a16="http://schemas.microsoft.com/office/drawing/2014/main" id="{C693A5AA-85A0-1141-B340-121C28BD517C}"/>
              </a:ext>
            </a:extLst>
          </p:cNvPr>
          <p:cNvSpPr txBox="1"/>
          <p:nvPr/>
        </p:nvSpPr>
        <p:spPr>
          <a:xfrm>
            <a:off x="4397469" y="1373307"/>
            <a:ext cx="7032531" cy="3124951"/>
          </a:xfrm>
          <a:prstGeom prst="rect">
            <a:avLst/>
          </a:prstGeom>
        </p:spPr>
        <p:txBody>
          <a:bodyPr vert="horz" lIns="91440" tIns="45720" rIns="91440" bIns="45720" rtlCol="0">
            <a:noAutofit/>
          </a:bodyPr>
          <a:lstStyle/>
          <a:p>
            <a:pPr algn="just">
              <a:lnSpc>
                <a:spcPct val="90000"/>
              </a:lnSpc>
              <a:spcAft>
                <a:spcPts val="600"/>
              </a:spcAft>
            </a:pPr>
            <a:r>
              <a:rPr lang="en-US" sz="3200" dirty="0">
                <a:latin typeface="+mj-lt"/>
              </a:rPr>
              <a:t>« </a:t>
            </a:r>
            <a:r>
              <a:rPr lang="en-US" sz="3200" dirty="0" err="1">
                <a:latin typeface="+mj-lt"/>
              </a:rPr>
              <a:t>Ici</a:t>
            </a:r>
            <a:r>
              <a:rPr lang="en-US" sz="3200" dirty="0">
                <a:latin typeface="+mj-lt"/>
              </a:rPr>
              <a:t>, on </a:t>
            </a:r>
            <a:r>
              <a:rPr lang="en-US" sz="3200" dirty="0" err="1">
                <a:latin typeface="+mj-lt"/>
              </a:rPr>
              <a:t>objectera</a:t>
            </a:r>
            <a:r>
              <a:rPr lang="en-US" sz="3200" dirty="0">
                <a:latin typeface="+mj-lt"/>
              </a:rPr>
              <a:t> </a:t>
            </a:r>
            <a:r>
              <a:rPr lang="en-US" sz="3200" dirty="0" err="1">
                <a:latin typeface="+mj-lt"/>
              </a:rPr>
              <a:t>peut-être</a:t>
            </a:r>
            <a:r>
              <a:rPr lang="en-US" sz="3200" dirty="0">
                <a:latin typeface="+mj-lt"/>
              </a:rPr>
              <a:t> : Eh quoi ? Dieu </a:t>
            </a:r>
            <a:r>
              <a:rPr lang="en-US" sz="3200" dirty="0" err="1">
                <a:latin typeface="+mj-lt"/>
              </a:rPr>
              <a:t>n’eût</a:t>
            </a:r>
            <a:r>
              <a:rPr lang="en-US" sz="3200" dirty="0">
                <a:latin typeface="+mj-lt"/>
              </a:rPr>
              <a:t>-il </a:t>
            </a:r>
            <a:r>
              <a:rPr lang="en-US" sz="3200" dirty="0" err="1">
                <a:latin typeface="+mj-lt"/>
              </a:rPr>
              <a:t>pu</a:t>
            </a:r>
            <a:r>
              <a:rPr lang="en-US" sz="3200" dirty="0">
                <a:latin typeface="+mj-lt"/>
              </a:rPr>
              <a:t> faire </a:t>
            </a:r>
            <a:r>
              <a:rPr lang="en-US" sz="3200" dirty="0" err="1">
                <a:latin typeface="+mj-lt"/>
              </a:rPr>
              <a:t>l’homme</a:t>
            </a:r>
            <a:r>
              <a:rPr lang="en-US" sz="3200" dirty="0">
                <a:latin typeface="+mj-lt"/>
              </a:rPr>
              <a:t> </a:t>
            </a:r>
            <a:r>
              <a:rPr lang="en-US" sz="3200" b="1" dirty="0">
                <a:latin typeface="+mj-lt"/>
              </a:rPr>
              <a:t>parfait</a:t>
            </a:r>
            <a:r>
              <a:rPr lang="en-US" sz="3200" dirty="0">
                <a:latin typeface="+mj-lt"/>
              </a:rPr>
              <a:t> </a:t>
            </a:r>
            <a:r>
              <a:rPr lang="en-US" sz="3200" dirty="0" err="1">
                <a:latin typeface="+mj-lt"/>
              </a:rPr>
              <a:t>dès</a:t>
            </a:r>
            <a:r>
              <a:rPr lang="en-US" sz="3200" dirty="0">
                <a:latin typeface="+mj-lt"/>
              </a:rPr>
              <a:t> le commencement ? </a:t>
            </a:r>
            <a:r>
              <a:rPr lang="en-US" sz="3200" dirty="0" err="1">
                <a:latin typeface="+mj-lt"/>
              </a:rPr>
              <a:t>Qu’on</a:t>
            </a:r>
            <a:r>
              <a:rPr lang="en-US" sz="3200" dirty="0">
                <a:latin typeface="+mj-lt"/>
              </a:rPr>
              <a:t> </a:t>
            </a:r>
            <a:r>
              <a:rPr lang="en-US" sz="3200" dirty="0" err="1">
                <a:latin typeface="+mj-lt"/>
              </a:rPr>
              <a:t>sache</a:t>
            </a:r>
            <a:r>
              <a:rPr lang="en-US" sz="3200" dirty="0">
                <a:latin typeface="+mj-lt"/>
              </a:rPr>
              <a:t> </a:t>
            </a:r>
            <a:r>
              <a:rPr lang="en-US" sz="3200" dirty="0" err="1">
                <a:latin typeface="+mj-lt"/>
              </a:rPr>
              <a:t>donc</a:t>
            </a:r>
            <a:r>
              <a:rPr lang="en-US" sz="3200" dirty="0">
                <a:latin typeface="+mj-lt"/>
              </a:rPr>
              <a:t> que pour Dieu, qui est </a:t>
            </a:r>
            <a:r>
              <a:rPr lang="en-US" sz="3200" dirty="0" err="1">
                <a:latin typeface="+mj-lt"/>
              </a:rPr>
              <a:t>toujours</a:t>
            </a:r>
            <a:r>
              <a:rPr lang="en-US" sz="3200" dirty="0">
                <a:latin typeface="+mj-lt"/>
              </a:rPr>
              <a:t> </a:t>
            </a:r>
            <a:r>
              <a:rPr lang="en-US" sz="3200" dirty="0" err="1">
                <a:latin typeface="+mj-lt"/>
              </a:rPr>
              <a:t>identique</a:t>
            </a:r>
            <a:r>
              <a:rPr lang="en-US" sz="3200" dirty="0">
                <a:latin typeface="+mj-lt"/>
              </a:rPr>
              <a:t> à </a:t>
            </a:r>
            <a:r>
              <a:rPr lang="en-US" sz="3200" dirty="0" err="1">
                <a:latin typeface="+mj-lt"/>
              </a:rPr>
              <a:t>lui-même</a:t>
            </a:r>
            <a:r>
              <a:rPr lang="en-US" sz="3200" dirty="0">
                <a:latin typeface="+mj-lt"/>
              </a:rPr>
              <a:t> et qui est </a:t>
            </a:r>
            <a:r>
              <a:rPr lang="en-US" sz="3200" dirty="0" err="1">
                <a:latin typeface="+mj-lt"/>
              </a:rPr>
              <a:t>incréé</a:t>
            </a:r>
            <a:r>
              <a:rPr lang="en-US" sz="3200" dirty="0">
                <a:latin typeface="+mj-lt"/>
              </a:rPr>
              <a:t>, tout </a:t>
            </a:r>
            <a:r>
              <a:rPr lang="en-US" sz="3200" dirty="0" err="1">
                <a:latin typeface="+mj-lt"/>
              </a:rPr>
              <a:t>était</a:t>
            </a:r>
            <a:r>
              <a:rPr lang="en-US" sz="3200" dirty="0">
                <a:latin typeface="+mj-lt"/>
              </a:rPr>
              <a:t> possible, à ne </a:t>
            </a:r>
            <a:r>
              <a:rPr lang="en-US" sz="3200" dirty="0" err="1">
                <a:latin typeface="+mj-lt"/>
              </a:rPr>
              <a:t>considérer</a:t>
            </a:r>
            <a:r>
              <a:rPr lang="en-US" sz="3200" dirty="0">
                <a:latin typeface="+mj-lt"/>
              </a:rPr>
              <a:t> que </a:t>
            </a:r>
            <a:r>
              <a:rPr lang="en-US" sz="3200" dirty="0" err="1">
                <a:latin typeface="+mj-lt"/>
              </a:rPr>
              <a:t>lui</a:t>
            </a:r>
            <a:r>
              <a:rPr lang="en-US" sz="3200" dirty="0">
                <a:latin typeface="+mj-lt"/>
              </a:rPr>
              <a:t>. </a:t>
            </a:r>
          </a:p>
        </p:txBody>
      </p:sp>
    </p:spTree>
    <p:extLst>
      <p:ext uri="{BB962C8B-B14F-4D97-AF65-F5344CB8AC3E}">
        <p14:creationId xmlns:p14="http://schemas.microsoft.com/office/powerpoint/2010/main" val="413866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C4789-5078-8863-43C8-37F629CB832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2538377-4B42-86DD-8944-50D23341A9EC}"/>
              </a:ext>
            </a:extLst>
          </p:cNvPr>
          <p:cNvSpPr txBox="1"/>
          <p:nvPr/>
        </p:nvSpPr>
        <p:spPr>
          <a:xfrm>
            <a:off x="762000" y="1166842"/>
            <a:ext cx="10668000" cy="5016758"/>
          </a:xfrm>
          <a:prstGeom prst="rect">
            <a:avLst/>
          </a:prstGeom>
          <a:noFill/>
        </p:spPr>
        <p:txBody>
          <a:bodyPr wrap="square" rtlCol="0">
            <a:spAutoFit/>
          </a:bodyPr>
          <a:lstStyle/>
          <a:p>
            <a:pPr algn="just"/>
            <a:r>
              <a:rPr lang="en-US" sz="3200" dirty="0">
                <a:latin typeface="+mj-lt"/>
                <a:cs typeface="Times New Roman" panose="02020603050405020304" pitchFamily="18" charset="0"/>
              </a:rPr>
              <a:t>Mais les </a:t>
            </a:r>
            <a:r>
              <a:rPr lang="en-US" sz="3200" dirty="0" err="1">
                <a:latin typeface="+mj-lt"/>
                <a:cs typeface="Times New Roman" panose="02020603050405020304" pitchFamily="18" charset="0"/>
              </a:rPr>
              <a:t>êtres</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créés</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en</a:t>
            </a:r>
            <a:r>
              <a:rPr lang="en-US" sz="3200" dirty="0">
                <a:latin typeface="+mj-lt"/>
                <a:cs typeface="Times New Roman" panose="02020603050405020304" pitchFamily="18" charset="0"/>
              </a:rPr>
              <a:t> tant </a:t>
            </a:r>
            <a:r>
              <a:rPr lang="en-US" sz="3200" dirty="0" err="1">
                <a:latin typeface="+mj-lt"/>
                <a:cs typeface="Times New Roman" panose="02020603050405020304" pitchFamily="18" charset="0"/>
              </a:rPr>
              <a:t>qu’ils</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ont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reçu</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ultérieurement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leur</a:t>
            </a:r>
            <a:r>
              <a:rPr lang="en-US" sz="3200" dirty="0">
                <a:latin typeface="+mj-lt"/>
                <a:cs typeface="Times New Roman" panose="02020603050405020304" pitchFamily="18" charset="0"/>
              </a:rPr>
              <a:t> commencement </a:t>
            </a:r>
            <a:r>
              <a:rPr lang="en-US" sz="3200" dirty="0" err="1">
                <a:latin typeface="+mj-lt"/>
                <a:cs typeface="Times New Roman" panose="02020603050405020304" pitchFamily="18" charset="0"/>
              </a:rPr>
              <a:t>d’existence</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étaient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nécessairement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inférieurs</a:t>
            </a:r>
            <a:r>
              <a:rPr lang="en-US" sz="3200" dirty="0">
                <a:latin typeface="+mj-lt"/>
                <a:cs typeface="Times New Roman" panose="02020603050405020304" pitchFamily="18" charset="0"/>
              </a:rPr>
              <a:t> à </a:t>
            </a:r>
            <a:r>
              <a:rPr lang="en-US" sz="3200" dirty="0" err="1">
                <a:latin typeface="+mj-lt"/>
                <a:cs typeface="Times New Roman" panose="02020603050405020304" pitchFamily="18" charset="0"/>
              </a:rPr>
              <a:t>celui</a:t>
            </a:r>
            <a:r>
              <a:rPr lang="en-US" sz="3200" dirty="0">
                <a:latin typeface="+mj-lt"/>
                <a:cs typeface="Times New Roman" panose="02020603050405020304" pitchFamily="18" charset="0"/>
              </a:rPr>
              <a:t> qui les a faits… </a:t>
            </a:r>
            <a:r>
              <a:rPr lang="fr-FR" sz="3200" dirty="0">
                <a:latin typeface="+mj-lt"/>
                <a:cs typeface="Times New Roman" panose="02020603050405020304" pitchFamily="18" charset="0"/>
              </a:rPr>
              <a:t>En tant qu’ils ne sont pas incréés, ils sont </a:t>
            </a:r>
            <a:r>
              <a:rPr lang="fr-FR" sz="3200" b="1" dirty="0">
                <a:latin typeface="+mj-lt"/>
                <a:cs typeface="Times New Roman" panose="02020603050405020304" pitchFamily="18" charset="0"/>
              </a:rPr>
              <a:t>au-dessous de la perfection </a:t>
            </a:r>
            <a:r>
              <a:rPr lang="fr-FR" sz="3200" dirty="0">
                <a:latin typeface="+mj-lt"/>
                <a:cs typeface="Times New Roman" panose="02020603050405020304" pitchFamily="18" charset="0"/>
              </a:rPr>
              <a:t>: car, en tant qu’ils sont nouvellement produits, ils sont de </a:t>
            </a:r>
            <a:r>
              <a:rPr lang="fr-FR" sz="3200" b="1" dirty="0">
                <a:latin typeface="+mj-lt"/>
                <a:cs typeface="Times New Roman" panose="02020603050405020304" pitchFamily="18" charset="0"/>
              </a:rPr>
              <a:t>petits enfants</a:t>
            </a:r>
            <a:r>
              <a:rPr lang="fr-FR" sz="3200" dirty="0">
                <a:latin typeface="+mj-lt"/>
                <a:cs typeface="Times New Roman" panose="02020603050405020304" pitchFamily="18" charset="0"/>
              </a:rPr>
              <a:t>, et en tant qu’ils sont de petits enfants, ils ne sont </a:t>
            </a:r>
            <a:r>
              <a:rPr lang="fr-FR" sz="3200" b="1" dirty="0">
                <a:latin typeface="+mj-lt"/>
                <a:cs typeface="Times New Roman" panose="02020603050405020304" pitchFamily="18" charset="0"/>
              </a:rPr>
              <a:t>ni accoutumés ni exercés à la conduite parfaite.</a:t>
            </a:r>
            <a:r>
              <a:rPr lang="fr-FR" sz="3200" dirty="0">
                <a:latin typeface="+mj-lt"/>
                <a:cs typeface="Times New Roman" panose="02020603050405020304" pitchFamily="18" charset="0"/>
              </a:rPr>
              <a:t> </a:t>
            </a:r>
          </a:p>
          <a:p>
            <a:pPr algn="just"/>
            <a:r>
              <a:rPr lang="fr-FR" sz="3200" dirty="0">
                <a:latin typeface="+mj-lt"/>
                <a:cs typeface="Times New Roman" panose="02020603050405020304" pitchFamily="18" charset="0"/>
              </a:rPr>
              <a:t>Dieu pouvait, quant à lui, donner dès le commencement la perfection à l’homme, mais l’homme était incapable de la recevoir, car il n’était qu’un petit enfant. </a:t>
            </a:r>
            <a:endParaRPr lang="fr-FR" sz="3200" dirty="0">
              <a:latin typeface="+mj-lt"/>
            </a:endParaRPr>
          </a:p>
        </p:txBody>
      </p:sp>
    </p:spTree>
    <p:extLst>
      <p:ext uri="{BB962C8B-B14F-4D97-AF65-F5344CB8AC3E}">
        <p14:creationId xmlns:p14="http://schemas.microsoft.com/office/powerpoint/2010/main" val="208556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462D2C8-556D-F59A-CCE1-A6F3719DC5F4}"/>
              </a:ext>
            </a:extLst>
          </p:cNvPr>
          <p:cNvSpPr txBox="1"/>
          <p:nvPr/>
        </p:nvSpPr>
        <p:spPr>
          <a:xfrm>
            <a:off x="914400" y="1166842"/>
            <a:ext cx="10363200" cy="4031873"/>
          </a:xfrm>
          <a:prstGeom prst="rect">
            <a:avLst/>
          </a:prstGeom>
          <a:noFill/>
        </p:spPr>
        <p:txBody>
          <a:bodyPr wrap="square">
            <a:spAutoFit/>
          </a:bodyPr>
          <a:lstStyle/>
          <a:p>
            <a:pPr algn="just"/>
            <a:r>
              <a:rPr lang="fr-FR" sz="3200" dirty="0">
                <a:latin typeface="+mj-lt"/>
                <a:cs typeface="Times New Roman" panose="02020603050405020304" pitchFamily="18" charset="0"/>
              </a:rPr>
              <a:t>Et c’est pourquoi aussi notre Seigneur, dans les derniers temps, lorsqu’il récapitula en lui toute chose, vint à nous, non tel qu’il le pouvait, mais tel que nous étions capables de le voir : il pouvait en effet venir à nous dans son inexprimable gloire, mais nous n’étions pas encore capables de porter la grandeur de sa gloire... »</a:t>
            </a:r>
          </a:p>
          <a:p>
            <a:pPr algn="just"/>
            <a:r>
              <a:rPr lang="fr-FR" sz="3200" dirty="0">
                <a:latin typeface="+mj-lt"/>
                <a:cs typeface="Times New Roman" panose="02020603050405020304" pitchFamily="18" charset="0"/>
              </a:rPr>
              <a:t>(Irénée, </a:t>
            </a:r>
            <a:r>
              <a:rPr lang="fr-FR" sz="3200" i="1" dirty="0">
                <a:latin typeface="+mj-lt"/>
                <a:cs typeface="Times New Roman" panose="02020603050405020304" pitchFamily="18" charset="0"/>
              </a:rPr>
              <a:t>Contre les hérésies, </a:t>
            </a:r>
            <a:r>
              <a:rPr lang="fr-FR" sz="3200" dirty="0">
                <a:latin typeface="+mj-lt"/>
                <a:cs typeface="Times New Roman" panose="02020603050405020304" pitchFamily="18" charset="0"/>
              </a:rPr>
              <a:t>IV, 38, 1 et 3. Trad. Sources Chrétiennes, n° 100, p. 943-947 ; 955-957). </a:t>
            </a:r>
            <a:endParaRPr lang="fr-FR" sz="3200" dirty="0">
              <a:latin typeface="+mj-lt"/>
            </a:endParaRPr>
          </a:p>
        </p:txBody>
      </p:sp>
    </p:spTree>
    <p:extLst>
      <p:ext uri="{BB962C8B-B14F-4D97-AF65-F5344CB8AC3E}">
        <p14:creationId xmlns:p14="http://schemas.microsoft.com/office/powerpoint/2010/main" val="211714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8998">
              <a:srgbClr val="CEDAE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solidFill>
                  <a:srgbClr val="FF0000"/>
                </a:solidFill>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372028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E887D3BD-E9F1-9C4B-ABE1-C940412E7841}"/>
              </a:ext>
            </a:extLst>
          </p:cNvPr>
          <p:cNvPicPr>
            <a:picLocks noChangeAspect="1"/>
          </p:cNvPicPr>
          <p:nvPr/>
        </p:nvPicPr>
        <p:blipFill>
          <a:blip r:embed="rId2"/>
          <a:stretch>
            <a:fillRect/>
          </a:stretch>
        </p:blipFill>
        <p:spPr>
          <a:xfrm>
            <a:off x="4838700" y="1569720"/>
            <a:ext cx="6096000" cy="3718560"/>
          </a:xfrm>
          <a:prstGeom prst="rect">
            <a:avLst/>
          </a:prstGeom>
        </p:spPr>
      </p:pic>
      <p:sp>
        <p:nvSpPr>
          <p:cNvPr id="4" name="ZoneTexte 3">
            <a:extLst>
              <a:ext uri="{FF2B5EF4-FFF2-40B4-BE49-F238E27FC236}">
                <a16:creationId xmlns:a16="http://schemas.microsoft.com/office/drawing/2014/main" id="{5BBB8957-4067-FE42-BB26-C215463FA90E}"/>
              </a:ext>
            </a:extLst>
          </p:cNvPr>
          <p:cNvSpPr txBox="1"/>
          <p:nvPr/>
        </p:nvSpPr>
        <p:spPr>
          <a:xfrm>
            <a:off x="699326" y="1859339"/>
            <a:ext cx="3320581" cy="3139321"/>
          </a:xfrm>
          <a:prstGeom prst="rect">
            <a:avLst/>
          </a:prstGeom>
          <a:noFill/>
        </p:spPr>
        <p:txBody>
          <a:bodyPr wrap="square" rtlCol="0">
            <a:spAutoFit/>
          </a:bodyPr>
          <a:lstStyle/>
          <a:p>
            <a:r>
              <a:rPr lang="fr-FR" sz="3600" dirty="0" err="1">
                <a:latin typeface="Times New Roman" panose="02020603050405020304" pitchFamily="18" charset="0"/>
                <a:cs typeface="Times New Roman" panose="02020603050405020304" pitchFamily="18" charset="0"/>
              </a:rPr>
              <a:t>Iησοῦς</a:t>
            </a:r>
            <a:r>
              <a:rPr lang="fr-FR" sz="3600" dirty="0">
                <a:latin typeface="Times New Roman" panose="02020603050405020304" pitchFamily="18" charset="0"/>
                <a:cs typeface="Times New Roman" panose="02020603050405020304" pitchFamily="18" charset="0"/>
              </a:rPr>
              <a:t> : Jésus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Χριστoς</a:t>
            </a:r>
            <a:r>
              <a:rPr lang="fr-FR" sz="3600" dirty="0">
                <a:latin typeface="Times New Roman" panose="02020603050405020304" pitchFamily="18" charset="0"/>
                <a:cs typeface="Times New Roman" panose="02020603050405020304" pitchFamily="18" charset="0"/>
              </a:rPr>
              <a:t> : Christ</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Θεοῦ</a:t>
            </a:r>
            <a:r>
              <a:rPr lang="fr-FR" sz="3600" dirty="0">
                <a:latin typeface="Times New Roman" panose="02020603050405020304" pitchFamily="18" charset="0"/>
                <a:cs typeface="Times New Roman" panose="02020603050405020304" pitchFamily="18" charset="0"/>
              </a:rPr>
              <a:t> : de Dieu</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Υἱoς</a:t>
            </a:r>
            <a:r>
              <a:rPr lang="fr-FR" sz="3600" dirty="0">
                <a:latin typeface="Times New Roman" panose="02020603050405020304" pitchFamily="18" charset="0"/>
                <a:cs typeface="Times New Roman" panose="02020603050405020304" pitchFamily="18" charset="0"/>
              </a:rPr>
              <a:t> : Fils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Σωτήρ</a:t>
            </a:r>
            <a:r>
              <a:rPr lang="fr-FR" sz="3600" dirty="0">
                <a:latin typeface="Times New Roman" panose="02020603050405020304" pitchFamily="18" charset="0"/>
                <a:cs typeface="Times New Roman" panose="02020603050405020304" pitchFamily="18" charset="0"/>
              </a:rPr>
              <a:t> : Sauveur</a:t>
            </a:r>
          </a:p>
          <a:p>
            <a:endParaRPr lang="fr-FR" dirty="0"/>
          </a:p>
        </p:txBody>
      </p:sp>
    </p:spTree>
    <p:extLst>
      <p:ext uri="{BB962C8B-B14F-4D97-AF65-F5344CB8AC3E}">
        <p14:creationId xmlns:p14="http://schemas.microsoft.com/office/powerpoint/2010/main" val="700683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18BD75-1545-1C00-5DD8-B8550AEB7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425" y="0"/>
            <a:ext cx="5645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5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1707-1A17-F35B-2FF3-467331AE110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16A4231-BB42-27F0-6326-E3993460C706}"/>
              </a:ext>
            </a:extLst>
          </p:cNvPr>
          <p:cNvSpPr txBox="1"/>
          <p:nvPr/>
        </p:nvSpPr>
        <p:spPr>
          <a:xfrm>
            <a:off x="4773592" y="492049"/>
            <a:ext cx="2752374" cy="769441"/>
          </a:xfrm>
          <a:prstGeom prst="rect">
            <a:avLst/>
          </a:prstGeom>
          <a:noFill/>
        </p:spPr>
        <p:txBody>
          <a:bodyPr wrap="square" rtlCol="0">
            <a:spAutoFit/>
          </a:bodyPr>
          <a:lstStyle/>
          <a:p>
            <a:r>
              <a:rPr lang="fr-FR" sz="4400" b="1" dirty="0">
                <a:solidFill>
                  <a:srgbClr val="FF0000"/>
                </a:solidFill>
                <a:latin typeface="+mj-lt"/>
              </a:rPr>
              <a:t>AUGUSTIN</a:t>
            </a:r>
          </a:p>
        </p:txBody>
      </p:sp>
      <p:sp>
        <p:nvSpPr>
          <p:cNvPr id="4" name="ZoneTexte 3">
            <a:extLst>
              <a:ext uri="{FF2B5EF4-FFF2-40B4-BE49-F238E27FC236}">
                <a16:creationId xmlns:a16="http://schemas.microsoft.com/office/drawing/2014/main" id="{F98ACA93-F23C-146A-1E32-40899E649C43}"/>
              </a:ext>
            </a:extLst>
          </p:cNvPr>
          <p:cNvSpPr txBox="1"/>
          <p:nvPr/>
        </p:nvSpPr>
        <p:spPr>
          <a:xfrm>
            <a:off x="1788684" y="1423148"/>
            <a:ext cx="2034325" cy="707886"/>
          </a:xfrm>
          <a:prstGeom prst="rect">
            <a:avLst/>
          </a:prstGeom>
          <a:noFill/>
        </p:spPr>
        <p:txBody>
          <a:bodyPr wrap="square" rtlCol="0">
            <a:spAutoFit/>
          </a:bodyPr>
          <a:lstStyle/>
          <a:p>
            <a:r>
              <a:rPr lang="fr-FR" sz="4000" dirty="0">
                <a:latin typeface="+mj-lt"/>
              </a:rPr>
              <a:t>création</a:t>
            </a:r>
          </a:p>
        </p:txBody>
      </p:sp>
      <p:sp>
        <p:nvSpPr>
          <p:cNvPr id="5" name="ZoneTexte 4">
            <a:extLst>
              <a:ext uri="{FF2B5EF4-FFF2-40B4-BE49-F238E27FC236}">
                <a16:creationId xmlns:a16="http://schemas.microsoft.com/office/drawing/2014/main" id="{D7C5BF64-FCD9-CA6F-BD72-31D92F7AEB04}"/>
              </a:ext>
            </a:extLst>
          </p:cNvPr>
          <p:cNvSpPr txBox="1"/>
          <p:nvPr/>
        </p:nvSpPr>
        <p:spPr>
          <a:xfrm>
            <a:off x="8157622" y="5365747"/>
            <a:ext cx="2608331" cy="707886"/>
          </a:xfrm>
          <a:prstGeom prst="rect">
            <a:avLst/>
          </a:prstGeom>
          <a:noFill/>
        </p:spPr>
        <p:txBody>
          <a:bodyPr wrap="square" rtlCol="0">
            <a:spAutoFit/>
          </a:bodyPr>
          <a:lstStyle/>
          <a:p>
            <a:r>
              <a:rPr lang="fr-FR" sz="4000" dirty="0">
                <a:latin typeface="+mj-lt"/>
              </a:rPr>
              <a:t>Jésus-Christ</a:t>
            </a:r>
          </a:p>
        </p:txBody>
      </p:sp>
      <p:sp>
        <p:nvSpPr>
          <p:cNvPr id="6" name="ZoneTexte 5">
            <a:extLst>
              <a:ext uri="{FF2B5EF4-FFF2-40B4-BE49-F238E27FC236}">
                <a16:creationId xmlns:a16="http://schemas.microsoft.com/office/drawing/2014/main" id="{12933F89-81F2-C6B7-A6A1-5A6568AE56D5}"/>
              </a:ext>
            </a:extLst>
          </p:cNvPr>
          <p:cNvSpPr txBox="1"/>
          <p:nvPr/>
        </p:nvSpPr>
        <p:spPr>
          <a:xfrm>
            <a:off x="8790515" y="1423148"/>
            <a:ext cx="1342547" cy="707886"/>
          </a:xfrm>
          <a:prstGeom prst="rect">
            <a:avLst/>
          </a:prstGeom>
          <a:noFill/>
        </p:spPr>
        <p:txBody>
          <a:bodyPr wrap="none" rtlCol="0">
            <a:spAutoFit/>
          </a:bodyPr>
          <a:lstStyle/>
          <a:p>
            <a:r>
              <a:rPr lang="fr-FR" sz="4000" dirty="0">
                <a:latin typeface="+mj-lt"/>
              </a:rPr>
              <a:t>gloire</a:t>
            </a:r>
          </a:p>
        </p:txBody>
      </p:sp>
      <p:sp>
        <p:nvSpPr>
          <p:cNvPr id="12" name="Flèche vers le bas 11">
            <a:extLst>
              <a:ext uri="{FF2B5EF4-FFF2-40B4-BE49-F238E27FC236}">
                <a16:creationId xmlns:a16="http://schemas.microsoft.com/office/drawing/2014/main" id="{7D381AC2-0D74-7B13-D525-9F35048A5241}"/>
              </a:ext>
            </a:extLst>
          </p:cNvPr>
          <p:cNvSpPr/>
          <p:nvPr/>
        </p:nvSpPr>
        <p:spPr>
          <a:xfrm>
            <a:off x="2562855" y="2335927"/>
            <a:ext cx="485982" cy="2787684"/>
          </a:xfrm>
          <a:prstGeom prst="downArrow">
            <a:avLst>
              <a:gd name="adj1" fmla="val 50000"/>
              <a:gd name="adj2" fmla="val 297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vers le haut 12">
            <a:extLst>
              <a:ext uri="{FF2B5EF4-FFF2-40B4-BE49-F238E27FC236}">
                <a16:creationId xmlns:a16="http://schemas.microsoft.com/office/drawing/2014/main" id="{629A6541-8619-A20E-209A-5F98E81669A1}"/>
              </a:ext>
            </a:extLst>
          </p:cNvPr>
          <p:cNvSpPr/>
          <p:nvPr/>
        </p:nvSpPr>
        <p:spPr>
          <a:xfrm>
            <a:off x="9143165" y="2263479"/>
            <a:ext cx="510455" cy="293258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166E1EE-C5F5-A352-C37B-4FAA565BB3E8}"/>
              </a:ext>
            </a:extLst>
          </p:cNvPr>
          <p:cNvSpPr txBox="1"/>
          <p:nvPr/>
        </p:nvSpPr>
        <p:spPr>
          <a:xfrm>
            <a:off x="887498" y="5365747"/>
            <a:ext cx="3836696" cy="707886"/>
          </a:xfrm>
          <a:prstGeom prst="rect">
            <a:avLst/>
          </a:prstGeom>
          <a:noFill/>
        </p:spPr>
        <p:txBody>
          <a:bodyPr wrap="square">
            <a:spAutoFit/>
          </a:bodyPr>
          <a:lstStyle/>
          <a:p>
            <a:r>
              <a:rPr lang="fr-FR" sz="4000" dirty="0">
                <a:latin typeface="+mj-lt"/>
              </a:rPr>
              <a:t>« péché originel »</a:t>
            </a:r>
          </a:p>
        </p:txBody>
      </p:sp>
      <p:sp>
        <p:nvSpPr>
          <p:cNvPr id="9" name="Flèche vers le bas 8">
            <a:extLst>
              <a:ext uri="{FF2B5EF4-FFF2-40B4-BE49-F238E27FC236}">
                <a16:creationId xmlns:a16="http://schemas.microsoft.com/office/drawing/2014/main" id="{7D32607C-B2C7-5645-1DAD-2E8DDDC83515}"/>
              </a:ext>
            </a:extLst>
          </p:cNvPr>
          <p:cNvSpPr/>
          <p:nvPr/>
        </p:nvSpPr>
        <p:spPr>
          <a:xfrm rot="16200000">
            <a:off x="5906788" y="1976572"/>
            <a:ext cx="485982" cy="5986772"/>
          </a:xfrm>
          <a:prstGeom prst="downArrow">
            <a:avLst>
              <a:gd name="adj1" fmla="val 50000"/>
              <a:gd name="adj2" fmla="val 297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49680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à quoi le voit-on ?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solidFill>
                  <a:srgbClr val="FF0000"/>
                </a:solidFill>
                <a:latin typeface="Times New Roman" panose="02020603050405020304" pitchFamily="18" charset="0"/>
                <a:cs typeface="Times New Roman" panose="02020603050405020304" pitchFamily="18" charset="0"/>
              </a:rPr>
              <a:t>2.3. Le motif de l’Incarnatio</a:t>
            </a:r>
            <a:r>
              <a:rPr lang="fr-FR" sz="2400" dirty="0">
                <a:solidFill>
                  <a:srgbClr val="FF0000"/>
                </a:solidFill>
              </a:rPr>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1123040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718A1023-E906-C48F-81EC-B9558C311725}"/>
              </a:ext>
            </a:extLst>
          </p:cNvPr>
          <p:cNvSpPr txBox="1"/>
          <p:nvPr/>
        </p:nvSpPr>
        <p:spPr>
          <a:xfrm>
            <a:off x="-1526" y="2828653"/>
            <a:ext cx="6097525" cy="3320668"/>
          </a:xfrm>
          <a:prstGeom prst="rect">
            <a:avLst/>
          </a:prstGeom>
        </p:spPr>
        <p:txBody>
          <a:bodyPr vert="horz" lIns="91440" tIns="45720" rIns="91440" bIns="45720" rtlCol="0">
            <a:normAutofit/>
          </a:bodyPr>
          <a:lstStyle/>
          <a:p>
            <a:pPr marL="318770" marR="547370">
              <a:lnSpc>
                <a:spcPct val="90000"/>
              </a:lnSpc>
              <a:spcBef>
                <a:spcPts val="1000"/>
              </a:spcBef>
            </a:pPr>
            <a:r>
              <a:rPr lang="en-US" sz="3200" dirty="0">
                <a:effectLst/>
                <a:latin typeface="+mj-lt"/>
              </a:rPr>
              <a:t>Thomas </a:t>
            </a:r>
            <a:r>
              <a:rPr lang="en-US" sz="3200" dirty="0" err="1">
                <a:effectLst/>
                <a:latin typeface="+mj-lt"/>
              </a:rPr>
              <a:t>d’Aquin</a:t>
            </a:r>
            <a:r>
              <a:rPr lang="en-US" sz="3200" dirty="0">
                <a:effectLst/>
                <a:latin typeface="+mj-lt"/>
              </a:rPr>
              <a:t>, </a:t>
            </a:r>
            <a:r>
              <a:rPr lang="en-US" sz="3200" i="1" dirty="0">
                <a:effectLst/>
                <a:latin typeface="+mj-lt"/>
              </a:rPr>
              <a:t>Somme </a:t>
            </a:r>
            <a:r>
              <a:rPr lang="en-US" sz="3200" i="1" dirty="0" err="1">
                <a:effectLst/>
                <a:latin typeface="+mj-lt"/>
              </a:rPr>
              <a:t>théologique</a:t>
            </a:r>
            <a:r>
              <a:rPr lang="en-US" sz="3200" i="1" dirty="0">
                <a:latin typeface="+mj-lt"/>
              </a:rPr>
              <a:t> </a:t>
            </a:r>
            <a:r>
              <a:rPr lang="en-US" sz="3200" dirty="0">
                <a:effectLst/>
                <a:latin typeface="+mj-lt"/>
              </a:rPr>
              <a:t>IIIa, q.1, a.3 </a:t>
            </a:r>
          </a:p>
          <a:p>
            <a:pPr marL="318770" marR="547370">
              <a:lnSpc>
                <a:spcPct val="90000"/>
              </a:lnSpc>
              <a:spcBef>
                <a:spcPts val="1000"/>
              </a:spcBef>
            </a:pPr>
            <a:endParaRPr lang="en-US" sz="1000" dirty="0">
              <a:effectLst/>
              <a:latin typeface="+mj-lt"/>
            </a:endParaRPr>
          </a:p>
          <a:p>
            <a:pPr marL="318770" marR="547370">
              <a:lnSpc>
                <a:spcPct val="90000"/>
              </a:lnSpc>
              <a:spcBef>
                <a:spcPts val="1000"/>
              </a:spcBef>
            </a:pPr>
            <a:r>
              <a:rPr lang="en-US" sz="3200" dirty="0">
                <a:effectLst/>
                <a:latin typeface="+mj-lt"/>
              </a:rPr>
              <a:t>« Si </a:t>
            </a:r>
            <a:r>
              <a:rPr lang="en-US" sz="3200" dirty="0" err="1">
                <a:effectLst/>
                <a:latin typeface="+mj-lt"/>
              </a:rPr>
              <a:t>l’homme</a:t>
            </a:r>
            <a:r>
              <a:rPr lang="en-US" sz="3200" dirty="0">
                <a:effectLst/>
                <a:latin typeface="+mj-lt"/>
              </a:rPr>
              <a:t> </a:t>
            </a:r>
            <a:r>
              <a:rPr lang="en-US" sz="3200" dirty="0" err="1">
                <a:effectLst/>
                <a:latin typeface="+mj-lt"/>
              </a:rPr>
              <a:t>n’eut</a:t>
            </a:r>
            <a:r>
              <a:rPr lang="en-US" sz="3200" dirty="0">
                <a:effectLst/>
                <a:latin typeface="+mj-lt"/>
              </a:rPr>
              <a:t> pas </a:t>
            </a:r>
            <a:r>
              <a:rPr lang="en-US" sz="3200" dirty="0" err="1">
                <a:effectLst/>
                <a:latin typeface="+mj-lt"/>
              </a:rPr>
              <a:t>péché</a:t>
            </a:r>
            <a:r>
              <a:rPr lang="en-US" sz="3200" dirty="0">
                <a:effectLst/>
                <a:latin typeface="+mj-lt"/>
              </a:rPr>
              <a:t>, </a:t>
            </a:r>
            <a:r>
              <a:rPr lang="en-US" sz="3200">
                <a:effectLst/>
                <a:latin typeface="+mj-lt"/>
              </a:rPr>
              <a:t>Dieu se serait</a:t>
            </a:r>
            <a:r>
              <a:rPr lang="en-US" sz="3200" dirty="0">
                <a:effectLst/>
                <a:latin typeface="+mj-lt"/>
              </a:rPr>
              <a:t>-il </a:t>
            </a:r>
            <a:r>
              <a:rPr lang="en-US" sz="3200" dirty="0" err="1">
                <a:effectLst/>
                <a:latin typeface="+mj-lt"/>
              </a:rPr>
              <a:t>incarné</a:t>
            </a:r>
            <a:r>
              <a:rPr lang="en-US" sz="3200" dirty="0">
                <a:effectLst/>
                <a:latin typeface="+mj-lt"/>
              </a:rPr>
              <a:t> ? »</a:t>
            </a:r>
          </a:p>
          <a:p>
            <a:pPr indent="-228600">
              <a:lnSpc>
                <a:spcPct val="90000"/>
              </a:lnSpc>
              <a:buFont typeface="Arial" panose="020B0604020202020204" pitchFamily="34" charset="0"/>
              <a:buChar char="•"/>
            </a:pPr>
            <a:endParaRPr lang="en-US" sz="2200" dirty="0"/>
          </a:p>
        </p:txBody>
      </p:sp>
      <p:pic>
        <p:nvPicPr>
          <p:cNvPr id="3" name="Image 2" descr="Une image contenant Visage humain, habits, peinture, art&#10;&#10;Le contenu généré par l’IA peut être incorrect.">
            <a:extLst>
              <a:ext uri="{FF2B5EF4-FFF2-40B4-BE49-F238E27FC236}">
                <a16:creationId xmlns:a16="http://schemas.microsoft.com/office/drawing/2014/main" id="{139F5288-047F-924F-9290-3BADE7AA4201}"/>
              </a:ext>
            </a:extLst>
          </p:cNvPr>
          <p:cNvPicPr>
            <a:picLocks noChangeAspect="1"/>
          </p:cNvPicPr>
          <p:nvPr/>
        </p:nvPicPr>
        <p:blipFill>
          <a:blip r:embed="rId2"/>
          <a:srcRect t="1678" r="-2" b="2230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39375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B9FDE1-935D-117F-39CB-013CB76ED2F1}"/>
              </a:ext>
            </a:extLst>
          </p:cNvPr>
          <p:cNvSpPr txBox="1"/>
          <p:nvPr/>
        </p:nvSpPr>
        <p:spPr>
          <a:xfrm>
            <a:off x="349623" y="1348943"/>
            <a:ext cx="11492753" cy="3046988"/>
          </a:xfrm>
          <a:prstGeom prst="rect">
            <a:avLst/>
          </a:prstGeom>
          <a:noFill/>
        </p:spPr>
        <p:txBody>
          <a:bodyPr wrap="square" rtlCol="0">
            <a:spAutoFit/>
          </a:bodyPr>
          <a:lstStyle/>
          <a:p>
            <a:pPr marL="547370" marR="547370" algn="ctr">
              <a:spcBef>
                <a:spcPts val="1000"/>
              </a:spcBef>
            </a:pP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547370" marR="547370" algn="just">
              <a:spcAft>
                <a:spcPts val="1200"/>
              </a:spcAft>
            </a:pPr>
            <a:r>
              <a:rPr lang="fr-FR" sz="3200" dirty="0">
                <a:effectLst/>
                <a:latin typeface="+mj-lt"/>
                <a:ea typeface="Calibri" panose="020F0502020204030204" pitchFamily="34" charset="0"/>
                <a:cs typeface="Times New Roman" panose="02020603050405020304" pitchFamily="18" charset="0"/>
              </a:rPr>
              <a:t>« Quoique Dieu ait pu s’incarner, sans que le péché existe, cependant</a:t>
            </a:r>
            <a:r>
              <a:rPr lang="fr-FR" sz="3200" b="1" dirty="0">
                <a:effectLst/>
                <a:latin typeface="+mj-lt"/>
                <a:ea typeface="Calibri" panose="020F0502020204030204" pitchFamily="34" charset="0"/>
                <a:cs typeface="Times New Roman" panose="02020603050405020304" pitchFamily="18" charset="0"/>
              </a:rPr>
              <a:t> </a:t>
            </a:r>
            <a:r>
              <a:rPr lang="fr-FR" sz="3200" dirty="0">
                <a:effectLst/>
                <a:latin typeface="+mj-lt"/>
                <a:ea typeface="Calibri" panose="020F0502020204030204" pitchFamily="34" charset="0"/>
                <a:cs typeface="Times New Roman" panose="02020603050405020304" pitchFamily="18" charset="0"/>
              </a:rPr>
              <a:t>il est plus </a:t>
            </a:r>
            <a:r>
              <a:rPr lang="fr-FR" sz="3200" b="1" dirty="0">
                <a:effectLst/>
                <a:latin typeface="+mj-lt"/>
                <a:ea typeface="Calibri" panose="020F0502020204030204" pitchFamily="34" charset="0"/>
                <a:cs typeface="Times New Roman" panose="02020603050405020304" pitchFamily="18" charset="0"/>
              </a:rPr>
              <a:t>convenable </a:t>
            </a:r>
            <a:r>
              <a:rPr lang="fr-FR" sz="3200" dirty="0">
                <a:effectLst/>
                <a:latin typeface="+mj-lt"/>
                <a:ea typeface="Calibri" panose="020F0502020204030204" pitchFamily="34" charset="0"/>
                <a:cs typeface="Times New Roman" panose="02020603050405020304" pitchFamily="18" charset="0"/>
              </a:rPr>
              <a:t>de dire que si l’homme n’eût pas péché, Dieu ne se serait pas incarné, puisque dans l’Ecriture sainte la raison que l’on donne partout de l’Incarnation se tire du péché du premier homme ».</a:t>
            </a:r>
          </a:p>
        </p:txBody>
      </p:sp>
    </p:spTree>
    <p:extLst>
      <p:ext uri="{BB962C8B-B14F-4D97-AF65-F5344CB8AC3E}">
        <p14:creationId xmlns:p14="http://schemas.microsoft.com/office/powerpoint/2010/main" val="2812033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59D4B03-173D-D742-9E00-6A40167E9D57}"/>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3200" dirty="0"/>
              <a:t>Duns Scot</a:t>
            </a:r>
          </a:p>
        </p:txBody>
      </p:sp>
      <p:pic>
        <p:nvPicPr>
          <p:cNvPr id="2" name="Image 1" descr="Une image contenant texte, personne&#10;&#10;Description générée automatiquement">
            <a:extLst>
              <a:ext uri="{FF2B5EF4-FFF2-40B4-BE49-F238E27FC236}">
                <a16:creationId xmlns:a16="http://schemas.microsoft.com/office/drawing/2014/main" id="{2FD5097E-DEB5-9343-A68C-6D4005501CA5}"/>
              </a:ext>
            </a:extLst>
          </p:cNvPr>
          <p:cNvPicPr>
            <a:picLocks noChangeAspect="1"/>
          </p:cNvPicPr>
          <p:nvPr/>
        </p:nvPicPr>
        <p:blipFill>
          <a:blip r:embed="rId2"/>
          <a:srcRect t="2281" b="3590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71033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F2790644-79C3-6CDA-6B61-A958AB86F549}"/>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gn="just">
              <a:lnSpc>
                <a:spcPct val="90000"/>
              </a:lnSpc>
              <a:spcAft>
                <a:spcPts val="600"/>
              </a:spcAft>
            </a:pPr>
            <a:r>
              <a:rPr lang="en-US" sz="3200">
                <a:latin typeface="+mj-lt"/>
              </a:rPr>
              <a:t>« Jésus </a:t>
            </a:r>
            <a:r>
              <a:rPr lang="en-US" sz="3200" dirty="0" err="1">
                <a:latin typeface="+mj-lt"/>
              </a:rPr>
              <a:t>devra</a:t>
            </a:r>
            <a:r>
              <a:rPr lang="en-US" sz="3200" dirty="0">
                <a:latin typeface="+mj-lt"/>
              </a:rPr>
              <a:t> </a:t>
            </a:r>
            <a:r>
              <a:rPr lang="en-US" sz="3200" dirty="0" err="1">
                <a:latin typeface="+mj-lt"/>
              </a:rPr>
              <a:t>être</a:t>
            </a:r>
            <a:r>
              <a:rPr lang="en-US" sz="3200" dirty="0">
                <a:latin typeface="+mj-lt"/>
              </a:rPr>
              <a:t> </a:t>
            </a:r>
            <a:r>
              <a:rPr lang="en-US" sz="3200" dirty="0" err="1">
                <a:latin typeface="+mj-lt"/>
              </a:rPr>
              <a:t>compris</a:t>
            </a:r>
            <a:r>
              <a:rPr lang="en-US" sz="3200" dirty="0">
                <a:latin typeface="+mj-lt"/>
              </a:rPr>
              <a:t> dans la </a:t>
            </a:r>
            <a:r>
              <a:rPr lang="en-US" sz="3200" dirty="0" err="1">
                <a:latin typeface="+mj-lt"/>
              </a:rPr>
              <a:t>logique</a:t>
            </a:r>
            <a:r>
              <a:rPr lang="en-US" sz="3200" dirty="0">
                <a:latin typeface="+mj-lt"/>
              </a:rPr>
              <a:t> de </a:t>
            </a:r>
            <a:r>
              <a:rPr lang="en-US" sz="3200" dirty="0" err="1">
                <a:latin typeface="+mj-lt"/>
              </a:rPr>
              <a:t>ce</a:t>
            </a:r>
            <a:r>
              <a:rPr lang="en-US" sz="3200" dirty="0">
                <a:latin typeface="+mj-lt"/>
              </a:rPr>
              <a:t> Dieu qui </a:t>
            </a:r>
            <a:r>
              <a:rPr lang="en-US" sz="3200" dirty="0" err="1">
                <a:latin typeface="+mj-lt"/>
              </a:rPr>
              <a:t>donne</a:t>
            </a:r>
            <a:r>
              <a:rPr lang="en-US" sz="3200" dirty="0">
                <a:latin typeface="+mj-lt"/>
              </a:rPr>
              <a:t> et qui </a:t>
            </a:r>
            <a:r>
              <a:rPr lang="en-US" sz="3200" dirty="0" err="1">
                <a:latin typeface="+mj-lt"/>
              </a:rPr>
              <a:t>redonne</a:t>
            </a:r>
            <a:r>
              <a:rPr lang="en-US" sz="3200" dirty="0">
                <a:latin typeface="+mj-lt"/>
              </a:rPr>
              <a:t>. </a:t>
            </a:r>
          </a:p>
          <a:p>
            <a:pPr algn="just">
              <a:lnSpc>
                <a:spcPct val="90000"/>
              </a:lnSpc>
              <a:spcAft>
                <a:spcPts val="600"/>
              </a:spcAft>
            </a:pPr>
            <a:r>
              <a:rPr lang="en-US" sz="3200" dirty="0">
                <a:latin typeface="+mj-lt"/>
              </a:rPr>
              <a:t>Au commencement il </a:t>
            </a:r>
            <a:r>
              <a:rPr lang="en-US" sz="3200" dirty="0" err="1">
                <a:latin typeface="+mj-lt"/>
              </a:rPr>
              <a:t>n’y</a:t>
            </a:r>
            <a:r>
              <a:rPr lang="en-US" sz="3200" dirty="0">
                <a:latin typeface="+mj-lt"/>
              </a:rPr>
              <a:t> a pas ma misère, </a:t>
            </a:r>
            <a:r>
              <a:rPr lang="en-US" sz="3200" dirty="0" err="1">
                <a:latin typeface="+mj-lt"/>
              </a:rPr>
              <a:t>mon</a:t>
            </a:r>
            <a:r>
              <a:rPr lang="en-US" sz="3200" dirty="0">
                <a:latin typeface="+mj-lt"/>
              </a:rPr>
              <a:t> </a:t>
            </a:r>
            <a:r>
              <a:rPr lang="en-US" sz="3200" dirty="0" err="1">
                <a:latin typeface="+mj-lt"/>
              </a:rPr>
              <a:t>péché</a:t>
            </a:r>
            <a:r>
              <a:rPr lang="en-US" sz="3200" dirty="0">
                <a:latin typeface="+mj-lt"/>
              </a:rPr>
              <a:t>, </a:t>
            </a:r>
            <a:r>
              <a:rPr lang="en-US" sz="3200" dirty="0" err="1">
                <a:latin typeface="+mj-lt"/>
              </a:rPr>
              <a:t>mes</a:t>
            </a:r>
            <a:r>
              <a:rPr lang="en-US" sz="3200" dirty="0">
                <a:latin typeface="+mj-lt"/>
              </a:rPr>
              <a:t> </a:t>
            </a:r>
            <a:r>
              <a:rPr lang="en-US" sz="3200" dirty="0" err="1">
                <a:latin typeface="+mj-lt"/>
              </a:rPr>
              <a:t>refus</a:t>
            </a:r>
            <a:r>
              <a:rPr lang="en-US" sz="3200" dirty="0">
                <a:latin typeface="+mj-lt"/>
              </a:rPr>
              <a:t>, et Dieu qui </a:t>
            </a:r>
            <a:r>
              <a:rPr lang="en-US" sz="3200" dirty="0" err="1">
                <a:latin typeface="+mj-lt"/>
              </a:rPr>
              <a:t>chercherait</a:t>
            </a:r>
            <a:r>
              <a:rPr lang="en-US" sz="3200" dirty="0">
                <a:latin typeface="+mj-lt"/>
              </a:rPr>
              <a:t> </a:t>
            </a:r>
            <a:r>
              <a:rPr lang="en-US" sz="3200" dirty="0" err="1">
                <a:latin typeface="+mj-lt"/>
              </a:rPr>
              <a:t>une</a:t>
            </a:r>
            <a:r>
              <a:rPr lang="en-US" sz="3200" dirty="0">
                <a:latin typeface="+mj-lt"/>
              </a:rPr>
              <a:t> </a:t>
            </a:r>
            <a:r>
              <a:rPr lang="en-US" sz="3200" dirty="0" err="1">
                <a:latin typeface="+mj-lt"/>
              </a:rPr>
              <a:t>réponse</a:t>
            </a:r>
            <a:r>
              <a:rPr lang="en-US" sz="3200" dirty="0">
                <a:latin typeface="+mj-lt"/>
              </a:rPr>
              <a:t>, </a:t>
            </a:r>
            <a:r>
              <a:rPr lang="en-US" sz="3200" dirty="0" err="1">
                <a:latin typeface="+mj-lt"/>
              </a:rPr>
              <a:t>une</a:t>
            </a:r>
            <a:r>
              <a:rPr lang="en-US" sz="3200" dirty="0">
                <a:latin typeface="+mj-lt"/>
              </a:rPr>
              <a:t> </a:t>
            </a:r>
            <a:r>
              <a:rPr lang="en-US" sz="3200" dirty="0" err="1">
                <a:latin typeface="+mj-lt"/>
              </a:rPr>
              <a:t>réparation</a:t>
            </a:r>
            <a:r>
              <a:rPr lang="en-US" sz="3200" dirty="0">
                <a:latin typeface="+mj-lt"/>
              </a:rPr>
              <a:t> </a:t>
            </a:r>
            <a:r>
              <a:rPr lang="en-US" sz="3200" dirty="0" err="1">
                <a:latin typeface="+mj-lt"/>
              </a:rPr>
              <a:t>adéquate</a:t>
            </a:r>
            <a:r>
              <a:rPr lang="en-US" sz="3200" dirty="0">
                <a:latin typeface="+mj-lt"/>
              </a:rPr>
              <a:t>. </a:t>
            </a:r>
          </a:p>
        </p:txBody>
      </p:sp>
      <p:pic>
        <p:nvPicPr>
          <p:cNvPr id="3" name="Image 2" descr="Une image contenant Visage humain, personne, Front, habits&#10;&#10;Description générée automatiquement">
            <a:extLst>
              <a:ext uri="{FF2B5EF4-FFF2-40B4-BE49-F238E27FC236}">
                <a16:creationId xmlns:a16="http://schemas.microsoft.com/office/drawing/2014/main" id="{BBD08164-5724-9F2F-9343-2CE507675F37}"/>
              </a:ext>
            </a:extLst>
          </p:cNvPr>
          <p:cNvPicPr>
            <a:picLocks noChangeAspect="1"/>
          </p:cNvPicPr>
          <p:nvPr/>
        </p:nvPicPr>
        <p:blipFill>
          <a:blip r:embed="rId2"/>
          <a:srcRect t="1224" r="1" b="20329"/>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897850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892E-0EA2-CE91-27F8-FF2C7FB9CD2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BFE919B-62D1-CC23-D79A-CF6F2D2F50E4}"/>
              </a:ext>
            </a:extLst>
          </p:cNvPr>
          <p:cNvSpPr txBox="1"/>
          <p:nvPr/>
        </p:nvSpPr>
        <p:spPr>
          <a:xfrm>
            <a:off x="1550650" y="1166842"/>
            <a:ext cx="9090700" cy="4031873"/>
          </a:xfrm>
          <a:prstGeom prst="rect">
            <a:avLst/>
          </a:prstGeom>
          <a:noFill/>
        </p:spPr>
        <p:txBody>
          <a:bodyPr wrap="square" rtlCol="0">
            <a:spAutoFit/>
          </a:bodyPr>
          <a:lstStyle/>
          <a:p>
            <a:pPr algn="just"/>
            <a:r>
              <a:rPr lang="fr-FR" sz="3200" dirty="0">
                <a:latin typeface="+mj-lt"/>
              </a:rPr>
              <a:t>Au commencement il y a un Dieu qui aime et qui choisit, qui donne et qui pardonne, qui crée pour se lier. Au point de départ il n’y a pas moi, mes états d’âme, et mon besoin de salut, ni le monde et ses ténèbres. « Au commencement il y a le Verbe », chantait saint Jean : la Parole de Dieu qui crée et qui recrée. Dieu a toujours l’initiative. »</a:t>
            </a:r>
          </a:p>
          <a:p>
            <a:pPr algn="just"/>
            <a:r>
              <a:rPr lang="fr-FR" sz="3200" dirty="0">
                <a:latin typeface="+mj-lt"/>
              </a:rPr>
              <a:t>(Jean-Noël BEZANÇON, </a:t>
            </a:r>
            <a:r>
              <a:rPr lang="fr-FR" sz="3200" i="1" dirty="0">
                <a:latin typeface="+mj-lt"/>
              </a:rPr>
              <a:t>Dieu sauve</a:t>
            </a:r>
            <a:r>
              <a:rPr lang="fr-FR" sz="3200" dirty="0">
                <a:latin typeface="+mj-lt"/>
              </a:rPr>
              <a:t>, p. 21-23)</a:t>
            </a:r>
          </a:p>
        </p:txBody>
      </p:sp>
    </p:spTree>
    <p:extLst>
      <p:ext uri="{BB962C8B-B14F-4D97-AF65-F5344CB8AC3E}">
        <p14:creationId xmlns:p14="http://schemas.microsoft.com/office/powerpoint/2010/main" val="278025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7A04CA-1B25-02CE-E613-B131D1A6F98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1EBE92-454E-E97E-BB44-BF0D4A287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8B74DCBF-D477-FB2D-19C0-D9AE8BB64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8CF2B2A2-4D2F-D3A8-630F-62740B8CF5C2}"/>
              </a:ext>
            </a:extLst>
          </p:cNvPr>
          <p:cNvSpPr txBox="1"/>
          <p:nvPr/>
        </p:nvSpPr>
        <p:spPr>
          <a:xfrm>
            <a:off x="572493" y="2071316"/>
            <a:ext cx="6934436" cy="4119172"/>
          </a:xfrm>
          <a:prstGeom prst="rect">
            <a:avLst/>
          </a:prstGeom>
        </p:spPr>
        <p:txBody>
          <a:bodyPr vert="horz" lIns="91440" tIns="45720" rIns="91440" bIns="45720" rtlCol="0" anchor="t">
            <a:normAutofit/>
          </a:bodyPr>
          <a:lstStyle/>
          <a:p>
            <a:pPr algn="just"/>
            <a:r>
              <a:rPr lang="fr-FR" sz="3200" dirty="0">
                <a:latin typeface="+mj-lt"/>
              </a:rPr>
              <a:t>« L</a:t>
            </a:r>
            <a:r>
              <a:rPr lang="fr-FR" sz="3200" dirty="0">
                <a:effectLst/>
                <a:latin typeface="+mj-lt"/>
                <a:ea typeface="Calibri" panose="020F0502020204030204" pitchFamily="34" charset="0"/>
                <a:cs typeface="Times New Roman (Corps CS)"/>
              </a:rPr>
              <a:t>e salut n’est pas le péché réparé, </a:t>
            </a:r>
          </a:p>
          <a:p>
            <a:pPr algn="just"/>
            <a:r>
              <a:rPr lang="fr-FR" sz="3200" dirty="0">
                <a:effectLst/>
                <a:latin typeface="+mj-lt"/>
                <a:ea typeface="Calibri" panose="020F0502020204030204" pitchFamily="34" charset="0"/>
                <a:cs typeface="Times New Roman (Corps CS)"/>
              </a:rPr>
              <a:t>c’est le péché qui est le salut refusé. » </a:t>
            </a:r>
            <a:endParaRPr lang="fr-FR" sz="3200" dirty="0">
              <a:solidFill>
                <a:srgbClr val="404040"/>
              </a:solidFill>
              <a:effectLst/>
              <a:latin typeface="+mj-lt"/>
              <a:ea typeface="Calibri" panose="020F0502020204030204" pitchFamily="34" charset="0"/>
              <a:cs typeface="Times New Roman (Corps CS)"/>
            </a:endParaRPr>
          </a:p>
          <a:p>
            <a:pPr algn="just"/>
            <a:r>
              <a:rPr lang="fr-FR" sz="3200" dirty="0">
                <a:latin typeface="+mj-lt"/>
              </a:rPr>
              <a:t>(Jean-Noël BEZANÇON, </a:t>
            </a:r>
            <a:r>
              <a:rPr lang="fr-FR" sz="3200" i="1" dirty="0">
                <a:latin typeface="+mj-lt"/>
              </a:rPr>
              <a:t>Dieu sauve</a:t>
            </a:r>
            <a:r>
              <a:rPr lang="fr-FR" sz="3200" dirty="0">
                <a:latin typeface="+mj-lt"/>
              </a:rPr>
              <a:t>, p. 25)</a:t>
            </a:r>
          </a:p>
        </p:txBody>
      </p:sp>
      <p:pic>
        <p:nvPicPr>
          <p:cNvPr id="3" name="Image 2" descr="Une image contenant Visage humain, personne, Front, habits&#10;&#10;Description générée automatiquement">
            <a:extLst>
              <a:ext uri="{FF2B5EF4-FFF2-40B4-BE49-F238E27FC236}">
                <a16:creationId xmlns:a16="http://schemas.microsoft.com/office/drawing/2014/main" id="{B40FEE42-7206-3B4E-836A-4C140959FA3F}"/>
              </a:ext>
            </a:extLst>
          </p:cNvPr>
          <p:cNvPicPr>
            <a:picLocks noChangeAspect="1"/>
          </p:cNvPicPr>
          <p:nvPr/>
        </p:nvPicPr>
        <p:blipFill>
          <a:blip r:embed="rId2"/>
          <a:srcRect t="1224" r="1" b="20329"/>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381652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à quoi le voit-on ?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solidFill>
                  <a:srgbClr val="FF0000"/>
                </a:solidFill>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67236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686594C5-D230-5DE1-8E31-13A53987EA06}"/>
              </a:ext>
            </a:extLst>
          </p:cNvPr>
          <p:cNvSpPr txBox="1"/>
          <p:nvPr/>
        </p:nvSpPr>
        <p:spPr>
          <a:xfrm>
            <a:off x="630936" y="2807208"/>
            <a:ext cx="4969764" cy="3410712"/>
          </a:xfrm>
          <a:prstGeom prst="rect">
            <a:avLst/>
          </a:prstGeom>
        </p:spPr>
        <p:txBody>
          <a:bodyPr vert="horz" lIns="91440" tIns="45720" rIns="91440" bIns="45720" rtlCol="0" anchor="t">
            <a:normAutofit/>
          </a:bodyPr>
          <a:lstStyle/>
          <a:p>
            <a:pPr>
              <a:lnSpc>
                <a:spcPct val="90000"/>
              </a:lnSpc>
              <a:spcAft>
                <a:spcPts val="600"/>
              </a:spcAft>
            </a:pPr>
            <a:r>
              <a:rPr lang="en-US" sz="4000" dirty="0">
                <a:latin typeface="+mj-lt"/>
              </a:rPr>
              <a:t>Giotto</a:t>
            </a:r>
          </a:p>
          <a:p>
            <a:pPr>
              <a:lnSpc>
                <a:spcPct val="90000"/>
              </a:lnSpc>
              <a:spcAft>
                <a:spcPts val="600"/>
              </a:spcAft>
            </a:pPr>
            <a:r>
              <a:rPr lang="en-US" sz="4000" i="1" dirty="0" err="1">
                <a:latin typeface="+mj-lt"/>
              </a:rPr>
              <a:t>Présentation</a:t>
            </a:r>
            <a:r>
              <a:rPr lang="en-US" sz="4000" i="1" dirty="0">
                <a:latin typeface="+mj-lt"/>
              </a:rPr>
              <a:t> au Temple</a:t>
            </a:r>
          </a:p>
          <a:p>
            <a:pPr>
              <a:lnSpc>
                <a:spcPct val="90000"/>
              </a:lnSpc>
              <a:spcAft>
                <a:spcPts val="600"/>
              </a:spcAft>
            </a:pPr>
            <a:r>
              <a:rPr lang="en-US" sz="4000" dirty="0">
                <a:latin typeface="+mj-lt"/>
              </a:rPr>
              <a:t>1303-1306, Chapelle des Scrovegni </a:t>
            </a:r>
          </a:p>
          <a:p>
            <a:pPr>
              <a:lnSpc>
                <a:spcPct val="90000"/>
              </a:lnSpc>
              <a:spcAft>
                <a:spcPts val="600"/>
              </a:spcAft>
            </a:pPr>
            <a:r>
              <a:rPr lang="en-US" sz="4000" dirty="0" err="1">
                <a:latin typeface="+mj-lt"/>
              </a:rPr>
              <a:t>Padoue</a:t>
            </a:r>
            <a:endParaRPr lang="en-US" sz="4000" dirty="0">
              <a:latin typeface="+mj-lt"/>
            </a:endParaRPr>
          </a:p>
          <a:p>
            <a:pPr indent="-228600">
              <a:lnSpc>
                <a:spcPct val="90000"/>
              </a:lnSpc>
              <a:spcAft>
                <a:spcPts val="600"/>
              </a:spcAft>
              <a:buFont typeface="Arial" panose="020B0604020202020204" pitchFamily="34" charset="0"/>
              <a:buChar char="•"/>
            </a:pPr>
            <a:endParaRPr lang="en-US" sz="2200" dirty="0"/>
          </a:p>
        </p:txBody>
      </p:sp>
      <p:pic>
        <p:nvPicPr>
          <p:cNvPr id="2" name="Image 1">
            <a:extLst>
              <a:ext uri="{FF2B5EF4-FFF2-40B4-BE49-F238E27FC236}">
                <a16:creationId xmlns:a16="http://schemas.microsoft.com/office/drawing/2014/main" id="{DBC0A58E-8F5A-BD3F-85DD-15EBEC6E011C}"/>
              </a:ext>
            </a:extLst>
          </p:cNvPr>
          <p:cNvPicPr>
            <a:picLocks noChangeAspect="1"/>
          </p:cNvPicPr>
          <p:nvPr/>
        </p:nvPicPr>
        <p:blipFill>
          <a:blip r:embed="rId2"/>
          <a:srcRect l="10738" r="11777" b="-1"/>
          <a:stretch>
            <a:fillRect/>
          </a:stretch>
        </p:blipFill>
        <p:spPr>
          <a:xfrm>
            <a:off x="5953968" y="640080"/>
            <a:ext cx="5594754" cy="5577840"/>
          </a:xfrm>
          <a:prstGeom prst="rect">
            <a:avLst/>
          </a:prstGeom>
        </p:spPr>
      </p:pic>
    </p:spTree>
    <p:extLst>
      <p:ext uri="{BB962C8B-B14F-4D97-AF65-F5344CB8AC3E}">
        <p14:creationId xmlns:p14="http://schemas.microsoft.com/office/powerpoint/2010/main" val="1465004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art, peinture, dessin, croquis&#10;&#10;Description générée automatiquement">
            <a:extLst>
              <a:ext uri="{FF2B5EF4-FFF2-40B4-BE49-F238E27FC236}">
                <a16:creationId xmlns:a16="http://schemas.microsoft.com/office/drawing/2014/main" id="{C3BC0302-F530-CAAA-D29D-89A79E0148E0}"/>
              </a:ext>
            </a:extLst>
          </p:cNvPr>
          <p:cNvPicPr>
            <a:picLocks noChangeAspect="1"/>
          </p:cNvPicPr>
          <p:nvPr/>
        </p:nvPicPr>
        <p:blipFill>
          <a:blip r:embed="rId2"/>
          <a:stretch>
            <a:fillRect/>
          </a:stretch>
        </p:blipFill>
        <p:spPr>
          <a:xfrm>
            <a:off x="-84447" y="1367064"/>
            <a:ext cx="12276447" cy="4123871"/>
          </a:xfrm>
          <a:prstGeom prst="rect">
            <a:avLst/>
          </a:prstGeom>
        </p:spPr>
      </p:pic>
    </p:spTree>
    <p:extLst>
      <p:ext uri="{BB962C8B-B14F-4D97-AF65-F5344CB8AC3E}">
        <p14:creationId xmlns:p14="http://schemas.microsoft.com/office/powerpoint/2010/main" val="2306072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3829D1-D152-684C-94F7-D5C57362C0ED}"/>
              </a:ext>
            </a:extLst>
          </p:cNvPr>
          <p:cNvSpPr txBox="1"/>
          <p:nvPr/>
        </p:nvSpPr>
        <p:spPr>
          <a:xfrm>
            <a:off x="518160" y="782121"/>
            <a:ext cx="11155680" cy="5293757"/>
          </a:xfrm>
          <a:prstGeom prst="rect">
            <a:avLst/>
          </a:prstGeom>
          <a:noFill/>
        </p:spPr>
        <p:txBody>
          <a:bodyPr wrap="square" rtlCol="0">
            <a:spAutoFit/>
          </a:bodyPr>
          <a:lstStyle/>
          <a:p>
            <a:pPr algn="ctr"/>
            <a:r>
              <a:rPr lang="fr-FR" sz="3200" dirty="0" err="1">
                <a:latin typeface="+mj-lt"/>
                <a:cs typeface="Times New Roman" panose="02020603050405020304" pitchFamily="18" charset="0"/>
              </a:rPr>
              <a:t>Rm</a:t>
            </a:r>
            <a:r>
              <a:rPr lang="fr-FR" sz="3200" dirty="0">
                <a:latin typeface="+mj-lt"/>
                <a:cs typeface="Times New Roman" panose="02020603050405020304" pitchFamily="18" charset="0"/>
              </a:rPr>
              <a:t> 5 (BJ)</a:t>
            </a:r>
          </a:p>
          <a:p>
            <a:pPr algn="ctr"/>
            <a:endParaRPr lang="fr-FR" sz="3200" b="1" dirty="0">
              <a:latin typeface="+mj-lt"/>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gn="just"/>
            <a:r>
              <a:rPr lang="fr-FR" sz="3200" dirty="0">
                <a:latin typeface="+mj-lt"/>
                <a:cs typeface="Times New Roman" panose="02020603050405020304" pitchFamily="18" charset="0"/>
              </a:rPr>
              <a:t>12. Voilà pourquoi, </a:t>
            </a:r>
            <a:r>
              <a:rPr lang="fr-FR" sz="3200" b="1" dirty="0">
                <a:latin typeface="+mj-lt"/>
                <a:cs typeface="Times New Roman" panose="02020603050405020304" pitchFamily="18" charset="0"/>
              </a:rPr>
              <a:t>de même que par un </a:t>
            </a:r>
            <a:r>
              <a:rPr lang="fr-FR" sz="3200" b="1" dirty="0">
                <a:solidFill>
                  <a:srgbClr val="0070C0"/>
                </a:solidFill>
                <a:latin typeface="+mj-lt"/>
                <a:cs typeface="Times New Roman" panose="02020603050405020304" pitchFamily="18" charset="0"/>
              </a:rPr>
              <a:t>seul</a:t>
            </a:r>
            <a:r>
              <a:rPr lang="fr-FR" sz="3200" b="1" dirty="0">
                <a:latin typeface="+mj-lt"/>
                <a:cs typeface="Times New Roman" panose="02020603050405020304" pitchFamily="18" charset="0"/>
              </a:rPr>
              <a:t> homme le péché est entré dans le monde, et par le péché la mort</a:t>
            </a:r>
            <a:r>
              <a:rPr lang="fr-FR" sz="3200" dirty="0">
                <a:latin typeface="+mj-lt"/>
                <a:cs typeface="Times New Roman" panose="02020603050405020304" pitchFamily="18" charset="0"/>
              </a:rPr>
              <a:t>, et qu’ainsi la mort a passé en tous les hommes, du fait que tous ont péché ;</a:t>
            </a:r>
          </a:p>
          <a:p>
            <a:pPr algn="just"/>
            <a:r>
              <a:rPr lang="fr-FR" sz="3200" dirty="0">
                <a:latin typeface="+mj-lt"/>
                <a:cs typeface="Times New Roman" panose="02020603050405020304" pitchFamily="18" charset="0"/>
              </a:rPr>
              <a:t>13. Car jusqu’à la loi il y avait du péché dans le monde, mais le péché n’est pas imputé quand il n’y a pas de loi ;</a:t>
            </a:r>
          </a:p>
          <a:p>
            <a:pPr algn="just"/>
            <a:r>
              <a:rPr lang="fr-FR" sz="3200" dirty="0">
                <a:latin typeface="+mj-lt"/>
                <a:cs typeface="Times New Roman" panose="02020603050405020304" pitchFamily="18" charset="0"/>
              </a:rPr>
              <a:t>14. Cependant la mort a régné d’</a:t>
            </a:r>
            <a:r>
              <a:rPr lang="fr-FR" sz="3200" dirty="0">
                <a:solidFill>
                  <a:schemeClr val="accent2"/>
                </a:solidFill>
                <a:latin typeface="+mj-lt"/>
                <a:cs typeface="Times New Roman" panose="02020603050405020304" pitchFamily="18" charset="0"/>
              </a:rPr>
              <a:t>Adam</a:t>
            </a:r>
            <a:r>
              <a:rPr lang="fr-FR" sz="3200" dirty="0">
                <a:latin typeface="+mj-lt"/>
                <a:cs typeface="Times New Roman" panose="02020603050405020304" pitchFamily="18" charset="0"/>
              </a:rPr>
              <a:t> à Moïse même sur ceux qui n’avaient point péché d’une transgression semblable à celle d’</a:t>
            </a:r>
            <a:r>
              <a:rPr lang="fr-FR" sz="3200" dirty="0">
                <a:solidFill>
                  <a:schemeClr val="accent2"/>
                </a:solidFill>
                <a:latin typeface="+mj-lt"/>
                <a:cs typeface="Times New Roman" panose="02020603050405020304" pitchFamily="18" charset="0"/>
              </a:rPr>
              <a:t>Adam</a:t>
            </a:r>
            <a:r>
              <a:rPr lang="fr-FR" sz="3200" dirty="0">
                <a:latin typeface="+mj-lt"/>
                <a:cs typeface="Times New Roman" panose="02020603050405020304" pitchFamily="18" charset="0"/>
              </a:rPr>
              <a:t>, figure de celui qui devait venir…</a:t>
            </a:r>
          </a:p>
          <a:p>
            <a:endParaRPr lang="fr-FR" dirty="0"/>
          </a:p>
        </p:txBody>
      </p:sp>
    </p:spTree>
    <p:extLst>
      <p:ext uri="{BB962C8B-B14F-4D97-AF65-F5344CB8AC3E}">
        <p14:creationId xmlns:p14="http://schemas.microsoft.com/office/powerpoint/2010/main" val="239000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9F90F7-25C4-794E-A4D2-0CA3B9459D7E}"/>
              </a:ext>
            </a:extLst>
          </p:cNvPr>
          <p:cNvSpPr txBox="1"/>
          <p:nvPr/>
        </p:nvSpPr>
        <p:spPr>
          <a:xfrm>
            <a:off x="568037" y="481627"/>
            <a:ext cx="11055926" cy="6001643"/>
          </a:xfrm>
          <a:prstGeom prst="rect">
            <a:avLst/>
          </a:prstGeom>
          <a:noFill/>
        </p:spPr>
        <p:txBody>
          <a:bodyPr wrap="square" rtlCol="0">
            <a:spAutoFit/>
          </a:bodyPr>
          <a:lstStyle/>
          <a:p>
            <a:pPr algn="just"/>
            <a:r>
              <a:rPr lang="fr-FR" sz="3200" dirty="0">
                <a:latin typeface="+mj-lt"/>
                <a:cs typeface="Times New Roman" panose="02020603050405020304" pitchFamily="18" charset="0"/>
              </a:rPr>
              <a:t>15. Mais il n’en va pas du don comme de la faute. Si, par la faute d’un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la multitude est morte, </a:t>
            </a:r>
            <a:r>
              <a:rPr lang="fr-FR" sz="3200" b="1" dirty="0">
                <a:solidFill>
                  <a:srgbClr val="FF0000"/>
                </a:solidFill>
                <a:latin typeface="+mj-lt"/>
                <a:cs typeface="Times New Roman" panose="02020603050405020304" pitchFamily="18" charset="0"/>
              </a:rPr>
              <a:t>combien plus</a:t>
            </a:r>
            <a:r>
              <a:rPr lang="fr-FR" sz="3200" dirty="0">
                <a:latin typeface="+mj-lt"/>
                <a:cs typeface="Times New Roman" panose="02020603050405020304" pitchFamily="18" charset="0"/>
              </a:rPr>
              <a:t> la grâce de Dieu et le don conféré par la grâce d’un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homme, </a:t>
            </a:r>
            <a:r>
              <a:rPr lang="fr-FR" sz="3200" dirty="0">
                <a:solidFill>
                  <a:schemeClr val="accent6"/>
                </a:solidFill>
                <a:latin typeface="+mj-lt"/>
                <a:cs typeface="Times New Roman" panose="02020603050405020304" pitchFamily="18" charset="0"/>
              </a:rPr>
              <a:t>Jésus Christ</a:t>
            </a:r>
            <a:r>
              <a:rPr lang="fr-FR" sz="3200" dirty="0">
                <a:latin typeface="+mj-lt"/>
                <a:cs typeface="Times New Roman" panose="02020603050405020304" pitchFamily="18" charset="0"/>
              </a:rPr>
              <a:t>, se sont-ils répandus à profusion sur la multitude.</a:t>
            </a:r>
          </a:p>
          <a:p>
            <a:pPr algn="just"/>
            <a:r>
              <a:rPr lang="fr-FR" sz="3200" dirty="0">
                <a:latin typeface="+mj-lt"/>
                <a:cs typeface="Times New Roman" panose="02020603050405020304" pitchFamily="18" charset="0"/>
              </a:rPr>
              <a:t>16. Et il n’en va pas du don comme des conséquences du péché d’un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 le jugement venant après un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péché aboutit à une condamnation, l’œuvre de grâce à la suite d’un grand nombre de fautes aboutit à une justification. </a:t>
            </a:r>
          </a:p>
          <a:p>
            <a:pPr algn="just"/>
            <a:r>
              <a:rPr lang="fr-FR" sz="3200" dirty="0">
                <a:latin typeface="+mj-lt"/>
                <a:cs typeface="Times New Roman" panose="02020603050405020304" pitchFamily="18" charset="0"/>
              </a:rPr>
              <a:t>17. Si, en effet, par la faute d’un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la mort a régné du fait de ce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homme, </a:t>
            </a:r>
            <a:r>
              <a:rPr lang="fr-FR" sz="3200" b="1" dirty="0">
                <a:solidFill>
                  <a:srgbClr val="FF0000"/>
                </a:solidFill>
                <a:latin typeface="+mj-lt"/>
                <a:cs typeface="Times New Roman" panose="02020603050405020304" pitchFamily="18" charset="0"/>
              </a:rPr>
              <a:t>combien plus</a:t>
            </a:r>
            <a:r>
              <a:rPr lang="fr-FR" sz="3200" dirty="0">
                <a:solidFill>
                  <a:srgbClr val="FF0000"/>
                </a:solidFill>
                <a:latin typeface="+mj-lt"/>
                <a:cs typeface="Times New Roman" panose="02020603050405020304" pitchFamily="18" charset="0"/>
              </a:rPr>
              <a:t> </a:t>
            </a:r>
            <a:r>
              <a:rPr lang="fr-FR" sz="3200" dirty="0">
                <a:latin typeface="+mj-lt"/>
                <a:cs typeface="Times New Roman" panose="02020603050405020304" pitchFamily="18" charset="0"/>
              </a:rPr>
              <a:t>ceux qui reçoivent avec profusion la grâce et le don de la justice règneront-ils dans la vie par le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a:t>
            </a:r>
            <a:r>
              <a:rPr lang="fr-FR" sz="3200" dirty="0">
                <a:solidFill>
                  <a:schemeClr val="accent6"/>
                </a:solidFill>
                <a:latin typeface="+mj-lt"/>
                <a:cs typeface="Times New Roman" panose="02020603050405020304" pitchFamily="18" charset="0"/>
              </a:rPr>
              <a:t>Jésus Christ</a:t>
            </a:r>
            <a:r>
              <a:rPr lang="fr-FR" sz="3200" dirty="0">
                <a:latin typeface="+mj-lt"/>
                <a:cs typeface="Times New Roman" panose="02020603050405020304" pitchFamily="18" charset="0"/>
              </a:rPr>
              <a:t>.</a:t>
            </a:r>
          </a:p>
        </p:txBody>
      </p:sp>
    </p:spTree>
    <p:extLst>
      <p:ext uri="{BB962C8B-B14F-4D97-AF65-F5344CB8AC3E}">
        <p14:creationId xmlns:p14="http://schemas.microsoft.com/office/powerpoint/2010/main" val="3259492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1FE26F-C028-AF49-A9F1-C23027129FC0}"/>
              </a:ext>
            </a:extLst>
          </p:cNvPr>
          <p:cNvSpPr txBox="1"/>
          <p:nvPr/>
        </p:nvSpPr>
        <p:spPr>
          <a:xfrm>
            <a:off x="1685365" y="1201271"/>
            <a:ext cx="8857129" cy="4123764"/>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9DA3F566-4AB9-DD4D-9EE6-89A21E800946}"/>
              </a:ext>
            </a:extLst>
          </p:cNvPr>
          <p:cNvSpPr txBox="1"/>
          <p:nvPr/>
        </p:nvSpPr>
        <p:spPr>
          <a:xfrm>
            <a:off x="435032" y="535900"/>
            <a:ext cx="11321935" cy="5786199"/>
          </a:xfrm>
          <a:prstGeom prst="rect">
            <a:avLst/>
          </a:prstGeom>
          <a:noFill/>
        </p:spPr>
        <p:txBody>
          <a:bodyPr wrap="square" rtlCol="0">
            <a:spAutoFit/>
          </a:bodyPr>
          <a:lstStyle/>
          <a:p>
            <a:r>
              <a:rPr lang="fr-FR" sz="3200" dirty="0">
                <a:latin typeface="+mj-lt"/>
                <a:cs typeface="Times New Roman" panose="02020603050405020304" pitchFamily="18" charset="0"/>
              </a:rPr>
              <a:t>18. Ainsi donc, comme la faute d’un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a entraîné sur tous les hommes une condamnation, de même l’œuvre de justice d’un </a:t>
            </a:r>
            <a:r>
              <a:rPr lang="fr-FR" sz="3200" dirty="0">
                <a:solidFill>
                  <a:srgbClr val="0070C0"/>
                </a:solidFill>
                <a:latin typeface="+mj-lt"/>
                <a:cs typeface="Times New Roman" panose="02020603050405020304" pitchFamily="18" charset="0"/>
              </a:rPr>
              <a:t>seul</a:t>
            </a:r>
            <a:r>
              <a:rPr lang="fr-FR" sz="3200" dirty="0">
                <a:latin typeface="+mj-lt"/>
                <a:cs typeface="Times New Roman" panose="02020603050405020304" pitchFamily="18" charset="0"/>
              </a:rPr>
              <a:t> procure à tous une justification qui donne la vie.</a:t>
            </a:r>
          </a:p>
          <a:p>
            <a:r>
              <a:rPr lang="fr-FR" sz="3200" dirty="0">
                <a:latin typeface="+mj-lt"/>
                <a:cs typeface="Times New Roman" panose="02020603050405020304" pitchFamily="18" charset="0"/>
              </a:rPr>
              <a:t>19. </a:t>
            </a:r>
            <a:r>
              <a:rPr lang="fr-FR" sz="3200" b="1" dirty="0">
                <a:latin typeface="+mj-lt"/>
                <a:cs typeface="Times New Roman" panose="02020603050405020304" pitchFamily="18" charset="0"/>
              </a:rPr>
              <a:t>Comme en effet par la désobéissance d’un </a:t>
            </a:r>
            <a:r>
              <a:rPr lang="fr-FR" sz="3200" b="1" dirty="0">
                <a:solidFill>
                  <a:srgbClr val="0070C0"/>
                </a:solidFill>
                <a:latin typeface="+mj-lt"/>
                <a:cs typeface="Times New Roman" panose="02020603050405020304" pitchFamily="18" charset="0"/>
              </a:rPr>
              <a:t>seul</a:t>
            </a:r>
            <a:r>
              <a:rPr lang="fr-FR" sz="3200" b="1" dirty="0">
                <a:latin typeface="+mj-lt"/>
                <a:cs typeface="Times New Roman" panose="02020603050405020304" pitchFamily="18" charset="0"/>
              </a:rPr>
              <a:t> homme la multitude a été constituée pécheresse, ainsi par l’obéissance d’un </a:t>
            </a:r>
            <a:r>
              <a:rPr lang="fr-FR" sz="3200" b="1" dirty="0">
                <a:solidFill>
                  <a:srgbClr val="0070C0"/>
                </a:solidFill>
                <a:latin typeface="+mj-lt"/>
                <a:cs typeface="Times New Roman" panose="02020603050405020304" pitchFamily="18" charset="0"/>
              </a:rPr>
              <a:t>seul</a:t>
            </a:r>
            <a:r>
              <a:rPr lang="fr-FR" sz="3200" b="1" dirty="0">
                <a:latin typeface="+mj-lt"/>
                <a:cs typeface="Times New Roman" panose="02020603050405020304" pitchFamily="18" charset="0"/>
              </a:rPr>
              <a:t> la multitude sera-t-elle constituée juste.</a:t>
            </a:r>
            <a:r>
              <a:rPr lang="fr-FR" sz="3200" dirty="0">
                <a:latin typeface="+mj-lt"/>
                <a:cs typeface="Times New Roman" panose="02020603050405020304" pitchFamily="18" charset="0"/>
              </a:rPr>
              <a:t> </a:t>
            </a:r>
          </a:p>
          <a:p>
            <a:r>
              <a:rPr lang="fr-FR" sz="3200" dirty="0">
                <a:latin typeface="+mj-lt"/>
                <a:cs typeface="Times New Roman" panose="02020603050405020304" pitchFamily="18" charset="0"/>
              </a:rPr>
              <a:t>20. La Loi, elle, est intervenue pour que se multipliât la faute ; mais où le péché s’est multiplié, la grâce a surabondé :</a:t>
            </a:r>
          </a:p>
          <a:p>
            <a:r>
              <a:rPr lang="fr-FR" sz="3200" dirty="0">
                <a:latin typeface="+mj-lt"/>
                <a:cs typeface="Times New Roman" panose="02020603050405020304" pitchFamily="18" charset="0"/>
              </a:rPr>
              <a:t>21. Ainsi, de même que le péché a régné dans la mort, de même la grâce régnerait par la justice pour la vie éternelle par </a:t>
            </a:r>
            <a:r>
              <a:rPr lang="fr-FR" sz="3200" dirty="0">
                <a:solidFill>
                  <a:schemeClr val="accent6"/>
                </a:solidFill>
                <a:latin typeface="+mj-lt"/>
                <a:cs typeface="Times New Roman" panose="02020603050405020304" pitchFamily="18" charset="0"/>
              </a:rPr>
              <a:t>Jésus Christ </a:t>
            </a:r>
            <a:r>
              <a:rPr lang="fr-FR" sz="3200" dirty="0">
                <a:latin typeface="+mj-lt"/>
                <a:cs typeface="Times New Roman" panose="02020603050405020304" pitchFamily="18" charset="0"/>
              </a:rPr>
              <a:t>notre Seigneur. </a:t>
            </a:r>
          </a:p>
          <a:p>
            <a:endParaRPr lang="fr-FR" dirty="0"/>
          </a:p>
        </p:txBody>
      </p:sp>
    </p:spTree>
    <p:extLst>
      <p:ext uri="{BB962C8B-B14F-4D97-AF65-F5344CB8AC3E}">
        <p14:creationId xmlns:p14="http://schemas.microsoft.com/office/powerpoint/2010/main" val="2546219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à quoi le voit-on ?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solidFill>
                  <a:srgbClr val="FF0000"/>
                </a:solidFill>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93368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AE8EB335-DCEF-D366-7FD4-B9543B271FEA}"/>
              </a:ext>
            </a:extLst>
          </p:cNvPr>
          <p:cNvSpPr txBox="1"/>
          <p:nvPr/>
        </p:nvSpPr>
        <p:spPr>
          <a:xfrm>
            <a:off x="630935" y="2807208"/>
            <a:ext cx="4693233" cy="3410712"/>
          </a:xfrm>
          <a:prstGeom prst="rect">
            <a:avLst/>
          </a:prstGeom>
        </p:spPr>
        <p:txBody>
          <a:bodyPr vert="horz" lIns="91440" tIns="45720" rIns="91440" bIns="45720" rtlCol="0" anchor="t">
            <a:normAutofit/>
          </a:bodyPr>
          <a:lstStyle/>
          <a:p>
            <a:pPr>
              <a:lnSpc>
                <a:spcPct val="90000"/>
              </a:lnSpc>
              <a:spcAft>
                <a:spcPts val="600"/>
              </a:spcAft>
            </a:pPr>
            <a:r>
              <a:rPr lang="en-US" sz="3200" dirty="0">
                <a:latin typeface="+mj-lt"/>
              </a:rPr>
              <a:t>« Je </a:t>
            </a:r>
            <a:r>
              <a:rPr lang="en-US" sz="3200" dirty="0" err="1">
                <a:latin typeface="+mj-lt"/>
              </a:rPr>
              <a:t>croyais</a:t>
            </a:r>
            <a:r>
              <a:rPr lang="en-US" sz="3200" dirty="0">
                <a:latin typeface="+mj-lt"/>
              </a:rPr>
              <a:t>  </a:t>
            </a:r>
            <a:r>
              <a:rPr lang="en-US" sz="3200" dirty="0" err="1">
                <a:latin typeface="+mj-lt"/>
              </a:rPr>
              <a:t>que</a:t>
            </a:r>
            <a:r>
              <a:rPr lang="en-US" sz="3200" dirty="0">
                <a:latin typeface="+mj-lt"/>
              </a:rPr>
              <a:t> </a:t>
            </a:r>
            <a:r>
              <a:rPr lang="en-US" sz="3200" dirty="0" err="1">
                <a:latin typeface="+mj-lt"/>
              </a:rPr>
              <a:t>ce</a:t>
            </a:r>
            <a:r>
              <a:rPr lang="en-US" sz="3200" dirty="0">
                <a:latin typeface="+mj-lt"/>
              </a:rPr>
              <a:t> </a:t>
            </a:r>
            <a:r>
              <a:rPr lang="en-US" sz="3200" dirty="0" err="1">
                <a:latin typeface="+mj-lt"/>
              </a:rPr>
              <a:t>n’est</a:t>
            </a:r>
            <a:r>
              <a:rPr lang="en-US" sz="3200" dirty="0">
                <a:latin typeface="+mj-lt"/>
              </a:rPr>
              <a:t> pas nous qui </a:t>
            </a:r>
            <a:r>
              <a:rPr lang="en-US" sz="3200" dirty="0" err="1">
                <a:latin typeface="+mj-lt"/>
              </a:rPr>
              <a:t>péchons</a:t>
            </a:r>
            <a:r>
              <a:rPr lang="en-US" sz="3200" dirty="0">
                <a:latin typeface="+mj-lt"/>
              </a:rPr>
              <a:t>, </a:t>
            </a:r>
            <a:r>
              <a:rPr lang="en-US" sz="3200" dirty="0" err="1">
                <a:latin typeface="+mj-lt"/>
              </a:rPr>
              <a:t>mais</a:t>
            </a:r>
            <a:r>
              <a:rPr lang="en-US" sz="3200" dirty="0">
                <a:latin typeface="+mj-lt"/>
              </a:rPr>
              <a:t> je ne </a:t>
            </a:r>
            <a:r>
              <a:rPr lang="en-US" sz="3200" dirty="0" err="1">
                <a:latin typeface="+mj-lt"/>
              </a:rPr>
              <a:t>sais</a:t>
            </a:r>
            <a:r>
              <a:rPr lang="en-US" sz="3200" dirty="0">
                <a:latin typeface="+mj-lt"/>
              </a:rPr>
              <a:t> quelle nature </a:t>
            </a:r>
            <a:r>
              <a:rPr lang="en-US" sz="3200" dirty="0" err="1">
                <a:latin typeface="+mj-lt"/>
              </a:rPr>
              <a:t>en</a:t>
            </a:r>
            <a:r>
              <a:rPr lang="en-US" sz="3200" dirty="0">
                <a:latin typeface="+mj-lt"/>
              </a:rPr>
              <a:t> nous qui </a:t>
            </a:r>
            <a:r>
              <a:rPr lang="en-US" sz="3200" dirty="0" err="1">
                <a:latin typeface="+mj-lt"/>
              </a:rPr>
              <a:t>pèche</a:t>
            </a:r>
            <a:r>
              <a:rPr lang="en-US" sz="3200" dirty="0">
                <a:latin typeface="+mj-lt"/>
              </a:rPr>
              <a:t>. » </a:t>
            </a:r>
          </a:p>
          <a:p>
            <a:pPr>
              <a:lnSpc>
                <a:spcPct val="90000"/>
              </a:lnSpc>
              <a:spcAft>
                <a:spcPts val="600"/>
              </a:spcAft>
            </a:pPr>
            <a:r>
              <a:rPr lang="en-US" sz="3200" dirty="0">
                <a:latin typeface="+mj-lt"/>
              </a:rPr>
              <a:t>(Augustin, </a:t>
            </a:r>
            <a:r>
              <a:rPr lang="en-US" sz="3200" i="1" dirty="0">
                <a:latin typeface="+mj-lt"/>
              </a:rPr>
              <a:t>Confessions</a:t>
            </a:r>
            <a:r>
              <a:rPr lang="en-US" sz="3200" dirty="0">
                <a:latin typeface="+mj-lt"/>
              </a:rPr>
              <a:t> V, 10-18). </a:t>
            </a:r>
          </a:p>
          <a:p>
            <a:pPr indent="-228600">
              <a:lnSpc>
                <a:spcPct val="90000"/>
              </a:lnSpc>
              <a:spcAft>
                <a:spcPts val="600"/>
              </a:spcAft>
              <a:buFont typeface="Arial" panose="020B0604020202020204" pitchFamily="34" charset="0"/>
              <a:buChar char="•"/>
            </a:pPr>
            <a:endParaRPr lang="en-US" sz="2200" dirty="0"/>
          </a:p>
        </p:txBody>
      </p:sp>
      <p:pic>
        <p:nvPicPr>
          <p:cNvPr id="3" name="Picture 2">
            <a:extLst>
              <a:ext uri="{FF2B5EF4-FFF2-40B4-BE49-F238E27FC236}">
                <a16:creationId xmlns:a16="http://schemas.microsoft.com/office/drawing/2014/main" id="{3705018D-0142-04F0-1864-CA0DBF8D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7998"/>
          <a:stretch>
            <a:fillRect/>
          </a:stretch>
        </p:blipFill>
        <p:spPr bwMode="auto">
          <a:xfrm>
            <a:off x="5680482" y="640080"/>
            <a:ext cx="5594764"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6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inture, Visage humain, dessin, art&#10;&#10;Description générée automatiquement">
            <a:extLst>
              <a:ext uri="{FF2B5EF4-FFF2-40B4-BE49-F238E27FC236}">
                <a16:creationId xmlns:a16="http://schemas.microsoft.com/office/drawing/2014/main" id="{3D529570-B4FF-293B-4186-20D0F9F95ABA}"/>
              </a:ext>
            </a:extLst>
          </p:cNvPr>
          <p:cNvPicPr>
            <a:picLocks noChangeAspect="1"/>
          </p:cNvPicPr>
          <p:nvPr/>
        </p:nvPicPr>
        <p:blipFill>
          <a:blip r:embed="rId2"/>
          <a:stretch>
            <a:fillRect/>
          </a:stretch>
        </p:blipFill>
        <p:spPr>
          <a:xfrm>
            <a:off x="1375771" y="643466"/>
            <a:ext cx="3830107" cy="5571066"/>
          </a:xfrm>
          <a:prstGeom prst="rect">
            <a:avLst/>
          </a:prstGeom>
        </p:spPr>
      </p:pic>
      <p:pic>
        <p:nvPicPr>
          <p:cNvPr id="6" name="Image 5" descr="Une image contenant texte, livre, affiche, Objet de collection&#10;&#10;Description générée automatiquement">
            <a:extLst>
              <a:ext uri="{FF2B5EF4-FFF2-40B4-BE49-F238E27FC236}">
                <a16:creationId xmlns:a16="http://schemas.microsoft.com/office/drawing/2014/main" id="{C06BF300-0FB0-0639-87A7-C5BEC8551FBE}"/>
              </a:ext>
            </a:extLst>
          </p:cNvPr>
          <p:cNvPicPr>
            <a:picLocks noChangeAspect="1"/>
          </p:cNvPicPr>
          <p:nvPr/>
        </p:nvPicPr>
        <p:blipFill>
          <a:blip r:embed="rId3"/>
          <a:stretch>
            <a:fillRect/>
          </a:stretch>
        </p:blipFill>
        <p:spPr>
          <a:xfrm>
            <a:off x="7208576" y="643467"/>
            <a:ext cx="3385196" cy="5571066"/>
          </a:xfrm>
          <a:prstGeom prst="rect">
            <a:avLst/>
          </a:prstGeom>
        </p:spPr>
      </p:pic>
    </p:spTree>
    <p:extLst>
      <p:ext uri="{BB962C8B-B14F-4D97-AF65-F5344CB8AC3E}">
        <p14:creationId xmlns:p14="http://schemas.microsoft.com/office/powerpoint/2010/main" val="2279078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3A6E72-B66E-0D44-9EC5-4BE5BCDA88F6}"/>
              </a:ext>
            </a:extLst>
          </p:cNvPr>
          <p:cNvSpPr txBox="1"/>
          <p:nvPr/>
        </p:nvSpPr>
        <p:spPr>
          <a:xfrm>
            <a:off x="396949" y="920621"/>
            <a:ext cx="11398102" cy="4524315"/>
          </a:xfrm>
          <a:prstGeom prst="rect">
            <a:avLst/>
          </a:prstGeom>
          <a:noFill/>
        </p:spPr>
        <p:txBody>
          <a:bodyPr wrap="square" rtlCol="0">
            <a:spAutoFit/>
          </a:bodyPr>
          <a:lstStyle/>
          <a:p>
            <a:pPr algn="just"/>
            <a:r>
              <a:rPr lang="fr-FR" sz="3200" dirty="0">
                <a:latin typeface="+mj-lt"/>
                <a:cs typeface="Times New Roman" panose="02020603050405020304" pitchFamily="18" charset="0"/>
              </a:rPr>
              <a:t>«  </a:t>
            </a:r>
            <a:r>
              <a:rPr lang="fr-FR" sz="3200" b="1" dirty="0">
                <a:latin typeface="+mj-lt"/>
                <a:cs typeface="Times New Roman" panose="02020603050405020304" pitchFamily="18" charset="0"/>
              </a:rPr>
              <a:t>C’était moi qui voulais et moi qui ne voulais pas </a:t>
            </a:r>
            <a:r>
              <a:rPr lang="fr-FR" sz="3200" dirty="0">
                <a:latin typeface="+mj-lt"/>
                <a:cs typeface="Times New Roman" panose="02020603050405020304" pitchFamily="18" charset="0"/>
              </a:rPr>
              <a:t>: moi et moi, un seul et même être (…). Je me trouvais ainsi aux prises avec moi, mon être même </a:t>
            </a:r>
            <a:r>
              <a:rPr lang="fr-FR" sz="3200" b="1" dirty="0">
                <a:latin typeface="+mj-lt"/>
                <a:cs typeface="Times New Roman" panose="02020603050405020304" pitchFamily="18" charset="0"/>
              </a:rPr>
              <a:t>disloqué</a:t>
            </a:r>
            <a:r>
              <a:rPr lang="fr-FR" sz="3200" dirty="0">
                <a:latin typeface="+mj-lt"/>
                <a:cs typeface="Times New Roman" panose="02020603050405020304" pitchFamily="18" charset="0"/>
              </a:rPr>
              <a:t>, et cette </a:t>
            </a:r>
            <a:r>
              <a:rPr lang="fr-FR" sz="3200">
                <a:latin typeface="+mj-lt"/>
                <a:cs typeface="Times New Roman" panose="02020603050405020304" pitchFamily="18" charset="0"/>
              </a:rPr>
              <a:t>dislocation (…) rendait </a:t>
            </a:r>
            <a:r>
              <a:rPr lang="fr-FR" sz="3200" dirty="0">
                <a:latin typeface="+mj-lt"/>
                <a:cs typeface="Times New Roman" panose="02020603050405020304" pitchFamily="18" charset="0"/>
              </a:rPr>
              <a:t>manifeste l’existence non pas d’une âme autre en nature que la mienne, mais d’un châtiment de mon âme. Dès lors donc c’était l’ouvrage non point de mon être personnel, mais du </a:t>
            </a:r>
            <a:r>
              <a:rPr lang="fr-FR" sz="3200" b="1" dirty="0">
                <a:latin typeface="+mj-lt"/>
                <a:cs typeface="Times New Roman" panose="02020603050405020304" pitchFamily="18" charset="0"/>
              </a:rPr>
              <a:t>péché logé en moi, en punition, parce que j’étais fils d’Adam</a:t>
            </a:r>
            <a:r>
              <a:rPr lang="fr-FR" sz="3200" dirty="0">
                <a:latin typeface="+mj-lt"/>
                <a:cs typeface="Times New Roman" panose="02020603050405020304" pitchFamily="18" charset="0"/>
              </a:rPr>
              <a:t>, d’un péché commis avec plus de liberté » </a:t>
            </a:r>
          </a:p>
          <a:p>
            <a:r>
              <a:rPr lang="fr-FR" sz="3200" dirty="0">
                <a:latin typeface="+mj-lt"/>
                <a:cs typeface="Times New Roman" panose="02020603050405020304" pitchFamily="18" charset="0"/>
              </a:rPr>
              <a:t>(Augustin, </a:t>
            </a:r>
            <a:r>
              <a:rPr lang="fr-FR" sz="3200" i="1" dirty="0">
                <a:latin typeface="+mj-lt"/>
                <a:cs typeface="Times New Roman" panose="02020603050405020304" pitchFamily="18" charset="0"/>
              </a:rPr>
              <a:t>Confessions</a:t>
            </a:r>
            <a:r>
              <a:rPr lang="fr-FR" sz="3200" dirty="0">
                <a:latin typeface="+mj-lt"/>
                <a:cs typeface="Times New Roman" panose="02020603050405020304" pitchFamily="18" charset="0"/>
              </a:rPr>
              <a:t> VIII)</a:t>
            </a:r>
          </a:p>
        </p:txBody>
      </p:sp>
    </p:spTree>
    <p:extLst>
      <p:ext uri="{BB962C8B-B14F-4D97-AF65-F5344CB8AC3E}">
        <p14:creationId xmlns:p14="http://schemas.microsoft.com/office/powerpoint/2010/main" val="3397319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AC9B6C6-8E77-3E48-8678-0763801C6F8F}"/>
              </a:ext>
            </a:extLst>
          </p:cNvPr>
          <p:cNvSpPr txBox="1"/>
          <p:nvPr/>
        </p:nvSpPr>
        <p:spPr>
          <a:xfrm>
            <a:off x="630935" y="2807208"/>
            <a:ext cx="6123826" cy="3410712"/>
          </a:xfrm>
          <a:prstGeom prst="rect">
            <a:avLst/>
          </a:prstGeom>
        </p:spPr>
        <p:txBody>
          <a:bodyPr vert="horz" lIns="91440" tIns="45720" rIns="91440" bIns="45720" rtlCol="0" anchor="t">
            <a:noAutofit/>
          </a:bodyPr>
          <a:lstStyle/>
          <a:p>
            <a:pPr>
              <a:lnSpc>
                <a:spcPct val="90000"/>
              </a:lnSpc>
              <a:spcAft>
                <a:spcPts val="600"/>
              </a:spcAft>
            </a:pPr>
            <a:r>
              <a:rPr lang="en-US" sz="3200" dirty="0">
                <a:latin typeface="+mj-lt"/>
              </a:rPr>
              <a:t>« Je </a:t>
            </a:r>
            <a:r>
              <a:rPr lang="en-US" sz="3200" dirty="0" err="1">
                <a:latin typeface="+mj-lt"/>
              </a:rPr>
              <a:t>m’en</a:t>
            </a:r>
            <a:r>
              <a:rPr lang="en-US" sz="3200" dirty="0">
                <a:latin typeface="+mj-lt"/>
              </a:rPr>
              <a:t> </a:t>
            </a:r>
            <a:r>
              <a:rPr lang="en-US" sz="3200" dirty="0" err="1">
                <a:latin typeface="+mj-lt"/>
              </a:rPr>
              <a:t>allai</a:t>
            </a:r>
            <a:r>
              <a:rPr lang="en-US" sz="3200" dirty="0">
                <a:latin typeface="+mj-lt"/>
              </a:rPr>
              <a:t> vers </a:t>
            </a:r>
            <a:r>
              <a:rPr lang="en-US" sz="3200" dirty="0" err="1">
                <a:latin typeface="+mj-lt"/>
              </a:rPr>
              <a:t>l’infernal</a:t>
            </a:r>
            <a:r>
              <a:rPr lang="en-US" sz="3200" dirty="0">
                <a:latin typeface="+mj-lt"/>
              </a:rPr>
              <a:t> séjour, </a:t>
            </a:r>
            <a:r>
              <a:rPr lang="en-US" sz="3200" dirty="0" err="1">
                <a:latin typeface="+mj-lt"/>
              </a:rPr>
              <a:t>portant</a:t>
            </a:r>
            <a:r>
              <a:rPr lang="en-US" sz="3200" dirty="0">
                <a:latin typeface="+mj-lt"/>
              </a:rPr>
              <a:t> par-dessus le </a:t>
            </a:r>
            <a:r>
              <a:rPr lang="en-US" sz="3200" b="1" i="1" dirty="0" err="1">
                <a:latin typeface="+mj-lt"/>
              </a:rPr>
              <a:t>péché</a:t>
            </a:r>
            <a:r>
              <a:rPr lang="en-US" sz="3200" b="1" i="1" dirty="0">
                <a:latin typeface="+mj-lt"/>
              </a:rPr>
              <a:t> </a:t>
            </a:r>
            <a:r>
              <a:rPr lang="en-US" sz="3200" b="1" i="1" dirty="0" err="1">
                <a:latin typeface="+mj-lt"/>
              </a:rPr>
              <a:t>originel</a:t>
            </a:r>
            <a:r>
              <a:rPr lang="en-US" sz="3200" b="1" i="1" dirty="0">
                <a:latin typeface="+mj-lt"/>
              </a:rPr>
              <a:t> </a:t>
            </a:r>
            <a:r>
              <a:rPr lang="en-US" sz="3200" dirty="0">
                <a:latin typeface="+mj-lt"/>
              </a:rPr>
              <a:t>qui </a:t>
            </a:r>
            <a:r>
              <a:rPr lang="en-US" sz="3200" b="1" dirty="0" err="1">
                <a:latin typeface="+mj-lt"/>
              </a:rPr>
              <a:t>tous</a:t>
            </a:r>
            <a:r>
              <a:rPr lang="en-US" sz="3200" dirty="0">
                <a:latin typeface="+mj-lt"/>
              </a:rPr>
              <a:t> </a:t>
            </a:r>
            <a:r>
              <a:rPr lang="en-US" sz="3200" dirty="0" err="1">
                <a:latin typeface="+mj-lt"/>
              </a:rPr>
              <a:t>en</a:t>
            </a:r>
            <a:r>
              <a:rPr lang="en-US" sz="3200" dirty="0">
                <a:latin typeface="+mj-lt"/>
              </a:rPr>
              <a:t> Adam nous lie à la mort, </a:t>
            </a:r>
            <a:r>
              <a:rPr lang="en-US" sz="3200" dirty="0" err="1">
                <a:latin typeface="+mj-lt"/>
              </a:rPr>
              <a:t>une</a:t>
            </a:r>
            <a:r>
              <a:rPr lang="en-US" sz="3200" dirty="0">
                <a:latin typeface="+mj-lt"/>
              </a:rPr>
              <a:t> </a:t>
            </a:r>
            <a:r>
              <a:rPr lang="en-US" sz="3200" dirty="0" err="1">
                <a:latin typeface="+mj-lt"/>
              </a:rPr>
              <a:t>copieuse</a:t>
            </a:r>
            <a:r>
              <a:rPr lang="en-US" sz="3200" dirty="0">
                <a:latin typeface="+mj-lt"/>
              </a:rPr>
              <a:t> et </a:t>
            </a:r>
            <a:r>
              <a:rPr lang="en-US" sz="3200" dirty="0" err="1">
                <a:latin typeface="+mj-lt"/>
              </a:rPr>
              <a:t>lourde</a:t>
            </a:r>
            <a:r>
              <a:rPr lang="en-US" sz="3200" dirty="0">
                <a:latin typeface="+mj-lt"/>
              </a:rPr>
              <a:t> charge : tout le mal </a:t>
            </a:r>
            <a:r>
              <a:rPr lang="en-US" sz="3200" dirty="0" err="1">
                <a:latin typeface="+mj-lt"/>
              </a:rPr>
              <a:t>commis</a:t>
            </a:r>
            <a:r>
              <a:rPr lang="en-US" sz="3200" dirty="0">
                <a:latin typeface="+mj-lt"/>
              </a:rPr>
              <a:t> </a:t>
            </a:r>
            <a:r>
              <a:rPr lang="en-US" sz="3200" i="1" dirty="0">
                <a:latin typeface="+mj-lt"/>
              </a:rPr>
              <a:t>par moi</a:t>
            </a:r>
            <a:r>
              <a:rPr lang="en-US" sz="3200" dirty="0">
                <a:latin typeface="+mj-lt"/>
              </a:rPr>
              <a:t> </a:t>
            </a:r>
            <a:r>
              <a:rPr lang="en-US" sz="3200" dirty="0" err="1">
                <a:latin typeface="+mj-lt"/>
              </a:rPr>
              <a:t>envers</a:t>
            </a:r>
            <a:r>
              <a:rPr lang="en-US" sz="3200" dirty="0">
                <a:latin typeface="+mj-lt"/>
              </a:rPr>
              <a:t> </a:t>
            </a:r>
            <a:r>
              <a:rPr lang="en-US" sz="3200" dirty="0" err="1">
                <a:latin typeface="+mj-lt"/>
              </a:rPr>
              <a:t>toi</a:t>
            </a:r>
            <a:r>
              <a:rPr lang="en-US" sz="3200" dirty="0">
                <a:latin typeface="+mj-lt"/>
              </a:rPr>
              <a:t>, </a:t>
            </a:r>
            <a:r>
              <a:rPr lang="en-US" sz="3200" dirty="0" err="1">
                <a:latin typeface="+mj-lt"/>
              </a:rPr>
              <a:t>envers</a:t>
            </a:r>
            <a:r>
              <a:rPr lang="en-US" sz="3200" dirty="0">
                <a:latin typeface="+mj-lt"/>
              </a:rPr>
              <a:t> moi-</a:t>
            </a:r>
            <a:r>
              <a:rPr lang="en-US" sz="3200" dirty="0" err="1">
                <a:latin typeface="+mj-lt"/>
              </a:rPr>
              <a:t>même</a:t>
            </a:r>
            <a:r>
              <a:rPr lang="en-US" sz="3200" dirty="0">
                <a:latin typeface="+mj-lt"/>
              </a:rPr>
              <a:t>, </a:t>
            </a:r>
            <a:r>
              <a:rPr lang="en-US" sz="3200" dirty="0" err="1">
                <a:latin typeface="+mj-lt"/>
              </a:rPr>
              <a:t>envers</a:t>
            </a:r>
            <a:r>
              <a:rPr lang="en-US" sz="3200" dirty="0">
                <a:latin typeface="+mj-lt"/>
              </a:rPr>
              <a:t> autrui. » (</a:t>
            </a:r>
            <a:r>
              <a:rPr lang="en-US" sz="3200" i="1" dirty="0">
                <a:latin typeface="+mj-lt"/>
              </a:rPr>
              <a:t>Confessions </a:t>
            </a:r>
            <a:r>
              <a:rPr lang="en-US" sz="3200" dirty="0">
                <a:latin typeface="+mj-lt"/>
              </a:rPr>
              <a:t>V, 9)</a:t>
            </a:r>
          </a:p>
        </p:txBody>
      </p:sp>
      <p:pic>
        <p:nvPicPr>
          <p:cNvPr id="4" name="Image 3" descr="Une image contenant texte&#10;&#10;Description générée automatiquement">
            <a:extLst>
              <a:ext uri="{FF2B5EF4-FFF2-40B4-BE49-F238E27FC236}">
                <a16:creationId xmlns:a16="http://schemas.microsoft.com/office/drawing/2014/main" id="{BD201A46-955B-F44D-99F4-B0FBE7CDBF25}"/>
              </a:ext>
            </a:extLst>
          </p:cNvPr>
          <p:cNvPicPr>
            <a:picLocks noChangeAspect="1"/>
          </p:cNvPicPr>
          <p:nvPr/>
        </p:nvPicPr>
        <p:blipFill>
          <a:blip r:embed="rId2"/>
          <a:srcRect t="29339" r="1" b="10095"/>
          <a:stretch>
            <a:fillRect/>
          </a:stretch>
        </p:blipFill>
        <p:spPr>
          <a:xfrm>
            <a:off x="7064501" y="1399254"/>
            <a:ext cx="4496564" cy="4482993"/>
          </a:xfrm>
          <a:prstGeom prst="rect">
            <a:avLst/>
          </a:prstGeom>
        </p:spPr>
      </p:pic>
    </p:spTree>
    <p:extLst>
      <p:ext uri="{BB962C8B-B14F-4D97-AF65-F5344CB8AC3E}">
        <p14:creationId xmlns:p14="http://schemas.microsoft.com/office/powerpoint/2010/main" val="82488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42AB-2E26-32B4-6498-C31B09623CA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D249C306-1969-989C-31FC-6EC3CD46921C}"/>
              </a:ext>
            </a:extLst>
          </p:cNvPr>
          <p:cNvSpPr txBox="1"/>
          <p:nvPr/>
        </p:nvSpPr>
        <p:spPr>
          <a:xfrm>
            <a:off x="342900" y="2151727"/>
            <a:ext cx="11506200" cy="2062103"/>
          </a:xfrm>
          <a:prstGeom prst="rect">
            <a:avLst/>
          </a:prstGeom>
          <a:noFill/>
        </p:spPr>
        <p:txBody>
          <a:bodyPr wrap="square">
            <a:spAutoFit/>
          </a:bodyPr>
          <a:lstStyle/>
          <a:p>
            <a:pPr marL="547370" marR="547370" algn="just">
              <a:spcBef>
                <a:spcPts val="1000"/>
              </a:spcBef>
            </a:pPr>
            <a:r>
              <a:rPr lang="fr-FR" sz="3200" dirty="0">
                <a:solidFill>
                  <a:srgbClr val="404040"/>
                </a:solidFill>
                <a:effectLst/>
                <a:latin typeface="+mj-lt"/>
                <a:ea typeface="Calibri" panose="020F0502020204030204" pitchFamily="34" charset="0"/>
                <a:cs typeface="Times New Roman" panose="02020603050405020304" pitchFamily="18" charset="0"/>
              </a:rPr>
              <a:t>« Vraiment ce que je fais je ne le comprends pas : car je ne fais pas ce que je veux, mais je fais ce que je hais. (…); en réalité ce n’est plus moi qui accomplis l’action, mais le péché qui habite en moi. » (</a:t>
            </a:r>
            <a:r>
              <a:rPr lang="fr-FR" sz="3200" i="1" dirty="0" err="1">
                <a:solidFill>
                  <a:srgbClr val="404040"/>
                </a:solidFill>
                <a:effectLst/>
                <a:latin typeface="+mj-lt"/>
                <a:ea typeface="Calibri" panose="020F0502020204030204" pitchFamily="34" charset="0"/>
                <a:cs typeface="Times New Roman" panose="02020603050405020304" pitchFamily="18" charset="0"/>
              </a:rPr>
              <a:t>Rm</a:t>
            </a:r>
            <a:r>
              <a:rPr lang="fr-FR" sz="3200" dirty="0">
                <a:solidFill>
                  <a:srgbClr val="404040"/>
                </a:solidFill>
                <a:effectLst/>
                <a:latin typeface="+mj-lt"/>
                <a:ea typeface="Calibri" panose="020F0502020204030204" pitchFamily="34" charset="0"/>
                <a:cs typeface="Times New Roman" panose="02020603050405020304" pitchFamily="18" charset="0"/>
              </a:rPr>
              <a:t> 7, 15, BJ)</a:t>
            </a:r>
          </a:p>
        </p:txBody>
      </p:sp>
    </p:spTree>
    <p:extLst>
      <p:ext uri="{BB962C8B-B14F-4D97-AF65-F5344CB8AC3E}">
        <p14:creationId xmlns:p14="http://schemas.microsoft.com/office/powerpoint/2010/main" val="235153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DF35C97E-3EF1-D1F7-8203-DA6049C65731}"/>
              </a:ext>
            </a:extLst>
          </p:cNvPr>
          <p:cNvSpPr txBox="1"/>
          <p:nvPr/>
        </p:nvSpPr>
        <p:spPr>
          <a:xfrm>
            <a:off x="638881" y="639193"/>
            <a:ext cx="5130857"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dirty="0">
                <a:solidFill>
                  <a:schemeClr val="tx1"/>
                </a:solidFill>
                <a:latin typeface="+mj-lt"/>
                <a:ea typeface="+mj-ea"/>
                <a:cs typeface="+mj-cs"/>
              </a:rPr>
              <a:t>Rembrandt</a:t>
            </a:r>
          </a:p>
          <a:p>
            <a:pPr>
              <a:lnSpc>
                <a:spcPct val="90000"/>
              </a:lnSpc>
              <a:spcBef>
                <a:spcPct val="0"/>
              </a:spcBef>
              <a:spcAft>
                <a:spcPts val="600"/>
              </a:spcAft>
            </a:pPr>
            <a:r>
              <a:rPr lang="en-US" sz="4000" i="1" kern="1200" dirty="0" err="1">
                <a:solidFill>
                  <a:schemeClr val="tx1"/>
                </a:solidFill>
                <a:latin typeface="+mj-lt"/>
                <a:ea typeface="+mj-ea"/>
                <a:cs typeface="+mj-cs"/>
              </a:rPr>
              <a:t>Présentation</a:t>
            </a:r>
            <a:r>
              <a:rPr lang="en-US" sz="4000" i="1" kern="1200" dirty="0">
                <a:solidFill>
                  <a:schemeClr val="tx1"/>
                </a:solidFill>
                <a:latin typeface="+mj-lt"/>
                <a:ea typeface="+mj-ea"/>
                <a:cs typeface="+mj-cs"/>
              </a:rPr>
              <a:t> au Temple </a:t>
            </a:r>
          </a:p>
          <a:p>
            <a:pPr>
              <a:lnSpc>
                <a:spcPct val="90000"/>
              </a:lnSpc>
              <a:spcBef>
                <a:spcPct val="0"/>
              </a:spcBef>
              <a:spcAft>
                <a:spcPts val="600"/>
              </a:spcAft>
            </a:pPr>
            <a:r>
              <a:rPr lang="en-US" sz="4000" kern="1200" dirty="0">
                <a:solidFill>
                  <a:schemeClr val="tx1"/>
                </a:solidFill>
                <a:latin typeface="+mj-lt"/>
                <a:ea typeface="+mj-ea"/>
                <a:cs typeface="+mj-cs"/>
              </a:rPr>
              <a:t>1669, Rijksmuseum Amsterdam</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primate, vieux&#10;&#10;Description générée automatiquement">
            <a:extLst>
              <a:ext uri="{FF2B5EF4-FFF2-40B4-BE49-F238E27FC236}">
                <a16:creationId xmlns:a16="http://schemas.microsoft.com/office/drawing/2014/main" id="{5B3B9D19-DA6A-28EB-07C8-BA56748A9A84}"/>
              </a:ext>
            </a:extLst>
          </p:cNvPr>
          <p:cNvPicPr>
            <a:picLocks noChangeAspect="1"/>
          </p:cNvPicPr>
          <p:nvPr/>
        </p:nvPicPr>
        <p:blipFill>
          <a:blip r:embed="rId2"/>
          <a:stretch>
            <a:fillRect/>
          </a:stretch>
        </p:blipFill>
        <p:spPr>
          <a:xfrm>
            <a:off x="6417864" y="281234"/>
            <a:ext cx="5130858" cy="6295532"/>
          </a:xfrm>
          <a:prstGeom prst="rect">
            <a:avLst/>
          </a:prstGeom>
        </p:spPr>
      </p:pic>
    </p:spTree>
    <p:extLst>
      <p:ext uri="{BB962C8B-B14F-4D97-AF65-F5344CB8AC3E}">
        <p14:creationId xmlns:p14="http://schemas.microsoft.com/office/powerpoint/2010/main" val="2901608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solidFill>
                  <a:srgbClr val="FF0000"/>
                </a:solidFill>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931325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a:t>
            </a:r>
            <a:r>
              <a:rPr lang="fr-FR" sz="2400">
                <a:latin typeface="Times New Roman" panose="02020603050405020304" pitchFamily="18" charset="0"/>
                <a:cs typeface="Times New Roman" panose="02020603050405020304" pitchFamily="18" charset="0"/>
              </a:rPr>
              <a:t>Sauvés de quoi, pour quoi, par qui, à quoi le voit-on ? </a:t>
            </a:r>
          </a:p>
          <a:p>
            <a:pPr lvl="1"/>
            <a:r>
              <a:rPr lang="fr-FR" sz="2400">
                <a:latin typeface="Times New Roman" panose="02020603050405020304" pitchFamily="18" charset="0"/>
                <a:cs typeface="Times New Roman" panose="02020603050405020304" pitchFamily="18" charset="0"/>
              </a:rPr>
              <a:t>1.2</a:t>
            </a:r>
            <a:r>
              <a:rPr lang="fr-FR" sz="2400" dirty="0">
                <a:latin typeface="Times New Roman" panose="02020603050405020304" pitchFamily="18" charset="0"/>
                <a:cs typeface="Times New Roman" panose="02020603050405020304" pitchFamily="18" charset="0"/>
              </a:rPr>
              <a:t>.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solidFill>
                  <a:srgbClr val="FF0000"/>
                </a:solidFill>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929209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0F03-4B68-0A7E-5B4A-B903F16CB88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A6EABF0-898D-C1C4-CE42-541F256152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7343" y="1099800"/>
            <a:ext cx="3280920" cy="46048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en bois, bois&#10;&#10;Description générée automatiquement">
            <a:extLst>
              <a:ext uri="{FF2B5EF4-FFF2-40B4-BE49-F238E27FC236}">
                <a16:creationId xmlns:a16="http://schemas.microsoft.com/office/drawing/2014/main" id="{5401009D-7C77-CB29-27A2-ABA74EE85330}"/>
              </a:ext>
            </a:extLst>
          </p:cNvPr>
          <p:cNvPicPr>
            <a:picLocks noChangeAspect="1"/>
          </p:cNvPicPr>
          <p:nvPr/>
        </p:nvPicPr>
        <p:blipFill>
          <a:blip r:embed="rId3"/>
          <a:stretch>
            <a:fillRect/>
          </a:stretch>
        </p:blipFill>
        <p:spPr>
          <a:xfrm>
            <a:off x="6361790" y="1123527"/>
            <a:ext cx="4604800" cy="4604800"/>
          </a:xfrm>
          <a:prstGeom prst="rect">
            <a:avLst/>
          </a:prstGeom>
        </p:spPr>
      </p:pic>
    </p:spTree>
    <p:extLst>
      <p:ext uri="{BB962C8B-B14F-4D97-AF65-F5344CB8AC3E}">
        <p14:creationId xmlns:p14="http://schemas.microsoft.com/office/powerpoint/2010/main" val="1461175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BA37D9-C539-544B-AC34-AECE0D4528D9}"/>
              </a:ext>
            </a:extLst>
          </p:cNvPr>
          <p:cNvSpPr txBox="1"/>
          <p:nvPr/>
        </p:nvSpPr>
        <p:spPr>
          <a:xfrm>
            <a:off x="1506758" y="1659285"/>
            <a:ext cx="9178483" cy="3539430"/>
          </a:xfrm>
          <a:prstGeom prst="rect">
            <a:avLst/>
          </a:prstGeom>
          <a:noFill/>
        </p:spPr>
        <p:txBody>
          <a:bodyPr wrap="square" rtlCol="0">
            <a:spAutoFit/>
          </a:bodyPr>
          <a:lstStyle/>
          <a:p>
            <a:pPr algn="just"/>
            <a:r>
              <a:rPr lang="fr-FR" sz="3200" dirty="0">
                <a:latin typeface="+mj-lt"/>
                <a:cs typeface="Times New Roman" panose="02020603050405020304" pitchFamily="18" charset="0"/>
              </a:rPr>
              <a:t>1 Tm 2, 4. Dieu notre Sauveur, « qui veut que tous les hommes soient sauvés et parviennent à la connaissance de la vérité. »</a:t>
            </a:r>
          </a:p>
          <a:p>
            <a:pPr algn="just"/>
            <a:endParaRPr lang="fr-FR" sz="3200" dirty="0">
              <a:latin typeface="+mj-lt"/>
              <a:cs typeface="Times New Roman" panose="02020603050405020304" pitchFamily="18" charset="0"/>
            </a:endParaRPr>
          </a:p>
          <a:p>
            <a:pPr algn="just"/>
            <a:r>
              <a:rPr lang="fr-FR" sz="3200" dirty="0" err="1">
                <a:latin typeface="+mj-lt"/>
                <a:cs typeface="Times New Roman" panose="02020603050405020304" pitchFamily="18" charset="0"/>
              </a:rPr>
              <a:t>Jn</a:t>
            </a:r>
            <a:r>
              <a:rPr lang="fr-FR" sz="3200" dirty="0">
                <a:latin typeface="+mj-lt"/>
                <a:cs typeface="Times New Roman" panose="02020603050405020304" pitchFamily="18" charset="0"/>
              </a:rPr>
              <a:t> 12, 32 : « Pour moi, quand j’aurai été élevé de terre (double sens : élevé sur la croix et élevé dans la gloire), j’attirerai à moi tous les hommes. »</a:t>
            </a:r>
          </a:p>
        </p:txBody>
      </p:sp>
    </p:spTree>
    <p:extLst>
      <p:ext uri="{BB962C8B-B14F-4D97-AF65-F5344CB8AC3E}">
        <p14:creationId xmlns:p14="http://schemas.microsoft.com/office/powerpoint/2010/main" val="3264671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C40486-774B-1D4D-911E-C3A89C88286D}"/>
              </a:ext>
            </a:extLst>
          </p:cNvPr>
          <p:cNvSpPr txBox="1"/>
          <p:nvPr/>
        </p:nvSpPr>
        <p:spPr>
          <a:xfrm>
            <a:off x="779721" y="920621"/>
            <a:ext cx="10632558" cy="5016758"/>
          </a:xfrm>
          <a:prstGeom prst="rect">
            <a:avLst/>
          </a:prstGeom>
          <a:noFill/>
        </p:spPr>
        <p:txBody>
          <a:bodyPr wrap="square" rtlCol="0">
            <a:spAutoFit/>
          </a:bodyPr>
          <a:lstStyle/>
          <a:p>
            <a:pPr algn="just"/>
            <a:r>
              <a:rPr lang="fr-FR" sz="3200" dirty="0">
                <a:latin typeface="+mj-lt"/>
                <a:cs typeface="Times New Roman" panose="02020603050405020304" pitchFamily="18" charset="0"/>
              </a:rPr>
              <a:t>« Le chrétien associé au mystère pascal, devenant conforme au Christ dans la mort, fortifié par l’espérance, va au-devant de la résurrection. Et cela ne vaut pas seulement pour ceux qui croient au Christ mais bien </a:t>
            </a:r>
            <a:r>
              <a:rPr lang="fr-FR" sz="3200" b="1" dirty="0">
                <a:latin typeface="+mj-lt"/>
                <a:cs typeface="Times New Roman" panose="02020603050405020304" pitchFamily="18" charset="0"/>
              </a:rPr>
              <a:t>pour tous les hommes de bonne volonté, </a:t>
            </a:r>
            <a:r>
              <a:rPr lang="fr-FR" sz="3200" dirty="0">
                <a:latin typeface="+mj-lt"/>
                <a:cs typeface="Times New Roman" panose="02020603050405020304" pitchFamily="18" charset="0"/>
              </a:rPr>
              <a:t>dans le cœur desquels invisiblement agit la grâce. En effet, puisque le Christ est mort pour tous et que la vocation dernière de l’homme est véritablement unique, à savoir divine, </a:t>
            </a:r>
            <a:r>
              <a:rPr lang="fr-FR" sz="3200" b="1" dirty="0">
                <a:latin typeface="+mj-lt"/>
                <a:cs typeface="Times New Roman" panose="02020603050405020304" pitchFamily="18" charset="0"/>
              </a:rPr>
              <a:t>nous devons tenir que l’Esprit Saint offre à tous, d’une façon que Dieu connaît, la possibilité d’être associé au mystère pascal. </a:t>
            </a:r>
            <a:r>
              <a:rPr lang="fr-FR" sz="3200" dirty="0">
                <a:latin typeface="+mj-lt"/>
                <a:cs typeface="Times New Roman" panose="02020603050405020304" pitchFamily="18" charset="0"/>
              </a:rPr>
              <a:t>» (GS 22,5)</a:t>
            </a:r>
          </a:p>
        </p:txBody>
      </p:sp>
    </p:spTree>
    <p:extLst>
      <p:ext uri="{BB962C8B-B14F-4D97-AF65-F5344CB8AC3E}">
        <p14:creationId xmlns:p14="http://schemas.microsoft.com/office/powerpoint/2010/main" val="122741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personne, intérieur, garçon, enfant&#10;&#10;Description générée automatiquement">
            <a:extLst>
              <a:ext uri="{FF2B5EF4-FFF2-40B4-BE49-F238E27FC236}">
                <a16:creationId xmlns:a16="http://schemas.microsoft.com/office/drawing/2014/main" id="{C5FE11CA-1F61-C74F-84A3-98FD832C417F}"/>
              </a:ext>
            </a:extLst>
          </p:cNvPr>
          <p:cNvPicPr>
            <a:picLocks noChangeAspect="1"/>
          </p:cNvPicPr>
          <p:nvPr/>
        </p:nvPicPr>
        <p:blipFill rotWithShape="1">
          <a:blip r:embed="rId2"/>
          <a:srcRect t="11200" r="-2" b="21919"/>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Image 3" descr="Une image contenant bâtiment, personne, extérieur, gens&#10;&#10;Description générée automatiquement">
            <a:extLst>
              <a:ext uri="{FF2B5EF4-FFF2-40B4-BE49-F238E27FC236}">
                <a16:creationId xmlns:a16="http://schemas.microsoft.com/office/drawing/2014/main" id="{C64E3F66-CC0A-AF47-AD72-60B4913B3315}"/>
              </a:ext>
            </a:extLst>
          </p:cNvPr>
          <p:cNvPicPr>
            <a:picLocks noChangeAspect="1"/>
          </p:cNvPicPr>
          <p:nvPr/>
        </p:nvPicPr>
        <p:blipFill rotWithShape="1">
          <a:blip r:embed="rId3"/>
          <a:srcRect r="-3" b="236"/>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1" name="Image 10" descr="Une image contenant intérieur, en bois&#10;&#10;Description générée automatiquement">
            <a:extLst>
              <a:ext uri="{FF2B5EF4-FFF2-40B4-BE49-F238E27FC236}">
                <a16:creationId xmlns:a16="http://schemas.microsoft.com/office/drawing/2014/main" id="{D06C56DA-1ECD-FD41-B81B-C0C7BB696A63}"/>
              </a:ext>
            </a:extLst>
          </p:cNvPr>
          <p:cNvPicPr>
            <a:picLocks noChangeAspect="1"/>
          </p:cNvPicPr>
          <p:nvPr/>
        </p:nvPicPr>
        <p:blipFill rotWithShape="1">
          <a:blip r:embed="rId4"/>
          <a:srcRect t="565" r="2" b="1361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Image 6" descr="Une image contenant plancher, intérieur, personne&#10;&#10;Description générée automatiquement">
            <a:extLst>
              <a:ext uri="{FF2B5EF4-FFF2-40B4-BE49-F238E27FC236}">
                <a16:creationId xmlns:a16="http://schemas.microsoft.com/office/drawing/2014/main" id="{1BA4DC4D-0C16-3141-B35A-F0EC3DB0E968}"/>
              </a:ext>
            </a:extLst>
          </p:cNvPr>
          <p:cNvPicPr>
            <a:picLocks noChangeAspect="1"/>
          </p:cNvPicPr>
          <p:nvPr/>
        </p:nvPicPr>
        <p:blipFill rotWithShape="1">
          <a:blip r:embed="rId5"/>
          <a:srcRect t="7996" r="-2" b="-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208497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005298E-2D13-FBDA-8BF1-3B04C5695A3D}"/>
              </a:ext>
            </a:extLst>
          </p:cNvPr>
          <p:cNvSpPr txBox="1"/>
          <p:nvPr/>
        </p:nvSpPr>
        <p:spPr>
          <a:xfrm>
            <a:off x="956187" y="1905506"/>
            <a:ext cx="10279626" cy="3046988"/>
          </a:xfrm>
          <a:prstGeom prst="rect">
            <a:avLst/>
          </a:prstGeom>
          <a:noFill/>
        </p:spPr>
        <p:txBody>
          <a:bodyPr wrap="square">
            <a:spAutoFit/>
          </a:bodyPr>
          <a:lstStyle/>
          <a:p>
            <a:pPr algn="just"/>
            <a:r>
              <a:rPr lang="fr-FR" sz="3200" dirty="0">
                <a:latin typeface="+mj-lt"/>
              </a:rPr>
              <a:t>Dieu notre Sauveur « (qui) veut que tous les hommes soient sauvés et parviennent à la connaissance de la vérité. Car il n’y a qu’un seul Dieu, un seul </a:t>
            </a:r>
            <a:r>
              <a:rPr lang="fr-FR" sz="3200" b="1" dirty="0">
                <a:latin typeface="+mj-lt"/>
              </a:rPr>
              <a:t>médiateur</a:t>
            </a:r>
            <a:r>
              <a:rPr lang="fr-FR" sz="3200" dirty="0">
                <a:latin typeface="+mj-lt"/>
              </a:rPr>
              <a:t> aussi entre Dieu et les hommes, un homme : Christ Jésus, qui s’est donné en rançon pour tous. » (1 Tm 2, 4-6). </a:t>
            </a:r>
          </a:p>
          <a:p>
            <a:pPr algn="just">
              <a:buNone/>
            </a:pPr>
            <a:endParaRPr lang="fr-FR" sz="3200" dirty="0">
              <a:effectLst/>
              <a:latin typeface="+mj-lt"/>
              <a:ea typeface="Calibri" panose="020F0502020204030204" pitchFamily="34" charset="0"/>
              <a:cs typeface="Times New Roman (Corps CS)"/>
            </a:endParaRPr>
          </a:p>
        </p:txBody>
      </p:sp>
    </p:spTree>
    <p:extLst>
      <p:ext uri="{BB962C8B-B14F-4D97-AF65-F5344CB8AC3E}">
        <p14:creationId xmlns:p14="http://schemas.microsoft.com/office/powerpoint/2010/main" val="3967008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age 3" descr="Une image contenant montagne, ciel, extérieur, nature&#10;&#10;Description générée automatiquement">
            <a:extLst>
              <a:ext uri="{FF2B5EF4-FFF2-40B4-BE49-F238E27FC236}">
                <a16:creationId xmlns:a16="http://schemas.microsoft.com/office/drawing/2014/main" id="{93DE0DBD-02BD-E147-998A-5A2EB2D6E4B1}"/>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457070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8241A2-9861-B6D5-D7E9-F3D8ECA8288B}"/>
              </a:ext>
            </a:extLst>
          </p:cNvPr>
          <p:cNvSpPr txBox="1"/>
          <p:nvPr/>
        </p:nvSpPr>
        <p:spPr>
          <a:xfrm>
            <a:off x="2102155" y="902493"/>
            <a:ext cx="7987689" cy="769441"/>
          </a:xfrm>
          <a:prstGeom prst="rect">
            <a:avLst/>
          </a:prstGeom>
          <a:noFill/>
        </p:spPr>
        <p:txBody>
          <a:bodyPr wrap="square" rtlCol="0">
            <a:spAutoFit/>
          </a:bodyPr>
          <a:lstStyle/>
          <a:p>
            <a:r>
              <a:rPr lang="fr-FR" sz="4400" dirty="0"/>
              <a:t>« Hors de l’Eglise, point </a:t>
            </a:r>
            <a:r>
              <a:rPr lang="fr-FR" sz="4400"/>
              <a:t>de salut </a:t>
            </a:r>
            <a:r>
              <a:rPr lang="fr-FR" sz="4400" dirty="0"/>
              <a:t>»</a:t>
            </a:r>
          </a:p>
        </p:txBody>
      </p:sp>
      <p:pic>
        <p:nvPicPr>
          <p:cNvPr id="1026" name="Picture 2" descr="Origène — Wikipédia">
            <a:extLst>
              <a:ext uri="{FF2B5EF4-FFF2-40B4-BE49-F238E27FC236}">
                <a16:creationId xmlns:a16="http://schemas.microsoft.com/office/drawing/2014/main" id="{A5F5BA26-0945-F9EC-FFD4-4E68DD787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79" y="2365326"/>
            <a:ext cx="2354027" cy="279302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E913389-7B96-F6F1-D5E5-499C8C5AC47B}"/>
              </a:ext>
            </a:extLst>
          </p:cNvPr>
          <p:cNvSpPr txBox="1"/>
          <p:nvPr/>
        </p:nvSpPr>
        <p:spPr>
          <a:xfrm>
            <a:off x="1215491" y="5500001"/>
            <a:ext cx="1925915" cy="954107"/>
          </a:xfrm>
          <a:prstGeom prst="rect">
            <a:avLst/>
          </a:prstGeom>
          <a:noFill/>
        </p:spPr>
        <p:txBody>
          <a:bodyPr wrap="square" rtlCol="0">
            <a:spAutoFit/>
          </a:bodyPr>
          <a:lstStyle/>
          <a:p>
            <a:pPr algn="ctr"/>
            <a:r>
              <a:rPr lang="fr-FR" sz="2800" dirty="0">
                <a:latin typeface="+mj-lt"/>
              </a:rPr>
              <a:t>Origène </a:t>
            </a:r>
          </a:p>
          <a:p>
            <a:pPr algn="ctr"/>
            <a:r>
              <a:rPr lang="fr-FR" sz="2800" dirty="0">
                <a:latin typeface="+mj-lt"/>
              </a:rPr>
              <a:t>(v185-v253)</a:t>
            </a:r>
          </a:p>
        </p:txBody>
      </p:sp>
      <p:pic>
        <p:nvPicPr>
          <p:cNvPr id="1028" name="Picture 4" descr="St. Cyprian | Saint Cyprien">
            <a:extLst>
              <a:ext uri="{FF2B5EF4-FFF2-40B4-BE49-F238E27FC236}">
                <a16:creationId xmlns:a16="http://schemas.microsoft.com/office/drawing/2014/main" id="{91798E3F-BF83-2B33-D6E2-DE97AA3CC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39" t="6773" r="19041" b="5829"/>
          <a:stretch/>
        </p:blipFill>
        <p:spPr bwMode="auto">
          <a:xfrm>
            <a:off x="3553631" y="2365326"/>
            <a:ext cx="2103427" cy="279302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A78DD08-CB3E-32F9-48E9-FC20B339D8C3}"/>
              </a:ext>
            </a:extLst>
          </p:cNvPr>
          <p:cNvSpPr txBox="1"/>
          <p:nvPr/>
        </p:nvSpPr>
        <p:spPr>
          <a:xfrm>
            <a:off x="3801043" y="5478452"/>
            <a:ext cx="1925915" cy="954107"/>
          </a:xfrm>
          <a:prstGeom prst="rect">
            <a:avLst/>
          </a:prstGeom>
          <a:noFill/>
        </p:spPr>
        <p:txBody>
          <a:bodyPr wrap="square" rtlCol="0">
            <a:spAutoFit/>
          </a:bodyPr>
          <a:lstStyle/>
          <a:p>
            <a:pPr algn="ctr"/>
            <a:r>
              <a:rPr lang="fr-FR" sz="2800" dirty="0">
                <a:latin typeface="+mj-lt"/>
              </a:rPr>
              <a:t>Cyprien </a:t>
            </a:r>
          </a:p>
          <a:p>
            <a:pPr algn="ctr"/>
            <a:r>
              <a:rPr lang="fr-FR" sz="2800" dirty="0">
                <a:latin typeface="+mj-lt"/>
              </a:rPr>
              <a:t>(v 200-258)</a:t>
            </a:r>
          </a:p>
        </p:txBody>
      </p:sp>
      <p:pic>
        <p:nvPicPr>
          <p:cNvPr id="1030" name="Picture 6" descr="Council of Florence - Wikipedia">
            <a:extLst>
              <a:ext uri="{FF2B5EF4-FFF2-40B4-BE49-F238E27FC236}">
                <a16:creationId xmlns:a16="http://schemas.microsoft.com/office/drawing/2014/main" id="{528C9E8D-3886-AA2D-385D-DA707BCE1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121" y="2365325"/>
            <a:ext cx="2672831" cy="279302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BBC38DDB-165B-3509-2C3A-3050B4BE2B37}"/>
              </a:ext>
            </a:extLst>
          </p:cNvPr>
          <p:cNvSpPr txBox="1"/>
          <p:nvPr/>
        </p:nvSpPr>
        <p:spPr>
          <a:xfrm>
            <a:off x="6163006" y="5478452"/>
            <a:ext cx="2647951" cy="954107"/>
          </a:xfrm>
          <a:prstGeom prst="rect">
            <a:avLst/>
          </a:prstGeom>
          <a:noFill/>
        </p:spPr>
        <p:txBody>
          <a:bodyPr wrap="square" rtlCol="0">
            <a:spAutoFit/>
          </a:bodyPr>
          <a:lstStyle/>
          <a:p>
            <a:pPr algn="ctr"/>
            <a:r>
              <a:rPr lang="fr-FR" sz="2800" dirty="0">
                <a:latin typeface="+mj-lt"/>
              </a:rPr>
              <a:t>Concile de Florence (1442)</a:t>
            </a:r>
          </a:p>
        </p:txBody>
      </p:sp>
      <p:pic>
        <p:nvPicPr>
          <p:cNvPr id="1032" name="Picture 8" descr="Lumen Gentium">
            <a:extLst>
              <a:ext uri="{FF2B5EF4-FFF2-40B4-BE49-F238E27FC236}">
                <a16:creationId xmlns:a16="http://schemas.microsoft.com/office/drawing/2014/main" id="{C9FC1069-1F75-F629-880B-1BCF9F26F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9781" y="2365325"/>
            <a:ext cx="2103427" cy="280630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6C0AC69-463A-EFFD-D46F-3193270FBF8D}"/>
              </a:ext>
            </a:extLst>
          </p:cNvPr>
          <p:cNvSpPr txBox="1"/>
          <p:nvPr/>
        </p:nvSpPr>
        <p:spPr>
          <a:xfrm>
            <a:off x="9305783" y="5478453"/>
            <a:ext cx="1568122" cy="954107"/>
          </a:xfrm>
          <a:prstGeom prst="rect">
            <a:avLst/>
          </a:prstGeom>
          <a:noFill/>
        </p:spPr>
        <p:txBody>
          <a:bodyPr wrap="none" rtlCol="0">
            <a:spAutoFit/>
          </a:bodyPr>
          <a:lstStyle/>
          <a:p>
            <a:pPr algn="ctr"/>
            <a:r>
              <a:rPr lang="fr-FR" sz="2800" dirty="0">
                <a:latin typeface="+mj-lt"/>
              </a:rPr>
              <a:t>Vatican II </a:t>
            </a:r>
          </a:p>
          <a:p>
            <a:pPr algn="ctr"/>
            <a:r>
              <a:rPr lang="fr-FR" sz="2800" dirty="0">
                <a:latin typeface="+mj-lt"/>
              </a:rPr>
              <a:t>(1965)</a:t>
            </a:r>
          </a:p>
        </p:txBody>
      </p:sp>
    </p:spTree>
    <p:extLst>
      <p:ext uri="{BB962C8B-B14F-4D97-AF65-F5344CB8AC3E}">
        <p14:creationId xmlns:p14="http://schemas.microsoft.com/office/powerpoint/2010/main" val="317329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2E5654-B25C-E1E6-1C1D-DC6DDBFDA564}"/>
              </a:ext>
            </a:extLst>
          </p:cNvPr>
          <p:cNvSpPr txBox="1"/>
          <p:nvPr/>
        </p:nvSpPr>
        <p:spPr>
          <a:xfrm>
            <a:off x="1280160" y="1476446"/>
            <a:ext cx="9631680" cy="3905108"/>
          </a:xfrm>
          <a:prstGeom prst="rect">
            <a:avLst/>
          </a:prstGeom>
          <a:noFill/>
        </p:spPr>
        <p:txBody>
          <a:bodyPr wrap="square">
            <a:spAutoFit/>
          </a:bodyPr>
          <a:lstStyle/>
          <a:p>
            <a:pPr algn="just"/>
            <a:r>
              <a:rPr lang="fr-FR" sz="3200" dirty="0">
                <a:solidFill>
                  <a:srgbClr val="000000"/>
                </a:solidFill>
                <a:effectLst/>
                <a:latin typeface="+mj-lt"/>
                <a:ea typeface="Calibri" panose="020F0502020204030204" pitchFamily="34" charset="0"/>
                <a:cs typeface="Times New Roman (Corps CS)"/>
              </a:rPr>
              <a:t>« Nous avons besoin d’un bonheur qui s’accomplisse définitivement dans ce qui nous épanouit, c'est-à-dire dans l’amour, afin que nous puissions dire dès maintenant : </a:t>
            </a:r>
            <a:r>
              <a:rPr lang="fr-FR" sz="3200" b="1" dirty="0">
                <a:solidFill>
                  <a:srgbClr val="000000"/>
                </a:solidFill>
                <a:effectLst/>
                <a:latin typeface="+mj-lt"/>
                <a:ea typeface="Calibri" panose="020F0502020204030204" pitchFamily="34" charset="0"/>
                <a:cs typeface="Times New Roman (Corps CS)"/>
              </a:rPr>
              <a:t>Je suis aimé, donc j’existe</a:t>
            </a:r>
            <a:r>
              <a:rPr lang="fr-FR" sz="3200" dirty="0">
                <a:solidFill>
                  <a:srgbClr val="000000"/>
                </a:solidFill>
                <a:effectLst/>
                <a:latin typeface="+mj-lt"/>
                <a:ea typeface="Calibri" panose="020F0502020204030204" pitchFamily="34" charset="0"/>
                <a:cs typeface="Times New Roman (Corps CS)"/>
              </a:rPr>
              <a:t> ; et j’existerai toujours dans l’amour qui ne déçoit pas et dont rien ni personne ne pourra jamais me séparer. </a:t>
            </a:r>
            <a:r>
              <a:rPr lang="fr-FR" sz="3200" dirty="0">
                <a:solidFill>
                  <a:srgbClr val="000000"/>
                </a:solidFill>
                <a:latin typeface="+mj-lt"/>
                <a:ea typeface="Calibri" panose="020F0502020204030204" pitchFamily="34" charset="0"/>
                <a:cs typeface="Times New Roman (Corps CS)"/>
              </a:rPr>
              <a:t>»</a:t>
            </a:r>
          </a:p>
          <a:p>
            <a:pPr algn="just"/>
            <a:r>
              <a:rPr lang="fr-FR" sz="3200" dirty="0">
                <a:solidFill>
                  <a:srgbClr val="000000"/>
                </a:solidFill>
                <a:latin typeface="+mj-lt"/>
                <a:ea typeface="Calibri" panose="020F0502020204030204" pitchFamily="34" charset="0"/>
                <a:cs typeface="Times New Roman (Corps CS)"/>
              </a:rPr>
              <a:t>François, </a:t>
            </a:r>
            <a:r>
              <a:rPr lang="fr-FR" sz="3200" i="1" dirty="0">
                <a:solidFill>
                  <a:srgbClr val="000000"/>
                </a:solidFill>
                <a:latin typeface="+mj-lt"/>
                <a:ea typeface="Calibri" panose="020F0502020204030204" pitchFamily="34" charset="0"/>
                <a:cs typeface="Times New Roman (Corps CS)"/>
              </a:rPr>
              <a:t>L’espérance ne déçoit pas</a:t>
            </a:r>
            <a:r>
              <a:rPr lang="fr-FR" sz="3200" dirty="0">
                <a:solidFill>
                  <a:srgbClr val="000000"/>
                </a:solidFill>
                <a:latin typeface="+mj-lt"/>
                <a:ea typeface="Calibri" panose="020F0502020204030204" pitchFamily="34" charset="0"/>
                <a:cs typeface="Times New Roman (Corps CS)"/>
              </a:rPr>
              <a:t>, n° 21 </a:t>
            </a:r>
          </a:p>
          <a:p>
            <a:pPr algn="just">
              <a:lnSpc>
                <a:spcPct val="150000"/>
              </a:lnSpc>
            </a:pPr>
            <a:endParaRPr lang="fr-FR" sz="1800" dirty="0">
              <a:effectLst/>
              <a:latin typeface="Times New Roman" panose="02020603050405020304" pitchFamily="18" charset="0"/>
              <a:ea typeface="Calibri" panose="020F0502020204030204" pitchFamily="34" charset="0"/>
              <a:cs typeface="Times New Roman (Corps CS)"/>
            </a:endParaRPr>
          </a:p>
        </p:txBody>
      </p:sp>
    </p:spTree>
    <p:extLst>
      <p:ext uri="{BB962C8B-B14F-4D97-AF65-F5344CB8AC3E}">
        <p14:creationId xmlns:p14="http://schemas.microsoft.com/office/powerpoint/2010/main" val="11106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FD8BED-1CAA-06B7-64E8-C4C8EF48243E}"/>
              </a:ext>
            </a:extLst>
          </p:cNvPr>
          <p:cNvSpPr txBox="1"/>
          <p:nvPr/>
        </p:nvSpPr>
        <p:spPr>
          <a:xfrm>
            <a:off x="1905000" y="2686050"/>
            <a:ext cx="8991600" cy="1077218"/>
          </a:xfrm>
          <a:prstGeom prst="rect">
            <a:avLst/>
          </a:prstGeom>
          <a:noFill/>
        </p:spPr>
        <p:txBody>
          <a:bodyPr wrap="square" rtlCol="0">
            <a:spAutoFit/>
          </a:bodyPr>
          <a:lstStyle/>
          <a:p>
            <a:r>
              <a:rPr lang="fr-FR" sz="3200" dirty="0">
                <a:latin typeface="+mj-lt"/>
                <a:ea typeface="Aptos" panose="020B0004020202020204" pitchFamily="34" charset="0"/>
              </a:rPr>
              <a:t>«</a:t>
            </a:r>
            <a:r>
              <a:rPr lang="fr-FR" sz="3200" dirty="0">
                <a:latin typeface="+mj-lt"/>
              </a:rPr>
              <a:t> </a:t>
            </a:r>
            <a:r>
              <a:rPr lang="fr-FR" sz="3200" dirty="0">
                <a:latin typeface="+mj-lt"/>
                <a:ea typeface="Aptos" panose="020B0004020202020204" pitchFamily="34" charset="0"/>
              </a:rPr>
              <a:t>J</a:t>
            </a:r>
            <a:r>
              <a:rPr lang="fr-FR" sz="3200" dirty="0">
                <a:effectLst/>
                <a:latin typeface="+mj-lt"/>
                <a:ea typeface="Aptos" panose="020B0004020202020204" pitchFamily="34" charset="0"/>
              </a:rPr>
              <a:t>e suis venu pour qu’ils aient la vie, et qu’ils l’aient en abondance. » (</a:t>
            </a:r>
            <a:r>
              <a:rPr lang="fr-FR" sz="3200" dirty="0" err="1">
                <a:effectLst/>
                <a:latin typeface="+mj-lt"/>
                <a:ea typeface="Aptos" panose="020B0004020202020204" pitchFamily="34" charset="0"/>
              </a:rPr>
              <a:t>Jn</a:t>
            </a:r>
            <a:r>
              <a:rPr lang="fr-FR" sz="3200" dirty="0">
                <a:effectLst/>
                <a:latin typeface="+mj-lt"/>
                <a:ea typeface="Aptos" panose="020B0004020202020204" pitchFamily="34" charset="0"/>
              </a:rPr>
              <a:t> 10, 10)</a:t>
            </a:r>
            <a:r>
              <a:rPr lang="fr-FR" sz="3200" dirty="0">
                <a:effectLst/>
                <a:latin typeface="+mj-lt"/>
              </a:rPr>
              <a:t> </a:t>
            </a:r>
            <a:endParaRPr lang="fr-FR" sz="3200" dirty="0">
              <a:latin typeface="+mj-lt"/>
            </a:endParaRPr>
          </a:p>
        </p:txBody>
      </p:sp>
    </p:spTree>
    <p:extLst>
      <p:ext uri="{BB962C8B-B14F-4D97-AF65-F5344CB8AC3E}">
        <p14:creationId xmlns:p14="http://schemas.microsoft.com/office/powerpoint/2010/main" val="24427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solidFill>
                  <a:srgbClr val="FF0000"/>
                </a:solidFill>
                <a:latin typeface="Times New Roman" panose="02020603050405020304" pitchFamily="18" charset="0"/>
                <a:cs typeface="Times New Roman" panose="02020603050405020304" pitchFamily="18" charset="0"/>
              </a:rPr>
              <a:t>1.1. Sauvés de quoi, pour quoi, par qui, à quoi le voit-on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177840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pour quoi, par qui, à quoi le voit-on ? </a:t>
            </a:r>
          </a:p>
          <a:p>
            <a:pPr lvl="1"/>
            <a:r>
              <a:rPr lang="fr-FR" sz="2400" dirty="0">
                <a:solidFill>
                  <a:srgbClr val="FF0000"/>
                </a:solidFill>
                <a:latin typeface="Times New Roman" panose="02020603050405020304" pitchFamily="18" charset="0"/>
                <a:cs typeface="Times New Roman" panose="02020603050405020304" pitchFamily="18" charset="0"/>
              </a:rPr>
              <a:t>1.2. Les multiples manières de dire le salut</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175110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6C3FB9F-F8CA-A061-260F-3B789755C2A7}"/>
              </a:ext>
            </a:extLst>
          </p:cNvPr>
          <p:cNvSpPr txBox="1"/>
          <p:nvPr/>
        </p:nvSpPr>
        <p:spPr>
          <a:xfrm>
            <a:off x="2354580" y="2247960"/>
            <a:ext cx="8183880" cy="1569660"/>
          </a:xfrm>
          <a:prstGeom prst="rect">
            <a:avLst/>
          </a:prstGeom>
          <a:noFill/>
        </p:spPr>
        <p:txBody>
          <a:bodyPr wrap="square" rtlCol="0">
            <a:spAutoFit/>
          </a:bodyPr>
          <a:lstStyle/>
          <a:p>
            <a:r>
              <a:rPr lang="fr-FR" sz="3200" dirty="0">
                <a:latin typeface="+mj-lt"/>
              </a:rPr>
              <a:t>« Tu nous as faits pour toi, Seigneur, et notre cœur est sans repos tant qu’il ne repose en to. » (Augustin, Confessions I, 1)</a:t>
            </a:r>
          </a:p>
        </p:txBody>
      </p:sp>
    </p:spTree>
    <p:extLst>
      <p:ext uri="{BB962C8B-B14F-4D97-AF65-F5344CB8AC3E}">
        <p14:creationId xmlns:p14="http://schemas.microsoft.com/office/powerpoint/2010/main" val="227996104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25554</TotalTime>
  <Words>2565</Words>
  <Application>Microsoft Macintosh PowerPoint</Application>
  <PresentationFormat>Grand écran</PresentationFormat>
  <Paragraphs>261</Paragraphs>
  <Slides>48</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48</vt:i4>
      </vt:variant>
    </vt:vector>
  </HeadingPairs>
  <TitlesOfParts>
    <vt:vector size="53"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160</cp:revision>
  <dcterms:created xsi:type="dcterms:W3CDTF">2021-01-11T21:38:17Z</dcterms:created>
  <dcterms:modified xsi:type="dcterms:W3CDTF">2026-06-02T06:36:45Z</dcterms:modified>
</cp:coreProperties>
</file>