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450" r:id="rId2"/>
    <p:sldId id="482" r:id="rId3"/>
    <p:sldId id="411" r:id="rId4"/>
    <p:sldId id="330" r:id="rId5"/>
    <p:sldId id="429" r:id="rId6"/>
    <p:sldId id="484" r:id="rId7"/>
    <p:sldId id="435" r:id="rId8"/>
    <p:sldId id="454" r:id="rId9"/>
    <p:sldId id="421" r:id="rId10"/>
    <p:sldId id="420" r:id="rId11"/>
    <p:sldId id="439" r:id="rId12"/>
    <p:sldId id="441" r:id="rId13"/>
    <p:sldId id="440" r:id="rId14"/>
    <p:sldId id="449" r:id="rId15"/>
    <p:sldId id="437" r:id="rId16"/>
    <p:sldId id="417" r:id="rId17"/>
    <p:sldId id="443" r:id="rId18"/>
    <p:sldId id="478" r:id="rId19"/>
    <p:sldId id="425" r:id="rId20"/>
    <p:sldId id="388" r:id="rId21"/>
    <p:sldId id="389" r:id="rId22"/>
    <p:sldId id="391" r:id="rId23"/>
    <p:sldId id="392" r:id="rId24"/>
    <p:sldId id="393" r:id="rId25"/>
    <p:sldId id="394" r:id="rId26"/>
    <p:sldId id="395" r:id="rId27"/>
    <p:sldId id="431" r:id="rId28"/>
    <p:sldId id="456" r:id="rId29"/>
    <p:sldId id="451" r:id="rId30"/>
    <p:sldId id="480" r:id="rId31"/>
    <p:sldId id="444" r:id="rId32"/>
    <p:sldId id="430" r:id="rId33"/>
    <p:sldId id="428" r:id="rId34"/>
    <p:sldId id="432" r:id="rId35"/>
    <p:sldId id="434" r:id="rId36"/>
    <p:sldId id="396" r:id="rId37"/>
    <p:sldId id="447" r:id="rId38"/>
    <p:sldId id="427" r:id="rId39"/>
    <p:sldId id="401" r:id="rId40"/>
    <p:sldId id="442" r:id="rId41"/>
    <p:sldId id="402" r:id="rId42"/>
    <p:sldId id="445" r:id="rId43"/>
    <p:sldId id="446" r:id="rId44"/>
    <p:sldId id="405" r:id="rId45"/>
    <p:sldId id="452" r:id="rId46"/>
    <p:sldId id="406" r:id="rId47"/>
    <p:sldId id="408" r:id="rId48"/>
    <p:sldId id="410" r:id="rId49"/>
    <p:sldId id="453" r:id="rId50"/>
    <p:sldId id="433" r:id="rId5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509"/>
  </p:normalViewPr>
  <p:slideViewPr>
    <p:cSldViewPr snapToGrid="0" snapToObjects="1">
      <p:cViewPr varScale="1">
        <p:scale>
          <a:sx n="87" d="100"/>
          <a:sy n="87" d="100"/>
        </p:scale>
        <p:origin x="216" y="7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02701-98A0-204D-AD9E-2F0642E6DE7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D74D3-F5D4-164E-824C-B8429562E0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967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D74D3-F5D4-164E-824C-B8429562E0B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458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10EA-8D5E-831A-B219-FF7D6FEBC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750ECB0-A4EA-77B6-E773-6C2037B9D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6641B25-CA25-03FA-3613-12DE44F24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Gravure rupestre sur mur église St germain sur St Savin sur Gartempe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BF491C-3A45-1C70-8341-F8A17BF53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D74D3-F5D4-164E-824C-B8429562E0B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847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D74D3-F5D4-164E-824C-B8429562E0B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671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D74D3-F5D4-164E-824C-B8429562E0B9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56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21AE4E-D615-DD40-8525-E6537D5B8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888526-4614-474A-8B73-D0EDFC13E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44BBBA-747B-1747-A812-75888EA16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8A618D-A1D9-C04A-9899-6067D8504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FE43E2-EB86-4344-8EC3-2C4C3C485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28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224040-CC75-EC48-8C27-755FFD54D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C0058D8-04BB-9745-A1E2-504B7262B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EC790B-5643-DE46-8C9B-B53F744CE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DF1EE5-697E-704D-AEF7-8239C93D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87D771-EDE4-B24F-BD46-A3D02AAC7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08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0AD9381-8FDE-204A-86C7-7116D68A7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F8BAD75-5FE8-EA46-8CFC-CB2C53D99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22D5CC-2267-934B-ACBF-1D1C81DFC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327FA8-B304-3E4D-9DF4-6AA02428A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7568A0-CB0A-3F42-9646-69CB7158E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81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55AF4-7D8D-8545-8EF9-86837F80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CFF595-C5B8-AB42-BB37-0BC33CDEF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6FD9DE-D04C-5E46-B5D1-847D11E79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968AF7-495F-544A-A503-157937C3A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11A76A-7801-7E4E-8398-C9C1470A6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80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7EE23D-76C1-6147-9C65-7C113B9D0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A140B1-372A-1448-AE71-F17D46A39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47FF65-1AFF-FA46-993C-2F142E1BC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887514-DA19-154F-833B-F1C21E37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F73F09-460A-8347-990C-649408A8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707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C6EC1-DBEF-CC4A-9662-0E6F79D5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460AE5-050B-384B-B62D-FBBD0E19F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24210E-8DF0-7642-B813-7709E8977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6797E1F-F471-AE40-86A1-3CC2EDB21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9A2932-C30B-2F4C-BF90-D3F1C0482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85B549-0C1C-4D45-9152-72AEB92DF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88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D8210-EFF0-EC4F-AE4E-FBA7D41EB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37EC53D-366D-3348-ABFA-57F88D1F1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2C834C-6529-BB4D-9A3F-143CD8521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969142A-F82D-FD43-BC54-C4C4CC2753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94F762-7D90-754E-BDDA-20395AF851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206D382-B540-354B-A673-09EEB817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F605BF1-86AA-E742-9918-FA88DBF4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C99CD-CF9B-4941-AFCD-11E51BE4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16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798DF-039D-674C-AEE7-2724F379C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8D807B3-52EF-D04B-8A4F-7F948DC04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3A65CF-D9A4-2648-B99D-29FB0E3F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C607BF-C809-6D47-BDAD-2FCB6F35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4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D7E3EAE-C0B8-094E-B7FC-0F7F76AD0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A977E1-00A3-AD41-9A36-115E16CBD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8BFC5A-B9F9-1B49-BFA1-0A384AFF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904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29A08A-9F14-7A40-BEA9-CB46AFB21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196F6A-982E-0C4A-BAE6-B2B7E36CF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4BD82D-C915-D948-82E9-09A7EC388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655F67-1338-1949-A556-890907C93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F5D907-83BB-0545-86C6-D7B5A739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9DA810-6DE6-A644-82C8-E0D83A15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06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AC3632-86B4-E240-A172-F84E2D533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8D03744-137E-3F41-9E99-385936ECA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19E6D8-2E5F-7243-B86C-FE71B52F5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01BFD4-E2D9-7E45-85A0-38EC58AC3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6A0AD84-E47D-5B40-8D1B-D2EA123F2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1A0E72-4536-9842-9738-F29E14E4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48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09448D7-3925-A64C-8DB5-EACEB6DCE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288E36-EB16-BA43-BBB7-1AC004D6D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B0CEEF-C68C-F94E-8B1F-35907E271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43295-CBC3-C244-B47E-B82E1DE94D92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6B5BD-C7EF-764F-B1B3-8B312AB04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D7FD26-9B07-C342-98C5-B1E2CDE09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B937E-C8C2-6340-B40E-5AF416C29C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41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F14AD8D-6D74-1444-9DE3-C2006E0C8FF8}"/>
              </a:ext>
            </a:extLst>
          </p:cNvPr>
          <p:cNvSpPr txBox="1"/>
          <p:nvPr/>
        </p:nvSpPr>
        <p:spPr>
          <a:xfrm>
            <a:off x="838199" y="548464"/>
            <a:ext cx="3807187" cy="2228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atin typeface="+mj-lt"/>
                <a:ea typeface="+mj-ea"/>
                <a:cs typeface="+mj-cs"/>
              </a:rPr>
              <a:t>CH. </a:t>
            </a:r>
            <a:r>
              <a:rPr lang="en-US" sz="4000">
                <a:latin typeface="+mj-lt"/>
                <a:ea typeface="+mj-ea"/>
                <a:cs typeface="+mj-cs"/>
              </a:rPr>
              <a:t>5 </a:t>
            </a:r>
            <a:r>
              <a:rPr lang="en-US" sz="4000" dirty="0">
                <a:latin typeface="+mj-lt"/>
                <a:ea typeface="+mj-ea"/>
                <a:cs typeface="+mj-cs"/>
              </a:rPr>
              <a:t>-  LE SALUT</a:t>
            </a:r>
          </a:p>
        </p:txBody>
      </p:sp>
      <p:pic>
        <p:nvPicPr>
          <p:cNvPr id="6" name="Image 5" descr="Une image contenant autel, posant&#10;&#10;Description générée automatiquement">
            <a:extLst>
              <a:ext uri="{FF2B5EF4-FFF2-40B4-BE49-F238E27FC236}">
                <a16:creationId xmlns:a16="http://schemas.microsoft.com/office/drawing/2014/main" id="{2A031074-8E71-33A9-AE16-05FE6F3A72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0" t="12047" r="14416" b="-867"/>
          <a:stretch/>
        </p:blipFill>
        <p:spPr>
          <a:xfrm>
            <a:off x="5127487" y="-48846"/>
            <a:ext cx="7372097" cy="72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1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A91FC9A-9DEF-1246-88FA-5C25DC88F4E9}"/>
              </a:ext>
            </a:extLst>
          </p:cNvPr>
          <p:cNvSpPr txBox="1"/>
          <p:nvPr/>
        </p:nvSpPr>
        <p:spPr>
          <a:xfrm>
            <a:off x="791029" y="1218256"/>
            <a:ext cx="1060994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latin typeface="+mj-lt"/>
                <a:cs typeface="Times New Roman" panose="02020603050405020304" pitchFamily="18" charset="0"/>
              </a:rPr>
              <a:t>« Entrevoir, pressentir, deviner le pardon divin à sa source, c’est entrevoir, pressentir, deviner qu’il y a un au-delà du mal, un lieu où le mal habite la vie sans la mettre irrémédiablement en péril car le </a:t>
            </a:r>
            <a:r>
              <a:rPr lang="fr-FR" sz="32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pardon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 y est inscrit comme la seule réalité à la fois </a:t>
            </a:r>
            <a:r>
              <a:rPr lang="fr-FR" sz="32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originelle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 et </a:t>
            </a:r>
            <a:r>
              <a:rPr lang="fr-FR" sz="3200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englobante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 ; le mal originel isole et tue en isolant, le </a:t>
            </a:r>
            <a:r>
              <a:rPr lang="fr-FR" sz="32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pardon originel 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au fondement de l’existence se laisse approcher comme ce qui mystérieusement peut </a:t>
            </a:r>
            <a:r>
              <a:rPr lang="fr-FR" sz="3200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englober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 tout ce qui a été isolé, exclus, tué. » </a:t>
            </a:r>
          </a:p>
          <a:p>
            <a:r>
              <a:rPr lang="fr-FR" sz="3200" dirty="0">
                <a:latin typeface="+mj-lt"/>
                <a:cs typeface="Times New Roman" panose="02020603050405020304" pitchFamily="18" charset="0"/>
              </a:rPr>
              <a:t>(</a:t>
            </a:r>
            <a:r>
              <a:rPr lang="fr-FR" sz="3200" dirty="0" err="1">
                <a:latin typeface="+mj-lt"/>
                <a:cs typeface="Times New Roman" panose="02020603050405020304" pitchFamily="18" charset="0"/>
              </a:rPr>
              <a:t>Lytta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 BASSET, </a:t>
            </a:r>
            <a:r>
              <a:rPr lang="fr-FR" sz="3200" i="1" dirty="0">
                <a:latin typeface="+mj-lt"/>
                <a:cs typeface="Times New Roman" panose="02020603050405020304" pitchFamily="18" charset="0"/>
              </a:rPr>
              <a:t>Le pardon originel, 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Labor et </a:t>
            </a:r>
            <a:r>
              <a:rPr lang="fr-FR" sz="3200" dirty="0" err="1">
                <a:latin typeface="+mj-lt"/>
                <a:cs typeface="Times New Roman" panose="02020603050405020304" pitchFamily="18" charset="0"/>
              </a:rPr>
              <a:t>fides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, p. 451)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090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6479D8-1CE5-9DF0-E9DB-ECB48CCA78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98" t="17115" r="9011" b="21314"/>
          <a:stretch/>
        </p:blipFill>
        <p:spPr>
          <a:xfrm>
            <a:off x="2584938" y="188020"/>
            <a:ext cx="7022124" cy="648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40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6479D8-1CE5-9DF0-E9DB-ECB48CCA78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98" t="17115" r="9011" b="21314"/>
          <a:stretch/>
        </p:blipFill>
        <p:spPr>
          <a:xfrm>
            <a:off x="2584938" y="188020"/>
            <a:ext cx="7022124" cy="648195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CB2728-48CE-DB7A-C407-44A0EDD7A306}"/>
              </a:ext>
            </a:extLst>
          </p:cNvPr>
          <p:cNvSpPr txBox="1"/>
          <p:nvPr/>
        </p:nvSpPr>
        <p:spPr>
          <a:xfrm>
            <a:off x="4022692" y="1729991"/>
            <a:ext cx="4558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DON DE L’ESPRIT</a:t>
            </a:r>
          </a:p>
        </p:txBody>
      </p:sp>
    </p:spTree>
    <p:extLst>
      <p:ext uri="{BB962C8B-B14F-4D97-AF65-F5344CB8AC3E}">
        <p14:creationId xmlns:p14="http://schemas.microsoft.com/office/powerpoint/2010/main" val="3683722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6479D8-1CE5-9DF0-E9DB-ECB48CCA78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98" t="17115" r="9011" b="21314"/>
          <a:stretch/>
        </p:blipFill>
        <p:spPr>
          <a:xfrm>
            <a:off x="2584938" y="188020"/>
            <a:ext cx="7022124" cy="648195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CB2728-48CE-DB7A-C407-44A0EDD7A306}"/>
              </a:ext>
            </a:extLst>
          </p:cNvPr>
          <p:cNvSpPr txBox="1"/>
          <p:nvPr/>
        </p:nvSpPr>
        <p:spPr>
          <a:xfrm>
            <a:off x="3305908" y="1518976"/>
            <a:ext cx="5580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PARDON DES PECHES</a:t>
            </a:r>
          </a:p>
        </p:txBody>
      </p:sp>
    </p:spTree>
    <p:extLst>
      <p:ext uri="{BB962C8B-B14F-4D97-AF65-F5344CB8AC3E}">
        <p14:creationId xmlns:p14="http://schemas.microsoft.com/office/powerpoint/2010/main" val="21316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530CE5-BBBF-937A-21E0-5E41A14193F4}"/>
              </a:ext>
            </a:extLst>
          </p:cNvPr>
          <p:cNvSpPr txBox="1"/>
          <p:nvPr/>
        </p:nvSpPr>
        <p:spPr>
          <a:xfrm>
            <a:off x="1887894" y="1764442"/>
            <a:ext cx="813240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7370" marR="547370">
              <a:spcBef>
                <a:spcPts val="1000"/>
              </a:spcBef>
              <a:spcAft>
                <a:spcPts val="1200"/>
              </a:spcAft>
            </a:pPr>
            <a:r>
              <a:rPr lang="fr-FR" sz="32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« </a:t>
            </a:r>
            <a:r>
              <a:rPr lang="fr-FR" sz="3200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  <a:t>À l'irréversibilité (du passé) la réponse est le pouvoir de pardonner, </a:t>
            </a:r>
            <a:br>
              <a:rPr lang="fr-FR" sz="32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</a:br>
            <a:r>
              <a:rPr lang="fr-FR" sz="3200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  <a:t>à l'imprévisibilité (de l'avenir) le pouvoir de promettre</a:t>
            </a:r>
            <a:r>
              <a:rPr lang="fr-FR" sz="32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.»</a:t>
            </a:r>
            <a:r>
              <a:rPr lang="fr-FR" sz="3200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  <a:t> </a:t>
            </a:r>
            <a:br>
              <a:rPr lang="fr-FR" sz="3200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</a:br>
            <a:r>
              <a:rPr lang="fr-FR" sz="3200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  <a:t>(Paul RICOEUR, préface de </a:t>
            </a:r>
            <a:r>
              <a:rPr lang="fr-FR" sz="3200" i="1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La </a:t>
            </a:r>
            <a:r>
              <a:rPr lang="fr-FR" sz="3200" i="1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  <a:t>Condition de l'homme moderne </a:t>
            </a:r>
            <a:r>
              <a:rPr lang="fr-FR" sz="3200" dirty="0">
                <a:solidFill>
                  <a:srgbClr val="404040"/>
                </a:solidFill>
                <a:effectLst/>
                <a:latin typeface="+mj-lt"/>
                <a:ea typeface="Calibri" panose="020F0502020204030204" pitchFamily="34" charset="0"/>
                <a:cs typeface="Times New Roman (Corps CS)"/>
              </a:rPr>
              <a:t>d'Hannah Arendt.</a:t>
            </a:r>
          </a:p>
        </p:txBody>
      </p:sp>
    </p:spTree>
    <p:extLst>
      <p:ext uri="{BB962C8B-B14F-4D97-AF65-F5344CB8AC3E}">
        <p14:creationId xmlns:p14="http://schemas.microsoft.com/office/powerpoint/2010/main" val="300812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personne, homme, intérieur, complet&#10;&#10;Description générée automatiquement">
            <a:extLst>
              <a:ext uri="{FF2B5EF4-FFF2-40B4-BE49-F238E27FC236}">
                <a16:creationId xmlns:a16="http://schemas.microsoft.com/office/drawing/2014/main" id="{4E33C498-9278-2F12-4889-C4B7C79C5F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19" b="99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67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5A8F87-4241-6C4C-9E6D-2FF8A60092E8}"/>
              </a:ext>
            </a:extLst>
          </p:cNvPr>
          <p:cNvSpPr txBox="1"/>
          <p:nvPr/>
        </p:nvSpPr>
        <p:spPr>
          <a:xfrm>
            <a:off x="509847" y="1613118"/>
            <a:ext cx="1117230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LE SALUT COMME AUTOCOMMUNICATION DE DIEU</a:t>
            </a:r>
          </a:p>
          <a:p>
            <a:pPr lvl="1"/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Le pardon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 La vie filiale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 La divinisation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5.4. La vie selon l’Esprit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6959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personne, intérieur, buvant&#10;&#10;Description générée automatiquement">
            <a:extLst>
              <a:ext uri="{FF2B5EF4-FFF2-40B4-BE49-F238E27FC236}">
                <a16:creationId xmlns:a16="http://schemas.microsoft.com/office/drawing/2014/main" id="{ADC6B5E8-996F-2630-9342-4846E958C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7" b="14826"/>
          <a:stretch/>
        </p:blipFill>
        <p:spPr>
          <a:xfrm>
            <a:off x="1286796" y="724324"/>
            <a:ext cx="9618407" cy="540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05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aptême – Paroisse étudiante de Toulouse">
            <a:extLst>
              <a:ext uri="{FF2B5EF4-FFF2-40B4-BE49-F238E27FC236}">
                <a16:creationId xmlns:a16="http://schemas.microsoft.com/office/drawing/2014/main" id="{15B976D7-2183-E699-3261-EEAD44A9E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 bwMode="auto">
          <a:xfrm>
            <a:off x="1524016" y="858212"/>
            <a:ext cx="9143985" cy="51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105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232A56-6F42-1644-819F-EB227BB520D6}"/>
              </a:ext>
            </a:extLst>
          </p:cNvPr>
          <p:cNvSpPr txBox="1"/>
          <p:nvPr/>
        </p:nvSpPr>
        <p:spPr>
          <a:xfrm>
            <a:off x="1001131" y="782121"/>
            <a:ext cx="1018973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latin typeface="+mj-lt"/>
                <a:cs typeface="Times New Roman" panose="02020603050405020304" pitchFamily="18" charset="0"/>
              </a:rPr>
              <a:t>« Et nous, de même, quand nous étions des enfants soumis aux éléments du monde, nous étions esclaves. Mais, quand est venu l’accomplissement du temps, Dieu a envoyé son fils, né d’une femme et assujetti à la loi, pour payer la libération de ceux qui sont assujettis à la loi, pour qu’il nous soit donné d’être </a:t>
            </a:r>
            <a:r>
              <a:rPr lang="fr-FR" sz="3200" dirty="0">
                <a:highlight>
                  <a:srgbClr val="00FFFF"/>
                </a:highlight>
                <a:latin typeface="+mj-lt"/>
                <a:cs typeface="Times New Roman" panose="02020603050405020304" pitchFamily="18" charset="0"/>
              </a:rPr>
              <a:t>fils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 adoptifs. </a:t>
            </a:r>
            <a:r>
              <a:rPr lang="fr-FR" sz="3200" dirty="0">
                <a:highlight>
                  <a:srgbClr val="00FFFF"/>
                </a:highlight>
                <a:latin typeface="+mj-lt"/>
                <a:cs typeface="Times New Roman" panose="02020603050405020304" pitchFamily="18" charset="0"/>
              </a:rPr>
              <a:t>Fils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, vous l’êtes bien : </a:t>
            </a:r>
            <a:r>
              <a:rPr lang="fr-FR" sz="3200" b="1" dirty="0">
                <a:latin typeface="+mj-lt"/>
                <a:cs typeface="Times New Roman" panose="02020603050405020304" pitchFamily="18" charset="0"/>
              </a:rPr>
              <a:t>Dieu a envoyé dans nos cœurs l’Esprit de son Fils, qui crie : Abba - Père ! Tu n’es donc plus esclave, mais </a:t>
            </a:r>
            <a:r>
              <a:rPr lang="fr-FR" sz="3200" b="1" dirty="0">
                <a:highlight>
                  <a:srgbClr val="00FFFF"/>
                </a:highlight>
                <a:latin typeface="+mj-lt"/>
                <a:cs typeface="Times New Roman" panose="02020603050405020304" pitchFamily="18" charset="0"/>
              </a:rPr>
              <a:t>fils</a:t>
            </a:r>
            <a:r>
              <a:rPr lang="fr-FR" sz="3200" b="1" dirty="0">
                <a:latin typeface="+mj-lt"/>
                <a:cs typeface="Times New Roman" panose="02020603050405020304" pitchFamily="18" charset="0"/>
              </a:rPr>
              <a:t> 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; et, comme </a:t>
            </a:r>
            <a:r>
              <a:rPr lang="fr-FR" sz="3200" dirty="0">
                <a:highlight>
                  <a:srgbClr val="00FFFF"/>
                </a:highlight>
                <a:latin typeface="+mj-lt"/>
                <a:cs typeface="Times New Roman" panose="02020603050405020304" pitchFamily="18" charset="0"/>
              </a:rPr>
              <a:t>fils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, tu es aussi héritier : c’est l’œuvre de Dieu. » </a:t>
            </a:r>
          </a:p>
          <a:p>
            <a:pPr algn="just"/>
            <a:r>
              <a:rPr lang="fr-FR" sz="3200" dirty="0">
                <a:latin typeface="+mj-lt"/>
                <a:cs typeface="Times New Roman" panose="02020603050405020304" pitchFamily="18" charset="0"/>
              </a:rPr>
              <a:t>(</a:t>
            </a:r>
            <a:r>
              <a:rPr lang="fr-FR" sz="3200" i="1" dirty="0">
                <a:latin typeface="+mj-lt"/>
                <a:cs typeface="Times New Roman" panose="02020603050405020304" pitchFamily="18" charset="0"/>
              </a:rPr>
              <a:t>Galates</a:t>
            </a:r>
            <a:r>
              <a:rPr lang="fr-FR" sz="3200" dirty="0">
                <a:latin typeface="+mj-lt"/>
                <a:cs typeface="Times New Roman" panose="02020603050405020304" pitchFamily="18" charset="0"/>
              </a:rPr>
              <a:t>, 4, 3-7)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3404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7F124-AE2A-BE16-6841-306CB6CF8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1" name="Rectangle 1040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Une image contenant Beige, écriture manuscrite, marron, sol&#10;&#10;Le contenu généré par l’IA peut être incorrect.">
            <a:extLst>
              <a:ext uri="{FF2B5EF4-FFF2-40B4-BE49-F238E27FC236}">
                <a16:creationId xmlns:a16="http://schemas.microsoft.com/office/drawing/2014/main" id="{68095D0C-0E2C-ADF7-18CA-5D2785031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3" r="-2" b="15184"/>
          <a:stretch>
            <a:fillRect/>
          </a:stretch>
        </p:blipFill>
        <p:spPr bwMode="auto">
          <a:xfrm>
            <a:off x="321734" y="321733"/>
            <a:ext cx="5674894" cy="303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Monogramme IHS Sur L'autel Principal De L'église Du Sacré ...">
            <a:extLst>
              <a:ext uri="{FF2B5EF4-FFF2-40B4-BE49-F238E27FC236}">
                <a16:creationId xmlns:a16="http://schemas.microsoft.com/office/drawing/2014/main" id="{A0D2905A-5652-1D1F-7887-15D09B847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1"/>
          <a:stretch>
            <a:fillRect/>
          </a:stretch>
        </p:blipFill>
        <p:spPr bwMode="auto">
          <a:xfrm>
            <a:off x="321735" y="3524289"/>
            <a:ext cx="2676579" cy="277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Une image contenant cercle, art, dessin, Symétrie&#10;&#10;Le contenu généré par l’IA peut être incorrect.">
            <a:extLst>
              <a:ext uri="{FF2B5EF4-FFF2-40B4-BE49-F238E27FC236}">
                <a16:creationId xmlns:a16="http://schemas.microsoft.com/office/drawing/2014/main" id="{B5431380-4A6E-CBE5-3D9C-00F027DFC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4" r="14560" b="-3"/>
          <a:stretch>
            <a:fillRect/>
          </a:stretch>
        </p:blipFill>
        <p:spPr bwMode="auto">
          <a:xfrm>
            <a:off x="3159553" y="3514855"/>
            <a:ext cx="2837076" cy="2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Une image contenant en bois, Poignée de porte, Planche, métal&#10;&#10;Le contenu généré par l’IA peut être incorrect.">
            <a:extLst>
              <a:ext uri="{FF2B5EF4-FFF2-40B4-BE49-F238E27FC236}">
                <a16:creationId xmlns:a16="http://schemas.microsoft.com/office/drawing/2014/main" id="{C65145BB-895F-49ED-96EF-999E95837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9" r="2" b="7233"/>
          <a:stretch>
            <a:fillRect/>
          </a:stretch>
        </p:blipFill>
        <p:spPr bwMode="auto">
          <a:xfrm>
            <a:off x="6195373" y="321733"/>
            <a:ext cx="5674892" cy="59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417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10FF75A5-1BA2-684D-9F4C-2570806A48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12" r="28000"/>
          <a:stretch/>
        </p:blipFill>
        <p:spPr>
          <a:xfrm>
            <a:off x="3451860" y="0"/>
            <a:ext cx="5326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69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E6A9421-EFF3-CE40-A7AB-275DCF231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857" y="0"/>
            <a:ext cx="3715658" cy="686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37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sombre&#10;&#10;Description générée automatiquement">
            <a:extLst>
              <a:ext uri="{FF2B5EF4-FFF2-40B4-BE49-F238E27FC236}">
                <a16:creationId xmlns:a16="http://schemas.microsoft.com/office/drawing/2014/main" id="{EB2D8674-C202-1B4E-997E-18EAA64683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8" t="2824" r="1542" b="1490"/>
          <a:stretch/>
        </p:blipFill>
        <p:spPr>
          <a:xfrm>
            <a:off x="2641600" y="1146628"/>
            <a:ext cx="6444343" cy="43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56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rimate&#10;&#10;Description générée automatiquement">
            <a:extLst>
              <a:ext uri="{FF2B5EF4-FFF2-40B4-BE49-F238E27FC236}">
                <a16:creationId xmlns:a16="http://schemas.microsoft.com/office/drawing/2014/main" id="{0026DFE6-6B87-A946-AFCF-4F76887A3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0" y="266700"/>
            <a:ext cx="4826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23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vieux&#10;&#10;Description générée automatiquement">
            <a:extLst>
              <a:ext uri="{FF2B5EF4-FFF2-40B4-BE49-F238E27FC236}">
                <a16:creationId xmlns:a16="http://schemas.microsoft.com/office/drawing/2014/main" id="{FBBD7696-ADDD-9B45-9618-2D474CD1F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066800"/>
            <a:ext cx="8538735" cy="47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92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71D3F-CA88-D040-A62B-70096A5F3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260" y="1"/>
            <a:ext cx="6000880" cy="691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973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E6A9421-EFF3-CE40-A7AB-275DCF231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171" y="-5169"/>
            <a:ext cx="3715658" cy="686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72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5A8F87-4241-6C4C-9E6D-2FF8A60092E8}"/>
              </a:ext>
            </a:extLst>
          </p:cNvPr>
          <p:cNvSpPr txBox="1"/>
          <p:nvPr/>
        </p:nvSpPr>
        <p:spPr>
          <a:xfrm>
            <a:off x="509847" y="1613118"/>
            <a:ext cx="11172305" cy="363176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LE SALUT COMME AUTOCOMMUNICATION DE DIEU</a:t>
            </a:r>
          </a:p>
          <a:p>
            <a:pPr lvl="1"/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Le pardon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 La vie filiale</a:t>
            </a:r>
          </a:p>
          <a:p>
            <a:pPr lvl="1"/>
            <a:r>
              <a:rPr lang="fr-F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 La divinisation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5.4. La vie selon l’Esprit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0748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A8C92-A24C-9F86-E428-13DF0BF92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D6100852-D07D-4F3E-13DD-5B7D4BCAF846}"/>
              </a:ext>
            </a:extLst>
          </p:cNvPr>
          <p:cNvSpPr txBox="1"/>
          <p:nvPr/>
        </p:nvSpPr>
        <p:spPr>
          <a:xfrm>
            <a:off x="2291591" y="1443593"/>
            <a:ext cx="7608511" cy="36096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i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theosis</a:t>
            </a:r>
            <a:endParaRPr lang="en-US" sz="6000" b="1" i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i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6000" i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heopoiesis</a:t>
            </a:r>
            <a:endParaRPr lang="en-US" sz="6000" i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CA4274-8219-E742-A138-B0C4A4A2D621}"/>
              </a:ext>
            </a:extLst>
          </p:cNvPr>
          <p:cNvSpPr txBox="1"/>
          <p:nvPr/>
        </p:nvSpPr>
        <p:spPr>
          <a:xfrm>
            <a:off x="3215729" y="1764407"/>
            <a:ext cx="5760846" cy="2310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72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3996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C39C9-7A47-4A4A-67AE-BCCA5FB28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1439825-409C-201B-0F19-8AB379B06F8C}"/>
              </a:ext>
            </a:extLst>
          </p:cNvPr>
          <p:cNvSpPr txBox="1"/>
          <p:nvPr/>
        </p:nvSpPr>
        <p:spPr>
          <a:xfrm>
            <a:off x="5297762" y="640080"/>
            <a:ext cx="6589438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« Le Fils de Dieu </a:t>
            </a:r>
            <a:r>
              <a:rPr lang="en-US" sz="3600" dirty="0" err="1">
                <a:latin typeface="+mj-lt"/>
                <a:ea typeface="+mj-ea"/>
                <a:cs typeface="+mj-cs"/>
              </a:rPr>
              <a:t>s’est</a:t>
            </a:r>
            <a:r>
              <a:rPr lang="en-US" sz="3600" dirty="0">
                <a:latin typeface="+mj-lt"/>
                <a:ea typeface="+mj-ea"/>
                <a:cs typeface="+mj-cs"/>
              </a:rPr>
              <a:t> fait homme pour nous faire Dieu. »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(Athanase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d’Alexandrie</a:t>
            </a:r>
            <a:r>
              <a:rPr lang="en-US" sz="3600" dirty="0"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1026" name="Picture 2" descr="Image illustrative de l’article Athanase d'Alexandrie">
            <a:extLst>
              <a:ext uri="{FF2B5EF4-FFF2-40B4-BE49-F238E27FC236}">
                <a16:creationId xmlns:a16="http://schemas.microsoft.com/office/drawing/2014/main" id="{DE9D20C7-1254-A6AB-0FBD-EF59FD465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" r="7301" b="2"/>
          <a:stretch>
            <a:fillRect/>
          </a:stretch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68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5A8F87-4241-6C4C-9E6D-2FF8A60092E8}"/>
              </a:ext>
            </a:extLst>
          </p:cNvPr>
          <p:cNvSpPr txBox="1"/>
          <p:nvPr/>
        </p:nvSpPr>
        <p:spPr>
          <a:xfrm>
            <a:off x="443346" y="181957"/>
            <a:ext cx="1130530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DE QUOI S’AGIT-IL ?</a:t>
            </a:r>
          </a:p>
          <a:p>
            <a:pPr lvl="1"/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DEUX CONCEPTIONS DU SALUT</a:t>
            </a:r>
          </a:p>
          <a:p>
            <a:r>
              <a:rPr lang="fr-FR" sz="3200" dirty="0"/>
              <a:t> </a:t>
            </a:r>
          </a:p>
          <a:p>
            <a:pPr lvl="0"/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COMMENT COMPRENDRE LE PECHE ORIGINEL</a:t>
            </a:r>
          </a:p>
          <a:p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L’UNIVERSALITÉ DU SALUT EN JESUS-CHRIST</a:t>
            </a:r>
          </a:p>
          <a:p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LE SALUT COMME AUTOCOMMUNICATION DE DIEU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Le pardon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 La vie filiale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 La divinisation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5.4. La vie selon l’Esprit</a:t>
            </a:r>
          </a:p>
        </p:txBody>
      </p:sp>
    </p:spTree>
    <p:extLst>
      <p:ext uri="{BB962C8B-B14F-4D97-AF65-F5344CB8AC3E}">
        <p14:creationId xmlns:p14="http://schemas.microsoft.com/office/powerpoint/2010/main" val="4186294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DDB451E-B568-35B4-DAD6-3E82E7C53052}"/>
              </a:ext>
            </a:extLst>
          </p:cNvPr>
          <p:cNvSpPr txBox="1"/>
          <p:nvPr/>
        </p:nvSpPr>
        <p:spPr>
          <a:xfrm>
            <a:off x="2085199" y="1852935"/>
            <a:ext cx="8360750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>
                <a:latin typeface="+mj-lt"/>
              </a:rPr>
              <a:t>« Pour que vous entriez en communion </a:t>
            </a:r>
          </a:p>
          <a:p>
            <a:r>
              <a:rPr lang="fr-FR" sz="4000" dirty="0">
                <a:latin typeface="+mj-lt"/>
              </a:rPr>
              <a:t>avec la nature divine. » (2P 1, 4 ; TOB)</a:t>
            </a:r>
          </a:p>
          <a:p>
            <a:br>
              <a:rPr lang="fr-FR" sz="4000" dirty="0">
                <a:latin typeface="+mj-lt"/>
              </a:rPr>
            </a:br>
            <a:r>
              <a:rPr lang="fr-FR" sz="4000" dirty="0">
                <a:latin typeface="+mj-lt"/>
              </a:rPr>
              <a:t>« Afin que vous deveniez participants </a:t>
            </a:r>
          </a:p>
          <a:p>
            <a:r>
              <a:rPr lang="fr-FR" sz="4000" dirty="0">
                <a:latin typeface="+mj-lt"/>
              </a:rPr>
              <a:t>de la nature divine. » (2P 1,4 ; BJ)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6268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74DABB-DAC3-0E32-5009-3E2694BD8ECD}"/>
              </a:ext>
            </a:extLst>
          </p:cNvPr>
          <p:cNvSpPr txBox="1"/>
          <p:nvPr/>
        </p:nvSpPr>
        <p:spPr>
          <a:xfrm>
            <a:off x="1294521" y="1702886"/>
            <a:ext cx="9602958" cy="345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 Nous savons que lorsque Dieu paraîtra nous lui serons semblables puisque nous le verrons tel qu’il est. » (1 </a:t>
            </a:r>
            <a:r>
              <a:rPr lang="fr-FR" sz="4000" dirty="0" err="1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3, 2) </a:t>
            </a:r>
          </a:p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 Dieu créa l’homme à son image, à son image il le créa. » (</a:t>
            </a:r>
            <a:r>
              <a:rPr lang="fr-FR" sz="4000" dirty="0" err="1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Gn</a:t>
            </a: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1, 27)</a:t>
            </a:r>
          </a:p>
        </p:txBody>
      </p:sp>
    </p:spTree>
    <p:extLst>
      <p:ext uri="{BB962C8B-B14F-4D97-AF65-F5344CB8AC3E}">
        <p14:creationId xmlns:p14="http://schemas.microsoft.com/office/powerpoint/2010/main" val="1017117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073EE5B-95E5-EE4D-879F-7EC22E56DC66}"/>
              </a:ext>
            </a:extLst>
          </p:cNvPr>
          <p:cNvSpPr txBox="1"/>
          <p:nvPr/>
        </p:nvSpPr>
        <p:spPr>
          <a:xfrm>
            <a:off x="534057" y="2853848"/>
            <a:ext cx="5028543" cy="3832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54737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r>
              <a:rPr lang="en-US" sz="3200" dirty="0">
                <a:latin typeface="+mj-lt"/>
              </a:rPr>
              <a:t>« Le Fils unique de Dieu, </a:t>
            </a:r>
            <a:r>
              <a:rPr lang="en-US" sz="3200" dirty="0" err="1">
                <a:latin typeface="+mj-lt"/>
              </a:rPr>
              <a:t>voulant</a:t>
            </a:r>
            <a:r>
              <a:rPr lang="en-US" sz="3200" dirty="0">
                <a:latin typeface="+mj-lt"/>
              </a:rPr>
              <a:t> que nous </a:t>
            </a:r>
            <a:r>
              <a:rPr lang="en-US" sz="3200" dirty="0" err="1">
                <a:latin typeface="+mj-lt"/>
              </a:rPr>
              <a:t>participions</a:t>
            </a:r>
            <a:r>
              <a:rPr lang="en-US" sz="3200" dirty="0">
                <a:latin typeface="+mj-lt"/>
              </a:rPr>
              <a:t> à </a:t>
            </a:r>
            <a:r>
              <a:rPr lang="en-US" sz="3200" dirty="0" err="1">
                <a:latin typeface="+mj-lt"/>
              </a:rPr>
              <a:t>sa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divinité</a:t>
            </a:r>
            <a:r>
              <a:rPr lang="en-US" sz="3200" dirty="0">
                <a:latin typeface="+mj-lt"/>
              </a:rPr>
              <a:t>, </a:t>
            </a:r>
            <a:r>
              <a:rPr lang="en-US" sz="3200" dirty="0" err="1">
                <a:latin typeface="+mj-lt"/>
              </a:rPr>
              <a:t>assuma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notre</a:t>
            </a:r>
            <a:r>
              <a:rPr lang="en-US" sz="3200" dirty="0">
                <a:latin typeface="+mj-lt"/>
              </a:rPr>
              <a:t> nature, </a:t>
            </a:r>
            <a:r>
              <a:rPr lang="en-US" sz="3200" dirty="0" err="1">
                <a:latin typeface="+mj-lt"/>
              </a:rPr>
              <a:t>afin</a:t>
            </a:r>
            <a:r>
              <a:rPr lang="en-US" sz="3200" dirty="0">
                <a:latin typeface="+mj-lt"/>
              </a:rPr>
              <a:t> que Lui, fait homme, fit les hommes Dieu. »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(Thomas </a:t>
            </a:r>
            <a:r>
              <a:rPr lang="en-US" sz="3200" dirty="0" err="1">
                <a:latin typeface="+mj-lt"/>
              </a:rPr>
              <a:t>d’Aquin</a:t>
            </a:r>
            <a:r>
              <a:rPr lang="en-US" sz="3200" dirty="0">
                <a:latin typeface="+mj-lt"/>
              </a:rPr>
              <a:t>)</a:t>
            </a:r>
            <a:r>
              <a:rPr lang="en-US" sz="3200" dirty="0">
                <a:effectLst/>
                <a:latin typeface="+mj-lt"/>
              </a:rPr>
              <a:t> </a:t>
            </a:r>
            <a:endParaRPr lang="en-US" sz="3200" dirty="0">
              <a:latin typeface="+mj-lt"/>
            </a:endParaRPr>
          </a:p>
        </p:txBody>
      </p:sp>
      <p:pic>
        <p:nvPicPr>
          <p:cNvPr id="2050" name="Picture 2" descr="Who Was Thomas Aquinas and Why Is He Mentioned So Often? | Ancient Origins">
            <a:extLst>
              <a:ext uri="{FF2B5EF4-FFF2-40B4-BE49-F238E27FC236}">
                <a16:creationId xmlns:a16="http://schemas.microsoft.com/office/drawing/2014/main" id="{C7AAB9CC-63A3-1BD4-BDE2-9C5E41D78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" r="-1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171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9301EE-1CA4-594F-8E35-3220A82899BC}"/>
              </a:ext>
            </a:extLst>
          </p:cNvPr>
          <p:cNvSpPr txBox="1"/>
          <p:nvPr/>
        </p:nvSpPr>
        <p:spPr>
          <a:xfrm>
            <a:off x="1192530" y="2443668"/>
            <a:ext cx="98069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000" dirty="0">
                <a:latin typeface="+mj-lt"/>
                <a:cs typeface="Times New Roman" panose="02020603050405020304" pitchFamily="18" charset="0"/>
              </a:rPr>
              <a:t>« La divinisation est la véritable et suprême humanisation de l’homme. »</a:t>
            </a:r>
          </a:p>
          <a:p>
            <a:pPr algn="just"/>
            <a:r>
              <a:rPr lang="fr-FR" sz="4000" dirty="0">
                <a:latin typeface="+mj-lt"/>
                <a:cs typeface="Times New Roman" panose="02020603050405020304" pitchFamily="18" charset="0"/>
              </a:rPr>
              <a:t>(CTI, </a:t>
            </a:r>
            <a:r>
              <a:rPr lang="fr-FR" sz="4000" i="1" dirty="0">
                <a:latin typeface="+mj-lt"/>
                <a:cs typeface="Times New Roman" panose="02020603050405020304" pitchFamily="18" charset="0"/>
              </a:rPr>
              <a:t>Théologie, christologie et anthropologie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fr-FR" sz="4000" dirty="0" err="1">
                <a:latin typeface="+mj-lt"/>
                <a:cs typeface="Times New Roman" panose="02020603050405020304" pitchFamily="18" charset="0"/>
              </a:rPr>
              <a:t>ch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 I, E, 1981</a:t>
            </a:r>
            <a:r>
              <a:rPr lang="fr-FR" sz="4000" dirty="0">
                <a:cs typeface="Times New Roman" panose="02020603050405020304" pitchFamily="18" charset="0"/>
              </a:rPr>
              <a:t>)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276362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5A8F87-4241-6C4C-9E6D-2FF8A60092E8}"/>
              </a:ext>
            </a:extLst>
          </p:cNvPr>
          <p:cNvSpPr txBox="1"/>
          <p:nvPr/>
        </p:nvSpPr>
        <p:spPr>
          <a:xfrm>
            <a:off x="509847" y="1613118"/>
            <a:ext cx="1117230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LE SALUT COMME AUTOCOMMUNICATION DE DIEU</a:t>
            </a:r>
          </a:p>
          <a:p>
            <a:pPr lvl="1"/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Le pardon</a:t>
            </a:r>
            <a:endParaRPr lang="fr-F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 La vie filiale</a:t>
            </a:r>
          </a:p>
          <a:p>
            <a:pPr lvl="1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 La divinisation</a:t>
            </a:r>
          </a:p>
          <a:p>
            <a:pPr lvl="1"/>
            <a:r>
              <a:rPr lang="fr-F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5.4. La vie selon l’Esprit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22536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4ADEF4-7EAF-5EFF-54BF-5B83D7F2AD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6" t="46133" r="11216" b="11150"/>
          <a:stretch/>
        </p:blipFill>
        <p:spPr>
          <a:xfrm>
            <a:off x="1982000" y="663262"/>
            <a:ext cx="8227999" cy="553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12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262E39-90BD-684E-A945-C501BCCDAA53}"/>
              </a:ext>
            </a:extLst>
          </p:cNvPr>
          <p:cNvSpPr/>
          <p:nvPr/>
        </p:nvSpPr>
        <p:spPr>
          <a:xfrm>
            <a:off x="1189482" y="2151727"/>
            <a:ext cx="98130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 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Car je ne rougis pas de l’Evangile : il est force de Dieu pour le salut de tout croyant, du Juif d’abord, puis du Grec. » (</a:t>
            </a:r>
            <a:r>
              <a:rPr lang="fr-FR" sz="4000" dirty="0" err="1">
                <a:latin typeface="+mj-lt"/>
                <a:cs typeface="Times New Roman" panose="02020603050405020304" pitchFamily="18" charset="0"/>
              </a:rPr>
              <a:t>Rm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 1, 16, trad. BJ)</a:t>
            </a:r>
          </a:p>
        </p:txBody>
      </p:sp>
    </p:spTree>
    <p:extLst>
      <p:ext uri="{BB962C8B-B14F-4D97-AF65-F5344CB8AC3E}">
        <p14:creationId xmlns:p14="http://schemas.microsoft.com/office/powerpoint/2010/main" val="17213579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49824-1E1C-D249-A3E3-A352CA58E545}"/>
              </a:ext>
            </a:extLst>
          </p:cNvPr>
          <p:cNvSpPr/>
          <p:nvPr/>
        </p:nvSpPr>
        <p:spPr>
          <a:xfrm>
            <a:off x="538162" y="1638766"/>
            <a:ext cx="11115675" cy="2836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7370" marR="547370" algn="ctr">
              <a:spcBef>
                <a:spcPts val="1000"/>
              </a:spcBef>
              <a:spcAft>
                <a:spcPts val="1200"/>
              </a:spcAft>
            </a:pPr>
            <a:r>
              <a:rPr lang="fr-FR" sz="4000" b="1" i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Lettre aux Romains</a:t>
            </a:r>
            <a:r>
              <a:rPr lang="fr-FR" sz="4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, ch. 8 (BJ)</a:t>
            </a:r>
          </a:p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v1. Il n’y a donc plus maintenant de condamnation pour ceux qui sont dans le Christ Jésus. </a:t>
            </a:r>
          </a:p>
        </p:txBody>
      </p:sp>
    </p:spTree>
    <p:extLst>
      <p:ext uri="{BB962C8B-B14F-4D97-AF65-F5344CB8AC3E}">
        <p14:creationId xmlns:p14="http://schemas.microsoft.com/office/powerpoint/2010/main" val="15872980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049824-1E1C-D249-A3E3-A352CA58E545}"/>
              </a:ext>
            </a:extLst>
          </p:cNvPr>
          <p:cNvSpPr/>
          <p:nvPr/>
        </p:nvSpPr>
        <p:spPr>
          <a:xfrm>
            <a:off x="861060" y="762953"/>
            <a:ext cx="10469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v2. 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La loi de l’Esprit qui donne la vie dans le Christ Jésus t’a affranchi de la loi du péché et de la mort. </a:t>
            </a:r>
          </a:p>
        </p:txBody>
      </p:sp>
      <p:sp>
        <p:nvSpPr>
          <p:cNvPr id="3" name="Cadre 2">
            <a:extLst>
              <a:ext uri="{FF2B5EF4-FFF2-40B4-BE49-F238E27FC236}">
                <a16:creationId xmlns:a16="http://schemas.microsoft.com/office/drawing/2014/main" id="{8CA014AC-8E7F-8D43-AC8B-D8C4364098E4}"/>
              </a:ext>
            </a:extLst>
          </p:cNvPr>
          <p:cNvSpPr/>
          <p:nvPr/>
        </p:nvSpPr>
        <p:spPr>
          <a:xfrm>
            <a:off x="1918010" y="2988527"/>
            <a:ext cx="3166946" cy="289931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Cadre 4">
            <a:extLst>
              <a:ext uri="{FF2B5EF4-FFF2-40B4-BE49-F238E27FC236}">
                <a16:creationId xmlns:a16="http://schemas.microsoft.com/office/drawing/2014/main" id="{25C48FC8-3B57-2B4E-8198-5D313CA67A0E}"/>
              </a:ext>
            </a:extLst>
          </p:cNvPr>
          <p:cNvSpPr/>
          <p:nvPr/>
        </p:nvSpPr>
        <p:spPr>
          <a:xfrm>
            <a:off x="7107044" y="2988527"/>
            <a:ext cx="3166946" cy="289931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C7616A-8840-E548-ADF3-847C51527F77}"/>
              </a:ext>
            </a:extLst>
          </p:cNvPr>
          <p:cNvSpPr txBox="1"/>
          <p:nvPr/>
        </p:nvSpPr>
        <p:spPr>
          <a:xfrm>
            <a:off x="2464419" y="3899576"/>
            <a:ext cx="2074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loi de l’Esprit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4DCFED-38F9-4F49-B641-DEAB0DF22C6C}"/>
              </a:ext>
            </a:extLst>
          </p:cNvPr>
          <p:cNvSpPr txBox="1"/>
          <p:nvPr/>
        </p:nvSpPr>
        <p:spPr>
          <a:xfrm>
            <a:off x="7649737" y="3612995"/>
            <a:ext cx="2141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loi du péché et de la mort</a:t>
            </a:r>
          </a:p>
        </p:txBody>
      </p:sp>
    </p:spTree>
    <p:extLst>
      <p:ext uri="{BB962C8B-B14F-4D97-AF65-F5344CB8AC3E}">
        <p14:creationId xmlns:p14="http://schemas.microsoft.com/office/powerpoint/2010/main" val="36514314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77EEE-9C33-784A-B41F-B98D219A8B3B}"/>
              </a:ext>
            </a:extLst>
          </p:cNvPr>
          <p:cNvSpPr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R="547370" algn="just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latin typeface="+mj-lt"/>
              </a:rPr>
              <a:t>« </a:t>
            </a:r>
            <a:r>
              <a:rPr lang="en-US" sz="3200" dirty="0" err="1">
                <a:latin typeface="+mj-lt"/>
              </a:rPr>
              <a:t>Voici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venir</a:t>
            </a:r>
            <a:r>
              <a:rPr lang="en-US" sz="3200" dirty="0">
                <a:latin typeface="+mj-lt"/>
              </a:rPr>
              <a:t> des </a:t>
            </a:r>
            <a:r>
              <a:rPr lang="en-US" sz="3200" dirty="0" err="1">
                <a:latin typeface="+mj-lt"/>
              </a:rPr>
              <a:t>jours</a:t>
            </a:r>
            <a:r>
              <a:rPr lang="en-US" sz="3200" dirty="0">
                <a:latin typeface="+mj-lt"/>
              </a:rPr>
              <a:t> – oracle de </a:t>
            </a:r>
            <a:r>
              <a:rPr lang="en-US" sz="3200" dirty="0" err="1">
                <a:latin typeface="+mj-lt"/>
              </a:rPr>
              <a:t>Yahvé</a:t>
            </a:r>
            <a:r>
              <a:rPr lang="en-US" sz="3200" dirty="0">
                <a:latin typeface="+mj-lt"/>
              </a:rPr>
              <a:t> – </a:t>
            </a:r>
            <a:r>
              <a:rPr lang="en-US" sz="3200" dirty="0" err="1">
                <a:latin typeface="+mj-lt"/>
              </a:rPr>
              <a:t>où</a:t>
            </a:r>
            <a:r>
              <a:rPr lang="en-US" sz="3200" dirty="0">
                <a:latin typeface="+mj-lt"/>
              </a:rPr>
              <a:t> je </a:t>
            </a:r>
            <a:r>
              <a:rPr lang="en-US" sz="3200" dirty="0" err="1">
                <a:latin typeface="+mj-lt"/>
              </a:rPr>
              <a:t>conclurai</a:t>
            </a:r>
            <a:r>
              <a:rPr lang="en-US" sz="3200" dirty="0">
                <a:latin typeface="+mj-lt"/>
              </a:rPr>
              <a:t> avec la maison </a:t>
            </a:r>
            <a:r>
              <a:rPr lang="en-US" sz="3200" dirty="0" err="1">
                <a:latin typeface="+mj-lt"/>
              </a:rPr>
              <a:t>d’Israël</a:t>
            </a:r>
            <a:r>
              <a:rPr lang="en-US" sz="3200" dirty="0">
                <a:latin typeface="+mj-lt"/>
              </a:rPr>
              <a:t> (et la maison de Juda) </a:t>
            </a:r>
            <a:r>
              <a:rPr lang="en-US" sz="3200" dirty="0" err="1">
                <a:latin typeface="+mj-lt"/>
              </a:rPr>
              <a:t>une</a:t>
            </a:r>
            <a:r>
              <a:rPr lang="en-US" sz="3200" dirty="0">
                <a:latin typeface="+mj-lt"/>
              </a:rPr>
              <a:t> alliance nouvelle (…)</a:t>
            </a:r>
            <a:br>
              <a:rPr lang="en-US" sz="3200" dirty="0">
                <a:latin typeface="+mj-lt"/>
              </a:rPr>
            </a:br>
            <a:r>
              <a:rPr lang="en-US" sz="3200" b="1" dirty="0">
                <a:latin typeface="+mj-lt"/>
              </a:rPr>
              <a:t>Je </a:t>
            </a:r>
            <a:r>
              <a:rPr lang="en-US" sz="3200" b="1" dirty="0" err="1">
                <a:latin typeface="+mj-lt"/>
              </a:rPr>
              <a:t>mettrai</a:t>
            </a:r>
            <a:r>
              <a:rPr lang="en-US" sz="3200" b="1" dirty="0">
                <a:latin typeface="+mj-lt"/>
              </a:rPr>
              <a:t> ma </a:t>
            </a:r>
            <a:r>
              <a:rPr lang="en-US" sz="3200" b="1" dirty="0" err="1">
                <a:latin typeface="+mj-lt"/>
              </a:rPr>
              <a:t>loi</a:t>
            </a:r>
            <a:r>
              <a:rPr lang="en-US" sz="3200" b="1" dirty="0">
                <a:latin typeface="+mj-lt"/>
              </a:rPr>
              <a:t> au fond de </a:t>
            </a:r>
            <a:r>
              <a:rPr lang="en-US" sz="3200" b="1" dirty="0" err="1">
                <a:latin typeface="+mj-lt"/>
              </a:rPr>
              <a:t>leur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être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et je </a:t>
            </a:r>
            <a:r>
              <a:rPr lang="en-US" sz="3200" dirty="0" err="1">
                <a:latin typeface="+mj-lt"/>
              </a:rPr>
              <a:t>l’écrirai</a:t>
            </a:r>
            <a:r>
              <a:rPr lang="en-US" sz="3200" dirty="0">
                <a:latin typeface="+mj-lt"/>
              </a:rPr>
              <a:t> sur </a:t>
            </a:r>
            <a:r>
              <a:rPr lang="en-US" sz="3200" dirty="0" err="1">
                <a:latin typeface="+mj-lt"/>
              </a:rPr>
              <a:t>leur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cœur</a:t>
            </a:r>
            <a:r>
              <a:rPr lang="en-US" sz="3200" dirty="0">
                <a:latin typeface="+mj-lt"/>
              </a:rPr>
              <a:t>. » </a:t>
            </a:r>
          </a:p>
          <a:p>
            <a:pPr marR="547370" algn="just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latin typeface="+mj-lt"/>
              </a:rPr>
              <a:t>(Jr 31, 31-33) </a:t>
            </a:r>
          </a:p>
        </p:txBody>
      </p:sp>
      <p:pic>
        <p:nvPicPr>
          <p:cNvPr id="4" name="Image 3" descr="Une image contenant extérieur, bâtiment, sculpture, pierre&#10;&#10;Description générée automatiquement">
            <a:extLst>
              <a:ext uri="{FF2B5EF4-FFF2-40B4-BE49-F238E27FC236}">
                <a16:creationId xmlns:a16="http://schemas.microsoft.com/office/drawing/2014/main" id="{E4E3DC32-9C77-C0B1-1FD1-1892F11F52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96" r="-3" b="19899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8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personne, homme, complet&#10;&#10;Description générée automatiquement">
            <a:extLst>
              <a:ext uri="{FF2B5EF4-FFF2-40B4-BE49-F238E27FC236}">
                <a16:creationId xmlns:a16="http://schemas.microsoft.com/office/drawing/2014/main" id="{4EAD5E87-C5A1-AB43-9DCF-4DA2A3B6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892" y="643466"/>
            <a:ext cx="4261865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A764017B-A341-A754-DC93-09D15378C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809" y="643467"/>
            <a:ext cx="351473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33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77EEE-9C33-784A-B41F-B98D219A8B3B}"/>
              </a:ext>
            </a:extLst>
          </p:cNvPr>
          <p:cNvSpPr/>
          <p:nvPr/>
        </p:nvSpPr>
        <p:spPr>
          <a:xfrm>
            <a:off x="572492" y="2071316"/>
            <a:ext cx="7371357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90170" marR="547370" algn="just">
              <a:spcAft>
                <a:spcPts val="1200"/>
              </a:spcAft>
            </a:pPr>
            <a:r>
              <a:rPr lang="en-US" sz="3200" dirty="0">
                <a:latin typeface="+mj-lt"/>
              </a:rPr>
              <a:t>« Je </a:t>
            </a:r>
            <a:r>
              <a:rPr lang="en-US" sz="3200" dirty="0" err="1">
                <a:latin typeface="+mj-lt"/>
              </a:rPr>
              <a:t>vous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donnerai</a:t>
            </a:r>
            <a:r>
              <a:rPr lang="en-US" sz="3200" dirty="0">
                <a:latin typeface="+mj-lt"/>
              </a:rPr>
              <a:t> un </a:t>
            </a:r>
            <a:r>
              <a:rPr lang="en-US" sz="3200" dirty="0" err="1">
                <a:latin typeface="+mj-lt"/>
              </a:rPr>
              <a:t>cœur</a:t>
            </a:r>
            <a:r>
              <a:rPr lang="en-US" sz="3200" dirty="0">
                <a:latin typeface="+mj-lt"/>
              </a:rPr>
              <a:t> nouveau, </a:t>
            </a:r>
            <a:r>
              <a:rPr lang="en-US" sz="3200" b="1" dirty="0">
                <a:latin typeface="+mj-lt"/>
              </a:rPr>
              <a:t>je </a:t>
            </a:r>
            <a:r>
              <a:rPr lang="en-US" sz="3200" b="1" dirty="0" err="1">
                <a:latin typeface="+mj-lt"/>
              </a:rPr>
              <a:t>mettrai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en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vous</a:t>
            </a:r>
            <a:r>
              <a:rPr lang="en-US" sz="3200" b="1" dirty="0">
                <a:latin typeface="+mj-lt"/>
              </a:rPr>
              <a:t> un esprit nouveau, </a:t>
            </a:r>
            <a:r>
              <a:rPr lang="en-US" sz="3200" dirty="0" err="1">
                <a:latin typeface="+mj-lt"/>
              </a:rPr>
              <a:t>j’ôterai</a:t>
            </a:r>
            <a:r>
              <a:rPr lang="en-US" sz="3200" dirty="0">
                <a:latin typeface="+mj-lt"/>
              </a:rPr>
              <a:t> de </a:t>
            </a:r>
            <a:r>
              <a:rPr lang="en-US" sz="3200" dirty="0" err="1">
                <a:latin typeface="+mj-lt"/>
              </a:rPr>
              <a:t>votre</a:t>
            </a:r>
            <a:r>
              <a:rPr lang="en-US" sz="3200" dirty="0">
                <a:latin typeface="+mj-lt"/>
              </a:rPr>
              <a:t> chair le </a:t>
            </a:r>
            <a:r>
              <a:rPr lang="en-US" sz="3200" dirty="0" err="1">
                <a:latin typeface="+mj-lt"/>
              </a:rPr>
              <a:t>cœur</a:t>
            </a:r>
            <a:r>
              <a:rPr lang="en-US" sz="3200" dirty="0">
                <a:latin typeface="+mj-lt"/>
              </a:rPr>
              <a:t> de </a:t>
            </a:r>
            <a:r>
              <a:rPr lang="en-US" sz="3200" dirty="0" err="1">
                <a:latin typeface="+mj-lt"/>
              </a:rPr>
              <a:t>pierre</a:t>
            </a:r>
            <a:r>
              <a:rPr lang="en-US" sz="3200" dirty="0">
                <a:latin typeface="+mj-lt"/>
              </a:rPr>
              <a:t> et je </a:t>
            </a:r>
            <a:r>
              <a:rPr lang="en-US" sz="3200" dirty="0" err="1">
                <a:latin typeface="+mj-lt"/>
              </a:rPr>
              <a:t>vous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donnerai</a:t>
            </a:r>
            <a:r>
              <a:rPr lang="en-US" sz="3200" dirty="0">
                <a:latin typeface="+mj-lt"/>
              </a:rPr>
              <a:t> un </a:t>
            </a:r>
            <a:r>
              <a:rPr lang="en-US" sz="3200" dirty="0" err="1">
                <a:latin typeface="+mj-lt"/>
              </a:rPr>
              <a:t>cœur</a:t>
            </a:r>
            <a:r>
              <a:rPr lang="en-US" sz="3200" dirty="0">
                <a:latin typeface="+mj-lt"/>
              </a:rPr>
              <a:t> de chair. </a:t>
            </a:r>
            <a:r>
              <a:rPr lang="en-US" sz="3200" b="1" dirty="0">
                <a:latin typeface="+mj-lt"/>
              </a:rPr>
              <a:t>Je </a:t>
            </a:r>
            <a:r>
              <a:rPr lang="en-US" sz="3200" b="1" dirty="0" err="1">
                <a:latin typeface="+mj-lt"/>
              </a:rPr>
              <a:t>mettrai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mon</a:t>
            </a:r>
            <a:r>
              <a:rPr lang="en-US" sz="3200" b="1" dirty="0">
                <a:latin typeface="+mj-lt"/>
              </a:rPr>
              <a:t> esprit </a:t>
            </a:r>
            <a:r>
              <a:rPr lang="en-US" sz="3200" b="1" dirty="0" err="1">
                <a:latin typeface="+mj-lt"/>
              </a:rPr>
              <a:t>en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vous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et je </a:t>
            </a:r>
            <a:r>
              <a:rPr lang="en-US" sz="3200" dirty="0" err="1">
                <a:latin typeface="+mj-lt"/>
              </a:rPr>
              <a:t>ferai</a:t>
            </a:r>
            <a:r>
              <a:rPr lang="en-US" sz="3200" dirty="0">
                <a:latin typeface="+mj-lt"/>
              </a:rPr>
              <a:t> que </a:t>
            </a:r>
            <a:r>
              <a:rPr lang="en-US" sz="3200" dirty="0" err="1">
                <a:latin typeface="+mj-lt"/>
              </a:rPr>
              <a:t>vous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marchiez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selon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mes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lois</a:t>
            </a:r>
            <a:r>
              <a:rPr lang="en-US" sz="3200" dirty="0">
                <a:latin typeface="+mj-lt"/>
              </a:rPr>
              <a:t> et que </a:t>
            </a:r>
            <a:r>
              <a:rPr lang="en-US" sz="3200" dirty="0" err="1">
                <a:latin typeface="+mj-lt"/>
              </a:rPr>
              <a:t>vous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observiez</a:t>
            </a:r>
            <a:r>
              <a:rPr lang="en-US" sz="3200" dirty="0">
                <a:latin typeface="+mj-lt"/>
              </a:rPr>
              <a:t> et </a:t>
            </a:r>
            <a:r>
              <a:rPr lang="en-US" sz="3200" dirty="0" err="1">
                <a:latin typeface="+mj-lt"/>
              </a:rPr>
              <a:t>pratiquiez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mes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coutumes</a:t>
            </a:r>
            <a:r>
              <a:rPr lang="en-US" sz="3200" dirty="0">
                <a:latin typeface="+mj-lt"/>
              </a:rPr>
              <a:t> et </a:t>
            </a:r>
            <a:r>
              <a:rPr lang="en-US" sz="3200" b="1" dirty="0">
                <a:latin typeface="+mj-lt"/>
              </a:rPr>
              <a:t>je </a:t>
            </a:r>
            <a:r>
              <a:rPr lang="en-US" sz="3200" b="1" dirty="0" err="1">
                <a:latin typeface="+mj-lt"/>
              </a:rPr>
              <a:t>mettrai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mon</a:t>
            </a:r>
            <a:r>
              <a:rPr lang="en-US" sz="3200" b="1" dirty="0">
                <a:latin typeface="+mj-lt"/>
              </a:rPr>
              <a:t> esprit au-dedans de </a:t>
            </a:r>
            <a:r>
              <a:rPr lang="en-US" sz="3200" b="1" dirty="0" err="1">
                <a:latin typeface="+mj-lt"/>
              </a:rPr>
              <a:t>vous</a:t>
            </a:r>
            <a:r>
              <a:rPr lang="en-US" sz="3200" dirty="0">
                <a:latin typeface="+mj-lt"/>
              </a:rPr>
              <a:t>. » (</a:t>
            </a:r>
            <a:r>
              <a:rPr lang="en-US" sz="3200" dirty="0" err="1">
                <a:latin typeface="+mj-lt"/>
              </a:rPr>
              <a:t>Ez</a:t>
            </a:r>
            <a:r>
              <a:rPr lang="en-US" sz="3200" dirty="0">
                <a:latin typeface="+mj-lt"/>
              </a:rPr>
              <a:t> 36, 26-27) </a:t>
            </a:r>
          </a:p>
          <a:p>
            <a:pPr marL="318770" marR="54737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612D9A-E725-3CAD-0297-29BF38BDA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67" b="52514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E2E2E8-ECDA-1A0C-6020-76A0781B0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81" r="2907" b="61060"/>
          <a:stretch>
            <a:fillRect/>
          </a:stretch>
        </p:blipFill>
        <p:spPr>
          <a:xfrm>
            <a:off x="7738427" y="2076320"/>
            <a:ext cx="3878294" cy="36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23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70739-7B9E-D94B-85E5-18B1B20FC2FE}"/>
              </a:ext>
            </a:extLst>
          </p:cNvPr>
          <p:cNvSpPr/>
          <p:nvPr/>
        </p:nvSpPr>
        <p:spPr>
          <a:xfrm>
            <a:off x="767238" y="779557"/>
            <a:ext cx="10657523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v3. De fait, chose impossible à la Loi, impuissante du fait de la chair, Dieu, en envoyant son propre Fils avec une chair semblable à celle du péché et en vue du péché, a condamné le péché dans la chair, </a:t>
            </a:r>
          </a:p>
          <a:p>
            <a:pPr marL="547370"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v4. afin que le précepte de la Loi fût accompli en nous dont la conduite n’obéit pas à la </a:t>
            </a:r>
            <a:r>
              <a:rPr lang="fr-FR" sz="40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chair</a:t>
            </a: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mais à </a:t>
            </a:r>
            <a:r>
              <a:rPr lang="fr-FR" sz="4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l’esprit</a:t>
            </a: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2104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E6F0B1-78E0-2944-98D4-70334EBF1CD4}"/>
              </a:ext>
            </a:extLst>
          </p:cNvPr>
          <p:cNvSpPr/>
          <p:nvPr/>
        </p:nvSpPr>
        <p:spPr>
          <a:xfrm>
            <a:off x="1009650" y="2191762"/>
            <a:ext cx="10172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dirty="0">
                <a:latin typeface="+mj-lt"/>
                <a:ea typeface="Calibri" panose="020F0502020204030204" pitchFamily="34" charset="0"/>
                <a:cs typeface="Times New Roman (Corps CS)"/>
              </a:rPr>
              <a:t>v5. En effet, ceux qui vivent selon la </a:t>
            </a:r>
            <a:r>
              <a:rPr lang="fr-FR" sz="40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chair</a:t>
            </a:r>
            <a:r>
              <a:rPr lang="fr-FR" sz="4000" dirty="0">
                <a:latin typeface="+mj-lt"/>
                <a:ea typeface="Calibri" panose="020F0502020204030204" pitchFamily="34" charset="0"/>
                <a:cs typeface="Times New Roman (Corps CS)"/>
              </a:rPr>
              <a:t> désirent ce qui est charnel ; ceux qui vivent selon </a:t>
            </a:r>
            <a:r>
              <a:rPr lang="fr-FR" sz="40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l’esprit</a:t>
            </a:r>
            <a:r>
              <a:rPr lang="fr-FR" sz="4000" dirty="0">
                <a:latin typeface="+mj-lt"/>
                <a:ea typeface="Calibri" panose="020F0502020204030204" pitchFamily="34" charset="0"/>
                <a:cs typeface="Times New Roman (Corps CS)"/>
              </a:rPr>
              <a:t>, ce qui est spirituel. </a:t>
            </a:r>
            <a:endParaRPr lang="fr-FR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4919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E6F0B1-78E0-2944-98D4-70334EBF1CD4}"/>
              </a:ext>
            </a:extLst>
          </p:cNvPr>
          <p:cNvSpPr/>
          <p:nvPr/>
        </p:nvSpPr>
        <p:spPr>
          <a:xfrm>
            <a:off x="756047" y="1843950"/>
            <a:ext cx="106799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dirty="0">
                <a:latin typeface="+mj-lt"/>
                <a:ea typeface="Calibri" panose="020F0502020204030204" pitchFamily="34" charset="0"/>
                <a:cs typeface="Times New Roman (Corps CS)"/>
              </a:rPr>
              <a:t>v11. Et si l’Esprit de Celui qui a </a:t>
            </a:r>
            <a:r>
              <a:rPr lang="fr-FR" sz="4000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ressuscité</a:t>
            </a:r>
            <a:r>
              <a:rPr lang="fr-FR" sz="4000" dirty="0">
                <a:latin typeface="+mj-lt"/>
                <a:ea typeface="Calibri" panose="020F0502020204030204" pitchFamily="34" charset="0"/>
                <a:cs typeface="Times New Roman (Corps CS)"/>
              </a:rPr>
              <a:t> Jésus d’entre les morts habite en vous, Celui qui a </a:t>
            </a:r>
            <a:r>
              <a:rPr lang="fr-FR" sz="4000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 (Corps CS)"/>
              </a:rPr>
              <a:t>ressuscité</a:t>
            </a:r>
            <a:r>
              <a:rPr lang="fr-FR" sz="4000" dirty="0">
                <a:latin typeface="+mj-lt"/>
                <a:ea typeface="Calibri" panose="020F0502020204030204" pitchFamily="34" charset="0"/>
                <a:cs typeface="Times New Roman (Corps CS)"/>
              </a:rPr>
              <a:t> le Christ Jésus d’entre les morts donnera aussi la vie à vos corps mortels par son Esprit qui habite en vous. </a:t>
            </a:r>
            <a:endParaRPr lang="fr-FR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66021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BB5988-E7A5-C14C-A9BB-1E4238B86314}"/>
              </a:ext>
            </a:extLst>
          </p:cNvPr>
          <p:cNvSpPr/>
          <p:nvPr/>
        </p:nvSpPr>
        <p:spPr>
          <a:xfrm>
            <a:off x="772613" y="1151453"/>
            <a:ext cx="1064677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7370"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v14. Tous ceux qu’animent l’Esprit de Dieu sont </a:t>
            </a:r>
            <a:r>
              <a:rPr lang="fr-FR" sz="4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fils de Dieu</a:t>
            </a: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547370"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v15. Aussi bien n’avez-vous pas reçu un esprit d’esclaves pour retomber dans la crainte ; vous avez reçu un esprit de </a:t>
            </a:r>
            <a:r>
              <a:rPr lang="fr-FR" sz="4000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fils adoptifs (</a:t>
            </a:r>
            <a:r>
              <a:rPr lang="fr-FR" sz="4000" i="1" dirty="0" err="1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huiothèsias</a:t>
            </a:r>
            <a:r>
              <a:rPr lang="fr-FR" sz="4000" i="1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qui nous fait nous écrier : Abba ! Père !</a:t>
            </a:r>
          </a:p>
        </p:txBody>
      </p:sp>
    </p:spTree>
    <p:extLst>
      <p:ext uri="{BB962C8B-B14F-4D97-AF65-F5344CB8AC3E}">
        <p14:creationId xmlns:p14="http://schemas.microsoft.com/office/powerpoint/2010/main" val="1782900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5F5E3-4B41-7139-C365-5B8FFC545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004BCA-2C53-8EB9-27A4-F8A9ED582270}"/>
              </a:ext>
            </a:extLst>
          </p:cNvPr>
          <p:cNvSpPr/>
          <p:nvPr/>
        </p:nvSpPr>
        <p:spPr>
          <a:xfrm>
            <a:off x="1101566" y="148471"/>
            <a:ext cx="1055703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v18. J’estime en effet que les souffrances du temps présent ne sont pas à comparer à la gloire qui doit se révéler en nous. </a:t>
            </a:r>
          </a:p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v19. Car la </a:t>
            </a:r>
            <a:r>
              <a:rPr lang="fr-FR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création</a:t>
            </a: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en attente aspire à la révélation des fils de Dieu : </a:t>
            </a:r>
          </a:p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v20. </a:t>
            </a:r>
            <a:r>
              <a:rPr lang="fr-FR" sz="2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si elle fut assujettie à la vanité, - non qu’elle l’eût voulu, mais à cause de celui qui l’y a soumise, - c’est </a:t>
            </a: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avec l’espérance </a:t>
            </a:r>
          </a:p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v21. d’être elle aussi libérée de la servitude de la corruption pour entrer dans la liberté de la gloire des enfants de Dieu. </a:t>
            </a:r>
          </a:p>
        </p:txBody>
      </p:sp>
    </p:spTree>
    <p:extLst>
      <p:ext uri="{BB962C8B-B14F-4D97-AF65-F5344CB8AC3E}">
        <p14:creationId xmlns:p14="http://schemas.microsoft.com/office/powerpoint/2010/main" val="24966394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E4945-C183-4F48-8EB9-142B091414BE}"/>
              </a:ext>
            </a:extLst>
          </p:cNvPr>
          <p:cNvSpPr/>
          <p:nvPr/>
        </p:nvSpPr>
        <p:spPr>
          <a:xfrm>
            <a:off x="992059" y="399926"/>
            <a:ext cx="10644187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7370" algn="just">
              <a:spcAft>
                <a:spcPts val="1200"/>
              </a:spcAft>
            </a:pPr>
            <a:r>
              <a:rPr lang="fr-FR" sz="32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v22. Nous le savons en effet, toute la création jusqu’à ce jour </a:t>
            </a:r>
            <a:r>
              <a:rPr lang="fr-FR" sz="32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gémit</a:t>
            </a:r>
            <a:r>
              <a:rPr lang="fr-FR" sz="32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en travail d’enfantement. </a:t>
            </a:r>
          </a:p>
          <a:p>
            <a:pPr marR="547370" algn="just">
              <a:spcAft>
                <a:spcPts val="1200"/>
              </a:spcAft>
            </a:pPr>
            <a:r>
              <a:rPr lang="fr-FR" sz="32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v23. Et non pas elle seule : nous-mêmes qui possédons les prémices de l’Esprit, nous </a:t>
            </a:r>
            <a:r>
              <a:rPr lang="fr-FR" sz="32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gémissons</a:t>
            </a:r>
            <a:r>
              <a:rPr lang="fr-FR" sz="32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nous aussi intérieurement dans l’attente de la rédemption de notre corps. </a:t>
            </a:r>
          </a:p>
          <a:p>
            <a:pPr marR="547370" algn="just">
              <a:spcAft>
                <a:spcPts val="1200"/>
              </a:spcAft>
            </a:pPr>
            <a:r>
              <a:rPr lang="fr-FR" sz="32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v24. Car notre salut est objet d’espérance ; et voir ce qu’on espère, ce n’est plus l’espérer : ce qu’on voit, comment pourrait-on l’espérer encore ? </a:t>
            </a:r>
          </a:p>
          <a:p>
            <a:pPr marR="547370" algn="just">
              <a:spcAft>
                <a:spcPts val="1200"/>
              </a:spcAft>
            </a:pPr>
            <a:r>
              <a:rPr lang="fr-FR" sz="32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v25. Mais espérer ce que nous ne voyons pas, c’est l’attendre avec constance. </a:t>
            </a:r>
          </a:p>
        </p:txBody>
      </p:sp>
    </p:spTree>
    <p:extLst>
      <p:ext uri="{BB962C8B-B14F-4D97-AF65-F5344CB8AC3E}">
        <p14:creationId xmlns:p14="http://schemas.microsoft.com/office/powerpoint/2010/main" val="17411443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585875-3B94-7F42-AAA0-23407E6DBAE6}"/>
              </a:ext>
            </a:extLst>
          </p:cNvPr>
          <p:cNvSpPr/>
          <p:nvPr/>
        </p:nvSpPr>
        <p:spPr>
          <a:xfrm>
            <a:off x="839736" y="779557"/>
            <a:ext cx="11047464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v26. Pareillement l’Esprit vient au secours de notre faiblesse ; car nous ne savons que demander pour prier comme il faut ; mais l’Esprit lui-même intercède pour nous en des </a:t>
            </a:r>
            <a:r>
              <a:rPr lang="fr-FR" sz="40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gémissements</a:t>
            </a: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ineffables, </a:t>
            </a:r>
          </a:p>
          <a:p>
            <a:pPr marR="547370" algn="just">
              <a:spcBef>
                <a:spcPts val="1000"/>
              </a:spcBef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v27. et Celui qui sonde les cœurs sait quel est le désir de l’Esprit et que son intercession pour les saints correspond aux vues de Dieu.</a:t>
            </a:r>
          </a:p>
        </p:txBody>
      </p:sp>
    </p:spTree>
    <p:extLst>
      <p:ext uri="{BB962C8B-B14F-4D97-AF65-F5344CB8AC3E}">
        <p14:creationId xmlns:p14="http://schemas.microsoft.com/office/powerpoint/2010/main" val="18803424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ED377B-A179-F940-87D3-6CCE1B9B9B8A}"/>
              </a:ext>
            </a:extLst>
          </p:cNvPr>
          <p:cNvSpPr/>
          <p:nvPr/>
        </p:nvSpPr>
        <p:spPr>
          <a:xfrm>
            <a:off x="1304003" y="1501553"/>
            <a:ext cx="10096500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7370" algn="just">
              <a:spcBef>
                <a:spcPts val="1000"/>
              </a:spcBef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v31. Que dire après cela ? Si Dieu est pour nous, qui sera contre nous ? </a:t>
            </a:r>
          </a:p>
          <a:p>
            <a:pPr marR="547370" algn="just">
              <a:spcBef>
                <a:spcPts val="1000"/>
              </a:spcBef>
            </a:pPr>
            <a:endParaRPr lang="fr-FR" sz="4000" dirty="0">
              <a:solidFill>
                <a:srgbClr val="404040"/>
              </a:solidFill>
              <a:latin typeface="+mj-lt"/>
              <a:cs typeface="Times New Roman" panose="02020603050405020304" pitchFamily="18" charset="0"/>
            </a:endParaRPr>
          </a:p>
          <a:p>
            <a:pPr marR="547370" algn="just">
              <a:spcBef>
                <a:spcPts val="1000"/>
              </a:spcBef>
            </a:pPr>
            <a:r>
              <a:rPr lang="fr-FR" sz="2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v32. Lui qui n’a pas épargné son propre Fils mais l’a livré pour nous tous, comment avec lui ne nous accordera-t-il pas toute faveur ? </a:t>
            </a:r>
          </a:p>
          <a:p>
            <a:pPr marR="547370" algn="just">
              <a:spcBef>
                <a:spcPts val="1000"/>
              </a:spcBef>
            </a:pPr>
            <a:r>
              <a:rPr lang="fr-FR" sz="2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v33. Qui se fera l’accusateur de ceux que Dieu a élus? C’est Dieu qui justifie. </a:t>
            </a:r>
          </a:p>
          <a:p>
            <a:pPr marR="547370" algn="just">
              <a:spcBef>
                <a:spcPts val="1000"/>
              </a:spcBef>
            </a:pPr>
            <a:r>
              <a:rPr lang="fr-FR" sz="2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v34. Qui donc condamnera ? Le </a:t>
            </a:r>
            <a:r>
              <a:rPr lang="fr-FR" sz="2000" b="1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Christ</a:t>
            </a:r>
            <a:r>
              <a:rPr lang="fr-FR" sz="2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 Jésus, celui qui est mort, que dis-je ? ressuscité, qui est à la droite de Dieu, qui intercède pour nous ? </a:t>
            </a:r>
          </a:p>
        </p:txBody>
      </p:sp>
    </p:spTree>
    <p:extLst>
      <p:ext uri="{BB962C8B-B14F-4D97-AF65-F5344CB8AC3E}">
        <p14:creationId xmlns:p14="http://schemas.microsoft.com/office/powerpoint/2010/main" val="34841306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1FAA0-B745-01B5-0F87-63D40BA59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D3809-70CB-7D9E-AF72-01199B0A9310}"/>
              </a:ext>
            </a:extLst>
          </p:cNvPr>
          <p:cNvSpPr/>
          <p:nvPr/>
        </p:nvSpPr>
        <p:spPr>
          <a:xfrm>
            <a:off x="838200" y="766732"/>
            <a:ext cx="10515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v35. Qui nous séparera de l’amour du Christ ? la tribulation, l’angoisse, la persécution, la faim, la nudité, les périls, le glaive ? </a:t>
            </a:r>
          </a:p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v36. selon le mot de l’Ecriture : A cause de toi, l’on nous met à mort tout le long du jour ; nous avons passé pour des brebis d’abattoir. </a:t>
            </a:r>
          </a:p>
          <a:p>
            <a:pPr marR="547370"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v37. Mais en tout cela nous sommes les grands vainqueurs par celui qui nous a aimés. </a:t>
            </a:r>
          </a:p>
        </p:txBody>
      </p:sp>
    </p:spTree>
    <p:extLst>
      <p:ext uri="{BB962C8B-B14F-4D97-AF65-F5344CB8AC3E}">
        <p14:creationId xmlns:p14="http://schemas.microsoft.com/office/powerpoint/2010/main" val="3387234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93F1B0-6AAF-1946-BA1A-AED5337ABA9D}"/>
              </a:ext>
            </a:extLst>
          </p:cNvPr>
          <p:cNvSpPr txBox="1"/>
          <p:nvPr/>
        </p:nvSpPr>
        <p:spPr>
          <a:xfrm>
            <a:off x="630936" y="2807208"/>
            <a:ext cx="5465064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+mj-lt"/>
              </a:rPr>
              <a:t>« Le </a:t>
            </a:r>
            <a:r>
              <a:rPr lang="en-US" sz="3200" dirty="0" err="1">
                <a:latin typeface="+mj-lt"/>
              </a:rPr>
              <a:t>paradoxe</a:t>
            </a:r>
            <a:r>
              <a:rPr lang="en-US" sz="3200" dirty="0">
                <a:latin typeface="+mj-lt"/>
              </a:rPr>
              <a:t> de </a:t>
            </a:r>
            <a:r>
              <a:rPr lang="en-US" sz="3200" dirty="0" err="1">
                <a:latin typeface="+mj-lt"/>
              </a:rPr>
              <a:t>l’anthropologie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chrétienne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consiste</a:t>
            </a:r>
            <a:r>
              <a:rPr lang="en-US" sz="3200" dirty="0">
                <a:latin typeface="+mj-lt"/>
              </a:rPr>
              <a:t> à </a:t>
            </a:r>
            <a:r>
              <a:rPr lang="en-US" sz="3200" dirty="0" err="1">
                <a:latin typeface="+mj-lt"/>
              </a:rPr>
              <a:t>révéler</a:t>
            </a:r>
            <a:r>
              <a:rPr lang="en-US" sz="3200" dirty="0">
                <a:latin typeface="+mj-lt"/>
              </a:rPr>
              <a:t> que </a:t>
            </a:r>
            <a:r>
              <a:rPr lang="en-US" sz="3200" dirty="0" err="1">
                <a:latin typeface="+mj-lt"/>
              </a:rPr>
              <a:t>l’homme</a:t>
            </a:r>
            <a:r>
              <a:rPr lang="en-US" sz="3200" dirty="0">
                <a:latin typeface="+mj-lt"/>
              </a:rPr>
              <a:t> a déjà </a:t>
            </a:r>
            <a:r>
              <a:rPr lang="en-US" sz="3200" dirty="0" err="1">
                <a:latin typeface="+mj-lt"/>
              </a:rPr>
              <a:t>besoin</a:t>
            </a:r>
            <a:r>
              <a:rPr lang="en-US" sz="3200" dirty="0">
                <a:latin typeface="+mj-lt"/>
              </a:rPr>
              <a:t> d’un </a:t>
            </a:r>
            <a:r>
              <a:rPr lang="en-US" sz="3200" dirty="0" err="1">
                <a:latin typeface="+mj-lt"/>
              </a:rPr>
              <a:t>salut</a:t>
            </a:r>
            <a:r>
              <a:rPr lang="en-US" sz="3200" dirty="0">
                <a:latin typeface="+mj-lt"/>
              </a:rPr>
              <a:t> du fait </a:t>
            </a:r>
            <a:r>
              <a:rPr lang="en-US" sz="3200" dirty="0" err="1">
                <a:latin typeface="+mj-lt"/>
              </a:rPr>
              <a:t>même</a:t>
            </a:r>
            <a:r>
              <a:rPr lang="en-US" sz="3200" dirty="0">
                <a:latin typeface="+mj-lt"/>
              </a:rPr>
              <a:t> de </a:t>
            </a:r>
            <a:r>
              <a:rPr lang="en-US" sz="3200" dirty="0" err="1">
                <a:latin typeface="+mj-lt"/>
              </a:rPr>
              <a:t>sa</a:t>
            </a:r>
            <a:r>
              <a:rPr lang="en-US" sz="3200" dirty="0">
                <a:latin typeface="+mj-lt"/>
              </a:rPr>
              <a:t> vocation d’être </a:t>
            </a:r>
            <a:r>
              <a:rPr lang="en-US" sz="3200" dirty="0" err="1">
                <a:latin typeface="+mj-lt"/>
              </a:rPr>
              <a:t>créé</a:t>
            </a:r>
            <a:r>
              <a:rPr lang="en-US" sz="3200" dirty="0">
                <a:latin typeface="+mj-lt"/>
              </a:rPr>
              <a:t> et </a:t>
            </a:r>
            <a:r>
              <a:rPr lang="en-US" sz="3200" dirty="0" err="1">
                <a:latin typeface="+mj-lt"/>
              </a:rPr>
              <a:t>indépendamment</a:t>
            </a:r>
            <a:r>
              <a:rPr lang="en-US" sz="3200" dirty="0">
                <a:latin typeface="+mj-lt"/>
              </a:rPr>
              <a:t> de tout </a:t>
            </a:r>
            <a:r>
              <a:rPr lang="en-US" sz="3200" dirty="0" err="1">
                <a:latin typeface="+mj-lt"/>
              </a:rPr>
              <a:t>péché</a:t>
            </a:r>
            <a:r>
              <a:rPr lang="en-US" sz="3200" dirty="0">
                <a:latin typeface="+mj-lt"/>
              </a:rPr>
              <a:t>. </a:t>
            </a:r>
          </a:p>
        </p:txBody>
      </p:sp>
      <p:pic>
        <p:nvPicPr>
          <p:cNvPr id="4" name="Image 3" descr="Une image contenant homme, personne, complet, portant&#10;&#10;Description générée automatiquement">
            <a:extLst>
              <a:ext uri="{FF2B5EF4-FFF2-40B4-BE49-F238E27FC236}">
                <a16:creationId xmlns:a16="http://schemas.microsoft.com/office/drawing/2014/main" id="{CA3654ED-C238-5596-9A9C-E61075899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876" y="640080"/>
            <a:ext cx="371856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506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AEE447-92ED-65E6-5C5A-61C50BC68E4C}"/>
              </a:ext>
            </a:extLst>
          </p:cNvPr>
          <p:cNvSpPr txBox="1"/>
          <p:nvPr/>
        </p:nvSpPr>
        <p:spPr>
          <a:xfrm>
            <a:off x="852487" y="1551563"/>
            <a:ext cx="1048702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v38. Oui, j’en ai l’assurance : ni mort ni vie, ni ange ni principautés, ni présent ni avenir, ni puissances, </a:t>
            </a:r>
          </a:p>
          <a:p>
            <a:pPr algn="just">
              <a:spcAft>
                <a:spcPts val="1200"/>
              </a:spcAft>
            </a:pPr>
            <a:r>
              <a:rPr lang="fr-FR" sz="4000" dirty="0">
                <a:solidFill>
                  <a:srgbClr val="40404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v39. </a:t>
            </a:r>
            <a:r>
              <a:rPr lang="fr-FR" sz="4000" dirty="0">
                <a:solidFill>
                  <a:srgbClr val="404040"/>
                </a:solidFill>
                <a:latin typeface="+mj-lt"/>
                <a:cs typeface="Times New Roman" panose="02020603050405020304" pitchFamily="18" charset="0"/>
              </a:rPr>
              <a:t>ni hauteur ni profondeur, ni aucune créature ne pourra nous séparer de l’amour de Dieu manifesté dans le Christ Jésus notre Seigneur. »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4616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7081E-EABF-2A6B-DA42-8177CA7B8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B0ABDF-9176-C8B0-C560-EA4BD49F99FB}"/>
              </a:ext>
            </a:extLst>
          </p:cNvPr>
          <p:cNvSpPr txBox="1"/>
          <p:nvPr/>
        </p:nvSpPr>
        <p:spPr>
          <a:xfrm>
            <a:off x="1724890" y="2351782"/>
            <a:ext cx="87422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000" dirty="0">
                <a:latin typeface="+mj-lt"/>
                <a:cs typeface="Times New Roman" panose="02020603050405020304" pitchFamily="18" charset="0"/>
              </a:rPr>
              <a:t>La fin de l’homme, c’est Dieu. Son salut, c’est de </a:t>
            </a:r>
            <a:r>
              <a:rPr lang="fr-FR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communier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 avec Dieu. </a:t>
            </a:r>
          </a:p>
        </p:txBody>
      </p:sp>
    </p:spTree>
    <p:extLst>
      <p:ext uri="{BB962C8B-B14F-4D97-AF65-F5344CB8AC3E}">
        <p14:creationId xmlns:p14="http://schemas.microsoft.com/office/powerpoint/2010/main" val="2562730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93F1B0-6AAF-1946-BA1A-AED5337ABA9D}"/>
              </a:ext>
            </a:extLst>
          </p:cNvPr>
          <p:cNvSpPr txBox="1"/>
          <p:nvPr/>
        </p:nvSpPr>
        <p:spPr>
          <a:xfrm>
            <a:off x="905782" y="1228397"/>
            <a:ext cx="103804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000" dirty="0">
                <a:latin typeface="+mj-lt"/>
                <a:cs typeface="Times New Roman" panose="02020603050405020304" pitchFamily="18" charset="0"/>
              </a:rPr>
              <a:t>Cependant, en tant qu’il est être créé et fini, l’homme est incapable de réaliser par ses propres forces son désir d’infini et de vivre la </a:t>
            </a:r>
            <a:r>
              <a:rPr lang="fr-FR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communion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 à la vie divine qui seule peut le sauver et le rendre heureux. Il ne peut que recevoir du don gratuit de Dieu ce dont il a vitalement besoin pour être lui-même.</a:t>
            </a:r>
          </a:p>
        </p:txBody>
      </p:sp>
    </p:spTree>
    <p:extLst>
      <p:ext uri="{BB962C8B-B14F-4D97-AF65-F5344CB8AC3E}">
        <p14:creationId xmlns:p14="http://schemas.microsoft.com/office/powerpoint/2010/main" val="109753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0665F-5C03-B15E-94A3-4DB7247E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EBF268-67BD-CCFF-464C-66B21D01BD0C}"/>
              </a:ext>
            </a:extLst>
          </p:cNvPr>
          <p:cNvSpPr txBox="1"/>
          <p:nvPr/>
        </p:nvSpPr>
        <p:spPr>
          <a:xfrm>
            <a:off x="1001032" y="1905506"/>
            <a:ext cx="1018993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000" dirty="0">
                <a:latin typeface="+mj-lt"/>
                <a:cs typeface="Times New Roman" panose="02020603050405020304" pitchFamily="18" charset="0"/>
              </a:rPr>
              <a:t>La </a:t>
            </a:r>
            <a:r>
              <a:rPr lang="fr-FR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participation</a:t>
            </a:r>
            <a:r>
              <a:rPr lang="fr-FR" sz="4000" dirty="0">
                <a:latin typeface="+mj-lt"/>
                <a:cs typeface="Times New Roman" panose="02020603050405020304" pitchFamily="18" charset="0"/>
              </a:rPr>
              <a:t> à la vie de Dieu appartient à la définition entière de l’homme en tant qu’homme, elle est indispensable à son salut. »</a:t>
            </a:r>
          </a:p>
          <a:p>
            <a:r>
              <a:rPr lang="fr-FR" sz="3200" dirty="0">
                <a:latin typeface="+mj-lt"/>
                <a:cs typeface="Times New Roman" panose="02020603050405020304" pitchFamily="18" charset="0"/>
              </a:rPr>
              <a:t>(Bernard SESBOUE, art. « salut » dans </a:t>
            </a:r>
            <a:r>
              <a:rPr lang="fr-FR" sz="3200" i="1" dirty="0">
                <a:latin typeface="+mj-lt"/>
                <a:cs typeface="Times New Roman" panose="02020603050405020304" pitchFamily="18" charset="0"/>
              </a:rPr>
              <a:t> Dictionnaire  de spiritualité)</a:t>
            </a:r>
            <a:endParaRPr lang="fr-FR" sz="32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03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arbre, personne, extérieur&#10;&#10;Description générée automatiquement">
            <a:extLst>
              <a:ext uri="{FF2B5EF4-FFF2-40B4-BE49-F238E27FC236}">
                <a16:creationId xmlns:a16="http://schemas.microsoft.com/office/drawing/2014/main" id="{7837987D-ADFC-874A-9463-E7AD68D3C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2" r="18441" b="1"/>
          <a:stretch/>
        </p:blipFill>
        <p:spPr>
          <a:xfrm>
            <a:off x="643467" y="1650501"/>
            <a:ext cx="5294716" cy="355699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30D60DBF-C056-D94A-B1E1-AEB6BDBDB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723" y="643467"/>
            <a:ext cx="367690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685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39410</TotalTime>
  <Words>1668</Words>
  <Application>Microsoft Macintosh PowerPoint</Application>
  <PresentationFormat>Grand écran</PresentationFormat>
  <Paragraphs>101</Paragraphs>
  <Slides>50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Aude Ragozin</dc:creator>
  <cp:lastModifiedBy>Aude Ragozin</cp:lastModifiedBy>
  <cp:revision>149</cp:revision>
  <dcterms:created xsi:type="dcterms:W3CDTF">2021-01-11T21:38:17Z</dcterms:created>
  <dcterms:modified xsi:type="dcterms:W3CDTF">2026-06-08T19:59:38Z</dcterms:modified>
</cp:coreProperties>
</file>