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1"/>
  </p:notesMasterIdLst>
  <p:sldIdLst>
    <p:sldId id="340" r:id="rId2"/>
    <p:sldId id="539" r:id="rId3"/>
    <p:sldId id="345" r:id="rId4"/>
    <p:sldId id="497" r:id="rId5"/>
    <p:sldId id="485" r:id="rId6"/>
    <p:sldId id="348" r:id="rId7"/>
    <p:sldId id="498" r:id="rId8"/>
    <p:sldId id="499" r:id="rId9"/>
    <p:sldId id="302" r:id="rId10"/>
    <p:sldId id="487" r:id="rId11"/>
    <p:sldId id="541" r:id="rId12"/>
    <p:sldId id="542" r:id="rId13"/>
    <p:sldId id="543" r:id="rId14"/>
    <p:sldId id="544" r:id="rId15"/>
    <p:sldId id="501" r:id="rId16"/>
    <p:sldId id="296" r:id="rId17"/>
    <p:sldId id="557" r:id="rId18"/>
    <p:sldId id="556" r:id="rId19"/>
    <p:sldId id="297" r:id="rId20"/>
    <p:sldId id="504" r:id="rId21"/>
    <p:sldId id="299" r:id="rId22"/>
    <p:sldId id="545" r:id="rId23"/>
    <p:sldId id="546" r:id="rId24"/>
    <p:sldId id="547" r:id="rId25"/>
    <p:sldId id="343" r:id="rId26"/>
    <p:sldId id="331" r:id="rId27"/>
    <p:sldId id="436" r:id="rId28"/>
    <p:sldId id="304" r:id="rId29"/>
    <p:sldId id="303" r:id="rId30"/>
    <p:sldId id="425" r:id="rId31"/>
    <p:sldId id="548" r:id="rId32"/>
    <p:sldId id="481" r:id="rId33"/>
    <p:sldId id="482" r:id="rId34"/>
    <p:sldId id="305" r:id="rId35"/>
    <p:sldId id="552" r:id="rId36"/>
    <p:sldId id="306" r:id="rId37"/>
    <p:sldId id="330" r:id="rId38"/>
    <p:sldId id="307" r:id="rId39"/>
    <p:sldId id="308" r:id="rId40"/>
    <p:sldId id="494" r:id="rId41"/>
    <p:sldId id="311" r:id="rId42"/>
    <p:sldId id="477" r:id="rId43"/>
    <p:sldId id="491" r:id="rId44"/>
    <p:sldId id="489" r:id="rId45"/>
    <p:sldId id="349" r:id="rId46"/>
    <p:sldId id="490" r:id="rId47"/>
    <p:sldId id="312" r:id="rId48"/>
    <p:sldId id="350" r:id="rId49"/>
    <p:sldId id="471" r:id="rId50"/>
    <p:sldId id="314" r:id="rId51"/>
    <p:sldId id="353" r:id="rId52"/>
    <p:sldId id="553" r:id="rId53"/>
    <p:sldId id="495" r:id="rId54"/>
    <p:sldId id="496" r:id="rId55"/>
    <p:sldId id="478" r:id="rId56"/>
    <p:sldId id="334" r:id="rId57"/>
    <p:sldId id="475" r:id="rId58"/>
    <p:sldId id="476" r:id="rId59"/>
    <p:sldId id="339" r:id="rId60"/>
    <p:sldId id="280" r:id="rId61"/>
    <p:sldId id="344" r:id="rId62"/>
    <p:sldId id="281" r:id="rId63"/>
    <p:sldId id="282" r:id="rId64"/>
    <p:sldId id="335" r:id="rId65"/>
    <p:sldId id="351" r:id="rId66"/>
    <p:sldId id="338" r:id="rId67"/>
    <p:sldId id="337" r:id="rId68"/>
    <p:sldId id="352" r:id="rId69"/>
    <p:sldId id="315" r:id="rId70"/>
    <p:sldId id="549" r:id="rId71"/>
    <p:sldId id="271" r:id="rId72"/>
    <p:sldId id="550" r:id="rId73"/>
    <p:sldId id="458" r:id="rId74"/>
    <p:sldId id="472" r:id="rId75"/>
    <p:sldId id="341" r:id="rId76"/>
    <p:sldId id="273" r:id="rId77"/>
    <p:sldId id="473" r:id="rId78"/>
    <p:sldId id="493" r:id="rId79"/>
    <p:sldId id="275" r:id="rId80"/>
  </p:sldIdLst>
  <p:sldSz cx="12192000" cy="6858000"/>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206"/>
    <p:restoredTop sz="94581"/>
  </p:normalViewPr>
  <p:slideViewPr>
    <p:cSldViewPr snapToGrid="0" snapToObjects="1">
      <p:cViewPr varScale="1">
        <p:scale>
          <a:sx n="87" d="100"/>
          <a:sy n="87" d="100"/>
        </p:scale>
        <p:origin x="232" y="760"/>
      </p:cViewPr>
      <p:guideLst>
        <p:guide orient="horz" pos="2160"/>
        <p:guide pos="3840"/>
      </p:guideLst>
    </p:cSldViewPr>
  </p:slideViewPr>
  <p:notesTextViewPr>
    <p:cViewPr>
      <p:scale>
        <a:sx n="100" d="100"/>
        <a:sy n="100"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B6876D-9E46-6746-A66A-4246E502CF8A}" type="datetimeFigureOut">
              <a:rPr lang="fr-FR" smtClean="0"/>
              <a:t>16/06/2026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529FF0-993E-D54E-B9DD-D58FB2B3D4E6}" type="slidenum">
              <a:rPr lang="fr-FR" smtClean="0"/>
              <a:t>‹N°›</a:t>
            </a:fld>
            <a:endParaRPr lang="fr-FR"/>
          </a:p>
        </p:txBody>
      </p:sp>
    </p:spTree>
    <p:extLst>
      <p:ext uri="{BB962C8B-B14F-4D97-AF65-F5344CB8AC3E}">
        <p14:creationId xmlns:p14="http://schemas.microsoft.com/office/powerpoint/2010/main" val="21936549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D0C84-7F92-19E3-F5EF-92D4889FE9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1DF1160-7919-3FB3-98D1-650C0A13EA79}"/>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38A75928-DAEB-A487-80EE-2FDA47487BCC}"/>
              </a:ext>
            </a:extLst>
          </p:cNvPr>
          <p:cNvSpPr>
            <a:spLocks noGrp="1"/>
          </p:cNvSpPr>
          <p:nvPr>
            <p:ph type="body" idx="1"/>
          </p:nvPr>
        </p:nvSpPr>
        <p:spPr/>
        <p:txBody>
          <a:bodyPr/>
          <a:lstStyle/>
          <a:p>
            <a:r>
              <a:rPr lang="fr-FR" dirty="0"/>
              <a:t>En haut : Karl Rahner, B. </a:t>
            </a:r>
            <a:r>
              <a:rPr lang="fr-FR" dirty="0" err="1"/>
              <a:t>Sesboué</a:t>
            </a:r>
            <a:r>
              <a:rPr lang="fr-FR" dirty="0"/>
              <a:t>, Adolphe </a:t>
            </a:r>
            <a:r>
              <a:rPr lang="fr-FR" dirty="0" err="1"/>
              <a:t>gesché</a:t>
            </a:r>
            <a:endParaRPr lang="fr-FR" dirty="0"/>
          </a:p>
          <a:p>
            <a:r>
              <a:rPr lang="fr-FR" dirty="0"/>
              <a:t>En bas : LM Chauvet,  HU von Balthasar, Joseph Ratzinger</a:t>
            </a:r>
          </a:p>
        </p:txBody>
      </p:sp>
      <p:sp>
        <p:nvSpPr>
          <p:cNvPr id="4" name="Espace réservé du numéro de diapositive 3">
            <a:extLst>
              <a:ext uri="{FF2B5EF4-FFF2-40B4-BE49-F238E27FC236}">
                <a16:creationId xmlns:a16="http://schemas.microsoft.com/office/drawing/2014/main" id="{972CF3E1-C98E-E32C-446D-2D34BD9AA4EB}"/>
              </a:ext>
            </a:extLst>
          </p:cNvPr>
          <p:cNvSpPr>
            <a:spLocks noGrp="1"/>
          </p:cNvSpPr>
          <p:nvPr>
            <p:ph type="sldNum" sz="quarter" idx="5"/>
          </p:nvPr>
        </p:nvSpPr>
        <p:spPr/>
        <p:txBody>
          <a:bodyPr/>
          <a:lstStyle/>
          <a:p>
            <a:fld id="{085F5BA4-914F-8546-9BA0-FD4B747F7802}" type="slidenum">
              <a:rPr lang="fr-FR" smtClean="0"/>
              <a:t>5</a:t>
            </a:fld>
            <a:endParaRPr lang="fr-FR"/>
          </a:p>
        </p:txBody>
      </p:sp>
    </p:spTree>
    <p:extLst>
      <p:ext uri="{BB962C8B-B14F-4D97-AF65-F5344CB8AC3E}">
        <p14:creationId xmlns:p14="http://schemas.microsoft.com/office/powerpoint/2010/main" val="3822419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Portail de Notre-Dame de Paris, Le jugement dernier.. Les anges présentent au Christ les instruments de son supplice</a:t>
            </a:r>
          </a:p>
        </p:txBody>
      </p:sp>
      <p:sp>
        <p:nvSpPr>
          <p:cNvPr id="4" name="Espace réservé du numéro de diapositive 3"/>
          <p:cNvSpPr>
            <a:spLocks noGrp="1"/>
          </p:cNvSpPr>
          <p:nvPr>
            <p:ph type="sldNum" sz="quarter" idx="10"/>
          </p:nvPr>
        </p:nvSpPr>
        <p:spPr/>
        <p:txBody>
          <a:bodyPr/>
          <a:lstStyle/>
          <a:p>
            <a:fld id="{154A6B9D-90CC-3F49-9532-0BA92F483087}" type="slidenum">
              <a:rPr lang="fr-FR" smtClean="0"/>
              <a:t>60</a:t>
            </a:fld>
            <a:endParaRPr lang="fr-FR"/>
          </a:p>
        </p:txBody>
      </p:sp>
    </p:spTree>
    <p:extLst>
      <p:ext uri="{BB962C8B-B14F-4D97-AF65-F5344CB8AC3E}">
        <p14:creationId xmlns:p14="http://schemas.microsoft.com/office/powerpoint/2010/main" val="3574171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Notre Dame de Paris,</a:t>
            </a:r>
            <a:r>
              <a:rPr lang="fr-FR" baseline="0" dirty="0"/>
              <a:t> </a:t>
            </a:r>
            <a:r>
              <a:rPr lang="fr-FR" baseline="0" dirty="0" err="1"/>
              <a:t>portalil</a:t>
            </a:r>
            <a:r>
              <a:rPr lang="fr-FR" baseline="0" dirty="0"/>
              <a:t> du jugement dernier, les damnés sont conduits en enfer par deux démons</a:t>
            </a:r>
            <a:endParaRPr lang="fr-FR" dirty="0"/>
          </a:p>
        </p:txBody>
      </p:sp>
      <p:sp>
        <p:nvSpPr>
          <p:cNvPr id="4" name="Espace réservé du numéro de diapositive 3"/>
          <p:cNvSpPr>
            <a:spLocks noGrp="1"/>
          </p:cNvSpPr>
          <p:nvPr>
            <p:ph type="sldNum" sz="quarter" idx="10"/>
          </p:nvPr>
        </p:nvSpPr>
        <p:spPr/>
        <p:txBody>
          <a:bodyPr/>
          <a:lstStyle/>
          <a:p>
            <a:fld id="{154A6B9D-90CC-3F49-9532-0BA92F483087}" type="slidenum">
              <a:rPr lang="fr-FR" smtClean="0"/>
              <a:t>62</a:t>
            </a:fld>
            <a:endParaRPr lang="fr-FR"/>
          </a:p>
        </p:txBody>
      </p:sp>
    </p:spTree>
    <p:extLst>
      <p:ext uri="{BB962C8B-B14F-4D97-AF65-F5344CB8AC3E}">
        <p14:creationId xmlns:p14="http://schemas.microsoft.com/office/powerpoint/2010/main" val="1961713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Bosch, Triptyque du Jugement dernier, Vienne</a:t>
            </a:r>
          </a:p>
        </p:txBody>
      </p:sp>
      <p:sp>
        <p:nvSpPr>
          <p:cNvPr id="4" name="Espace réservé du numéro de diapositive 3"/>
          <p:cNvSpPr>
            <a:spLocks noGrp="1"/>
          </p:cNvSpPr>
          <p:nvPr>
            <p:ph type="sldNum" sz="quarter" idx="10"/>
          </p:nvPr>
        </p:nvSpPr>
        <p:spPr/>
        <p:txBody>
          <a:bodyPr/>
          <a:lstStyle/>
          <a:p>
            <a:fld id="{154A6B9D-90CC-3F49-9532-0BA92F483087}" type="slidenum">
              <a:rPr lang="fr-FR" smtClean="0"/>
              <a:t>76</a:t>
            </a:fld>
            <a:endParaRPr lang="fr-FR"/>
          </a:p>
        </p:txBody>
      </p:sp>
    </p:spTree>
    <p:extLst>
      <p:ext uri="{BB962C8B-B14F-4D97-AF65-F5344CB8AC3E}">
        <p14:creationId xmlns:p14="http://schemas.microsoft.com/office/powerpoint/2010/main" val="877610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Bosch,</a:t>
            </a:r>
            <a:r>
              <a:rPr lang="fr-FR" baseline="0" dirty="0"/>
              <a:t> triptyque du Jugement dernier, panneau </a:t>
            </a:r>
            <a:r>
              <a:rPr lang="fr-FR" baseline="0" dirty="0" err="1"/>
              <a:t>entral</a:t>
            </a:r>
            <a:endParaRPr lang="fr-FR" dirty="0"/>
          </a:p>
        </p:txBody>
      </p:sp>
      <p:sp>
        <p:nvSpPr>
          <p:cNvPr id="4" name="Espace réservé du numéro de diapositive 3"/>
          <p:cNvSpPr>
            <a:spLocks noGrp="1"/>
          </p:cNvSpPr>
          <p:nvPr>
            <p:ph type="sldNum" sz="quarter" idx="10"/>
          </p:nvPr>
        </p:nvSpPr>
        <p:spPr/>
        <p:txBody>
          <a:bodyPr/>
          <a:lstStyle/>
          <a:p>
            <a:fld id="{154A6B9D-90CC-3F49-9532-0BA92F483087}" type="slidenum">
              <a:rPr lang="fr-FR" smtClean="0"/>
              <a:t>77</a:t>
            </a:fld>
            <a:endParaRPr lang="fr-FR"/>
          </a:p>
        </p:txBody>
      </p:sp>
    </p:spTree>
    <p:extLst>
      <p:ext uri="{BB962C8B-B14F-4D97-AF65-F5344CB8AC3E}">
        <p14:creationId xmlns:p14="http://schemas.microsoft.com/office/powerpoint/2010/main" val="850391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BB3EF-1CC0-EAF6-EF7B-902DAB0769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633AA91-CB17-BAEB-8A3A-0847906CD865}"/>
              </a:ext>
            </a:extLst>
          </p:cNvPr>
          <p:cNvSpPr>
            <a:spLocks noGrp="1" noRot="1" noChangeAspect="1"/>
          </p:cNvSpPr>
          <p:nvPr>
            <p:ph type="sldImg"/>
          </p:nvPr>
        </p:nvSpPr>
        <p:spPr>
          <a:xfrm>
            <a:off x="381000" y="685800"/>
            <a:ext cx="6096000" cy="3429000"/>
          </a:xfrm>
        </p:spPr>
      </p:sp>
      <p:sp>
        <p:nvSpPr>
          <p:cNvPr id="3" name="Espace réservé des commentaires 2">
            <a:extLst>
              <a:ext uri="{FF2B5EF4-FFF2-40B4-BE49-F238E27FC236}">
                <a16:creationId xmlns:a16="http://schemas.microsoft.com/office/drawing/2014/main" id="{BCE9D55E-D8E0-B8B5-A3F0-F26F08293CF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D634B80-EE2C-7D26-E947-81E4332DDDBA}"/>
              </a:ext>
            </a:extLst>
          </p:cNvPr>
          <p:cNvSpPr>
            <a:spLocks noGrp="1"/>
          </p:cNvSpPr>
          <p:nvPr>
            <p:ph type="sldNum" sz="quarter" idx="10"/>
          </p:nvPr>
        </p:nvSpPr>
        <p:spPr/>
        <p:txBody>
          <a:bodyPr/>
          <a:lstStyle/>
          <a:p>
            <a:fld id="{154A6B9D-90CC-3F49-9532-0BA92F483087}" type="slidenum">
              <a:rPr lang="fr-FR" smtClean="0"/>
              <a:t>78</a:t>
            </a:fld>
            <a:endParaRPr lang="fr-FR"/>
          </a:p>
        </p:txBody>
      </p:sp>
    </p:spTree>
    <p:extLst>
      <p:ext uri="{BB962C8B-B14F-4D97-AF65-F5344CB8AC3E}">
        <p14:creationId xmlns:p14="http://schemas.microsoft.com/office/powerpoint/2010/main" val="1108583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6</a:t>
            </a:fld>
            <a:endParaRPr lang="fr-FR"/>
          </a:p>
        </p:txBody>
      </p:sp>
    </p:spTree>
    <p:extLst>
      <p:ext uri="{BB962C8B-B14F-4D97-AF65-F5344CB8AC3E}">
        <p14:creationId xmlns:p14="http://schemas.microsoft.com/office/powerpoint/2010/main" val="3136026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Eglise ND de ‘Assomption de Chailland Pays de Loire, fin </a:t>
            </a:r>
            <a:r>
              <a:rPr lang="fr-FR" dirty="0" err="1"/>
              <a:t>XIXes</a:t>
            </a:r>
            <a:r>
              <a:rPr lang="fr-FR" dirty="0"/>
              <a:t>.</a:t>
            </a:r>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17</a:t>
            </a:fld>
            <a:endParaRPr lang="fr-FR"/>
          </a:p>
        </p:txBody>
      </p:sp>
    </p:spTree>
    <p:extLst>
      <p:ext uri="{BB962C8B-B14F-4D97-AF65-F5344CB8AC3E}">
        <p14:creationId xmlns:p14="http://schemas.microsoft.com/office/powerpoint/2010/main" val="2031498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la colombe (la tempérance), la balance portant une couronne et une mitre (la justice), un coq et un serpent (la prudence) et un château fort (la force).</a:t>
            </a:r>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18</a:t>
            </a:fld>
            <a:endParaRPr lang="fr-FR"/>
          </a:p>
        </p:txBody>
      </p:sp>
    </p:spTree>
    <p:extLst>
      <p:ext uri="{BB962C8B-B14F-4D97-AF65-F5344CB8AC3E}">
        <p14:creationId xmlns:p14="http://schemas.microsoft.com/office/powerpoint/2010/main" val="1768140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Rembrandt. Jérémie pleurant sur Jérusalem</a:t>
            </a:r>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21</a:t>
            </a:fld>
            <a:endParaRPr lang="fr-FR"/>
          </a:p>
        </p:txBody>
      </p:sp>
    </p:spTree>
    <p:extLst>
      <p:ext uri="{BB962C8B-B14F-4D97-AF65-F5344CB8AC3E}">
        <p14:creationId xmlns:p14="http://schemas.microsoft.com/office/powerpoint/2010/main" val="1050860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https://</a:t>
            </a:r>
            <a:r>
              <a:rPr lang="fr-FR" dirty="0" err="1"/>
              <a:t>www.vaticannews.va</a:t>
            </a:r>
            <a:r>
              <a:rPr lang="fr-FR" dirty="0"/>
              <a:t>/</a:t>
            </a:r>
            <a:r>
              <a:rPr lang="fr-FR" dirty="0" err="1"/>
              <a:t>fr</a:t>
            </a:r>
            <a:r>
              <a:rPr lang="fr-FR" dirty="0"/>
              <a:t>/vacances-liturgiques/</a:t>
            </a:r>
            <a:r>
              <a:rPr lang="fr-FR" dirty="0" err="1"/>
              <a:t>solennite</a:t>
            </a:r>
            <a:r>
              <a:rPr lang="fr-FR" dirty="0"/>
              <a:t>-du-christ-roi-de-l-</a:t>
            </a:r>
            <a:r>
              <a:rPr lang="fr-FR" dirty="0" err="1"/>
              <a:t>univers.html</a:t>
            </a:r>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40</a:t>
            </a:fld>
            <a:endParaRPr lang="fr-FR"/>
          </a:p>
        </p:txBody>
      </p:sp>
    </p:spTree>
    <p:extLst>
      <p:ext uri="{BB962C8B-B14F-4D97-AF65-F5344CB8AC3E}">
        <p14:creationId xmlns:p14="http://schemas.microsoft.com/office/powerpoint/2010/main" val="4048074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Le X en </a:t>
            </a:r>
            <a:r>
              <a:rPr lang="fr-FR" sz="1200" kern="1200">
                <a:solidFill>
                  <a:schemeClr val="tx1"/>
                </a:solidFill>
                <a:effectLst/>
                <a:latin typeface="+mn-lt"/>
                <a:ea typeface="+mn-ea"/>
                <a:cs typeface="+mn-cs"/>
              </a:rPr>
              <a:t>gloire. Les </a:t>
            </a:r>
            <a:r>
              <a:rPr lang="fr-FR" sz="1200" kern="1200" dirty="0">
                <a:solidFill>
                  <a:schemeClr val="tx1"/>
                </a:solidFill>
                <a:effectLst/>
                <a:latin typeface="+mn-lt"/>
                <a:ea typeface="+mn-ea"/>
                <a:cs typeface="+mn-cs"/>
              </a:rPr>
              <a:t>très riches heures du duc de Berry (1410-1411), la Joconde des manuscrits, expo Chantilly. Livre d’heures</a:t>
            </a:r>
            <a:r>
              <a:rPr lang="fr-FR" dirty="0">
                <a:effectLst/>
              </a:rPr>
              <a:t> </a:t>
            </a:r>
            <a:endParaRPr lang="fr-FR" dirty="0"/>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43</a:t>
            </a:fld>
            <a:endParaRPr lang="fr-FR"/>
          </a:p>
        </p:txBody>
      </p:sp>
    </p:spTree>
    <p:extLst>
      <p:ext uri="{BB962C8B-B14F-4D97-AF65-F5344CB8AC3E}">
        <p14:creationId xmlns:p14="http://schemas.microsoft.com/office/powerpoint/2010/main" val="899886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Édition de 1933</a:t>
            </a:r>
          </a:p>
        </p:txBody>
      </p:sp>
      <p:sp>
        <p:nvSpPr>
          <p:cNvPr id="4" name="Espace réservé du numéro de diapositive 3"/>
          <p:cNvSpPr>
            <a:spLocks noGrp="1"/>
          </p:cNvSpPr>
          <p:nvPr>
            <p:ph type="sldNum" sz="quarter" idx="5"/>
          </p:nvPr>
        </p:nvSpPr>
        <p:spPr/>
        <p:txBody>
          <a:bodyPr/>
          <a:lstStyle/>
          <a:p>
            <a:fld id="{39529FF0-993E-D54E-B9DD-D58FB2B3D4E6}" type="slidenum">
              <a:rPr lang="fr-FR" smtClean="0"/>
              <a:t>53</a:t>
            </a:fld>
            <a:endParaRPr lang="fr-FR"/>
          </a:p>
        </p:txBody>
      </p:sp>
    </p:spTree>
    <p:extLst>
      <p:ext uri="{BB962C8B-B14F-4D97-AF65-F5344CB8AC3E}">
        <p14:creationId xmlns:p14="http://schemas.microsoft.com/office/powerpoint/2010/main" val="559677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F6964-FA9D-952F-CF2F-942E32613DD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5E86626-1AEC-CD37-D5F4-1EB0FBF5FF1D}"/>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E47A4724-CA6D-43A4-0C2D-037E127E7247}"/>
              </a:ext>
            </a:extLst>
          </p:cNvPr>
          <p:cNvSpPr>
            <a:spLocks noGrp="1"/>
          </p:cNvSpPr>
          <p:nvPr>
            <p:ph type="body" idx="1"/>
          </p:nvPr>
        </p:nvSpPr>
        <p:spPr/>
        <p:txBody>
          <a:bodyPr/>
          <a:lstStyle/>
          <a:p>
            <a:r>
              <a:rPr lang="fr-FR" dirty="0"/>
              <a:t>Édition de 1933</a:t>
            </a:r>
          </a:p>
        </p:txBody>
      </p:sp>
      <p:sp>
        <p:nvSpPr>
          <p:cNvPr id="4" name="Espace réservé du numéro de diapositive 3">
            <a:extLst>
              <a:ext uri="{FF2B5EF4-FFF2-40B4-BE49-F238E27FC236}">
                <a16:creationId xmlns:a16="http://schemas.microsoft.com/office/drawing/2014/main" id="{2E35750B-A029-E7FE-607F-BAF5DCE9FDEC}"/>
              </a:ext>
            </a:extLst>
          </p:cNvPr>
          <p:cNvSpPr>
            <a:spLocks noGrp="1"/>
          </p:cNvSpPr>
          <p:nvPr>
            <p:ph type="sldNum" sz="quarter" idx="5"/>
          </p:nvPr>
        </p:nvSpPr>
        <p:spPr/>
        <p:txBody>
          <a:bodyPr/>
          <a:lstStyle/>
          <a:p>
            <a:fld id="{39529FF0-993E-D54E-B9DD-D58FB2B3D4E6}" type="slidenum">
              <a:rPr lang="fr-FR" smtClean="0"/>
              <a:t>54</a:t>
            </a:fld>
            <a:endParaRPr lang="fr-FR"/>
          </a:p>
        </p:txBody>
      </p:sp>
    </p:spTree>
    <p:extLst>
      <p:ext uri="{BB962C8B-B14F-4D97-AF65-F5344CB8AC3E}">
        <p14:creationId xmlns:p14="http://schemas.microsoft.com/office/powerpoint/2010/main" val="3750186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et modifiez le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52B0ADDD-D14D-DF41-B4E8-B268CD283946}" type="datetimeFigureOut">
              <a:rPr lang="fr-FR" smtClean="0"/>
              <a:t>16/06/2026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3075406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2B0ADDD-D14D-DF41-B4E8-B268CD283946}" type="datetimeFigureOut">
              <a:rPr lang="fr-FR" smtClean="0"/>
              <a:t>16/06/2026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371308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2B0ADDD-D14D-DF41-B4E8-B268CD283946}" type="datetimeFigureOut">
              <a:rPr lang="fr-FR" smtClean="0"/>
              <a:t>16/06/2026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128786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2B0ADDD-D14D-DF41-B4E8-B268CD283946}" type="datetimeFigureOut">
              <a:rPr lang="fr-FR" smtClean="0"/>
              <a:t>16/06/2026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298424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52B0ADDD-D14D-DF41-B4E8-B268CD283946}" type="datetimeFigureOut">
              <a:rPr lang="fr-FR" smtClean="0"/>
              <a:t>16/06/2026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3089461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2B0ADDD-D14D-DF41-B4E8-B268CD283946}" type="datetimeFigureOut">
              <a:rPr lang="fr-FR" smtClean="0"/>
              <a:t>16/06/2026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330913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2B0ADDD-D14D-DF41-B4E8-B268CD283946}" type="datetimeFigureOut">
              <a:rPr lang="fr-FR" smtClean="0"/>
              <a:t>16/06/2026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553580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52B0ADDD-D14D-DF41-B4E8-B268CD283946}" type="datetimeFigureOut">
              <a:rPr lang="fr-FR" smtClean="0"/>
              <a:t>16/06/2026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08318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2B0ADDD-D14D-DF41-B4E8-B268CD283946}" type="datetimeFigureOut">
              <a:rPr lang="fr-FR" smtClean="0"/>
              <a:t>16/06/2026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123063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2B0ADDD-D14D-DF41-B4E8-B268CD283946}" type="datetimeFigureOut">
              <a:rPr lang="fr-FR" smtClean="0"/>
              <a:t>16/06/2026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206937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2B0ADDD-D14D-DF41-B4E8-B268CD283946}" type="datetimeFigureOut">
              <a:rPr lang="fr-FR" smtClean="0"/>
              <a:t>16/06/2026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1C9419-DC08-EF40-8583-2312B63C0C93}" type="slidenum">
              <a:rPr lang="fr-FR" smtClean="0"/>
              <a:t>‹N°›</a:t>
            </a:fld>
            <a:endParaRPr lang="fr-FR"/>
          </a:p>
        </p:txBody>
      </p:sp>
    </p:spTree>
    <p:extLst>
      <p:ext uri="{BB962C8B-B14F-4D97-AF65-F5344CB8AC3E}">
        <p14:creationId xmlns:p14="http://schemas.microsoft.com/office/powerpoint/2010/main" val="2062433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B0ADDD-D14D-DF41-B4E8-B268CD283946}" type="datetimeFigureOut">
              <a:rPr lang="fr-FR" smtClean="0"/>
              <a:t>16/06/2026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C9419-DC08-EF40-8583-2312B63C0C93}" type="slidenum">
              <a:rPr lang="fr-FR" smtClean="0"/>
              <a:t>‹N°›</a:t>
            </a:fld>
            <a:endParaRPr lang="fr-FR"/>
          </a:p>
        </p:txBody>
      </p:sp>
    </p:spTree>
    <p:extLst>
      <p:ext uri="{BB962C8B-B14F-4D97-AF65-F5344CB8AC3E}">
        <p14:creationId xmlns:p14="http://schemas.microsoft.com/office/powerpoint/2010/main" val="3933084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lire.la-bible.net/verset/Matthieu/25/32/TOB" TargetMode="External"/><Relationship Id="rId2" Type="http://schemas.openxmlformats.org/officeDocument/2006/relationships/hyperlink" Target="https://lire.la-bible.net/verset/Matthieu/25/31/TOB" TargetMode="External"/><Relationship Id="rId1" Type="http://schemas.openxmlformats.org/officeDocument/2006/relationships/slideLayout" Target="../slideLayouts/slideLayout7.xml"/><Relationship Id="rId4" Type="http://schemas.openxmlformats.org/officeDocument/2006/relationships/hyperlink" Target="https://lire.la-bible.net/verset/Matthieu/25/33/TOB"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lire.la-bible.net/verset/Matthieu/25/35/TOB" TargetMode="External"/><Relationship Id="rId2" Type="http://schemas.openxmlformats.org/officeDocument/2006/relationships/hyperlink" Target="https://lire.la-bible.net/verset/Matthieu/25/34/TOB" TargetMode="External"/><Relationship Id="rId1" Type="http://schemas.openxmlformats.org/officeDocument/2006/relationships/slideLayout" Target="../slideLayouts/slideLayout7.xml"/><Relationship Id="rId4" Type="http://schemas.openxmlformats.org/officeDocument/2006/relationships/hyperlink" Target="https://lire.la-bible.net/verset/Matthieu/25/36/TOB"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lire.la-bible.net/verset/Matthieu/25/38/TOB" TargetMode="External"/><Relationship Id="rId2" Type="http://schemas.openxmlformats.org/officeDocument/2006/relationships/hyperlink" Target="https://lire.la-bible.net/verset/Matthieu/25/37/TOB" TargetMode="External"/><Relationship Id="rId1" Type="http://schemas.openxmlformats.org/officeDocument/2006/relationships/slideLayout" Target="../slideLayouts/slideLayout7.xml"/><Relationship Id="rId5" Type="http://schemas.openxmlformats.org/officeDocument/2006/relationships/hyperlink" Target="https://lire.la-bible.net/verset/Matthieu/25/40/TOB" TargetMode="External"/><Relationship Id="rId4" Type="http://schemas.openxmlformats.org/officeDocument/2006/relationships/hyperlink" Target="https://lire.la-bible.net/verset/Matthieu/25/39/TOB"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lire.la-bible.net/verset/Matthieu/25/42/TOB" TargetMode="External"/><Relationship Id="rId2" Type="http://schemas.openxmlformats.org/officeDocument/2006/relationships/hyperlink" Target="https://lire.la-bible.net/verset/Matthieu/25/41/TOB" TargetMode="External"/><Relationship Id="rId1" Type="http://schemas.openxmlformats.org/officeDocument/2006/relationships/slideLayout" Target="../slideLayouts/slideLayout7.xml"/><Relationship Id="rId4" Type="http://schemas.openxmlformats.org/officeDocument/2006/relationships/hyperlink" Target="https://lire.la-bible.net/verset/Matthieu/25/43/TOB"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lire.la-bible.net/verset/Matthieu/25/45/TOB" TargetMode="External"/><Relationship Id="rId2" Type="http://schemas.openxmlformats.org/officeDocument/2006/relationships/hyperlink" Target="https://lire.la-bible.net/verset/Matthieu/25/44/TOB" TargetMode="External"/><Relationship Id="rId1" Type="http://schemas.openxmlformats.org/officeDocument/2006/relationships/slideLayout" Target="../slideLayouts/slideLayout7.xml"/><Relationship Id="rId4" Type="http://schemas.openxmlformats.org/officeDocument/2006/relationships/hyperlink" Target="https://lire.la-bible.net/verset/Matthieu/25/46/TOB"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70.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53B345-DCB9-8846-A070-256297F80EB9}"/>
              </a:ext>
            </a:extLst>
          </p:cNvPr>
          <p:cNvSpPr/>
          <p:nvPr/>
        </p:nvSpPr>
        <p:spPr>
          <a:xfrm>
            <a:off x="7631933" y="365125"/>
            <a:ext cx="3952071" cy="553031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200" dirty="0">
                <a:latin typeface="Calibri Light" panose="020F0302020204030204" pitchFamily="34" charset="0"/>
                <a:ea typeface="+mj-ea"/>
                <a:cs typeface="Calibri Light" panose="020F0302020204030204" pitchFamily="34" charset="0"/>
              </a:rPr>
              <a:t>CH. 6  L’ESPERANCE CHRETIENNE</a:t>
            </a:r>
          </a:p>
        </p:txBody>
      </p:sp>
      <p:pic>
        <p:nvPicPr>
          <p:cNvPr id="3" name="Image 2" descr="Une image contenant peinture&#10;&#10;Description générée automatiquement">
            <a:extLst>
              <a:ext uri="{FF2B5EF4-FFF2-40B4-BE49-F238E27FC236}">
                <a16:creationId xmlns:a16="http://schemas.microsoft.com/office/drawing/2014/main" id="{C82CE00A-C2E5-B744-9825-4ACCDA91D37F}"/>
              </a:ext>
            </a:extLst>
          </p:cNvPr>
          <p:cNvPicPr>
            <a:picLocks noChangeAspect="1"/>
          </p:cNvPicPr>
          <p:nvPr/>
        </p:nvPicPr>
        <p:blipFill>
          <a:blip r:embed="rId2"/>
          <a:srcRect r="26626" b="1"/>
          <a:stretch>
            <a:fillRect/>
          </a:stretch>
        </p:blipFill>
        <p:spPr>
          <a:xfrm>
            <a:off x="20" y="10"/>
            <a:ext cx="7188573" cy="6857990"/>
          </a:xfrm>
          <a:prstGeom prst="rect">
            <a:avLst/>
          </a:prstGeom>
        </p:spPr>
      </p:pic>
    </p:spTree>
    <p:extLst>
      <p:ext uri="{BB962C8B-B14F-4D97-AF65-F5344CB8AC3E}">
        <p14:creationId xmlns:p14="http://schemas.microsoft.com/office/powerpoint/2010/main" val="2760442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mazon.fr - L'Espérance ne déçoit pas. Spes non confundit: Bulle  d'indiction du Jubilé ordinaire de l'année 2025 - FRANCOIS PAPE - Livres">
            <a:extLst>
              <a:ext uri="{FF2B5EF4-FFF2-40B4-BE49-F238E27FC236}">
                <a16:creationId xmlns:a16="http://schemas.microsoft.com/office/drawing/2014/main" id="{9B40E3F5-3760-6DA1-CE84-222B235D65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3489" y="0"/>
            <a:ext cx="46434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37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7F20D4-BC62-9F40-A0AE-705B275A0909}"/>
              </a:ext>
            </a:extLst>
          </p:cNvPr>
          <p:cNvSpPr/>
          <p:nvPr/>
        </p:nvSpPr>
        <p:spPr>
          <a:xfrm>
            <a:off x="1258529" y="920621"/>
            <a:ext cx="9674941" cy="5016758"/>
          </a:xfrm>
          <a:prstGeom prst="rect">
            <a:avLst/>
          </a:prstGeom>
        </p:spPr>
        <p:txBody>
          <a:bodyPr wrap="square">
            <a:spAutoFit/>
          </a:bodyPr>
          <a:lstStyle/>
          <a:p>
            <a:pPr marR="402421" algn="just"/>
            <a:r>
              <a:rPr lang="fr-FR" sz="3200" dirty="0">
                <a:latin typeface="Calibri Light" panose="020F0302020204030204" pitchFamily="34" charset="0"/>
                <a:cs typeface="Calibri Light" panose="020F0302020204030204" pitchFamily="34" charset="0"/>
              </a:rPr>
              <a:t>« Espérant contre toute espérance, il crut et devint ainsi, le père d’un grand nombre de peuples, selon la parole : Telle sera ta descendance (</a:t>
            </a:r>
            <a:r>
              <a:rPr lang="fr-FR" sz="3200" dirty="0" err="1">
                <a:latin typeface="Calibri Light" panose="020F0302020204030204" pitchFamily="34" charset="0"/>
                <a:cs typeface="Calibri Light" panose="020F0302020204030204" pitchFamily="34" charset="0"/>
              </a:rPr>
              <a:t>Gn</a:t>
            </a:r>
            <a:r>
              <a:rPr lang="fr-FR" sz="3200" dirty="0">
                <a:latin typeface="Calibri Light" panose="020F0302020204030204" pitchFamily="34" charset="0"/>
                <a:cs typeface="Calibri Light" panose="020F0302020204030204" pitchFamily="34" charset="0"/>
              </a:rPr>
              <a:t> 15, 5). Il ne faiblit pas dans la foi en considérant son corps - il était presque centenaire - et le sein maternel de Sara, l’un et l’autre atteints par la mort. Devant la promesse divine, il ne succomba pas au doute, mais il fut fortifié par la foi et rendit gloire à Dieu, pleinement convaincu que, ce qu’il a promis, Dieu a aussi la puissance de l’accomplir. » (</a:t>
            </a:r>
            <a:r>
              <a:rPr lang="fr-FR" sz="3200" dirty="0" err="1">
                <a:latin typeface="Calibri Light" panose="020F0302020204030204" pitchFamily="34" charset="0"/>
                <a:cs typeface="Calibri Light" panose="020F0302020204030204" pitchFamily="34" charset="0"/>
              </a:rPr>
              <a:t>Rm</a:t>
            </a:r>
            <a:r>
              <a:rPr lang="fr-FR" sz="3200" dirty="0">
                <a:latin typeface="Calibri Light" panose="020F0302020204030204" pitchFamily="34" charset="0"/>
                <a:cs typeface="Calibri Light" panose="020F0302020204030204" pitchFamily="34" charset="0"/>
              </a:rPr>
              <a:t> 4, 18-21).</a:t>
            </a:r>
          </a:p>
        </p:txBody>
      </p:sp>
    </p:spTree>
    <p:extLst>
      <p:ext uri="{BB962C8B-B14F-4D97-AF65-F5344CB8AC3E}">
        <p14:creationId xmlns:p14="http://schemas.microsoft.com/office/powerpoint/2010/main" val="1644031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96B6F48-CCD7-CD54-A302-417ACC1F56E3}"/>
              </a:ext>
            </a:extLst>
          </p:cNvPr>
          <p:cNvSpPr txBox="1"/>
          <p:nvPr/>
        </p:nvSpPr>
        <p:spPr>
          <a:xfrm>
            <a:off x="1310148" y="1905506"/>
            <a:ext cx="9571703" cy="3046988"/>
          </a:xfrm>
          <a:prstGeom prst="rect">
            <a:avLst/>
          </a:prstGeom>
          <a:noFill/>
        </p:spPr>
        <p:txBody>
          <a:bodyPr wrap="square">
            <a:spAutoFit/>
          </a:bodyPr>
          <a:lstStyle/>
          <a:p>
            <a:pPr marL="540385" marR="536575" algn="just"/>
            <a:r>
              <a:rPr lang="fr-FR" sz="3200" dirty="0">
                <a:latin typeface="Calibri Light" panose="020F0302020204030204" pitchFamily="34" charset="0"/>
                <a:cs typeface="Calibri Light" panose="020F0302020204030204" pitchFamily="34" charset="0"/>
              </a:rPr>
              <a:t>« Mettons la cuirasse de la </a:t>
            </a:r>
            <a:r>
              <a:rPr lang="fr-FR" sz="3200" dirty="0">
                <a:highlight>
                  <a:srgbClr val="FFFF00"/>
                </a:highlight>
                <a:latin typeface="Calibri Light" panose="020F0302020204030204" pitchFamily="34" charset="0"/>
                <a:cs typeface="Calibri Light" panose="020F0302020204030204" pitchFamily="34" charset="0"/>
              </a:rPr>
              <a:t>foi</a:t>
            </a:r>
            <a:r>
              <a:rPr lang="fr-FR" sz="3200" dirty="0">
                <a:latin typeface="Calibri Light" panose="020F0302020204030204" pitchFamily="34" charset="0"/>
                <a:cs typeface="Calibri Light" panose="020F0302020204030204" pitchFamily="34" charset="0"/>
              </a:rPr>
              <a:t> et de l’amour et le casque de </a:t>
            </a:r>
            <a:r>
              <a:rPr lang="fr-FR" sz="3200" dirty="0">
                <a:highlight>
                  <a:srgbClr val="00FF00"/>
                </a:highlight>
                <a:latin typeface="Calibri Light" panose="020F0302020204030204" pitchFamily="34" charset="0"/>
                <a:cs typeface="Calibri Light" panose="020F0302020204030204" pitchFamily="34" charset="0"/>
              </a:rPr>
              <a:t>l’espérance</a:t>
            </a:r>
            <a:r>
              <a:rPr lang="fr-FR" sz="3200" dirty="0">
                <a:latin typeface="Calibri Light" panose="020F0302020204030204" pitchFamily="34" charset="0"/>
                <a:cs typeface="Calibri Light" panose="020F0302020204030204" pitchFamily="34" charset="0"/>
              </a:rPr>
              <a:t> du salut. Car Dieu ne nous a pas destinés à subir la colère, mais à entrer en possession du salut par Notre Seigneur Jésus-Christ, mort pour nous afin de nous faire vivre avec lui. » (1 Th 5, 8-10)</a:t>
            </a:r>
          </a:p>
        </p:txBody>
      </p:sp>
    </p:spTree>
    <p:extLst>
      <p:ext uri="{BB962C8B-B14F-4D97-AF65-F5344CB8AC3E}">
        <p14:creationId xmlns:p14="http://schemas.microsoft.com/office/powerpoint/2010/main" val="1331308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6FDDD43-EB31-DD46-A468-021AAEE240C4}"/>
              </a:ext>
            </a:extLst>
          </p:cNvPr>
          <p:cNvSpPr txBox="1"/>
          <p:nvPr/>
        </p:nvSpPr>
        <p:spPr>
          <a:xfrm>
            <a:off x="1428135" y="2019297"/>
            <a:ext cx="9335729" cy="2217979"/>
          </a:xfrm>
          <a:prstGeom prst="rect">
            <a:avLst/>
          </a:prstGeom>
          <a:noFill/>
        </p:spPr>
        <p:txBody>
          <a:bodyPr wrap="square" rtlCol="0">
            <a:spAutoFit/>
          </a:bodyPr>
          <a:lstStyle/>
          <a:p>
            <a:pPr marL="405279" marR="402421" algn="just"/>
            <a:r>
              <a:rPr lang="fr-FR" sz="3200" dirty="0">
                <a:latin typeface="Calibri Light" panose="020F0302020204030204" pitchFamily="34" charset="0"/>
                <a:cs typeface="Calibri Light" panose="020F0302020204030204" pitchFamily="34" charset="0"/>
              </a:rPr>
              <a:t>« Approchons-nous donc avec un cœur droit et dans la plénitude de la </a:t>
            </a:r>
            <a:r>
              <a:rPr lang="fr-FR" sz="3200" dirty="0">
                <a:highlight>
                  <a:srgbClr val="FFFF00"/>
                </a:highlight>
                <a:latin typeface="Calibri Light" panose="020F0302020204030204" pitchFamily="34" charset="0"/>
                <a:cs typeface="Calibri Light" panose="020F0302020204030204" pitchFamily="34" charset="0"/>
              </a:rPr>
              <a:t>foi</a:t>
            </a:r>
            <a:r>
              <a:rPr lang="fr-FR" sz="3200" dirty="0">
                <a:latin typeface="Calibri Light" panose="020F0302020204030204" pitchFamily="34" charset="0"/>
                <a:cs typeface="Calibri Light" panose="020F0302020204030204" pitchFamily="34" charset="0"/>
              </a:rPr>
              <a:t> ; sans fléchir continuons à affirmer notre </a:t>
            </a:r>
            <a:r>
              <a:rPr lang="fr-FR" sz="3200" dirty="0">
                <a:highlight>
                  <a:srgbClr val="00FF00"/>
                </a:highlight>
                <a:latin typeface="Calibri Light" panose="020F0302020204030204" pitchFamily="34" charset="0"/>
                <a:cs typeface="Calibri Light" panose="020F0302020204030204" pitchFamily="34" charset="0"/>
              </a:rPr>
              <a:t>espérance</a:t>
            </a:r>
            <a:r>
              <a:rPr lang="fr-FR" sz="3200" dirty="0">
                <a:latin typeface="Calibri Light" panose="020F0302020204030204" pitchFamily="34" charset="0"/>
                <a:cs typeface="Calibri Light" panose="020F0302020204030204" pitchFamily="34" charset="0"/>
              </a:rPr>
              <a:t>, car il est fidèle, celui qui a promis. » (He 10, 22-23 ) </a:t>
            </a:r>
          </a:p>
          <a:p>
            <a:endParaRPr lang="fr-FR" sz="1013" dirty="0"/>
          </a:p>
        </p:txBody>
      </p:sp>
    </p:spTree>
    <p:extLst>
      <p:ext uri="{BB962C8B-B14F-4D97-AF65-F5344CB8AC3E}">
        <p14:creationId xmlns:p14="http://schemas.microsoft.com/office/powerpoint/2010/main" val="348967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extérieur, pierre, roche, ciment&#10;&#10;Description générée automatiquement">
            <a:extLst>
              <a:ext uri="{FF2B5EF4-FFF2-40B4-BE49-F238E27FC236}">
                <a16:creationId xmlns:a16="http://schemas.microsoft.com/office/drawing/2014/main" id="{0F6C9090-B19A-D04F-A865-49CA38D880B8}"/>
              </a:ext>
            </a:extLst>
          </p:cNvPr>
          <p:cNvPicPr>
            <a:picLocks noChangeAspect="1"/>
          </p:cNvPicPr>
          <p:nvPr/>
        </p:nvPicPr>
        <p:blipFill>
          <a:blip r:embed="rId2"/>
          <a:srcRect b="6698"/>
          <a:stretch>
            <a:fillRect/>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2"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a:extLst>
              <a:ext uri="{FF2B5EF4-FFF2-40B4-BE49-F238E27FC236}">
                <a16:creationId xmlns:a16="http://schemas.microsoft.com/office/drawing/2014/main" id="{15F288F7-8FF0-0B40-8802-1A5B58042E3D}"/>
              </a:ext>
            </a:extLst>
          </p:cNvPr>
          <p:cNvSpPr txBox="1"/>
          <p:nvPr/>
        </p:nvSpPr>
        <p:spPr>
          <a:xfrm>
            <a:off x="4574360" y="2702053"/>
            <a:ext cx="6894576" cy="3483864"/>
          </a:xfrm>
          <a:prstGeom prst="rect">
            <a:avLst/>
          </a:prstGeom>
        </p:spPr>
        <p:txBody>
          <a:bodyPr vert="horz" lIns="91440" tIns="45720" rIns="91440" bIns="45720" rtlCol="0">
            <a:normAutofit/>
          </a:bodyPr>
          <a:lstStyle/>
          <a:p>
            <a:pPr algn="just" defTabSz="914400">
              <a:lnSpc>
                <a:spcPct val="90000"/>
              </a:lnSpc>
              <a:spcAft>
                <a:spcPts val="600"/>
              </a:spcAft>
            </a:pPr>
            <a:r>
              <a:rPr lang="en-US" sz="3200" dirty="0">
                <a:latin typeface="Calibri Light" panose="020F0302020204030204" pitchFamily="34" charset="0"/>
                <a:cs typeface="Calibri Light" panose="020F0302020204030204" pitchFamily="34" charset="0"/>
              </a:rPr>
              <a:t>« Entrez par la </a:t>
            </a:r>
            <a:r>
              <a:rPr lang="en-US" sz="3200" dirty="0" err="1">
                <a:latin typeface="Calibri Light" panose="020F0302020204030204" pitchFamily="34" charset="0"/>
                <a:cs typeface="Calibri Light" panose="020F0302020204030204" pitchFamily="34" charset="0"/>
              </a:rPr>
              <a:t>porte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étroite</a:t>
            </a:r>
            <a:r>
              <a:rPr lang="en-US" sz="3200" dirty="0">
                <a:latin typeface="Calibri Light" panose="020F0302020204030204" pitchFamily="34" charset="0"/>
                <a:cs typeface="Calibri Light" panose="020F0302020204030204" pitchFamily="34" charset="0"/>
              </a:rPr>
              <a:t>. Large est la </a:t>
            </a:r>
            <a:r>
              <a:rPr lang="en-US" sz="3200" dirty="0" err="1">
                <a:latin typeface="Calibri Light" panose="020F0302020204030204" pitchFamily="34" charset="0"/>
                <a:cs typeface="Calibri Light" panose="020F0302020204030204" pitchFamily="34" charset="0"/>
              </a:rPr>
              <a:t>porte</a:t>
            </a:r>
            <a:r>
              <a:rPr lang="en-US" sz="3200" dirty="0">
                <a:latin typeface="Calibri Light" panose="020F0302020204030204" pitchFamily="34" charset="0"/>
                <a:cs typeface="Calibri Light" panose="020F0302020204030204" pitchFamily="34" charset="0"/>
              </a:rPr>
              <a:t> et </a:t>
            </a:r>
            <a:r>
              <a:rPr lang="en-US" sz="3200" dirty="0" err="1">
                <a:latin typeface="Calibri Light" panose="020F0302020204030204" pitchFamily="34" charset="0"/>
                <a:cs typeface="Calibri Light" panose="020F0302020204030204" pitchFamily="34" charset="0"/>
              </a:rPr>
              <a:t>spacieux</a:t>
            </a:r>
            <a:r>
              <a:rPr lang="en-US" sz="3200" dirty="0">
                <a:latin typeface="Calibri Light" panose="020F0302020204030204" pitchFamily="34" charset="0"/>
                <a:cs typeface="Calibri Light" panose="020F0302020204030204" pitchFamily="34" charset="0"/>
              </a:rPr>
              <a:t> le chemin qui </a:t>
            </a:r>
            <a:r>
              <a:rPr lang="en-US" sz="3200" dirty="0" err="1">
                <a:latin typeface="Calibri Light" panose="020F0302020204030204" pitchFamily="34" charset="0"/>
                <a:cs typeface="Calibri Light" panose="020F0302020204030204" pitchFamily="34" charset="0"/>
              </a:rPr>
              <a:t>mène</a:t>
            </a:r>
            <a:r>
              <a:rPr lang="en-US" sz="3200" dirty="0">
                <a:latin typeface="Calibri Light" panose="020F0302020204030204" pitchFamily="34" charset="0"/>
                <a:cs typeface="Calibri Light" panose="020F0302020204030204" pitchFamily="34" charset="0"/>
              </a:rPr>
              <a:t> à la perdition et </a:t>
            </a:r>
            <a:r>
              <a:rPr lang="en-US" sz="3200" dirty="0" err="1">
                <a:latin typeface="Calibri Light" panose="020F0302020204030204" pitchFamily="34" charset="0"/>
                <a:cs typeface="Calibri Light" panose="020F0302020204030204" pitchFamily="34" charset="0"/>
              </a:rPr>
              <a:t>nombreux</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ceux</a:t>
            </a:r>
            <a:r>
              <a:rPr lang="en-US" sz="3200" dirty="0">
                <a:latin typeface="Calibri Light" panose="020F0302020204030204" pitchFamily="34" charset="0"/>
                <a:cs typeface="Calibri Light" panose="020F0302020204030204" pitchFamily="34" charset="0"/>
              </a:rPr>
              <a:t> qui </a:t>
            </a:r>
            <a:r>
              <a:rPr lang="en-US" sz="3200" dirty="0" err="1">
                <a:latin typeface="Calibri Light" panose="020F0302020204030204" pitchFamily="34" charset="0"/>
                <a:cs typeface="Calibri Light" panose="020F0302020204030204" pitchFamily="34" charset="0"/>
              </a:rPr>
              <a:t>s’y</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engagent</a:t>
            </a:r>
            <a:r>
              <a:rPr lang="en-US" sz="3200" dirty="0">
                <a:latin typeface="Calibri Light" panose="020F0302020204030204" pitchFamily="34" charset="0"/>
                <a:cs typeface="Calibri Light" panose="020F0302020204030204" pitchFamily="34" charset="0"/>
              </a:rPr>
              <a:t> ; </a:t>
            </a:r>
            <a:r>
              <a:rPr lang="en-US" sz="3200" dirty="0" err="1">
                <a:latin typeface="Calibri Light" panose="020F0302020204030204" pitchFamily="34" charset="0"/>
                <a:cs typeface="Calibri Light" panose="020F0302020204030204" pitchFamily="34" charset="0"/>
              </a:rPr>
              <a:t>combien</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étroite</a:t>
            </a:r>
            <a:r>
              <a:rPr lang="en-US" sz="3200" dirty="0">
                <a:latin typeface="Calibri Light" panose="020F0302020204030204" pitchFamily="34" charset="0"/>
                <a:cs typeface="Calibri Light" panose="020F0302020204030204" pitchFamily="34" charset="0"/>
              </a:rPr>
              <a:t> est la </a:t>
            </a:r>
            <a:r>
              <a:rPr lang="en-US" sz="3200" dirty="0" err="1">
                <a:latin typeface="Calibri Light" panose="020F0302020204030204" pitchFamily="34" charset="0"/>
                <a:cs typeface="Calibri Light" panose="020F0302020204030204" pitchFamily="34" charset="0"/>
              </a:rPr>
              <a:t>porte</a:t>
            </a:r>
            <a:r>
              <a:rPr lang="en-US" sz="3200" dirty="0">
                <a:latin typeface="Calibri Light" panose="020F0302020204030204" pitchFamily="34" charset="0"/>
                <a:cs typeface="Calibri Light" panose="020F0302020204030204" pitchFamily="34" charset="0"/>
              </a:rPr>
              <a:t> et </a:t>
            </a:r>
            <a:r>
              <a:rPr lang="en-US" sz="3200" dirty="0" err="1">
                <a:latin typeface="Calibri Light" panose="020F0302020204030204" pitchFamily="34" charset="0"/>
                <a:cs typeface="Calibri Light" panose="020F0302020204030204" pitchFamily="34" charset="0"/>
              </a:rPr>
              <a:t>resserré</a:t>
            </a:r>
            <a:r>
              <a:rPr lang="en-US" sz="3200" dirty="0">
                <a:latin typeface="Calibri Light" panose="020F0302020204030204" pitchFamily="34" charset="0"/>
                <a:cs typeface="Calibri Light" panose="020F0302020204030204" pitchFamily="34" charset="0"/>
              </a:rPr>
              <a:t> le chemin qui </a:t>
            </a:r>
            <a:r>
              <a:rPr lang="en-US" sz="3200" dirty="0" err="1">
                <a:latin typeface="Calibri Light" panose="020F0302020204030204" pitchFamily="34" charset="0"/>
                <a:cs typeface="Calibri Light" panose="020F0302020204030204" pitchFamily="34" charset="0"/>
              </a:rPr>
              <a:t>mène</a:t>
            </a:r>
            <a:r>
              <a:rPr lang="en-US" sz="3200" dirty="0">
                <a:latin typeface="Calibri Light" panose="020F0302020204030204" pitchFamily="34" charset="0"/>
                <a:cs typeface="Calibri Light" panose="020F0302020204030204" pitchFamily="34" charset="0"/>
              </a:rPr>
              <a:t> à la vie, et peu </a:t>
            </a:r>
            <a:r>
              <a:rPr lang="en-US" sz="3200" dirty="0" err="1">
                <a:latin typeface="Calibri Light" panose="020F0302020204030204" pitchFamily="34" charset="0"/>
                <a:cs typeface="Calibri Light" panose="020F0302020204030204" pitchFamily="34" charset="0"/>
              </a:rPr>
              <a:t>nombreux</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ceux</a:t>
            </a:r>
            <a:r>
              <a:rPr lang="en-US" sz="3200" dirty="0">
                <a:latin typeface="Calibri Light" panose="020F0302020204030204" pitchFamily="34" charset="0"/>
                <a:cs typeface="Calibri Light" panose="020F0302020204030204" pitchFamily="34" charset="0"/>
              </a:rPr>
              <a:t> qui le </a:t>
            </a:r>
            <a:r>
              <a:rPr lang="en-US" sz="3200" dirty="0" err="1">
                <a:latin typeface="Calibri Light" panose="020F0302020204030204" pitchFamily="34" charset="0"/>
                <a:cs typeface="Calibri Light" panose="020F0302020204030204" pitchFamily="34" charset="0"/>
              </a:rPr>
              <a:t>trouvent</a:t>
            </a:r>
            <a:r>
              <a:rPr lang="en-US" sz="3200" dirty="0">
                <a:latin typeface="Calibri Light" panose="020F0302020204030204" pitchFamily="34" charset="0"/>
                <a:cs typeface="Calibri Light" panose="020F0302020204030204" pitchFamily="34" charset="0"/>
              </a:rPr>
              <a:t>. » </a:t>
            </a:r>
          </a:p>
          <a:p>
            <a:pPr algn="just" defTabSz="914400">
              <a:lnSpc>
                <a:spcPct val="90000"/>
              </a:lnSpc>
              <a:spcAft>
                <a:spcPts val="600"/>
              </a:spcAft>
            </a:pPr>
            <a:r>
              <a:rPr lang="en-US" sz="3200" dirty="0">
                <a:latin typeface="Calibri Light" panose="020F0302020204030204" pitchFamily="34" charset="0"/>
                <a:cs typeface="Calibri Light" panose="020F0302020204030204" pitchFamily="34" charset="0"/>
              </a:rPr>
              <a:t>(Mt 7, 13-14)</a:t>
            </a:r>
          </a:p>
        </p:txBody>
      </p:sp>
    </p:spTree>
    <p:extLst>
      <p:ext uri="{BB962C8B-B14F-4D97-AF65-F5344CB8AC3E}">
        <p14:creationId xmlns:p14="http://schemas.microsoft.com/office/powerpoint/2010/main" val="2998505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76D4B345-C4B4-7795-90EF-00B03FF3A05A}"/>
              </a:ext>
            </a:extLst>
          </p:cNvPr>
          <p:cNvSpPr txBox="1"/>
          <p:nvPr/>
        </p:nvSpPr>
        <p:spPr>
          <a:xfrm>
            <a:off x="630935" y="2807208"/>
            <a:ext cx="5766815" cy="3410712"/>
          </a:xfrm>
          <a:prstGeom prst="rect">
            <a:avLst/>
          </a:prstGeom>
        </p:spPr>
        <p:txBody>
          <a:bodyPr vert="horz" lIns="91440" tIns="45720" rIns="91440" bIns="45720" rtlCol="0" anchor="t">
            <a:normAutofit/>
          </a:bodyPr>
          <a:lstStyle/>
          <a:p>
            <a:pPr defTabSz="914400">
              <a:lnSpc>
                <a:spcPct val="90000"/>
              </a:lnSpc>
              <a:spcAft>
                <a:spcPts val="600"/>
              </a:spcAft>
            </a:pPr>
            <a:r>
              <a:rPr lang="en-US" sz="2200" dirty="0"/>
              <a:t> </a:t>
            </a:r>
            <a:r>
              <a:rPr lang="en-US" sz="3200" dirty="0" err="1">
                <a:latin typeface="Calibri Light" panose="020F0302020204030204" pitchFamily="34" charset="0"/>
                <a:cs typeface="Calibri Light" panose="020F0302020204030204" pitchFamily="34" charset="0"/>
              </a:rPr>
              <a:t>L’espérance</a:t>
            </a:r>
            <a:r>
              <a:rPr lang="en-US" sz="3200" dirty="0">
                <a:latin typeface="Calibri Light" panose="020F0302020204030204" pitchFamily="34" charset="0"/>
                <a:cs typeface="Calibri Light" panose="020F0302020204030204" pitchFamily="34" charset="0"/>
              </a:rPr>
              <a:t> « </a:t>
            </a:r>
            <a:r>
              <a:rPr lang="en-US" sz="3200" dirty="0" err="1">
                <a:latin typeface="Calibri Light" panose="020F0302020204030204" pitchFamily="34" charset="0"/>
                <a:cs typeface="Calibri Light" panose="020F0302020204030204" pitchFamily="34" charset="0"/>
              </a:rPr>
              <a:t>voit</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qui </a:t>
            </a:r>
            <a:r>
              <a:rPr lang="en-US" sz="3200" dirty="0" err="1">
                <a:latin typeface="Calibri Light" panose="020F0302020204030204" pitchFamily="34" charset="0"/>
                <a:cs typeface="Calibri Light" panose="020F0302020204030204" pitchFamily="34" charset="0"/>
              </a:rPr>
              <a:t>n’est</a:t>
            </a:r>
            <a:r>
              <a:rPr lang="en-US" sz="3200" dirty="0">
                <a:latin typeface="Calibri Light" panose="020F0302020204030204" pitchFamily="34" charset="0"/>
                <a:cs typeface="Calibri Light" panose="020F0302020204030204" pitchFamily="34" charset="0"/>
              </a:rPr>
              <a:t> pas encore et qui sera, </a:t>
            </a:r>
            <a:r>
              <a:rPr lang="en-US" sz="3200" dirty="0" err="1">
                <a:latin typeface="Calibri Light" panose="020F0302020204030204" pitchFamily="34" charset="0"/>
                <a:cs typeface="Calibri Light" panose="020F0302020204030204" pitchFamily="34" charset="0"/>
              </a:rPr>
              <a:t>elle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aime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qui </a:t>
            </a:r>
            <a:r>
              <a:rPr lang="en-US" sz="3200" dirty="0" err="1">
                <a:latin typeface="Calibri Light" panose="020F0302020204030204" pitchFamily="34" charset="0"/>
                <a:cs typeface="Calibri Light" panose="020F0302020204030204" pitchFamily="34" charset="0"/>
              </a:rPr>
              <a:t>n’est</a:t>
            </a:r>
            <a:r>
              <a:rPr lang="en-US" sz="3200" dirty="0">
                <a:latin typeface="Calibri Light" panose="020F0302020204030204" pitchFamily="34" charset="0"/>
                <a:cs typeface="Calibri Light" panose="020F0302020204030204" pitchFamily="34" charset="0"/>
              </a:rPr>
              <a:t> pas encore et qui sera. »</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 </a:t>
            </a:r>
            <a:r>
              <a:rPr lang="en-US" sz="2800" dirty="0">
                <a:latin typeface="Calibri Light" panose="020F0302020204030204" pitchFamily="34" charset="0"/>
                <a:cs typeface="Calibri Light" panose="020F0302020204030204" pitchFamily="34" charset="0"/>
              </a:rPr>
              <a:t>(Charles Péguy, </a:t>
            </a:r>
            <a:r>
              <a:rPr lang="en-US" sz="2800" i="1" dirty="0">
                <a:latin typeface="Calibri Light" panose="020F0302020204030204" pitchFamily="34" charset="0"/>
                <a:cs typeface="Calibri Light" panose="020F0302020204030204" pitchFamily="34" charset="0"/>
              </a:rPr>
              <a:t>Porche du </a:t>
            </a:r>
            <a:r>
              <a:rPr lang="en-US" sz="2800" i="1" dirty="0" err="1">
                <a:latin typeface="Calibri Light" panose="020F0302020204030204" pitchFamily="34" charset="0"/>
                <a:cs typeface="Calibri Light" panose="020F0302020204030204" pitchFamily="34" charset="0"/>
              </a:rPr>
              <a:t>mystère</a:t>
            </a:r>
            <a:r>
              <a:rPr lang="en-US" sz="2800" i="1" dirty="0">
                <a:latin typeface="Calibri Light" panose="020F0302020204030204" pitchFamily="34" charset="0"/>
                <a:cs typeface="Calibri Light" panose="020F0302020204030204" pitchFamily="34" charset="0"/>
              </a:rPr>
              <a:t> de la deuxième vertu</a:t>
            </a:r>
            <a:r>
              <a:rPr lang="en-US" sz="2800" dirty="0">
                <a:latin typeface="Calibri Light" panose="020F0302020204030204" pitchFamily="34" charset="0"/>
                <a:cs typeface="Calibri Light" panose="020F0302020204030204" pitchFamily="34" charset="0"/>
              </a:rPr>
              <a:t>)</a:t>
            </a:r>
          </a:p>
        </p:txBody>
      </p:sp>
      <p:pic>
        <p:nvPicPr>
          <p:cNvPr id="3074" name="Picture 2" descr="Charles Péguy : Biographie d'un écrivain visionnaire et engagé">
            <a:extLst>
              <a:ext uri="{FF2B5EF4-FFF2-40B4-BE49-F238E27FC236}">
                <a16:creationId xmlns:a16="http://schemas.microsoft.com/office/drawing/2014/main" id="{633763C3-7F1F-B7E2-7C24-930E55BF363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16939" y="640080"/>
            <a:ext cx="3555873"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865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3"/>
            <a:ext cx="8839200" cy="5847755"/>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pPr lvl="1"/>
            <a:r>
              <a:rPr lang="fr-FR" sz="3200" dirty="0">
                <a:solidFill>
                  <a:srgbClr val="FF0000"/>
                </a:solidFill>
                <a:latin typeface="Times New Roman" panose="02020603050405020304" pitchFamily="18" charset="0"/>
                <a:cs typeface="Times New Roman" panose="02020603050405020304" pitchFamily="18" charset="0"/>
              </a:rPr>
              <a:t>1.1. L’espérance chrétienne est théologale</a:t>
            </a:r>
            <a:r>
              <a:rPr lang="fr-FR" sz="3200" dirty="0">
                <a:latin typeface="Times New Roman" panose="02020603050405020304" pitchFamily="18" charset="0"/>
                <a:cs typeface="Times New Roman" panose="02020603050405020304" pitchFamily="18" charset="0"/>
              </a:rPr>
              <a:t>	</a:t>
            </a:r>
          </a:p>
          <a:p>
            <a:pPr lvl="1"/>
            <a:r>
              <a:rPr lang="fr-FR" sz="3200" dirty="0">
                <a:latin typeface="Times New Roman" panose="02020603050405020304" pitchFamily="18" charset="0"/>
                <a:cs typeface="Times New Roman" panose="02020603050405020304" pitchFamily="18" charset="0"/>
              </a:rPr>
              <a:t>1.2. L’espérance chrétienne est christologique	</a:t>
            </a:r>
          </a:p>
          <a:p>
            <a:pPr lvl="1"/>
            <a:r>
              <a:rPr lang="fr-FR" sz="3200" dirty="0">
                <a:latin typeface="Times New Roman" panose="02020603050405020304" pitchFamily="18" charset="0"/>
                <a:cs typeface="Times New Roman" panose="02020603050405020304" pitchFamily="18" charset="0"/>
              </a:rPr>
              <a:t>1.3. Pour l’au-delà et pour aujourd’hui	</a:t>
            </a:r>
          </a:p>
          <a:p>
            <a:pPr lvl="1"/>
            <a:r>
              <a:rPr lang="fr-FR" sz="3200" dirty="0">
                <a:latin typeface="Times New Roman" panose="02020603050405020304" pitchFamily="18" charset="0"/>
                <a:cs typeface="Times New Roman" panose="02020603050405020304" pitchFamily="18" charset="0"/>
              </a:rPr>
              <a:t>1.4. Pour moi et pour tous	</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pPr lvl="1"/>
            <a:r>
              <a:rPr lang="fr-FR" sz="3200" dirty="0">
                <a:latin typeface="Times New Roman" panose="02020603050405020304" pitchFamily="18" charset="0"/>
                <a:cs typeface="Times New Roman" panose="02020603050405020304" pitchFamily="18" charset="0"/>
              </a:rPr>
              <a:t>2.1. Espérer n’est pas savoir</a:t>
            </a:r>
          </a:p>
          <a:p>
            <a:pPr lvl="1"/>
            <a:r>
              <a:rPr lang="fr-FR" sz="3200" dirty="0">
                <a:latin typeface="Times New Roman" panose="02020603050405020304" pitchFamily="18" charset="0"/>
                <a:cs typeface="Times New Roman" panose="02020603050405020304" pitchFamily="18" charset="0"/>
              </a:rPr>
              <a:t>2.2. Représentations de l’au-delà et visée de la foi</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27351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00617A-B4B9-6ECC-E78E-84EBBECD069D}"/>
            </a:ext>
          </a:extLst>
        </p:cNvPr>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0FE50182-7602-13CA-43D9-B5FAC26AD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sketch line">
            <a:extLst>
              <a:ext uri="{FF2B5EF4-FFF2-40B4-BE49-F238E27FC236}">
                <a16:creationId xmlns:a16="http://schemas.microsoft.com/office/drawing/2014/main" id="{CB7927FC-B12D-8EE2-F40E-4D1807140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A61D49F4-A114-94B6-8D9D-C2C00F032733}"/>
              </a:ext>
            </a:extLst>
          </p:cNvPr>
          <p:cNvSpPr txBox="1"/>
          <p:nvPr/>
        </p:nvSpPr>
        <p:spPr>
          <a:xfrm>
            <a:off x="630936" y="2807208"/>
            <a:ext cx="4398264" cy="3410712"/>
          </a:xfrm>
          <a:prstGeom prst="rect">
            <a:avLst/>
          </a:prstGeom>
        </p:spPr>
        <p:txBody>
          <a:bodyPr vert="horz" lIns="91440" tIns="45720" rIns="91440" bIns="45720" rtlCol="0" anchor="t">
            <a:normAutofit/>
          </a:bodyPr>
          <a:lstStyle/>
          <a:p>
            <a:pPr defTabSz="914400">
              <a:lnSpc>
                <a:spcPct val="90000"/>
              </a:lnSpc>
              <a:spcAft>
                <a:spcPts val="600"/>
              </a:spcAft>
            </a:pPr>
            <a:r>
              <a:rPr lang="en-US" sz="4000" b="1" dirty="0">
                <a:latin typeface="Calibri Light" panose="020F0302020204030204" pitchFamily="34" charset="0"/>
                <a:cs typeface="Calibri Light" panose="020F0302020204030204" pitchFamily="34" charset="0"/>
              </a:rPr>
              <a:t>Vertus </a:t>
            </a:r>
            <a:r>
              <a:rPr lang="en-US" sz="4000" b="1" dirty="0" err="1">
                <a:latin typeface="Calibri Light" panose="020F0302020204030204" pitchFamily="34" charset="0"/>
                <a:cs typeface="Calibri Light" panose="020F0302020204030204" pitchFamily="34" charset="0"/>
              </a:rPr>
              <a:t>théologales</a:t>
            </a:r>
            <a:endParaRPr lang="en-US" sz="4000" b="1" dirty="0">
              <a:latin typeface="Calibri Light" panose="020F0302020204030204" pitchFamily="34" charset="0"/>
              <a:cs typeface="Calibri Light" panose="020F0302020204030204" pitchFamily="34" charset="0"/>
            </a:endParaRPr>
          </a:p>
          <a:p>
            <a:pPr defTabSz="914400">
              <a:lnSpc>
                <a:spcPct val="90000"/>
              </a:lnSpc>
              <a:spcAft>
                <a:spcPts val="600"/>
              </a:spcAft>
            </a:pPr>
            <a:r>
              <a:rPr lang="en-US" sz="4000" dirty="0">
                <a:latin typeface="Calibri Light" panose="020F0302020204030204" pitchFamily="34" charset="0"/>
                <a:cs typeface="Calibri Light" panose="020F0302020204030204" pitchFamily="34" charset="0"/>
              </a:rPr>
              <a:t>Foi</a:t>
            </a:r>
          </a:p>
          <a:p>
            <a:pPr defTabSz="914400">
              <a:lnSpc>
                <a:spcPct val="90000"/>
              </a:lnSpc>
              <a:spcAft>
                <a:spcPts val="600"/>
              </a:spcAft>
            </a:pPr>
            <a:r>
              <a:rPr lang="en-US" sz="4000" dirty="0">
                <a:latin typeface="Calibri Light" panose="020F0302020204030204" pitchFamily="34" charset="0"/>
                <a:cs typeface="Calibri Light" panose="020F0302020204030204" pitchFamily="34" charset="0"/>
              </a:rPr>
              <a:t>Espérance </a:t>
            </a:r>
          </a:p>
          <a:p>
            <a:pPr defTabSz="914400">
              <a:lnSpc>
                <a:spcPct val="90000"/>
              </a:lnSpc>
              <a:spcAft>
                <a:spcPts val="600"/>
              </a:spcAft>
            </a:pPr>
            <a:r>
              <a:rPr lang="en-US" sz="4000" dirty="0">
                <a:latin typeface="Calibri Light" panose="020F0302020204030204" pitchFamily="34" charset="0"/>
                <a:cs typeface="Calibri Light" panose="020F0302020204030204" pitchFamily="34" charset="0"/>
              </a:rPr>
              <a:t>Charité</a:t>
            </a:r>
          </a:p>
        </p:txBody>
      </p:sp>
      <p:pic>
        <p:nvPicPr>
          <p:cNvPr id="4" name="Picture 2" descr="Ensemble de 2 verrières : les vertus théologales, les vertus cardinales  (baies 11 et 12) - Église paroissiale Notre-Dame-de-l'Assomption, Chailland  - Inventaire Général du Patrimoine Culturel">
            <a:extLst>
              <a:ext uri="{FF2B5EF4-FFF2-40B4-BE49-F238E27FC236}">
                <a16:creationId xmlns:a16="http://schemas.microsoft.com/office/drawing/2014/main" id="{4FCD5859-6B6E-5AB6-FEB3-7F6F8F3F3E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85" t="3970" r="20391"/>
          <a:stretch>
            <a:fillRect/>
          </a:stretch>
        </p:blipFill>
        <p:spPr bwMode="auto">
          <a:xfrm>
            <a:off x="5775960" y="495935"/>
            <a:ext cx="5669280" cy="5866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7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E3FA4EDB-444B-ED1B-B0C6-9B049F9CA208}"/>
              </a:ext>
            </a:extLst>
          </p:cNvPr>
          <p:cNvSpPr txBox="1"/>
          <p:nvPr/>
        </p:nvSpPr>
        <p:spPr>
          <a:xfrm>
            <a:off x="630936" y="2660904"/>
            <a:ext cx="4818888" cy="3547872"/>
          </a:xfrm>
          <a:prstGeom prst="rect">
            <a:avLst/>
          </a:prstGeom>
        </p:spPr>
        <p:txBody>
          <a:bodyPr vert="horz" lIns="91440" tIns="45720" rIns="91440" bIns="45720" rtlCol="0" anchor="t">
            <a:normAutofit/>
          </a:bodyPr>
          <a:lstStyle/>
          <a:p>
            <a:pPr defTabSz="914400">
              <a:lnSpc>
                <a:spcPct val="90000"/>
              </a:lnSpc>
              <a:spcAft>
                <a:spcPts val="600"/>
              </a:spcAft>
            </a:pPr>
            <a:r>
              <a:rPr lang="en-US" sz="4000" b="1" dirty="0">
                <a:latin typeface="Calibri Light" panose="020F0302020204030204" pitchFamily="34" charset="0"/>
                <a:cs typeface="Calibri Light" panose="020F0302020204030204" pitchFamily="34" charset="0"/>
              </a:rPr>
              <a:t>Vertus </a:t>
            </a:r>
            <a:r>
              <a:rPr lang="en-US" sz="4000" b="1" dirty="0" err="1">
                <a:latin typeface="Calibri Light" panose="020F0302020204030204" pitchFamily="34" charset="0"/>
                <a:cs typeface="Calibri Light" panose="020F0302020204030204" pitchFamily="34" charset="0"/>
              </a:rPr>
              <a:t>cardinales</a:t>
            </a:r>
            <a:endParaRPr lang="en-US" sz="4000" b="1" dirty="0">
              <a:latin typeface="Calibri Light" panose="020F0302020204030204" pitchFamily="34" charset="0"/>
              <a:cs typeface="Calibri Light" panose="020F0302020204030204" pitchFamily="34" charset="0"/>
            </a:endParaRPr>
          </a:p>
          <a:p>
            <a:pPr defTabSz="914400">
              <a:lnSpc>
                <a:spcPct val="90000"/>
              </a:lnSpc>
              <a:spcAft>
                <a:spcPts val="600"/>
              </a:spcAft>
            </a:pPr>
            <a:r>
              <a:rPr lang="en-US" sz="4000" dirty="0">
                <a:latin typeface="Calibri Light" panose="020F0302020204030204" pitchFamily="34" charset="0"/>
                <a:cs typeface="Calibri Light" panose="020F0302020204030204" pitchFamily="34" charset="0"/>
              </a:rPr>
              <a:t>Prudence</a:t>
            </a:r>
          </a:p>
          <a:p>
            <a:pPr defTabSz="914400">
              <a:lnSpc>
                <a:spcPct val="90000"/>
              </a:lnSpc>
              <a:spcAft>
                <a:spcPts val="600"/>
              </a:spcAft>
            </a:pPr>
            <a:r>
              <a:rPr lang="en-US" sz="4000" dirty="0">
                <a:latin typeface="Calibri Light" panose="020F0302020204030204" pitchFamily="34" charset="0"/>
                <a:cs typeface="Calibri Light" panose="020F0302020204030204" pitchFamily="34" charset="0"/>
              </a:rPr>
              <a:t>Justice</a:t>
            </a:r>
          </a:p>
          <a:p>
            <a:pPr defTabSz="914400">
              <a:lnSpc>
                <a:spcPct val="90000"/>
              </a:lnSpc>
              <a:spcAft>
                <a:spcPts val="600"/>
              </a:spcAft>
            </a:pPr>
            <a:r>
              <a:rPr lang="en-US" sz="4000" dirty="0">
                <a:latin typeface="Calibri Light" panose="020F0302020204030204" pitchFamily="34" charset="0"/>
                <a:cs typeface="Calibri Light" panose="020F0302020204030204" pitchFamily="34" charset="0"/>
              </a:rPr>
              <a:t>Force</a:t>
            </a:r>
          </a:p>
          <a:p>
            <a:pPr defTabSz="914400">
              <a:lnSpc>
                <a:spcPct val="90000"/>
              </a:lnSpc>
              <a:spcAft>
                <a:spcPts val="600"/>
              </a:spcAft>
            </a:pPr>
            <a:r>
              <a:rPr lang="en-US" sz="4000" dirty="0" err="1">
                <a:latin typeface="Calibri Light" panose="020F0302020204030204" pitchFamily="34" charset="0"/>
                <a:cs typeface="Calibri Light" panose="020F0302020204030204" pitchFamily="34" charset="0"/>
              </a:rPr>
              <a:t>Tempérance</a:t>
            </a:r>
            <a:endParaRPr lang="en-US" sz="4000" dirty="0">
              <a:latin typeface="Calibri Light" panose="020F0302020204030204" pitchFamily="34" charset="0"/>
              <a:cs typeface="Calibri Light" panose="020F0302020204030204" pitchFamily="34" charset="0"/>
            </a:endParaRPr>
          </a:p>
        </p:txBody>
      </p:sp>
      <p:pic>
        <p:nvPicPr>
          <p:cNvPr id="3074" name="Picture 2">
            <a:extLst>
              <a:ext uri="{FF2B5EF4-FFF2-40B4-BE49-F238E27FC236}">
                <a16:creationId xmlns:a16="http://schemas.microsoft.com/office/drawing/2014/main" id="{3044E9DE-DB4C-11AE-F48A-3B151FC14E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016" t="6964" r="20859"/>
          <a:stretch>
            <a:fillRect/>
          </a:stretch>
        </p:blipFill>
        <p:spPr bwMode="auto">
          <a:xfrm>
            <a:off x="5789332" y="725850"/>
            <a:ext cx="5458968" cy="548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847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3"/>
            <a:ext cx="8839200" cy="5847755"/>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QUELLE EST NOTRE ESPERANCE ?</a:t>
            </a:r>
          </a:p>
          <a:p>
            <a:pPr lvl="1"/>
            <a:r>
              <a:rPr lang="fr-FR" sz="3200" dirty="0">
                <a:latin typeface="Times New Roman" panose="02020603050405020304" pitchFamily="18" charset="0"/>
                <a:cs typeface="Times New Roman" panose="02020603050405020304" pitchFamily="18" charset="0"/>
              </a:rPr>
              <a:t>1.1. L’espérance chrétienne est théologale	</a:t>
            </a:r>
          </a:p>
          <a:p>
            <a:pPr lvl="1"/>
            <a:r>
              <a:rPr lang="fr-FR" sz="3200" dirty="0">
                <a:solidFill>
                  <a:srgbClr val="FF0000"/>
                </a:solidFill>
                <a:latin typeface="Times New Roman" panose="02020603050405020304" pitchFamily="18" charset="0"/>
                <a:cs typeface="Times New Roman" panose="02020603050405020304" pitchFamily="18" charset="0"/>
              </a:rPr>
              <a:t>1.2. L’espérance chrétienne est christologique</a:t>
            </a:r>
            <a:r>
              <a:rPr lang="fr-FR" sz="3200" dirty="0">
                <a:latin typeface="Times New Roman" panose="02020603050405020304" pitchFamily="18" charset="0"/>
                <a:cs typeface="Times New Roman" panose="02020603050405020304" pitchFamily="18" charset="0"/>
              </a:rPr>
              <a:t>	</a:t>
            </a:r>
          </a:p>
          <a:p>
            <a:pPr lvl="1"/>
            <a:r>
              <a:rPr lang="fr-FR" sz="3200" dirty="0">
                <a:latin typeface="Times New Roman" panose="02020603050405020304" pitchFamily="18" charset="0"/>
                <a:cs typeface="Times New Roman" panose="02020603050405020304" pitchFamily="18" charset="0"/>
              </a:rPr>
              <a:t>1.3. Pour l’au-delà et pour aujourd’hui	</a:t>
            </a:r>
          </a:p>
          <a:p>
            <a:pPr lvl="1"/>
            <a:r>
              <a:rPr lang="fr-FR" sz="3200" dirty="0">
                <a:latin typeface="Times New Roman" panose="02020603050405020304" pitchFamily="18" charset="0"/>
                <a:cs typeface="Times New Roman" panose="02020603050405020304" pitchFamily="18" charset="0"/>
              </a:rPr>
              <a:t>1.4. Pour moi et pour tous	</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pPr lvl="1"/>
            <a:r>
              <a:rPr lang="fr-FR" sz="3200" dirty="0">
                <a:latin typeface="Times New Roman" panose="02020603050405020304" pitchFamily="18" charset="0"/>
                <a:cs typeface="Times New Roman" panose="02020603050405020304" pitchFamily="18" charset="0"/>
              </a:rPr>
              <a:t>2.1. Espérer n’est pas savoir</a:t>
            </a:r>
          </a:p>
          <a:p>
            <a:pPr lvl="1"/>
            <a:r>
              <a:rPr lang="fr-FR" sz="3200" dirty="0">
                <a:latin typeface="Times New Roman" panose="02020603050405020304" pitchFamily="18" charset="0"/>
                <a:cs typeface="Times New Roman" panose="02020603050405020304" pitchFamily="18" charset="0"/>
              </a:rPr>
              <a:t>2.2. Représentations de l’au-delà et visée de la foi</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73681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ABCF6A2B-7053-22E7-9896-37F81C0D9BD9}"/>
              </a:ext>
            </a:extLst>
          </p:cNvPr>
          <p:cNvSpPr txBox="1"/>
          <p:nvPr/>
        </p:nvSpPr>
        <p:spPr>
          <a:xfrm>
            <a:off x="221227" y="2807208"/>
            <a:ext cx="4321276" cy="3410712"/>
          </a:xfrm>
          <a:prstGeom prst="rect">
            <a:avLst/>
          </a:prstGeom>
        </p:spPr>
        <p:txBody>
          <a:bodyPr vert="horz" lIns="91440" tIns="45720" rIns="91440" bIns="45720" rtlCol="0" anchor="t">
            <a:normAutofit/>
          </a:bodyPr>
          <a:lstStyle/>
          <a:p>
            <a:pPr defTabSz="914400">
              <a:spcBef>
                <a:spcPct val="0"/>
              </a:spcBef>
              <a:spcAft>
                <a:spcPts val="600"/>
              </a:spcAft>
            </a:pPr>
            <a:r>
              <a:rPr lang="en-US" sz="3200" dirty="0">
                <a:latin typeface="Calibri Light" panose="020F0302020204030204" pitchFamily="34" charset="0"/>
                <a:cs typeface="Calibri Light" panose="020F0302020204030204" pitchFamily="34" charset="0"/>
              </a:rPr>
              <a:t>« Tu </a:t>
            </a:r>
            <a:r>
              <a:rPr lang="en-US" sz="3200" dirty="0" err="1">
                <a:latin typeface="Calibri Light" panose="020F0302020204030204" pitchFamily="34" charset="0"/>
                <a:cs typeface="Calibri Light" panose="020F0302020204030204" pitchFamily="34" charset="0"/>
              </a:rPr>
              <a:t>comptes</a:t>
            </a:r>
            <a:r>
              <a:rPr lang="en-US" sz="3200" dirty="0">
                <a:latin typeface="Calibri Light" panose="020F0302020204030204" pitchFamily="34" charset="0"/>
                <a:cs typeface="Calibri Light" panose="020F0302020204030204" pitchFamily="34" charset="0"/>
              </a:rPr>
              <a:t> beaucoup à </a:t>
            </a:r>
            <a:r>
              <a:rPr lang="en-US" sz="3200" dirty="0" err="1">
                <a:latin typeface="Calibri Light" panose="020F0302020204030204" pitchFamily="34" charset="0"/>
                <a:cs typeface="Calibri Light" panose="020F0302020204030204" pitchFamily="34" charset="0"/>
              </a:rPr>
              <a:t>mes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yeux</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tu</a:t>
            </a:r>
            <a:r>
              <a:rPr lang="en-US" sz="3200" dirty="0">
                <a:latin typeface="Calibri Light" panose="020F0302020204030204" pitchFamily="34" charset="0"/>
                <a:cs typeface="Calibri Light" panose="020F0302020204030204" pitchFamily="34" charset="0"/>
              </a:rPr>
              <a:t> as du prix </a:t>
            </a:r>
            <a:br>
              <a:rPr lang="en-US" sz="3200" dirty="0">
                <a:latin typeface="Calibri Light" panose="020F0302020204030204" pitchFamily="34" charset="0"/>
                <a:cs typeface="Calibri Light" panose="020F0302020204030204" pitchFamily="34" charset="0"/>
              </a:rPr>
            </a:br>
            <a:r>
              <a:rPr lang="en-US" sz="3200" dirty="0">
                <a:latin typeface="Calibri Light" panose="020F0302020204030204" pitchFamily="34" charset="0"/>
                <a:cs typeface="Calibri Light" panose="020F0302020204030204" pitchFamily="34" charset="0"/>
              </a:rPr>
              <a:t>et je </a:t>
            </a:r>
            <a:r>
              <a:rPr lang="en-US" sz="3200" dirty="0" err="1">
                <a:latin typeface="Calibri Light" panose="020F0302020204030204" pitchFamily="34" charset="0"/>
                <a:cs typeface="Calibri Light" panose="020F0302020204030204" pitchFamily="34" charset="0"/>
              </a:rPr>
              <a:t>t’aime</a:t>
            </a:r>
            <a:r>
              <a:rPr lang="en-US" sz="3200" dirty="0">
                <a:latin typeface="Calibri Light" panose="020F0302020204030204" pitchFamily="34" charset="0"/>
                <a:cs typeface="Calibri Light" panose="020F0302020204030204" pitchFamily="34" charset="0"/>
              </a:rPr>
              <a:t>. » (Is 43, 4)</a:t>
            </a:r>
            <a:r>
              <a:rPr lang="en-US" sz="3200" dirty="0">
                <a:latin typeface="+mj-lt"/>
              </a:rPr>
              <a:t> </a:t>
            </a:r>
          </a:p>
          <a:p>
            <a:pPr indent="-228600" defTabSz="914400">
              <a:lnSpc>
                <a:spcPct val="90000"/>
              </a:lnSpc>
              <a:spcBef>
                <a:spcPct val="0"/>
              </a:spcBef>
              <a:spcAft>
                <a:spcPts val="600"/>
              </a:spcAft>
              <a:buFont typeface="Arial" panose="020B0604020202020204" pitchFamily="34" charset="0"/>
              <a:buChar char="•"/>
            </a:pPr>
            <a:endParaRPr lang="en-US" sz="2200" dirty="0"/>
          </a:p>
        </p:txBody>
      </p:sp>
      <p:pic>
        <p:nvPicPr>
          <p:cNvPr id="1026" name="Picture 2" descr="Isaïe, le prophète de l'attente">
            <a:extLst>
              <a:ext uri="{FF2B5EF4-FFF2-40B4-BE49-F238E27FC236}">
                <a16:creationId xmlns:a16="http://schemas.microsoft.com/office/drawing/2014/main" id="{0D419208-3F8C-B496-13A9-3E18EE89682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15391" y="1131944"/>
            <a:ext cx="6903720" cy="4594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144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181DB96B-5C86-4BD6-7F43-4DD25061D7D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7145" y="498348"/>
            <a:ext cx="2936574" cy="4901184"/>
          </a:xfrm>
          <a:prstGeom prst="rect">
            <a:avLst/>
          </a:prstGeom>
          <a:noFill/>
          <a:extLst>
            <a:ext uri="{909E8E84-426E-40DD-AFC4-6F175D3DCCD1}">
              <a14:hiddenFill xmlns:a14="http://schemas.microsoft.com/office/drawing/2010/main">
                <a:solidFill>
                  <a:srgbClr val="FFFFFF"/>
                </a:solidFill>
              </a14:hiddenFill>
            </a:ext>
          </a:extLst>
        </p:spPr>
      </p:pic>
      <p:sp>
        <p:nvSpPr>
          <p:cNvPr id="1033"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3740BDC2-528B-9DEE-F442-9644CD4E4A61}"/>
              </a:ext>
            </a:extLst>
          </p:cNvPr>
          <p:cNvSpPr txBox="1"/>
          <p:nvPr/>
        </p:nvSpPr>
        <p:spPr>
          <a:xfrm>
            <a:off x="3970864" y="2541442"/>
            <a:ext cx="7749540" cy="4316558"/>
          </a:xfrm>
          <a:prstGeom prst="rect">
            <a:avLst/>
          </a:prstGeom>
        </p:spPr>
        <p:txBody>
          <a:bodyPr vert="horz" lIns="91440" tIns="45720" rIns="91440" bIns="45720" rtlCol="0" anchor="t">
            <a:normAutofit fontScale="77500" lnSpcReduction="20000"/>
          </a:bodyPr>
          <a:lstStyle/>
          <a:p>
            <a:pPr algn="just" defTabSz="914400">
              <a:lnSpc>
                <a:spcPct val="120000"/>
              </a:lnSpc>
              <a:spcAft>
                <a:spcPts val="600"/>
              </a:spcAft>
            </a:pP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J’espère</a:t>
            </a:r>
            <a:r>
              <a:rPr lang="en-US" sz="4100" dirty="0">
                <a:latin typeface="Calibri Light" panose="020F0302020204030204" pitchFamily="34" charset="0"/>
                <a:cs typeface="Calibri Light" panose="020F0302020204030204" pitchFamily="34" charset="0"/>
              </a:rPr>
              <a:t> le Seigneur de toute </a:t>
            </a:r>
            <a:r>
              <a:rPr lang="en-US" sz="4100" dirty="0" err="1">
                <a:latin typeface="Calibri Light" panose="020F0302020204030204" pitchFamily="34" charset="0"/>
                <a:cs typeface="Calibri Light" panose="020F0302020204030204" pitchFamily="34" charset="0"/>
              </a:rPr>
              <a:t>mon</a:t>
            </a:r>
            <a:r>
              <a:rPr lang="en-US" sz="4100" dirty="0">
                <a:latin typeface="Calibri Light" panose="020F0302020204030204" pitchFamily="34" charset="0"/>
                <a:cs typeface="Calibri Light" panose="020F0302020204030204" pitchFamily="34" charset="0"/>
              </a:rPr>
              <a:t> âme, je </a:t>
            </a:r>
            <a:r>
              <a:rPr lang="en-US" sz="4100" dirty="0" err="1">
                <a:latin typeface="Calibri Light" panose="020F0302020204030204" pitchFamily="34" charset="0"/>
                <a:cs typeface="Calibri Light" panose="020F0302020204030204" pitchFamily="34" charset="0"/>
              </a:rPr>
              <a:t>l’espère</a:t>
            </a:r>
            <a:r>
              <a:rPr lang="en-US" sz="4100" dirty="0">
                <a:latin typeface="Calibri Light" panose="020F0302020204030204" pitchFamily="34" charset="0"/>
                <a:cs typeface="Calibri Light" panose="020F0302020204030204" pitchFamily="34" charset="0"/>
              </a:rPr>
              <a:t> et </a:t>
            </a:r>
            <a:r>
              <a:rPr lang="en-US" sz="4100" dirty="0" err="1">
                <a:latin typeface="Calibri Light" panose="020F0302020204030204" pitchFamily="34" charset="0"/>
                <a:cs typeface="Calibri Light" panose="020F0302020204030204" pitchFamily="34" charset="0"/>
              </a:rPr>
              <a:t>j’attends</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sa</a:t>
            </a:r>
            <a:r>
              <a:rPr lang="en-US" sz="4100" dirty="0">
                <a:latin typeface="Calibri Light" panose="020F0302020204030204" pitchFamily="34" charset="0"/>
                <a:cs typeface="Calibri Light" panose="020F0302020204030204" pitchFamily="34" charset="0"/>
              </a:rPr>
              <a:t> parole. Mon âme attend le Seigneur plus </a:t>
            </a:r>
            <a:r>
              <a:rPr lang="en-US" sz="4100" dirty="0" err="1">
                <a:latin typeface="Calibri Light" panose="020F0302020204030204" pitchFamily="34" charset="0"/>
                <a:cs typeface="Calibri Light" panose="020F0302020204030204" pitchFamily="34" charset="0"/>
              </a:rPr>
              <a:t>qu’un</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veilleur</a:t>
            </a:r>
            <a:r>
              <a:rPr lang="en-US" sz="4100" dirty="0">
                <a:latin typeface="Calibri Light" panose="020F0302020204030204" pitchFamily="34" charset="0"/>
                <a:cs typeface="Calibri Light" panose="020F0302020204030204" pitchFamily="34" charset="0"/>
              </a:rPr>
              <a:t> ne </a:t>
            </a:r>
            <a:r>
              <a:rPr lang="en-US" sz="4100" dirty="0" err="1">
                <a:latin typeface="Calibri Light" panose="020F0302020204030204" pitchFamily="34" charset="0"/>
                <a:cs typeface="Calibri Light" panose="020F0302020204030204" pitchFamily="34" charset="0"/>
              </a:rPr>
              <a:t>guette</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l’aurore</a:t>
            </a:r>
            <a:r>
              <a:rPr lang="en-US" sz="4100" dirty="0">
                <a:latin typeface="Calibri Light" panose="020F0302020204030204" pitchFamily="34" charset="0"/>
                <a:cs typeface="Calibri Light" panose="020F0302020204030204" pitchFamily="34" charset="0"/>
              </a:rPr>
              <a:t>. Plus </a:t>
            </a:r>
            <a:r>
              <a:rPr lang="en-US" sz="4100" dirty="0" err="1">
                <a:latin typeface="Calibri Light" panose="020F0302020204030204" pitchFamily="34" charset="0"/>
                <a:cs typeface="Calibri Light" panose="020F0302020204030204" pitchFamily="34" charset="0"/>
              </a:rPr>
              <a:t>qu’un</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veilleur</a:t>
            </a:r>
            <a:r>
              <a:rPr lang="en-US" sz="4100" dirty="0">
                <a:latin typeface="Calibri Light" panose="020F0302020204030204" pitchFamily="34" charset="0"/>
                <a:cs typeface="Calibri Light" panose="020F0302020204030204" pitchFamily="34" charset="0"/>
              </a:rPr>
              <a:t> ne </a:t>
            </a:r>
            <a:r>
              <a:rPr lang="en-US" sz="4100" dirty="0" err="1">
                <a:latin typeface="Calibri Light" panose="020F0302020204030204" pitchFamily="34" charset="0"/>
                <a:cs typeface="Calibri Light" panose="020F0302020204030204" pitchFamily="34" charset="0"/>
              </a:rPr>
              <a:t>guette</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l’aurore</a:t>
            </a:r>
            <a:r>
              <a:rPr lang="en-US" sz="4100" dirty="0">
                <a:latin typeface="Calibri Light" panose="020F0302020204030204" pitchFamily="34" charset="0"/>
                <a:cs typeface="Calibri Light" panose="020F0302020204030204" pitchFamily="34" charset="0"/>
              </a:rPr>
              <a:t>, attends le Seigneur, Israël. Oui, près du Seigneur est </a:t>
            </a:r>
            <a:r>
              <a:rPr lang="en-US" sz="4100" dirty="0" err="1">
                <a:latin typeface="Calibri Light" panose="020F0302020204030204" pitchFamily="34" charset="0"/>
                <a:cs typeface="Calibri Light" panose="020F0302020204030204" pitchFamily="34" charset="0"/>
              </a:rPr>
              <a:t>l’amour</a:t>
            </a:r>
            <a:r>
              <a:rPr lang="en-US" sz="4100" dirty="0">
                <a:latin typeface="Calibri Light" panose="020F0302020204030204" pitchFamily="34" charset="0"/>
                <a:cs typeface="Calibri Light" panose="020F0302020204030204" pitchFamily="34" charset="0"/>
              </a:rPr>
              <a:t>, près de </a:t>
            </a:r>
            <a:r>
              <a:rPr lang="en-US" sz="4100" dirty="0" err="1">
                <a:latin typeface="Calibri Light" panose="020F0302020204030204" pitchFamily="34" charset="0"/>
                <a:cs typeface="Calibri Light" panose="020F0302020204030204" pitchFamily="34" charset="0"/>
              </a:rPr>
              <a:t>lui</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abonde</a:t>
            </a:r>
            <a:r>
              <a:rPr lang="en-US" sz="4100" dirty="0">
                <a:latin typeface="Calibri Light" panose="020F0302020204030204" pitchFamily="34" charset="0"/>
                <a:cs typeface="Calibri Light" panose="020F0302020204030204" pitchFamily="34" charset="0"/>
              </a:rPr>
              <a:t> le </a:t>
            </a:r>
            <a:r>
              <a:rPr lang="en-US" sz="4100" dirty="0" err="1">
                <a:latin typeface="Calibri Light" panose="020F0302020204030204" pitchFamily="34" charset="0"/>
                <a:cs typeface="Calibri Light" panose="020F0302020204030204" pitchFamily="34" charset="0"/>
              </a:rPr>
              <a:t>rachat</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C’est</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lui</a:t>
            </a:r>
            <a:r>
              <a:rPr lang="en-US" sz="4100" dirty="0">
                <a:latin typeface="Calibri Light" panose="020F0302020204030204" pitchFamily="34" charset="0"/>
                <a:cs typeface="Calibri Light" panose="020F0302020204030204" pitchFamily="34" charset="0"/>
              </a:rPr>
              <a:t> qui </a:t>
            </a:r>
            <a:r>
              <a:rPr lang="en-US" sz="4100" dirty="0" err="1">
                <a:latin typeface="Calibri Light" panose="020F0302020204030204" pitchFamily="34" charset="0"/>
                <a:cs typeface="Calibri Light" panose="020F0302020204030204" pitchFamily="34" charset="0"/>
              </a:rPr>
              <a:t>rachètera</a:t>
            </a:r>
            <a:r>
              <a:rPr lang="en-US" sz="4100" dirty="0">
                <a:latin typeface="Calibri Light" panose="020F0302020204030204" pitchFamily="34" charset="0"/>
                <a:cs typeface="Calibri Light" panose="020F0302020204030204" pitchFamily="34" charset="0"/>
              </a:rPr>
              <a:t> Israël de </a:t>
            </a:r>
            <a:r>
              <a:rPr lang="en-US" sz="4100" dirty="0" err="1">
                <a:latin typeface="Calibri Light" panose="020F0302020204030204" pitchFamily="34" charset="0"/>
                <a:cs typeface="Calibri Light" panose="020F0302020204030204" pitchFamily="34" charset="0"/>
              </a:rPr>
              <a:t>toutes</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ses</a:t>
            </a:r>
            <a:r>
              <a:rPr lang="en-US" sz="4100" dirty="0">
                <a:latin typeface="Calibri Light" panose="020F0302020204030204" pitchFamily="34" charset="0"/>
                <a:cs typeface="Calibri Light" panose="020F0302020204030204" pitchFamily="34" charset="0"/>
              </a:rPr>
              <a:t> </a:t>
            </a:r>
            <a:r>
              <a:rPr lang="en-US" sz="4100" dirty="0" err="1">
                <a:latin typeface="Calibri Light" panose="020F0302020204030204" pitchFamily="34" charset="0"/>
                <a:cs typeface="Calibri Light" panose="020F0302020204030204" pitchFamily="34" charset="0"/>
              </a:rPr>
              <a:t>fautes</a:t>
            </a:r>
            <a:r>
              <a:rPr lang="en-US" sz="4100" dirty="0">
                <a:latin typeface="Calibri Light" panose="020F0302020204030204" pitchFamily="34" charset="0"/>
                <a:cs typeface="Calibri Light" panose="020F0302020204030204" pitchFamily="34" charset="0"/>
              </a:rPr>
              <a:t>. » (Ps 129)</a:t>
            </a:r>
          </a:p>
          <a:p>
            <a:pPr indent="-228600" defTabSz="9144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3332139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E4FBB53-E72D-3340-BF8D-F8817E721A42}"/>
              </a:ext>
            </a:extLst>
          </p:cNvPr>
          <p:cNvSpPr/>
          <p:nvPr/>
        </p:nvSpPr>
        <p:spPr>
          <a:xfrm>
            <a:off x="318666" y="2807208"/>
            <a:ext cx="6455514" cy="3410712"/>
          </a:xfrm>
          <a:prstGeom prst="rect">
            <a:avLst/>
          </a:prstGeom>
        </p:spPr>
        <p:txBody>
          <a:bodyPr vert="horz" lIns="91440" tIns="45720" rIns="91440" bIns="45720" rtlCol="0" anchor="t">
            <a:noAutofit/>
          </a:bodyPr>
          <a:lstStyle/>
          <a:p>
            <a:pPr marL="311785" marR="536575" algn="just" defTabSz="914400">
              <a:lnSpc>
                <a:spcPct val="90000"/>
              </a:lnSpc>
              <a:spcAft>
                <a:spcPts val="600"/>
              </a:spcAft>
            </a:pPr>
            <a:r>
              <a:rPr lang="en-US" sz="3200" dirty="0">
                <a:latin typeface="Calibri Light" panose="020F0302020204030204" pitchFamily="34" charset="0"/>
                <a:cs typeface="Calibri Light" panose="020F0302020204030204" pitchFamily="34" charset="0"/>
              </a:rPr>
              <a:t>« Moi, le Seigneur, je </a:t>
            </a:r>
            <a:r>
              <a:rPr lang="en-US" sz="3200" dirty="0" err="1">
                <a:latin typeface="Calibri Light" panose="020F0302020204030204" pitchFamily="34" charset="0"/>
                <a:cs typeface="Calibri Light" panose="020F0302020204030204" pitchFamily="34" charset="0"/>
              </a:rPr>
              <a:t>sais</a:t>
            </a:r>
            <a:r>
              <a:rPr lang="en-US" sz="3200" dirty="0">
                <a:latin typeface="Calibri Light" panose="020F0302020204030204" pitchFamily="34" charset="0"/>
                <a:cs typeface="Calibri Light" panose="020F0302020204030204" pitchFamily="34" charset="0"/>
              </a:rPr>
              <a:t> bien </a:t>
            </a:r>
            <a:r>
              <a:rPr lang="en-US" sz="3200" dirty="0" err="1">
                <a:latin typeface="Calibri Light" panose="020F0302020204030204" pitchFamily="34" charset="0"/>
                <a:cs typeface="Calibri Light" panose="020F0302020204030204" pitchFamily="34" charset="0"/>
              </a:rPr>
              <a:t>quels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projets</a:t>
            </a:r>
            <a:r>
              <a:rPr lang="en-US" sz="3200" dirty="0">
                <a:latin typeface="Calibri Light" panose="020F0302020204030204" pitchFamily="34" charset="0"/>
                <a:cs typeface="Calibri Light" panose="020F0302020204030204" pitchFamily="34" charset="0"/>
              </a:rPr>
              <a:t> je </a:t>
            </a:r>
            <a:r>
              <a:rPr lang="en-US" sz="3200" dirty="0" err="1">
                <a:latin typeface="Calibri Light" panose="020F0302020204030204" pitchFamily="34" charset="0"/>
                <a:cs typeface="Calibri Light" panose="020F0302020204030204" pitchFamily="34" charset="0"/>
              </a:rPr>
              <a:t>forme</a:t>
            </a:r>
            <a:r>
              <a:rPr lang="en-US" sz="3200" dirty="0">
                <a:latin typeface="Calibri Light" panose="020F0302020204030204" pitchFamily="34" charset="0"/>
                <a:cs typeface="Calibri Light" panose="020F0302020204030204" pitchFamily="34" charset="0"/>
              </a:rPr>
              <a:t> pour vous ; et je vous </a:t>
            </a:r>
            <a:r>
              <a:rPr lang="en-US" sz="3200" dirty="0" err="1">
                <a:latin typeface="Calibri Light" panose="020F0302020204030204" pitchFamily="34" charset="0"/>
                <a:cs typeface="Calibri Light" panose="020F0302020204030204" pitchFamily="34" charset="0"/>
              </a:rPr>
              <a:t>l’affirme</a:t>
            </a:r>
            <a:r>
              <a:rPr lang="en-US" sz="3200" dirty="0">
                <a:latin typeface="Calibri Light" panose="020F0302020204030204" pitchFamily="34" charset="0"/>
                <a:cs typeface="Calibri Light" panose="020F0302020204030204" pitchFamily="34" charset="0"/>
              </a:rPr>
              <a:t> :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ne </a:t>
            </a:r>
            <a:r>
              <a:rPr lang="en-US" sz="3200" dirty="0" err="1">
                <a:latin typeface="Calibri Light" panose="020F0302020204030204" pitchFamily="34" charset="0"/>
                <a:cs typeface="Calibri Light" panose="020F0302020204030204" pitchFamily="34" charset="0"/>
              </a:rPr>
              <a:t>sont</a:t>
            </a:r>
            <a:r>
              <a:rPr lang="en-US" sz="3200" dirty="0">
                <a:latin typeface="Calibri Light" panose="020F0302020204030204" pitchFamily="34" charset="0"/>
                <a:cs typeface="Calibri Light" panose="020F0302020204030204" pitchFamily="34" charset="0"/>
              </a:rPr>
              <a:t> pas des </a:t>
            </a:r>
            <a:r>
              <a:rPr lang="en-US" sz="3200" dirty="0" err="1">
                <a:latin typeface="Calibri Light" panose="020F0302020204030204" pitchFamily="34" charset="0"/>
                <a:cs typeface="Calibri Light" panose="020F0302020204030204" pitchFamily="34" charset="0"/>
              </a:rPr>
              <a:t>projets</a:t>
            </a:r>
            <a:r>
              <a:rPr lang="en-US" sz="3200" dirty="0">
                <a:latin typeface="Calibri Light" panose="020F0302020204030204" pitchFamily="34" charset="0"/>
                <a:cs typeface="Calibri Light" panose="020F0302020204030204" pitchFamily="34" charset="0"/>
              </a:rPr>
              <a:t> de </a:t>
            </a:r>
            <a:r>
              <a:rPr lang="en-US" sz="3200" dirty="0" err="1">
                <a:latin typeface="Calibri Light" panose="020F0302020204030204" pitchFamily="34" charset="0"/>
                <a:cs typeface="Calibri Light" panose="020F0302020204030204" pitchFamily="34" charset="0"/>
              </a:rPr>
              <a:t>malheur</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mais</a:t>
            </a:r>
            <a:r>
              <a:rPr lang="en-US" sz="3200" dirty="0">
                <a:latin typeface="Calibri Light" panose="020F0302020204030204" pitchFamily="34" charset="0"/>
                <a:cs typeface="Calibri Light" panose="020F0302020204030204" pitchFamily="34" charset="0"/>
              </a:rPr>
              <a:t> des </a:t>
            </a:r>
            <a:r>
              <a:rPr lang="en-US" sz="3200" dirty="0" err="1">
                <a:latin typeface="Calibri Light" panose="020F0302020204030204" pitchFamily="34" charset="0"/>
                <a:cs typeface="Calibri Light" panose="020F0302020204030204" pitchFamily="34" charset="0"/>
              </a:rPr>
              <a:t>projets</a:t>
            </a:r>
            <a:r>
              <a:rPr lang="en-US" sz="3200" dirty="0">
                <a:latin typeface="Calibri Light" panose="020F0302020204030204" pitchFamily="34" charset="0"/>
                <a:cs typeface="Calibri Light" panose="020F0302020204030204" pitchFamily="34" charset="0"/>
              </a:rPr>
              <a:t> de bonheur. Je </a:t>
            </a:r>
            <a:r>
              <a:rPr lang="en-US" sz="3200" dirty="0" err="1">
                <a:latin typeface="Calibri Light" panose="020F0302020204030204" pitchFamily="34" charset="0"/>
                <a:cs typeface="Calibri Light" panose="020F0302020204030204" pitchFamily="34" charset="0"/>
              </a:rPr>
              <a:t>veux</a:t>
            </a:r>
            <a:r>
              <a:rPr lang="en-US" sz="3200" dirty="0">
                <a:latin typeface="Calibri Light" panose="020F0302020204030204" pitchFamily="34" charset="0"/>
                <a:cs typeface="Calibri Light" panose="020F0302020204030204" pitchFamily="34" charset="0"/>
              </a:rPr>
              <a:t> vous donner un avenir à </a:t>
            </a:r>
            <a:r>
              <a:rPr lang="en-US" sz="3200" dirty="0" err="1">
                <a:latin typeface="Calibri Light" panose="020F0302020204030204" pitchFamily="34" charset="0"/>
                <a:cs typeface="Calibri Light" panose="020F0302020204030204" pitchFamily="34" charset="0"/>
              </a:rPr>
              <a:t>espérer</a:t>
            </a:r>
            <a:r>
              <a:rPr lang="en-US" sz="3200" dirty="0">
                <a:latin typeface="Calibri Light" panose="020F0302020204030204" pitchFamily="34" charset="0"/>
                <a:cs typeface="Calibri Light" panose="020F0302020204030204" pitchFamily="34" charset="0"/>
              </a:rPr>
              <a:t>. » (Jr 29, 11)</a:t>
            </a:r>
          </a:p>
        </p:txBody>
      </p:sp>
      <p:pic>
        <p:nvPicPr>
          <p:cNvPr id="2050" name="Picture 2" descr="Description de cette image, également commentée ci-après">
            <a:extLst>
              <a:ext uri="{FF2B5EF4-FFF2-40B4-BE49-F238E27FC236}">
                <a16:creationId xmlns:a16="http://schemas.microsoft.com/office/drawing/2014/main" id="{0D32A656-A832-E355-D705-F32FFE23682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86450" y="640080"/>
            <a:ext cx="4462272"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673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7F20D4-BC62-9F40-A0AE-705B275A0909}"/>
              </a:ext>
            </a:extLst>
          </p:cNvPr>
          <p:cNvSpPr/>
          <p:nvPr/>
        </p:nvSpPr>
        <p:spPr>
          <a:xfrm>
            <a:off x="1125793" y="1166842"/>
            <a:ext cx="9940413" cy="4524315"/>
          </a:xfrm>
          <a:prstGeom prst="rect">
            <a:avLst/>
          </a:prstGeom>
        </p:spPr>
        <p:txBody>
          <a:bodyPr wrap="square">
            <a:spAutoFit/>
          </a:bodyPr>
          <a:lstStyle/>
          <a:p>
            <a:pPr marL="540385" marR="536575" algn="just"/>
            <a:r>
              <a:rPr lang="fr-FR" sz="3200" dirty="0">
                <a:latin typeface="Calibri Light" panose="020F0302020204030204" pitchFamily="34" charset="0"/>
                <a:cs typeface="Calibri Light" panose="020F0302020204030204" pitchFamily="34" charset="0"/>
              </a:rPr>
              <a:t>« Nous ne voulons pas vous laisser dans l’ignorance au sujet des morts, afin que vous ne soyez pas dans la tristesse comme les autres, qui n’ont pas d’espérance. Si en effet nous croyons que Jésus est mort et qu’il est ressuscité, de même aussi ceux qui sont morts, Dieu, </a:t>
            </a:r>
            <a:r>
              <a:rPr lang="fr-FR" sz="3200" dirty="0">
                <a:solidFill>
                  <a:srgbClr val="FF0000"/>
                </a:solidFill>
                <a:latin typeface="Calibri Light" panose="020F0302020204030204" pitchFamily="34" charset="0"/>
                <a:cs typeface="Calibri Light" panose="020F0302020204030204" pitchFamily="34" charset="0"/>
              </a:rPr>
              <a:t>à cause de ce Jésus, </a:t>
            </a:r>
            <a:r>
              <a:rPr lang="fr-FR" sz="3200" dirty="0">
                <a:latin typeface="Calibri Light" panose="020F0302020204030204" pitchFamily="34" charset="0"/>
                <a:cs typeface="Calibri Light" panose="020F0302020204030204" pitchFamily="34" charset="0"/>
              </a:rPr>
              <a:t>à Jésus les réunira (…) ainsi nous serons toujours avec le Seigneur. Réconfortez-vous donc les uns les autres par cet enseignement. » (1 Th 4, 13-18).</a:t>
            </a:r>
          </a:p>
        </p:txBody>
      </p:sp>
    </p:spTree>
    <p:extLst>
      <p:ext uri="{BB962C8B-B14F-4D97-AF65-F5344CB8AC3E}">
        <p14:creationId xmlns:p14="http://schemas.microsoft.com/office/powerpoint/2010/main" val="744772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EF4D65E-A8BE-50BA-6E75-C6371CE17860}"/>
              </a:ext>
            </a:extLst>
          </p:cNvPr>
          <p:cNvSpPr txBox="1"/>
          <p:nvPr/>
        </p:nvSpPr>
        <p:spPr>
          <a:xfrm>
            <a:off x="1143000" y="1659285"/>
            <a:ext cx="10424160" cy="3539430"/>
          </a:xfrm>
          <a:prstGeom prst="rect">
            <a:avLst/>
          </a:prstGeom>
          <a:noFill/>
        </p:spPr>
        <p:txBody>
          <a:bodyPr wrap="square">
            <a:spAutoFit/>
          </a:bodyPr>
          <a:lstStyle/>
          <a:p>
            <a:pPr algn="just">
              <a:buNone/>
            </a:pPr>
            <a:r>
              <a:rPr lang="fr-FR" sz="3200" dirty="0">
                <a:latin typeface="Calibri Light" panose="020F0302020204030204" pitchFamily="34" charset="0"/>
                <a:cs typeface="Calibri Light" panose="020F0302020204030204" pitchFamily="34" charset="0"/>
              </a:rPr>
              <a:t>« Nous vivons satisfaits dans une société d’abondance où nous pouvons nourrir quelques illusions éphémères, mais y a-t-il quelque chose qui puisse offrir à l’homme une base définitive pour l’espérance ? Si tout s’achève avec la mort, qui peut nous consoler ? Nous, les héritiers de Jésus, nous avons l’audace d’espérer la réponse définitive de Dieu là où Jésus l’a trouvé : au-delà de la mort.</a:t>
            </a:r>
          </a:p>
        </p:txBody>
      </p:sp>
    </p:spTree>
    <p:extLst>
      <p:ext uri="{BB962C8B-B14F-4D97-AF65-F5344CB8AC3E}">
        <p14:creationId xmlns:p14="http://schemas.microsoft.com/office/powerpoint/2010/main" val="741838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653E9-0A77-67EE-B765-93BEA1961894}"/>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BF73390-C208-ECBE-C0BA-0E31ED2BEC25}"/>
              </a:ext>
            </a:extLst>
          </p:cNvPr>
          <p:cNvSpPr txBox="1"/>
          <p:nvPr/>
        </p:nvSpPr>
        <p:spPr>
          <a:xfrm>
            <a:off x="883920" y="920621"/>
            <a:ext cx="10424160" cy="5016758"/>
          </a:xfrm>
          <a:prstGeom prst="rect">
            <a:avLst/>
          </a:prstGeom>
          <a:noFill/>
        </p:spPr>
        <p:txBody>
          <a:bodyPr wrap="square">
            <a:spAutoFit/>
          </a:bodyPr>
          <a:lstStyle/>
          <a:p>
            <a:pPr algn="just"/>
            <a:r>
              <a:rPr lang="fr-FR" sz="3200" dirty="0">
                <a:latin typeface="Calibri Light" panose="020F0302020204030204" pitchFamily="34" charset="0"/>
                <a:cs typeface="Calibri Light" panose="020F0302020204030204" pitchFamily="34" charset="0"/>
              </a:rPr>
              <a:t>La résurrection de Jésus est pour nous la raison ultime et la force journalière de notre espérance : ce qui nous soutient pour travailler à un monde plus humain, selon le cœur de Dieu, et qui nous fait espérer avec confiance le salut. En Jésus Ressuscité nous découvrons l’intention profonde de Dieu confirmée pour toujours : une vie pleinement heureuse, pour la création tout entière, une vie libérée pour toujours du mal. La vie vécue à partir de sa Source. Sur quelle base plus solide pourrais-je m’appuyer pour vivre et mourir dans l’espérance ? » (José Antonio PAGOLA, Jésus, p. 491-492)</a:t>
            </a:r>
          </a:p>
        </p:txBody>
      </p:sp>
    </p:spTree>
    <p:extLst>
      <p:ext uri="{BB962C8B-B14F-4D97-AF65-F5344CB8AC3E}">
        <p14:creationId xmlns:p14="http://schemas.microsoft.com/office/powerpoint/2010/main" val="2360722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id="{E887D3BD-E9F1-9C4B-ABE1-C940412E7841}"/>
              </a:ext>
            </a:extLst>
          </p:cNvPr>
          <p:cNvPicPr>
            <a:picLocks noChangeAspect="1"/>
          </p:cNvPicPr>
          <p:nvPr/>
        </p:nvPicPr>
        <p:blipFill>
          <a:blip r:embed="rId2"/>
          <a:stretch>
            <a:fillRect/>
          </a:stretch>
        </p:blipFill>
        <p:spPr>
          <a:xfrm>
            <a:off x="1828914" y="826077"/>
            <a:ext cx="8534172" cy="5205845"/>
          </a:xfrm>
          <a:prstGeom prst="rect">
            <a:avLst/>
          </a:prstGeom>
        </p:spPr>
      </p:pic>
    </p:spTree>
    <p:extLst>
      <p:ext uri="{BB962C8B-B14F-4D97-AF65-F5344CB8AC3E}">
        <p14:creationId xmlns:p14="http://schemas.microsoft.com/office/powerpoint/2010/main" val="700683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Espace réservé du contenu 4" descr="Une image contenant texte, mur, décoré, carrelé&#10;&#10;Description générée automatiquement">
            <a:extLst>
              <a:ext uri="{FF2B5EF4-FFF2-40B4-BE49-F238E27FC236}">
                <a16:creationId xmlns:a16="http://schemas.microsoft.com/office/drawing/2014/main" id="{BA9378A8-F4A0-3E0A-EA3A-3B366C990930}"/>
              </a:ext>
            </a:extLst>
          </p:cNvPr>
          <p:cNvPicPr>
            <a:picLocks noChangeAspect="1"/>
          </p:cNvPicPr>
          <p:nvPr/>
        </p:nvPicPr>
        <p:blipFill>
          <a:blip r:embed="rId2"/>
          <a:stretch>
            <a:fillRect/>
          </a:stretch>
        </p:blipFill>
        <p:spPr>
          <a:xfrm>
            <a:off x="2029528" y="643466"/>
            <a:ext cx="8132944" cy="5571067"/>
          </a:xfrm>
          <a:prstGeom prst="rect">
            <a:avLst/>
          </a:prstGeom>
        </p:spPr>
      </p:pic>
    </p:spTree>
    <p:extLst>
      <p:ext uri="{BB962C8B-B14F-4D97-AF65-F5344CB8AC3E}">
        <p14:creationId xmlns:p14="http://schemas.microsoft.com/office/powerpoint/2010/main" val="3760498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mosaïque&#10;&#10;Description générée automatiquement">
            <a:extLst>
              <a:ext uri="{FF2B5EF4-FFF2-40B4-BE49-F238E27FC236}">
                <a16:creationId xmlns:a16="http://schemas.microsoft.com/office/drawing/2014/main" id="{3CE6822B-7354-0949-A9DE-7193C1B7C44A}"/>
              </a:ext>
            </a:extLst>
          </p:cNvPr>
          <p:cNvPicPr>
            <a:picLocks noChangeAspect="1"/>
          </p:cNvPicPr>
          <p:nvPr/>
        </p:nvPicPr>
        <p:blipFill>
          <a:blip r:embed="rId2"/>
          <a:stretch>
            <a:fillRect/>
          </a:stretch>
        </p:blipFill>
        <p:spPr>
          <a:xfrm>
            <a:off x="1629266" y="707859"/>
            <a:ext cx="5010057" cy="4850646"/>
          </a:xfrm>
          <a:prstGeom prst="rect">
            <a:avLst/>
          </a:prstGeom>
        </p:spPr>
      </p:pic>
      <p:pic>
        <p:nvPicPr>
          <p:cNvPr id="9" name="Image 8" descr="Une image contenant arthropode, invertébré, araignée&#10;&#10;Description générée automatiquement">
            <a:extLst>
              <a:ext uri="{FF2B5EF4-FFF2-40B4-BE49-F238E27FC236}">
                <a16:creationId xmlns:a16="http://schemas.microsoft.com/office/drawing/2014/main" id="{9D334138-F726-C842-9B85-10C6EE72F750}"/>
              </a:ext>
            </a:extLst>
          </p:cNvPr>
          <p:cNvPicPr>
            <a:picLocks noChangeAspect="1"/>
          </p:cNvPicPr>
          <p:nvPr/>
        </p:nvPicPr>
        <p:blipFill>
          <a:blip r:embed="rId3"/>
          <a:stretch>
            <a:fillRect/>
          </a:stretch>
        </p:blipFill>
        <p:spPr>
          <a:xfrm>
            <a:off x="6792593" y="235953"/>
            <a:ext cx="3770142" cy="5322553"/>
          </a:xfrm>
          <a:prstGeom prst="rect">
            <a:avLst/>
          </a:prstGeom>
        </p:spPr>
      </p:pic>
      <p:sp>
        <p:nvSpPr>
          <p:cNvPr id="10" name="ZoneTexte 9">
            <a:extLst>
              <a:ext uri="{FF2B5EF4-FFF2-40B4-BE49-F238E27FC236}">
                <a16:creationId xmlns:a16="http://schemas.microsoft.com/office/drawing/2014/main" id="{36D2B9B7-35B8-0748-AF8B-CD61E37E0200}"/>
              </a:ext>
            </a:extLst>
          </p:cNvPr>
          <p:cNvSpPr txBox="1"/>
          <p:nvPr/>
        </p:nvSpPr>
        <p:spPr>
          <a:xfrm>
            <a:off x="7444559" y="5791052"/>
            <a:ext cx="3118177" cy="830997"/>
          </a:xfrm>
          <a:prstGeom prst="rect">
            <a:avLst/>
          </a:prstGeom>
          <a:solidFill>
            <a:schemeClr val="bg1"/>
          </a:solidFill>
        </p:spPr>
        <p:txBody>
          <a:bodyPr wrap="square" rtlCol="0">
            <a:spAutoFit/>
          </a:bodyPr>
          <a:lstStyle/>
          <a:p>
            <a:r>
              <a:rPr lang="fr-FR" sz="2400" dirty="0">
                <a:latin typeface="Times New Roman" panose="02020603050405020304" pitchFamily="18" charset="0"/>
                <a:cs typeface="Times New Roman" panose="02020603050405020304" pitchFamily="18" charset="0"/>
              </a:rPr>
              <a:t>Fresque bon berger </a:t>
            </a:r>
          </a:p>
          <a:p>
            <a:r>
              <a:rPr lang="fr-FR" sz="2400" dirty="0">
                <a:latin typeface="Times New Roman" panose="02020603050405020304" pitchFamily="18" charset="0"/>
                <a:cs typeface="Times New Roman" panose="02020603050405020304" pitchFamily="18" charset="0"/>
              </a:rPr>
              <a:t>Catacombes de Rome</a:t>
            </a:r>
          </a:p>
        </p:txBody>
      </p:sp>
      <p:sp>
        <p:nvSpPr>
          <p:cNvPr id="11" name="ZoneTexte 10">
            <a:extLst>
              <a:ext uri="{FF2B5EF4-FFF2-40B4-BE49-F238E27FC236}">
                <a16:creationId xmlns:a16="http://schemas.microsoft.com/office/drawing/2014/main" id="{6A75CF55-2C9B-0D43-B693-45860C3115F9}"/>
              </a:ext>
            </a:extLst>
          </p:cNvPr>
          <p:cNvSpPr txBox="1"/>
          <p:nvPr/>
        </p:nvSpPr>
        <p:spPr>
          <a:xfrm>
            <a:off x="2383108" y="5791051"/>
            <a:ext cx="3516923" cy="830997"/>
          </a:xfrm>
          <a:prstGeom prst="rect">
            <a:avLst/>
          </a:prstGeom>
          <a:solidFill>
            <a:schemeClr val="bg1"/>
          </a:solidFill>
        </p:spPr>
        <p:txBody>
          <a:bodyPr wrap="square" rtlCol="0">
            <a:spAutoFit/>
          </a:bodyPr>
          <a:lstStyle/>
          <a:p>
            <a:r>
              <a:rPr lang="fr-FR" sz="2400" dirty="0">
                <a:latin typeface="Times New Roman" panose="02020603050405020304" pitchFamily="18" charset="0"/>
                <a:cs typeface="Times New Roman" panose="02020603050405020304" pitchFamily="18" charset="0"/>
              </a:rPr>
              <a:t>Bon berger, Catacombes de Priscille, v. 250-300</a:t>
            </a:r>
          </a:p>
        </p:txBody>
      </p:sp>
    </p:spTree>
    <p:extLst>
      <p:ext uri="{BB962C8B-B14F-4D97-AF65-F5344CB8AC3E}">
        <p14:creationId xmlns:p14="http://schemas.microsoft.com/office/powerpoint/2010/main" val="3876950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714889"/>
            <a:ext cx="8839200" cy="5847755"/>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pPr lvl="1"/>
            <a:r>
              <a:rPr lang="fr-FR" sz="3200" dirty="0">
                <a:latin typeface="Times New Roman" panose="02020603050405020304" pitchFamily="18" charset="0"/>
                <a:cs typeface="Times New Roman" panose="02020603050405020304" pitchFamily="18" charset="0"/>
              </a:rPr>
              <a:t>1.1. L’espérance chrétienne est théologale	</a:t>
            </a:r>
          </a:p>
          <a:p>
            <a:pPr lvl="1"/>
            <a:r>
              <a:rPr lang="fr-FR" sz="3200" dirty="0">
                <a:latin typeface="Times New Roman" panose="02020603050405020304" pitchFamily="18" charset="0"/>
                <a:cs typeface="Times New Roman" panose="02020603050405020304" pitchFamily="18" charset="0"/>
              </a:rPr>
              <a:t>1.2. L’espérance chrétienne est christologique	</a:t>
            </a:r>
          </a:p>
          <a:p>
            <a:pPr lvl="1"/>
            <a:r>
              <a:rPr lang="fr-FR" sz="3200" dirty="0">
                <a:solidFill>
                  <a:srgbClr val="FF0000"/>
                </a:solidFill>
                <a:latin typeface="Times New Roman" panose="02020603050405020304" pitchFamily="18" charset="0"/>
                <a:cs typeface="Times New Roman" panose="02020603050405020304" pitchFamily="18" charset="0"/>
              </a:rPr>
              <a:t>1.3. Pour l’au-delà et pour aujourd’hui	</a:t>
            </a:r>
          </a:p>
          <a:p>
            <a:pPr lvl="1"/>
            <a:r>
              <a:rPr lang="fr-FR" sz="3200" dirty="0">
                <a:latin typeface="Times New Roman" panose="02020603050405020304" pitchFamily="18" charset="0"/>
                <a:cs typeface="Times New Roman" panose="02020603050405020304" pitchFamily="18" charset="0"/>
              </a:rPr>
              <a:t>1.4. Pour moi et pour tous	</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pPr lvl="1"/>
            <a:r>
              <a:rPr lang="fr-FR" sz="3200" dirty="0">
                <a:latin typeface="Times New Roman" panose="02020603050405020304" pitchFamily="18" charset="0"/>
                <a:cs typeface="Times New Roman" panose="02020603050405020304" pitchFamily="18" charset="0"/>
              </a:rPr>
              <a:t>2.1. Espérer n’est pas savoir</a:t>
            </a:r>
          </a:p>
          <a:p>
            <a:pPr lvl="1"/>
            <a:r>
              <a:rPr lang="fr-FR" sz="3200" dirty="0">
                <a:latin typeface="Times New Roman" panose="02020603050405020304" pitchFamily="18" charset="0"/>
                <a:cs typeface="Times New Roman" panose="02020603050405020304" pitchFamily="18" charset="0"/>
              </a:rPr>
              <a:t>2.2. Représentations de l’au-delà et visée de la foi</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66394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7FF85E33-3928-6A4A-AEAE-4A98C471BA49}"/>
              </a:ext>
            </a:extLst>
          </p:cNvPr>
          <p:cNvSpPr txBox="1"/>
          <p:nvPr/>
        </p:nvSpPr>
        <p:spPr>
          <a:xfrm>
            <a:off x="6299594" y="728664"/>
            <a:ext cx="5221845" cy="2288856"/>
          </a:xfrm>
          <a:prstGeom prst="rect">
            <a:avLst/>
          </a:prstGeom>
          <a:noFill/>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Calibri Light" panose="020F0302020204030204" pitchFamily="34" charset="0"/>
                <a:ea typeface="+mj-ea"/>
                <a:cs typeface="Calibri Light" panose="020F0302020204030204" pitchFamily="34" charset="0"/>
              </a:rPr>
              <a:t>Sainte Joséphine Bakhita </a:t>
            </a:r>
          </a:p>
          <a:p>
            <a:pPr defTabSz="914400">
              <a:lnSpc>
                <a:spcPct val="90000"/>
              </a:lnSpc>
              <a:spcBef>
                <a:spcPct val="0"/>
              </a:spcBef>
              <a:spcAft>
                <a:spcPts val="600"/>
              </a:spcAft>
            </a:pPr>
            <a:r>
              <a:rPr lang="en-US" sz="4000" dirty="0">
                <a:latin typeface="Calibri Light" panose="020F0302020204030204" pitchFamily="34" charset="0"/>
                <a:ea typeface="+mj-ea"/>
                <a:cs typeface="Calibri Light" panose="020F0302020204030204" pitchFamily="34" charset="0"/>
              </a:rPr>
              <a:t>(1869-1947)</a:t>
            </a:r>
          </a:p>
        </p:txBody>
      </p:sp>
      <p:pic>
        <p:nvPicPr>
          <p:cNvPr id="3" name="Image 2" descr="Une image contenant personne, joueur, posant&#10;&#10;Description générée automatiquement">
            <a:extLst>
              <a:ext uri="{FF2B5EF4-FFF2-40B4-BE49-F238E27FC236}">
                <a16:creationId xmlns:a16="http://schemas.microsoft.com/office/drawing/2014/main" id="{C2DDB4A4-8232-2D43-8A92-96AF1C8FB4EF}"/>
              </a:ext>
            </a:extLst>
          </p:cNvPr>
          <p:cNvPicPr>
            <a:picLocks noChangeAspect="1"/>
          </p:cNvPicPr>
          <p:nvPr/>
        </p:nvPicPr>
        <p:blipFill rotWithShape="1">
          <a:blip r:embed="rId2"/>
          <a:srcRect r="-2" b="6412"/>
          <a:stretch>
            <a:fillRect/>
          </a:stretch>
        </p:blipFill>
        <p:spPr>
          <a:xfrm>
            <a:off x="1759132" y="178996"/>
            <a:ext cx="4269003" cy="6500009"/>
          </a:xfrm>
          <a:prstGeom prst="rect">
            <a:avLst/>
          </a:prstGeom>
        </p:spPr>
      </p:pic>
    </p:spTree>
    <p:extLst>
      <p:ext uri="{BB962C8B-B14F-4D97-AF65-F5344CB8AC3E}">
        <p14:creationId xmlns:p14="http://schemas.microsoft.com/office/powerpoint/2010/main" val="528384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050" name="Picture 2" descr="espace profond arrière-plan - ciel étoilé photos et images de collection">
            <a:extLst>
              <a:ext uri="{FF2B5EF4-FFF2-40B4-BE49-F238E27FC236}">
                <a16:creationId xmlns:a16="http://schemas.microsoft.com/office/drawing/2014/main" id="{C1427108-7B52-5AB7-903C-6B949617B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838200"/>
            <a:ext cx="7772400" cy="518160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EA2F7760-AFCD-8E45-BC32-04C9F9B7FF28}"/>
              </a:ext>
            </a:extLst>
          </p:cNvPr>
          <p:cNvSpPr txBox="1"/>
          <p:nvPr/>
        </p:nvSpPr>
        <p:spPr>
          <a:xfrm>
            <a:off x="2909048" y="1655189"/>
            <a:ext cx="6372079" cy="1015663"/>
          </a:xfrm>
          <a:prstGeom prst="rect">
            <a:avLst/>
          </a:prstGeom>
          <a:noFill/>
        </p:spPr>
        <p:txBody>
          <a:bodyPr wrap="square" rtlCol="0">
            <a:spAutoFit/>
          </a:bodyPr>
          <a:lstStyle/>
          <a:p>
            <a:pPr algn="ctr"/>
            <a:r>
              <a:rPr lang="fr-FR" sz="6000" dirty="0">
                <a:solidFill>
                  <a:schemeClr val="bg1"/>
                </a:solidFill>
                <a:latin typeface="+mj-lt"/>
                <a:cs typeface="Times New Roman" panose="02020603050405020304" pitchFamily="18" charset="0"/>
              </a:rPr>
              <a:t>ESCHATOLOGIE</a:t>
            </a:r>
          </a:p>
        </p:txBody>
      </p:sp>
      <p:sp>
        <p:nvSpPr>
          <p:cNvPr id="5" name="ZoneTexte 4">
            <a:extLst>
              <a:ext uri="{FF2B5EF4-FFF2-40B4-BE49-F238E27FC236}">
                <a16:creationId xmlns:a16="http://schemas.microsoft.com/office/drawing/2014/main" id="{47092C5B-4712-2A41-B041-27A3FD7008BF}"/>
              </a:ext>
            </a:extLst>
          </p:cNvPr>
          <p:cNvSpPr txBox="1"/>
          <p:nvPr/>
        </p:nvSpPr>
        <p:spPr>
          <a:xfrm>
            <a:off x="2922493" y="3551427"/>
            <a:ext cx="2971800" cy="1015663"/>
          </a:xfrm>
          <a:prstGeom prst="rect">
            <a:avLst/>
          </a:prstGeom>
          <a:noFill/>
        </p:spPr>
        <p:txBody>
          <a:bodyPr wrap="square" rtlCol="0">
            <a:spAutoFit/>
          </a:bodyPr>
          <a:lstStyle/>
          <a:p>
            <a:r>
              <a:rPr lang="fr-FR" sz="6000" i="1" dirty="0" err="1">
                <a:solidFill>
                  <a:schemeClr val="bg1"/>
                </a:solidFill>
                <a:cs typeface="Times New Roman" panose="02020603050405020304" pitchFamily="18" charset="0"/>
              </a:rPr>
              <a:t>eschatos</a:t>
            </a:r>
            <a:endParaRPr lang="fr-FR" sz="6000" i="1" dirty="0">
              <a:solidFill>
                <a:schemeClr val="bg1"/>
              </a:solidFill>
              <a:cs typeface="Times New Roman" panose="02020603050405020304" pitchFamily="18" charset="0"/>
            </a:endParaRPr>
          </a:p>
        </p:txBody>
      </p:sp>
      <p:sp>
        <p:nvSpPr>
          <p:cNvPr id="6" name="ZoneTexte 5">
            <a:extLst>
              <a:ext uri="{FF2B5EF4-FFF2-40B4-BE49-F238E27FC236}">
                <a16:creationId xmlns:a16="http://schemas.microsoft.com/office/drawing/2014/main" id="{13FA6058-68AF-F545-B9E9-31DE4D6D0A89}"/>
              </a:ext>
            </a:extLst>
          </p:cNvPr>
          <p:cNvSpPr txBox="1"/>
          <p:nvPr/>
        </p:nvSpPr>
        <p:spPr>
          <a:xfrm>
            <a:off x="6902825" y="3564173"/>
            <a:ext cx="1868229" cy="1015663"/>
          </a:xfrm>
          <a:prstGeom prst="rect">
            <a:avLst/>
          </a:prstGeom>
          <a:noFill/>
        </p:spPr>
        <p:txBody>
          <a:bodyPr wrap="square" rtlCol="0">
            <a:spAutoFit/>
          </a:bodyPr>
          <a:lstStyle/>
          <a:p>
            <a:r>
              <a:rPr lang="fr-FR" sz="6000" i="1" dirty="0">
                <a:solidFill>
                  <a:schemeClr val="bg1"/>
                </a:solidFill>
                <a:cs typeface="Times New Roman" panose="02020603050405020304" pitchFamily="18" charset="0"/>
              </a:rPr>
              <a:t>logos</a:t>
            </a:r>
          </a:p>
        </p:txBody>
      </p:sp>
      <p:cxnSp>
        <p:nvCxnSpPr>
          <p:cNvPr id="8" name="Connecteur droit avec flèche 7">
            <a:extLst>
              <a:ext uri="{FF2B5EF4-FFF2-40B4-BE49-F238E27FC236}">
                <a16:creationId xmlns:a16="http://schemas.microsoft.com/office/drawing/2014/main" id="{8C9114AE-D8CB-9746-A576-49ADDFDCB1E7}"/>
              </a:ext>
            </a:extLst>
          </p:cNvPr>
          <p:cNvCxnSpPr>
            <a:cxnSpLocks/>
          </p:cNvCxnSpPr>
          <p:nvPr/>
        </p:nvCxnSpPr>
        <p:spPr>
          <a:xfrm flipH="1">
            <a:off x="4408393" y="2683598"/>
            <a:ext cx="1686694" cy="8805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Connecteur droit avec flèche 9">
            <a:extLst>
              <a:ext uri="{FF2B5EF4-FFF2-40B4-BE49-F238E27FC236}">
                <a16:creationId xmlns:a16="http://schemas.microsoft.com/office/drawing/2014/main" id="{485C4D11-9BD1-C64D-9E15-D990B1E0631D}"/>
              </a:ext>
            </a:extLst>
          </p:cNvPr>
          <p:cNvCxnSpPr>
            <a:cxnSpLocks/>
            <a:stCxn id="2" idx="2"/>
            <a:endCxn id="6" idx="0"/>
          </p:cNvCxnSpPr>
          <p:nvPr/>
        </p:nvCxnSpPr>
        <p:spPr>
          <a:xfrm>
            <a:off x="6095087" y="2670852"/>
            <a:ext cx="1741852" cy="8933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23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0DD39-D79E-D71E-DE5E-F2CD235DE51E}"/>
            </a:ext>
          </a:extLst>
        </p:cNvPr>
        <p:cNvGrpSpPr/>
        <p:nvPr/>
      </p:nvGrpSpPr>
      <p:grpSpPr>
        <a:xfrm>
          <a:off x="0" y="0"/>
          <a:ext cx="0" cy="0"/>
          <a:chOff x="0" y="0"/>
          <a:chExt cx="0" cy="0"/>
        </a:xfrm>
      </p:grpSpPr>
      <p:pic>
        <p:nvPicPr>
          <p:cNvPr id="4" name="Image 3" descr="Une image contenant texte, symbole, logo, Graphique&#10;&#10;Description générée automatiquement">
            <a:extLst>
              <a:ext uri="{FF2B5EF4-FFF2-40B4-BE49-F238E27FC236}">
                <a16:creationId xmlns:a16="http://schemas.microsoft.com/office/drawing/2014/main" id="{3A79165E-E2A6-D231-ACB2-0EEC8EB01E53}"/>
              </a:ext>
            </a:extLst>
          </p:cNvPr>
          <p:cNvPicPr>
            <a:picLocks noChangeAspect="1"/>
          </p:cNvPicPr>
          <p:nvPr/>
        </p:nvPicPr>
        <p:blipFill>
          <a:blip r:embed="rId2"/>
          <a:stretch>
            <a:fillRect/>
          </a:stretch>
        </p:blipFill>
        <p:spPr>
          <a:xfrm>
            <a:off x="3587984" y="1061884"/>
            <a:ext cx="4494471" cy="4241973"/>
          </a:xfrm>
          <a:prstGeom prst="rect">
            <a:avLst/>
          </a:prstGeom>
        </p:spPr>
      </p:pic>
    </p:spTree>
    <p:extLst>
      <p:ext uri="{BB962C8B-B14F-4D97-AF65-F5344CB8AC3E}">
        <p14:creationId xmlns:p14="http://schemas.microsoft.com/office/powerpoint/2010/main" val="1294728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79E642-0544-ADAA-CC74-68C303B0F9FB}"/>
            </a:ext>
          </a:extLst>
        </p:cNvPr>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9C515A6C-113F-A065-1D0F-73DB2BB90793}"/>
              </a:ext>
            </a:extLst>
          </p:cNvPr>
          <p:cNvSpPr txBox="1"/>
          <p:nvPr/>
        </p:nvSpPr>
        <p:spPr>
          <a:xfrm>
            <a:off x="630935" y="2807208"/>
            <a:ext cx="6581025" cy="3410712"/>
          </a:xfrm>
          <a:prstGeom prst="rect">
            <a:avLst/>
          </a:prstGeom>
        </p:spPr>
        <p:txBody>
          <a:bodyPr vert="horz" lIns="91440" tIns="45720" rIns="91440" bIns="45720" rtlCol="0" anchor="t">
            <a:noAutofit/>
          </a:bodyPr>
          <a:lstStyle/>
          <a:p>
            <a:pPr algn="just" defTabSz="914400">
              <a:lnSpc>
                <a:spcPct val="90000"/>
              </a:lnSpc>
              <a:spcAft>
                <a:spcPts val="600"/>
              </a:spcAft>
            </a:pPr>
            <a:r>
              <a:rPr lang="en-US" sz="3200" dirty="0">
                <a:latin typeface="Calibri Light" panose="020F0302020204030204" pitchFamily="34" charset="0"/>
                <a:cs typeface="Calibri Light" panose="020F0302020204030204" pitchFamily="34" charset="0"/>
              </a:rPr>
              <a:t>« Cette </a:t>
            </a:r>
            <a:r>
              <a:rPr lang="en-US" sz="3200" dirty="0" err="1">
                <a:latin typeface="Calibri Light" panose="020F0302020204030204" pitchFamily="34" charset="0"/>
                <a:cs typeface="Calibri Light" panose="020F0302020204030204" pitchFamily="34" charset="0"/>
              </a:rPr>
              <a:t>espérance</a:t>
            </a:r>
            <a:r>
              <a:rPr lang="en-US" sz="3200" dirty="0">
                <a:latin typeface="Calibri Light" panose="020F0302020204030204" pitchFamily="34" charset="0"/>
                <a:cs typeface="Calibri Light" panose="020F0302020204030204" pitchFamily="34" charset="0"/>
              </a:rPr>
              <a:t>, bien plus grande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les satisfactions </a:t>
            </a:r>
            <a:r>
              <a:rPr lang="en-US" sz="3200" dirty="0" err="1">
                <a:latin typeface="Calibri Light" panose="020F0302020204030204" pitchFamily="34" charset="0"/>
                <a:cs typeface="Calibri Light" panose="020F0302020204030204" pitchFamily="34" charset="0"/>
              </a:rPr>
              <a:t>quotidiennes</a:t>
            </a:r>
            <a:r>
              <a:rPr lang="en-US" sz="3200" dirty="0">
                <a:latin typeface="Calibri Light" panose="020F0302020204030204" pitchFamily="34" charset="0"/>
                <a:cs typeface="Calibri Light" panose="020F0302020204030204" pitchFamily="34" charset="0"/>
              </a:rPr>
              <a:t> et </a:t>
            </a:r>
            <a:r>
              <a:rPr lang="en-US" sz="3200" dirty="0" err="1">
                <a:latin typeface="Calibri Light" panose="020F0302020204030204" pitchFamily="34" charset="0"/>
                <a:cs typeface="Calibri Light" panose="020F0302020204030204" pitchFamily="34" charset="0"/>
              </a:rPr>
              <a:t>l’amélioration</a:t>
            </a:r>
            <a:r>
              <a:rPr lang="en-US" sz="3200" dirty="0">
                <a:latin typeface="Calibri Light" panose="020F0302020204030204" pitchFamily="34" charset="0"/>
                <a:cs typeface="Calibri Light" panose="020F0302020204030204" pitchFamily="34" charset="0"/>
              </a:rPr>
              <a:t> des conditions de vie, nous </a:t>
            </a:r>
            <a:r>
              <a:rPr lang="en-US" sz="3200" dirty="0" err="1">
                <a:latin typeface="Calibri Light" panose="020F0302020204030204" pitchFamily="34" charset="0"/>
                <a:cs typeface="Calibri Light" panose="020F0302020204030204" pitchFamily="34" charset="0"/>
              </a:rPr>
              <a:t>porte</a:t>
            </a:r>
            <a:r>
              <a:rPr lang="en-US" sz="3200" dirty="0">
                <a:latin typeface="Calibri Light" panose="020F0302020204030204" pitchFamily="34" charset="0"/>
                <a:cs typeface="Calibri Light" panose="020F0302020204030204" pitchFamily="34" charset="0"/>
              </a:rPr>
              <a:t> au-</a:t>
            </a:r>
            <a:r>
              <a:rPr lang="en-US" sz="3200" dirty="0" err="1">
                <a:latin typeface="Calibri Light" panose="020F0302020204030204" pitchFamily="34" charset="0"/>
                <a:cs typeface="Calibri Light" panose="020F0302020204030204" pitchFamily="34" charset="0"/>
              </a:rPr>
              <a:t>delà</a:t>
            </a:r>
            <a:r>
              <a:rPr lang="en-US" sz="3200" dirty="0">
                <a:latin typeface="Calibri Light" panose="020F0302020204030204" pitchFamily="34" charset="0"/>
                <a:cs typeface="Calibri Light" panose="020F0302020204030204" pitchFamily="34" charset="0"/>
              </a:rPr>
              <a:t> des </a:t>
            </a:r>
            <a:r>
              <a:rPr lang="en-US" sz="3200" dirty="0" err="1">
                <a:latin typeface="Calibri Light" panose="020F0302020204030204" pitchFamily="34" charset="0"/>
                <a:cs typeface="Calibri Light" panose="020F0302020204030204" pitchFamily="34" charset="0"/>
              </a:rPr>
              <a:t>épreuves</a:t>
            </a:r>
            <a:r>
              <a:rPr lang="en-US" sz="3200" dirty="0">
                <a:latin typeface="Calibri Light" panose="020F0302020204030204" pitchFamily="34" charset="0"/>
                <a:cs typeface="Calibri Light" panose="020F0302020204030204" pitchFamily="34" charset="0"/>
              </a:rPr>
              <a:t> et nous </a:t>
            </a:r>
            <a:r>
              <a:rPr lang="en-US" sz="3200" dirty="0" err="1">
                <a:latin typeface="Calibri Light" panose="020F0302020204030204" pitchFamily="34" charset="0"/>
                <a:cs typeface="Calibri Light" panose="020F0302020204030204" pitchFamily="34" charset="0"/>
              </a:rPr>
              <a:t>pousse</a:t>
            </a:r>
            <a:r>
              <a:rPr lang="en-US" sz="3200" dirty="0">
                <a:latin typeface="Calibri Light" panose="020F0302020204030204" pitchFamily="34" charset="0"/>
                <a:cs typeface="Calibri Light" panose="020F0302020204030204" pitchFamily="34" charset="0"/>
              </a:rPr>
              <a:t> à marcher, sans </a:t>
            </a:r>
            <a:r>
              <a:rPr lang="en-US" sz="3200" dirty="0" err="1">
                <a:latin typeface="Calibri Light" panose="020F0302020204030204" pitchFamily="34" charset="0"/>
                <a:cs typeface="Calibri Light" panose="020F0302020204030204" pitchFamily="34" charset="0"/>
              </a:rPr>
              <a:t>perdre</a:t>
            </a:r>
            <a:r>
              <a:rPr lang="en-US" sz="3200" dirty="0">
                <a:latin typeface="Calibri Light" panose="020F0302020204030204" pitchFamily="34" charset="0"/>
                <a:cs typeface="Calibri Light" panose="020F0302020204030204" pitchFamily="34" charset="0"/>
              </a:rPr>
              <a:t> de </a:t>
            </a:r>
            <a:r>
              <a:rPr lang="en-US" sz="3200" dirty="0" err="1">
                <a:latin typeface="Calibri Light" panose="020F0302020204030204" pitchFamily="34" charset="0"/>
                <a:cs typeface="Calibri Light" panose="020F0302020204030204" pitchFamily="34" charset="0"/>
              </a:rPr>
              <a:t>vue</a:t>
            </a:r>
            <a:r>
              <a:rPr lang="en-US" sz="3200" dirty="0">
                <a:latin typeface="Calibri Light" panose="020F0302020204030204" pitchFamily="34" charset="0"/>
                <a:cs typeface="Calibri Light" panose="020F0302020204030204" pitchFamily="34" charset="0"/>
              </a:rPr>
              <a:t> la grandeur du but </a:t>
            </a:r>
            <a:r>
              <a:rPr lang="en-US" sz="3200" dirty="0" err="1">
                <a:latin typeface="Calibri Light" panose="020F0302020204030204" pitchFamily="34" charset="0"/>
                <a:cs typeface="Calibri Light" panose="020F0302020204030204" pitchFamily="34" charset="0"/>
              </a:rPr>
              <a:t>auquel</a:t>
            </a:r>
            <a:r>
              <a:rPr lang="en-US" sz="3200" dirty="0">
                <a:latin typeface="Calibri Light" panose="020F0302020204030204" pitchFamily="34" charset="0"/>
                <a:cs typeface="Calibri Light" panose="020F0302020204030204" pitchFamily="34" charset="0"/>
              </a:rPr>
              <a:t> nous </a:t>
            </a:r>
            <a:r>
              <a:rPr lang="en-US" sz="3200" dirty="0" err="1">
                <a:latin typeface="Calibri Light" panose="020F0302020204030204" pitchFamily="34" charset="0"/>
                <a:cs typeface="Calibri Light" panose="020F0302020204030204" pitchFamily="34" charset="0"/>
              </a:rPr>
              <a:t>sommes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appelés</a:t>
            </a:r>
            <a:r>
              <a:rPr lang="en-US" sz="3200" dirty="0">
                <a:latin typeface="Calibri Light" panose="020F0302020204030204" pitchFamily="34" charset="0"/>
                <a:cs typeface="Calibri Light" panose="020F0302020204030204" pitchFamily="34" charset="0"/>
              </a:rPr>
              <a:t>, le Ciel. (…)</a:t>
            </a:r>
          </a:p>
        </p:txBody>
      </p:sp>
      <p:pic>
        <p:nvPicPr>
          <p:cNvPr id="5122" name="Picture 2" descr="Amazon.fr - L'Espérance ne déçoit pas. Spes non confundit: Bulle  d'indiction du Jubilé ordinaire de l'année 2025 - FRANCOIS PAPE - Livres">
            <a:extLst>
              <a:ext uri="{FF2B5EF4-FFF2-40B4-BE49-F238E27FC236}">
                <a16:creationId xmlns:a16="http://schemas.microsoft.com/office/drawing/2014/main" id="{EA451387-1C42-8F79-AB4B-F76987B819C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496823" y="676376"/>
            <a:ext cx="3778986"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910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31BA108-6F27-020B-D293-2FB565CE2D47}"/>
              </a:ext>
            </a:extLst>
          </p:cNvPr>
          <p:cNvSpPr txBox="1"/>
          <p:nvPr/>
        </p:nvSpPr>
        <p:spPr>
          <a:xfrm>
            <a:off x="1474838" y="1767006"/>
            <a:ext cx="9689691" cy="3323987"/>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rPr>
              <a:t>Que notre témoignage de foi soit dans le monde un ferment d’espérance, authentique, une annonce des cieux nouveaux et de la terre nouvelle (</a:t>
            </a:r>
            <a:r>
              <a:rPr lang="fr-FR" sz="3200" dirty="0" err="1">
                <a:latin typeface="Calibri Light" panose="020F0302020204030204" pitchFamily="34" charset="0"/>
                <a:cs typeface="Calibri Light" panose="020F0302020204030204" pitchFamily="34" charset="0"/>
              </a:rPr>
              <a:t>cf</a:t>
            </a:r>
            <a:r>
              <a:rPr lang="fr-FR" sz="3200" dirty="0">
                <a:latin typeface="Calibri Light" panose="020F0302020204030204" pitchFamily="34" charset="0"/>
                <a:cs typeface="Calibri Light" panose="020F0302020204030204" pitchFamily="34" charset="0"/>
              </a:rPr>
              <a:t> 2P3, 13) où nous habiterons dans la justice et la concorde entre les peuples, tendus vers l’accomplissement de la promesse du Seigneur.</a:t>
            </a:r>
          </a:p>
          <a:p>
            <a:pPr algn="just"/>
            <a:endParaRPr lang="fr-FR" dirty="0"/>
          </a:p>
        </p:txBody>
      </p:sp>
    </p:spTree>
    <p:extLst>
      <p:ext uri="{BB962C8B-B14F-4D97-AF65-F5344CB8AC3E}">
        <p14:creationId xmlns:p14="http://schemas.microsoft.com/office/powerpoint/2010/main" val="1605455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39689-567F-D872-BA8E-916F4F12844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5460347-B95B-FC1D-8BD1-6BB57C29827C}"/>
              </a:ext>
            </a:extLst>
          </p:cNvPr>
          <p:cNvSpPr txBox="1"/>
          <p:nvPr/>
        </p:nvSpPr>
        <p:spPr>
          <a:xfrm>
            <a:off x="1361768" y="782121"/>
            <a:ext cx="9468464" cy="5293757"/>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rPr>
              <a:t>Laissons-nous des aujourd’hui attirer par l’espérance et faisons en sorte qu’elle devienne contagieuse à travers nous, pour ceux qui la désirent. Puisse notre vie leur dire : « Espère le Seigneur, sois fort et prends courage ; espère le Seigneur » (Ps 27,14). Puisse la force de l’espérance remplir notre présent, dans l’attente confiante du retour du Seigneur Jésus-Christ, à qui reviennent la louange et la gloire, maintenant et pour les siècles à venir. »</a:t>
            </a:r>
          </a:p>
          <a:p>
            <a:pPr algn="just"/>
            <a:r>
              <a:rPr lang="fr-FR" sz="3200" dirty="0">
                <a:latin typeface="Calibri Light" panose="020F0302020204030204" pitchFamily="34" charset="0"/>
                <a:cs typeface="Calibri Light" panose="020F0302020204030204" pitchFamily="34" charset="0"/>
              </a:rPr>
              <a:t>(François, L’espérance ne déçoit pas, §25)</a:t>
            </a:r>
          </a:p>
          <a:p>
            <a:endParaRPr lang="fr-FR" dirty="0"/>
          </a:p>
        </p:txBody>
      </p:sp>
    </p:spTree>
    <p:extLst>
      <p:ext uri="{BB962C8B-B14F-4D97-AF65-F5344CB8AC3E}">
        <p14:creationId xmlns:p14="http://schemas.microsoft.com/office/powerpoint/2010/main" val="926735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505123"/>
            <a:ext cx="8839200" cy="5847755"/>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pPr lvl="1"/>
            <a:r>
              <a:rPr lang="fr-FR" sz="3200" dirty="0">
                <a:latin typeface="Times New Roman" panose="02020603050405020304" pitchFamily="18" charset="0"/>
                <a:cs typeface="Times New Roman" panose="02020603050405020304" pitchFamily="18" charset="0"/>
              </a:rPr>
              <a:t>1.1. L’espérance chrétienne est théologale	</a:t>
            </a:r>
          </a:p>
          <a:p>
            <a:pPr lvl="1"/>
            <a:r>
              <a:rPr lang="fr-FR" sz="3200" dirty="0">
                <a:latin typeface="Times New Roman" panose="02020603050405020304" pitchFamily="18" charset="0"/>
                <a:cs typeface="Times New Roman" panose="02020603050405020304" pitchFamily="18" charset="0"/>
              </a:rPr>
              <a:t>1.2. L’espérance chrétienne est christologique	</a:t>
            </a:r>
          </a:p>
          <a:p>
            <a:pPr lvl="1"/>
            <a:r>
              <a:rPr lang="fr-FR" sz="3200" dirty="0">
                <a:latin typeface="Times New Roman" panose="02020603050405020304" pitchFamily="18" charset="0"/>
                <a:cs typeface="Times New Roman" panose="02020603050405020304" pitchFamily="18" charset="0"/>
              </a:rPr>
              <a:t>1.3. Pour l’au-delà et pour aujourd’hui	</a:t>
            </a:r>
          </a:p>
          <a:p>
            <a:pPr lvl="1"/>
            <a:r>
              <a:rPr lang="fr-FR" sz="3200" dirty="0">
                <a:solidFill>
                  <a:srgbClr val="FF0000"/>
                </a:solidFill>
                <a:latin typeface="Times New Roman" panose="02020603050405020304" pitchFamily="18" charset="0"/>
                <a:cs typeface="Times New Roman" panose="02020603050405020304" pitchFamily="18" charset="0"/>
              </a:rPr>
              <a:t>1.4. Pour moi et pour tous</a:t>
            </a:r>
            <a:r>
              <a:rPr lang="fr-FR" sz="3200" dirty="0">
                <a:latin typeface="Times New Roman" panose="02020603050405020304" pitchFamily="18" charset="0"/>
                <a:cs typeface="Times New Roman" panose="02020603050405020304" pitchFamily="18" charset="0"/>
              </a:rPr>
              <a:t>	</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pPr lvl="1"/>
            <a:r>
              <a:rPr lang="fr-FR" sz="3200" dirty="0">
                <a:latin typeface="Times New Roman" panose="02020603050405020304" pitchFamily="18" charset="0"/>
                <a:cs typeface="Times New Roman" panose="02020603050405020304" pitchFamily="18" charset="0"/>
              </a:rPr>
              <a:t>2.1. Espérer n’est pas savoir</a:t>
            </a:r>
          </a:p>
          <a:p>
            <a:pPr lvl="1"/>
            <a:r>
              <a:rPr lang="fr-FR" sz="3200" dirty="0">
                <a:latin typeface="Times New Roman" panose="02020603050405020304" pitchFamily="18" charset="0"/>
                <a:cs typeface="Times New Roman" panose="02020603050405020304" pitchFamily="18" charset="0"/>
              </a:rPr>
              <a:t>2.2. Représentations de l’au-delà et visée de la foi</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r>
              <a:rPr lang="fr-FR" sz="2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7509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3B169A-6956-AD6D-CD54-890EF5FE8280}"/>
            </a:ext>
          </a:extLst>
        </p:cNvPr>
        <p:cNvGrpSpPr/>
        <p:nvPr/>
      </p:nvGrpSpPr>
      <p:grpSpPr>
        <a:xfrm>
          <a:off x="0" y="0"/>
          <a:ext cx="0" cy="0"/>
          <a:chOff x="0" y="0"/>
          <a:chExt cx="0" cy="0"/>
        </a:xfrm>
      </p:grpSpPr>
      <p:sp useBgFill="1">
        <p:nvSpPr>
          <p:cNvPr id="3104" name="Rectangle 3103">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6"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FD9BC586-838C-71A0-5851-50FDC6A7EA1F}"/>
              </a:ext>
            </a:extLst>
          </p:cNvPr>
          <p:cNvSpPr txBox="1"/>
          <p:nvPr/>
        </p:nvSpPr>
        <p:spPr>
          <a:xfrm>
            <a:off x="630936" y="2660904"/>
            <a:ext cx="6501384" cy="3547872"/>
          </a:xfrm>
          <a:prstGeom prst="rect">
            <a:avLst/>
          </a:prstGeom>
        </p:spPr>
        <p:txBody>
          <a:bodyPr vert="horz" lIns="91440" tIns="45720" rIns="91440" bIns="45720" rtlCol="0" anchor="t">
            <a:normAutofit lnSpcReduction="10000"/>
          </a:bodyPr>
          <a:lstStyle/>
          <a:p>
            <a:pPr defTabSz="914400">
              <a:spcAft>
                <a:spcPts val="600"/>
              </a:spcAft>
            </a:pPr>
            <a:r>
              <a:rPr lang="en-US" sz="3200" dirty="0">
                <a:latin typeface="Calibri Light" panose="020F0302020204030204" pitchFamily="34" charset="0"/>
                <a:cs typeface="Calibri Light" panose="020F0302020204030204" pitchFamily="34" charset="0"/>
              </a:rPr>
              <a:t>« A la fin, nous nous </a:t>
            </a:r>
            <a:r>
              <a:rPr lang="en-US" sz="3200" dirty="0" err="1">
                <a:latin typeface="Calibri Light" panose="020F0302020204030204" pitchFamily="34" charset="0"/>
                <a:cs typeface="Calibri Light" panose="020F0302020204030204" pitchFamily="34" charset="0"/>
              </a:rPr>
              <a:t>trouverons</a:t>
            </a:r>
            <a:r>
              <a:rPr lang="en-US" sz="3200" dirty="0">
                <a:latin typeface="Calibri Light" panose="020F0302020204030204" pitchFamily="34" charset="0"/>
                <a:cs typeface="Calibri Light" panose="020F0302020204030204" pitchFamily="34" charset="0"/>
              </a:rPr>
              <a:t> face à face avec la </a:t>
            </a:r>
            <a:r>
              <a:rPr lang="en-US" sz="3200" dirty="0" err="1">
                <a:latin typeface="Calibri Light" panose="020F0302020204030204" pitchFamily="34" charset="0"/>
                <a:cs typeface="Calibri Light" panose="020F0302020204030204" pitchFamily="34" charset="0"/>
              </a:rPr>
              <a:t>beauté</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infinie</a:t>
            </a:r>
            <a:r>
              <a:rPr lang="en-US" sz="3200" dirty="0">
                <a:latin typeface="Calibri Light" panose="020F0302020204030204" pitchFamily="34" charset="0"/>
                <a:cs typeface="Calibri Light" panose="020F0302020204030204" pitchFamily="34" charset="0"/>
              </a:rPr>
              <a:t> de Dieu (cf. 1 Co 13, 12) et nous </a:t>
            </a:r>
            <a:r>
              <a:rPr lang="en-US" sz="3200" dirty="0" err="1">
                <a:latin typeface="Calibri Light" panose="020F0302020204030204" pitchFamily="34" charset="0"/>
                <a:cs typeface="Calibri Light" panose="020F0302020204030204" pitchFamily="34" charset="0"/>
              </a:rPr>
              <a:t>pourrons</a:t>
            </a:r>
            <a:r>
              <a:rPr lang="en-US" sz="3200" dirty="0">
                <a:latin typeface="Calibri Light" panose="020F0302020204030204" pitchFamily="34" charset="0"/>
                <a:cs typeface="Calibri Light" panose="020F0302020204030204" pitchFamily="34" charset="0"/>
              </a:rPr>
              <a:t> lire avec </a:t>
            </a:r>
            <a:r>
              <a:rPr lang="en-US" sz="3200" dirty="0" err="1">
                <a:latin typeface="Calibri Light" panose="020F0302020204030204" pitchFamily="34" charset="0"/>
                <a:cs typeface="Calibri Light" panose="020F0302020204030204" pitchFamily="34" charset="0"/>
              </a:rPr>
              <a:t>une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heureuse</a:t>
            </a:r>
            <a:r>
              <a:rPr lang="en-US" sz="3200" dirty="0">
                <a:latin typeface="Calibri Light" panose="020F0302020204030204" pitchFamily="34" charset="0"/>
                <a:cs typeface="Calibri Light" panose="020F0302020204030204" pitchFamily="34" charset="0"/>
              </a:rPr>
              <a:t> admiration, le </a:t>
            </a:r>
            <a:r>
              <a:rPr lang="en-US" sz="3200" dirty="0" err="1">
                <a:latin typeface="Calibri Light" panose="020F0302020204030204" pitchFamily="34" charset="0"/>
                <a:cs typeface="Calibri Light" panose="020F0302020204030204" pitchFamily="34" charset="0"/>
              </a:rPr>
              <a:t>mystère</a:t>
            </a:r>
            <a:r>
              <a:rPr lang="en-US" sz="3200" dirty="0">
                <a:latin typeface="Calibri Light" panose="020F0302020204030204" pitchFamily="34" charset="0"/>
                <a:cs typeface="Calibri Light" panose="020F0302020204030204" pitchFamily="34" charset="0"/>
              </a:rPr>
              <a:t> de </a:t>
            </a:r>
            <a:r>
              <a:rPr lang="en-US" sz="3200" dirty="0" err="1">
                <a:latin typeface="Calibri Light" panose="020F0302020204030204" pitchFamily="34" charset="0"/>
                <a:cs typeface="Calibri Light" panose="020F0302020204030204" pitchFamily="34" charset="0"/>
              </a:rPr>
              <a:t>l’univers</a:t>
            </a:r>
            <a:r>
              <a:rPr lang="en-US" sz="3200" dirty="0">
                <a:latin typeface="Calibri Light" panose="020F0302020204030204" pitchFamily="34" charset="0"/>
                <a:cs typeface="Calibri Light" panose="020F0302020204030204" pitchFamily="34" charset="0"/>
              </a:rPr>
              <a:t> qui </a:t>
            </a:r>
            <a:r>
              <a:rPr lang="en-US" sz="3200" dirty="0" err="1">
                <a:latin typeface="Calibri Light" panose="020F0302020204030204" pitchFamily="34" charset="0"/>
                <a:cs typeface="Calibri Light" panose="020F0302020204030204" pitchFamily="34" charset="0"/>
              </a:rPr>
              <a:t>participera</a:t>
            </a:r>
            <a:r>
              <a:rPr lang="en-US" sz="3200" dirty="0">
                <a:latin typeface="Calibri Light" panose="020F0302020204030204" pitchFamily="34" charset="0"/>
                <a:cs typeface="Calibri Light" panose="020F0302020204030204" pitchFamily="34" charset="0"/>
              </a:rPr>
              <a:t> avec nous à </a:t>
            </a:r>
            <a:r>
              <a:rPr lang="en-US" sz="3200" dirty="0" err="1">
                <a:latin typeface="Calibri Light" panose="020F0302020204030204" pitchFamily="34" charset="0"/>
                <a:cs typeface="Calibri Light" panose="020F0302020204030204" pitchFamily="34" charset="0"/>
              </a:rPr>
              <a:t>l’espérance</a:t>
            </a:r>
            <a:r>
              <a:rPr lang="en-US" sz="3200" dirty="0">
                <a:latin typeface="Calibri Light" panose="020F0302020204030204" pitchFamily="34" charset="0"/>
                <a:cs typeface="Calibri Light" panose="020F0302020204030204" pitchFamily="34" charset="0"/>
              </a:rPr>
              <a:t> sans fin. » </a:t>
            </a:r>
          </a:p>
          <a:p>
            <a:pPr defTabSz="914400">
              <a:spcAft>
                <a:spcPts val="600"/>
              </a:spcAft>
            </a:pPr>
            <a:r>
              <a:rPr lang="en-US" sz="3200" dirty="0">
                <a:latin typeface="Calibri Light" panose="020F0302020204030204" pitchFamily="34" charset="0"/>
                <a:cs typeface="Calibri Light" panose="020F0302020204030204" pitchFamily="34" charset="0"/>
              </a:rPr>
              <a:t>(Laudato </a:t>
            </a:r>
            <a:r>
              <a:rPr lang="en-US" sz="3200" dirty="0" err="1">
                <a:latin typeface="Calibri Light" panose="020F0302020204030204" pitchFamily="34" charset="0"/>
                <a:cs typeface="Calibri Light" panose="020F0302020204030204" pitchFamily="34" charset="0"/>
              </a:rPr>
              <a:t>si</a:t>
            </a:r>
            <a:r>
              <a:rPr lang="en-US" sz="3200" dirty="0">
                <a:latin typeface="Calibri Light" panose="020F0302020204030204" pitchFamily="34" charset="0"/>
                <a:cs typeface="Calibri Light" panose="020F0302020204030204" pitchFamily="34" charset="0"/>
              </a:rPr>
              <a:t>’, 243)</a:t>
            </a:r>
          </a:p>
          <a:p>
            <a:pPr indent="-228600" defTabSz="914400">
              <a:lnSpc>
                <a:spcPct val="90000"/>
              </a:lnSpc>
              <a:spcAft>
                <a:spcPts val="600"/>
              </a:spcAft>
              <a:buFont typeface="Arial" panose="020B0604020202020204" pitchFamily="34" charset="0"/>
              <a:buChar char="•"/>
            </a:pPr>
            <a:endParaRPr lang="en-US" sz="2200" dirty="0"/>
          </a:p>
        </p:txBody>
      </p:sp>
      <p:pic>
        <p:nvPicPr>
          <p:cNvPr id="3" name="Image 2" descr="Une image contenant texte&#10;&#10;Description générée automatiquement">
            <a:extLst>
              <a:ext uri="{FF2B5EF4-FFF2-40B4-BE49-F238E27FC236}">
                <a16:creationId xmlns:a16="http://schemas.microsoft.com/office/drawing/2014/main" id="{CFDE9CC1-3265-B3EB-63F5-A87A1B3CAE0A}"/>
              </a:ext>
            </a:extLst>
          </p:cNvPr>
          <p:cNvPicPr>
            <a:picLocks noChangeAspect="1"/>
          </p:cNvPicPr>
          <p:nvPr/>
        </p:nvPicPr>
        <p:blipFill>
          <a:blip r:embed="rId2">
            <a:extLst>
              <a:ext uri="{28A0092B-C50C-407E-A947-70E740481C1C}">
                <a14:useLocalDpi xmlns:a14="http://schemas.microsoft.com/office/drawing/2010/main" val="0"/>
              </a:ext>
            </a:extLst>
          </a:blip>
          <a:srcRect b="6021"/>
          <a:stretch>
            <a:fillRect/>
          </a:stretch>
        </p:blipFill>
        <p:spPr>
          <a:xfrm>
            <a:off x="7497949" y="640080"/>
            <a:ext cx="4050773" cy="5577840"/>
          </a:xfrm>
          <a:prstGeom prst="rect">
            <a:avLst/>
          </a:prstGeom>
        </p:spPr>
      </p:pic>
    </p:spTree>
    <p:extLst>
      <p:ext uri="{BB962C8B-B14F-4D97-AF65-F5344CB8AC3E}">
        <p14:creationId xmlns:p14="http://schemas.microsoft.com/office/powerpoint/2010/main" val="3783925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1490008"/>
            <a:ext cx="8839200" cy="3877985"/>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pPr lvl="1"/>
            <a:r>
              <a:rPr lang="fr-FR" sz="3200" dirty="0">
                <a:solidFill>
                  <a:srgbClr val="FF0000"/>
                </a:solidFill>
                <a:latin typeface="Times New Roman" panose="02020603050405020304" pitchFamily="18" charset="0"/>
                <a:cs typeface="Times New Roman" panose="02020603050405020304" pitchFamily="18" charset="0"/>
              </a:rPr>
              <a:t>2.1. Espérer n’est pas savoir</a:t>
            </a:r>
          </a:p>
          <a:p>
            <a:pPr lvl="1"/>
            <a:r>
              <a:rPr lang="fr-FR" sz="3200" dirty="0">
                <a:latin typeface="Times New Roman" panose="02020603050405020304" pitchFamily="18" charset="0"/>
                <a:cs typeface="Times New Roman" panose="02020603050405020304" pitchFamily="18" charset="0"/>
              </a:rPr>
              <a:t>2.2. Représentations de l’au-delà et visée de la foi</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endParaRPr lang="fr-F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89987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87EFAD95-E3B5-DC48-8DC3-5C9E09E16AB8}"/>
              </a:ext>
            </a:extLst>
          </p:cNvPr>
          <p:cNvSpPr txBox="1"/>
          <p:nvPr/>
        </p:nvSpPr>
        <p:spPr>
          <a:xfrm>
            <a:off x="548790" y="3019666"/>
            <a:ext cx="6146978" cy="3410712"/>
          </a:xfrm>
          <a:prstGeom prst="rect">
            <a:avLst/>
          </a:prstGeom>
        </p:spPr>
        <p:txBody>
          <a:bodyPr vert="horz" lIns="91440" tIns="45720" rIns="91440" bIns="45720" rtlCol="0" anchor="t">
            <a:normAutofit lnSpcReduction="10000"/>
          </a:bodyPr>
          <a:lstStyle/>
          <a:p>
            <a:pPr defTabSz="914400">
              <a:spcAft>
                <a:spcPts val="600"/>
              </a:spcAft>
            </a:pPr>
            <a:r>
              <a:rPr lang="en-US" sz="3200" dirty="0">
                <a:latin typeface="Calibri Light" panose="020F0302020204030204" pitchFamily="34" charset="0"/>
                <a:cs typeface="Calibri Light" panose="020F0302020204030204" pitchFamily="34" charset="0"/>
              </a:rPr>
              <a:t>« Les </a:t>
            </a:r>
            <a:r>
              <a:rPr lang="en-US" sz="3200" dirty="0" err="1">
                <a:latin typeface="Calibri Light" panose="020F0302020204030204" pitchFamily="34" charset="0"/>
                <a:cs typeface="Calibri Light" panose="020F0302020204030204" pitchFamily="34" charset="0"/>
              </a:rPr>
              <a:t>énoncés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eschatologiques</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sont</a:t>
            </a:r>
            <a:r>
              <a:rPr lang="en-US" sz="3200" dirty="0">
                <a:latin typeface="Calibri Light" panose="020F0302020204030204" pitchFamily="34" charset="0"/>
                <a:cs typeface="Calibri Light" panose="020F0302020204030204" pitchFamily="34" charset="0"/>
              </a:rPr>
              <a:t> la transposition dans </a:t>
            </a:r>
            <a:r>
              <a:rPr lang="en-US" sz="3200" dirty="0" err="1">
                <a:latin typeface="Calibri Light" panose="020F0302020204030204" pitchFamily="34" charset="0"/>
                <a:cs typeface="Calibri Light" panose="020F0302020204030204" pitchFamily="34" charset="0"/>
              </a:rPr>
              <a:t>l’élément</a:t>
            </a:r>
            <a:r>
              <a:rPr lang="en-US" sz="3200" dirty="0">
                <a:latin typeface="Calibri Light" panose="020F0302020204030204" pitchFamily="34" charset="0"/>
                <a:cs typeface="Calibri Light" panose="020F0302020204030204" pitchFamily="34" charset="0"/>
              </a:rPr>
              <a:t> du </a:t>
            </a:r>
            <a:r>
              <a:rPr lang="en-US" sz="3200" dirty="0" err="1">
                <a:latin typeface="Calibri Light" panose="020F0302020204030204" pitchFamily="34" charset="0"/>
                <a:cs typeface="Calibri Light" panose="020F0302020204030204" pitchFamily="34" charset="0"/>
              </a:rPr>
              <a:t>futur</a:t>
            </a:r>
            <a:r>
              <a:rPr lang="en-US" sz="3200" dirty="0">
                <a:latin typeface="Calibri Light" panose="020F0302020204030204" pitchFamily="34" charset="0"/>
                <a:cs typeface="Calibri Light" panose="020F0302020204030204" pitchFamily="34" charset="0"/>
              </a:rPr>
              <a:t> de </a:t>
            </a:r>
            <a:r>
              <a:rPr lang="en-US" sz="3200" dirty="0" err="1">
                <a:latin typeface="Calibri Light" panose="020F0302020204030204" pitchFamily="34" charset="0"/>
                <a:cs typeface="Calibri Light" panose="020F0302020204030204" pitchFamily="34" charset="0"/>
              </a:rPr>
              <a:t>ce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l’homme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comme</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chrétien</a:t>
            </a:r>
            <a:r>
              <a:rPr lang="en-US" sz="3200" dirty="0">
                <a:latin typeface="Calibri Light" panose="020F0302020204030204" pitchFamily="34" charset="0"/>
                <a:cs typeface="Calibri Light" panose="020F0302020204030204" pitchFamily="34" charset="0"/>
              </a:rPr>
              <a:t>, vit dans la grâce </a:t>
            </a:r>
            <a:r>
              <a:rPr lang="en-US" sz="3200" dirty="0" err="1">
                <a:latin typeface="Calibri Light" panose="020F0302020204030204" pitchFamily="34" charset="0"/>
                <a:cs typeface="Calibri Light" panose="020F0302020204030204" pitchFamily="34" charset="0"/>
              </a:rPr>
              <a:t>comme</a:t>
            </a:r>
            <a:r>
              <a:rPr lang="en-US" sz="3200" dirty="0">
                <a:latin typeface="Calibri Light" panose="020F0302020204030204" pitchFamily="34" charset="0"/>
                <a:cs typeface="Calibri Light" panose="020F0302020204030204" pitchFamily="34" charset="0"/>
              </a:rPr>
              <a:t> son </a:t>
            </a:r>
            <a:r>
              <a:rPr lang="en-US" sz="3200" dirty="0" err="1">
                <a:latin typeface="Calibri Light" panose="020F0302020204030204" pitchFamily="34" charset="0"/>
                <a:cs typeface="Calibri Light" panose="020F0302020204030204" pitchFamily="34" charset="0"/>
              </a:rPr>
              <a:t>présent</a:t>
            </a:r>
            <a:r>
              <a:rPr lang="en-US" sz="3200" dirty="0">
                <a:latin typeface="Calibri Light" panose="020F0302020204030204" pitchFamily="34" charset="0"/>
                <a:cs typeface="Calibri Light" panose="020F0302020204030204" pitchFamily="34" charset="0"/>
              </a:rPr>
              <a:t>. » </a:t>
            </a:r>
          </a:p>
          <a:p>
            <a:pPr defTabSz="914400">
              <a:spcAft>
                <a:spcPts val="600"/>
              </a:spcAft>
            </a:pPr>
            <a:r>
              <a:rPr lang="en-US" sz="3200" dirty="0">
                <a:latin typeface="Calibri Light" panose="020F0302020204030204" pitchFamily="34" charset="0"/>
                <a:cs typeface="Calibri Light" panose="020F0302020204030204" pitchFamily="34" charset="0"/>
              </a:rPr>
              <a:t>(Karl Rahner, </a:t>
            </a:r>
            <a:r>
              <a:rPr lang="en-US" sz="3200" dirty="0" err="1">
                <a:latin typeface="Calibri Light" panose="020F0302020204030204" pitchFamily="34" charset="0"/>
                <a:cs typeface="Calibri Light" panose="020F0302020204030204" pitchFamily="34" charset="0"/>
              </a:rPr>
              <a:t>Traité</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fondamental</a:t>
            </a:r>
            <a:r>
              <a:rPr lang="en-US" sz="3200" dirty="0">
                <a:latin typeface="Calibri Light" panose="020F0302020204030204" pitchFamily="34" charset="0"/>
                <a:cs typeface="Calibri Light" panose="020F0302020204030204" pitchFamily="34" charset="0"/>
              </a:rPr>
              <a:t> de la </a:t>
            </a:r>
            <a:r>
              <a:rPr lang="en-US" sz="3200" dirty="0" err="1">
                <a:latin typeface="Calibri Light" panose="020F0302020204030204" pitchFamily="34" charset="0"/>
                <a:cs typeface="Calibri Light" panose="020F0302020204030204" pitchFamily="34" charset="0"/>
              </a:rPr>
              <a:t>foi</a:t>
            </a:r>
            <a:r>
              <a:rPr lang="en-US" sz="3200" dirty="0">
                <a:latin typeface="Calibri Light" panose="020F0302020204030204" pitchFamily="34" charset="0"/>
                <a:cs typeface="Calibri Light" panose="020F0302020204030204" pitchFamily="34" charset="0"/>
              </a:rPr>
              <a:t>) </a:t>
            </a:r>
          </a:p>
        </p:txBody>
      </p:sp>
      <p:pic>
        <p:nvPicPr>
          <p:cNvPr id="3" name="Image 2" descr="Une image contenant personne, homme, complet&#10;&#10;Description générée automatiquement">
            <a:extLst>
              <a:ext uri="{FF2B5EF4-FFF2-40B4-BE49-F238E27FC236}">
                <a16:creationId xmlns:a16="http://schemas.microsoft.com/office/drawing/2014/main" id="{4EAD5E87-C5A1-AB43-9DCF-4DA2A3B673B0}"/>
              </a:ext>
            </a:extLst>
          </p:cNvPr>
          <p:cNvPicPr>
            <a:picLocks noChangeAspect="1"/>
          </p:cNvPicPr>
          <p:nvPr/>
        </p:nvPicPr>
        <p:blipFill rotWithShape="1">
          <a:blip r:embed="rId2"/>
          <a:srcRect l="4369" r="8465"/>
          <a:stretch/>
        </p:blipFill>
        <p:spPr>
          <a:xfrm>
            <a:off x="7209069" y="640080"/>
            <a:ext cx="3719414" cy="5577840"/>
          </a:xfrm>
          <a:prstGeom prst="rect">
            <a:avLst/>
          </a:prstGeom>
        </p:spPr>
      </p:pic>
    </p:spTree>
    <p:extLst>
      <p:ext uri="{BB962C8B-B14F-4D97-AF65-F5344CB8AC3E}">
        <p14:creationId xmlns:p14="http://schemas.microsoft.com/office/powerpoint/2010/main" val="42314333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676400" y="1189118"/>
            <a:ext cx="8839200" cy="3877985"/>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pPr lvl="1"/>
            <a:r>
              <a:rPr lang="fr-FR" sz="3200" dirty="0">
                <a:latin typeface="Times New Roman" panose="02020603050405020304" pitchFamily="18" charset="0"/>
                <a:cs typeface="Times New Roman" panose="02020603050405020304" pitchFamily="18" charset="0"/>
              </a:rPr>
              <a:t>2.1. Espérer n’est pas savoir </a:t>
            </a:r>
          </a:p>
          <a:p>
            <a:pPr lvl="1"/>
            <a:r>
              <a:rPr lang="fr-FR" sz="3200" dirty="0">
                <a:solidFill>
                  <a:srgbClr val="FF0000"/>
                </a:solidFill>
                <a:latin typeface="Times New Roman" panose="02020603050405020304" pitchFamily="18" charset="0"/>
                <a:cs typeface="Times New Roman" panose="02020603050405020304" pitchFamily="18" charset="0"/>
              </a:rPr>
              <a:t>2.2. Représentations de l’au-delà et visée de la foi</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endParaRPr lang="fr-F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6133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955800" y="1243787"/>
            <a:ext cx="8280400" cy="4370427"/>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r>
              <a:rPr lang="fr-FR" sz="3200" b="1" dirty="0">
                <a:latin typeface="Times New Roman" panose="02020603050405020304" pitchFamily="18" charset="0"/>
                <a:cs typeface="Times New Roman" panose="02020603050405020304" pitchFamily="18" charset="0"/>
              </a:rPr>
              <a:t>	</a:t>
            </a:r>
          </a:p>
          <a:p>
            <a:r>
              <a:rPr lang="fr-FR" sz="3200" b="1" dirty="0">
                <a:solidFill>
                  <a:srgbClr val="FF0000"/>
                </a:solidFill>
                <a:latin typeface="Times New Roman" panose="02020603050405020304" pitchFamily="18" charset="0"/>
                <a:cs typeface="Times New Roman" panose="02020603050405020304" pitchFamily="18" charset="0"/>
              </a:rPr>
              <a:t>3. LE JOUR DU SEIGNEUR</a:t>
            </a:r>
            <a:r>
              <a:rPr lang="fr-FR" sz="3200" b="1" dirty="0">
                <a:latin typeface="Times New Roman" panose="02020603050405020304" pitchFamily="18" charset="0"/>
                <a:cs typeface="Times New Roman" panose="02020603050405020304" pitchFamily="18" charset="0"/>
              </a:rPr>
              <a:t>	</a:t>
            </a:r>
          </a:p>
          <a:p>
            <a:pPr lvl="1"/>
            <a:r>
              <a:rPr lang="fr-FR" sz="3200" dirty="0">
                <a:latin typeface="Times New Roman" panose="02020603050405020304" pitchFamily="18" charset="0"/>
                <a:cs typeface="Times New Roman" panose="02020603050405020304" pitchFamily="18" charset="0"/>
              </a:rPr>
              <a:t>3.1.   Le retour du Christ et la fin des temps	</a:t>
            </a:r>
          </a:p>
          <a:p>
            <a:pPr lvl="1"/>
            <a:r>
              <a:rPr lang="fr-FR" sz="3200" dirty="0">
                <a:latin typeface="Times New Roman" panose="02020603050405020304" pitchFamily="18" charset="0"/>
                <a:cs typeface="Times New Roman" panose="02020603050405020304" pitchFamily="18" charset="0"/>
              </a:rPr>
              <a:t>3.2.	Le jugement dernier	</a:t>
            </a:r>
          </a:p>
          <a:p>
            <a:pPr lvl="1"/>
            <a:r>
              <a:rPr lang="fr-FR" sz="3200" dirty="0">
                <a:latin typeface="Times New Roman" panose="02020603050405020304" pitchFamily="18" charset="0"/>
                <a:cs typeface="Times New Roman" panose="02020603050405020304" pitchFamily="18" charset="0"/>
              </a:rPr>
              <a:t>3.3.	Deux tableaux </a:t>
            </a:r>
          </a:p>
          <a:p>
            <a:endParaRPr lang="fr-F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5115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4" name="Picture 4" descr="Porte de l'Enfer | La Porte de l'Enfer">
            <a:extLst>
              <a:ext uri="{FF2B5EF4-FFF2-40B4-BE49-F238E27FC236}">
                <a16:creationId xmlns:a16="http://schemas.microsoft.com/office/drawing/2014/main" id="{E28791EA-C666-7913-3672-26A5AF1559D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4030" y="643467"/>
            <a:ext cx="3710540" cy="557106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Le Jugement dernier (Michel-Ange) — Wikipédia">
            <a:extLst>
              <a:ext uri="{FF2B5EF4-FFF2-40B4-BE49-F238E27FC236}">
                <a16:creationId xmlns:a16="http://schemas.microsoft.com/office/drawing/2014/main" id="{B5FC3370-E684-9C46-C29A-0735F2C3988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97996" y="643467"/>
            <a:ext cx="5009405"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406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Le Christ Roi de l’Univers, BAV Arch. Cap. S. Pietro. B. 63, f. 188v">
            <a:extLst>
              <a:ext uri="{FF2B5EF4-FFF2-40B4-BE49-F238E27FC236}">
                <a16:creationId xmlns:a16="http://schemas.microsoft.com/office/drawing/2014/main" id="{92F49A10-2DC3-43A2-7209-10507130EAF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43938" y="643466"/>
            <a:ext cx="9904123"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509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CB1D3FD-483C-0446-BB3B-13ECAB7D65FD}"/>
              </a:ext>
            </a:extLst>
          </p:cNvPr>
          <p:cNvSpPr txBox="1"/>
          <p:nvPr/>
        </p:nvSpPr>
        <p:spPr>
          <a:xfrm>
            <a:off x="1568245" y="1905506"/>
            <a:ext cx="9055510" cy="3046988"/>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rPr>
              <a:t>« Dans la maison de mon Père, il y a beaucoup de demeures. Sinon vous aurais-je dit que j’allais vous préparer le lieu où vous serez ? Lorsque je serai allé vous le préparer je reviendrai et je vous prendrai avec moi, si bien que là où je suis, vous serez vous aussi. » </a:t>
            </a:r>
          </a:p>
          <a:p>
            <a:pPr algn="just"/>
            <a:r>
              <a:rPr lang="fr-FR" sz="3200" dirty="0">
                <a:latin typeface="Calibri Light" panose="020F0302020204030204" pitchFamily="34" charset="0"/>
                <a:cs typeface="Calibri Light" panose="020F0302020204030204" pitchFamily="34" charset="0"/>
              </a:rPr>
              <a:t>(</a:t>
            </a:r>
            <a:r>
              <a:rPr lang="fr-FR" sz="3200" dirty="0" err="1">
                <a:latin typeface="Calibri Light" panose="020F0302020204030204" pitchFamily="34" charset="0"/>
                <a:cs typeface="Calibri Light" panose="020F0302020204030204" pitchFamily="34" charset="0"/>
              </a:rPr>
              <a:t>Jn</a:t>
            </a:r>
            <a:r>
              <a:rPr lang="fr-FR" sz="3200" dirty="0">
                <a:latin typeface="Calibri Light" panose="020F0302020204030204" pitchFamily="34" charset="0"/>
                <a:cs typeface="Calibri Light" panose="020F0302020204030204" pitchFamily="34" charset="0"/>
              </a:rPr>
              <a:t> 14, 2-3)</a:t>
            </a:r>
          </a:p>
        </p:txBody>
      </p:sp>
    </p:spTree>
    <p:extLst>
      <p:ext uri="{BB962C8B-B14F-4D97-AF65-F5344CB8AC3E}">
        <p14:creationId xmlns:p14="http://schemas.microsoft.com/office/powerpoint/2010/main" val="3086296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E9BD7B6-6EC9-12A8-58E7-67842B20EE05}"/>
              </a:ext>
            </a:extLst>
          </p:cNvPr>
          <p:cNvSpPr txBox="1"/>
          <p:nvPr/>
        </p:nvSpPr>
        <p:spPr>
          <a:xfrm>
            <a:off x="1715362" y="2351782"/>
            <a:ext cx="8761276" cy="1077218"/>
          </a:xfrm>
          <a:prstGeom prst="rect">
            <a:avLst/>
          </a:prstGeom>
          <a:noFill/>
        </p:spPr>
        <p:txBody>
          <a:bodyPr wrap="square" rtlCol="0">
            <a:spAutoFit/>
          </a:bodyPr>
          <a:lstStyle/>
          <a:p>
            <a:pPr marL="540385" marR="536575" algn="just"/>
            <a:r>
              <a:rPr lang="fr-FR" sz="3200" dirty="0">
                <a:latin typeface="Calibri Light" panose="020F0302020204030204" pitchFamily="34" charset="0"/>
                <a:cs typeface="Calibri Light" panose="020F0302020204030204" pitchFamily="34" charset="0"/>
              </a:rPr>
              <a:t>« Le Fils de l’homme quand il viendra trouvera-t-il la foi sur terre ? » (</a:t>
            </a:r>
            <a:r>
              <a:rPr lang="fr-FR" sz="3200" dirty="0" err="1">
                <a:latin typeface="Calibri Light" panose="020F0302020204030204" pitchFamily="34" charset="0"/>
                <a:cs typeface="Calibri Light" panose="020F0302020204030204" pitchFamily="34" charset="0"/>
              </a:rPr>
              <a:t>Lc</a:t>
            </a:r>
            <a:r>
              <a:rPr lang="fr-FR" sz="3200" dirty="0">
                <a:latin typeface="Calibri Light" panose="020F0302020204030204" pitchFamily="34" charset="0"/>
                <a:cs typeface="Calibri Light" panose="020F0302020204030204" pitchFamily="34" charset="0"/>
              </a:rPr>
              <a:t> 18, 8) </a:t>
            </a:r>
          </a:p>
        </p:txBody>
      </p:sp>
    </p:spTree>
    <p:extLst>
      <p:ext uri="{BB962C8B-B14F-4D97-AF65-F5344CB8AC3E}">
        <p14:creationId xmlns:p14="http://schemas.microsoft.com/office/powerpoint/2010/main" val="167662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Les &quot;Belles Heures&quot; du duc de Berry, un manuscrit du XVe siècle exposé au  Louvre">
            <a:extLst>
              <a:ext uri="{FF2B5EF4-FFF2-40B4-BE49-F238E27FC236}">
                <a16:creationId xmlns:a16="http://schemas.microsoft.com/office/drawing/2014/main" id="{D978D723-0B4D-5036-1B74-F83C6DBFB0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358" t="4849" r="25653"/>
          <a:stretch>
            <a:fillRect/>
          </a:stretch>
        </p:blipFill>
        <p:spPr bwMode="auto">
          <a:xfrm>
            <a:off x="1110300" y="788739"/>
            <a:ext cx="3846921" cy="5280522"/>
          </a:xfrm>
          <a:prstGeom prst="rect">
            <a:avLst/>
          </a:prstGeom>
          <a:noFill/>
          <a:extLst>
            <a:ext uri="{909E8E84-426E-40DD-AFC4-6F175D3DCCD1}">
              <a14:hiddenFill xmlns:a14="http://schemas.microsoft.com/office/drawing/2010/main">
                <a:solidFill>
                  <a:srgbClr val="FFFFFF"/>
                </a:solidFill>
              </a14:hiddenFill>
            </a:ext>
          </a:extLst>
        </p:spPr>
      </p:pic>
      <p:cxnSp>
        <p:nvCxnSpPr>
          <p:cNvPr id="7177" name="Straight Connector 7176">
            <a:extLst>
              <a:ext uri="{FF2B5EF4-FFF2-40B4-BE49-F238E27FC236}">
                <a16:creationId xmlns:a16="http://schemas.microsoft.com/office/drawing/2014/main" id="{4D56677B-C0B7-4DAC-ACAD-8054FF1B59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573887"/>
            <a:ext cx="0" cy="3710227"/>
          </a:xfrm>
          <a:prstGeom prst="line">
            <a:avLst/>
          </a:prstGeom>
          <a:ln w="19050">
            <a:solidFill>
              <a:srgbClr val="4C85CD"/>
            </a:solidFill>
          </a:ln>
        </p:spPr>
        <p:style>
          <a:lnRef idx="1">
            <a:schemeClr val="accent1"/>
          </a:lnRef>
          <a:fillRef idx="0">
            <a:schemeClr val="accent1"/>
          </a:fillRef>
          <a:effectRef idx="0">
            <a:schemeClr val="accent1"/>
          </a:effectRef>
          <a:fontRef idx="minor">
            <a:schemeClr val="tx1"/>
          </a:fontRef>
        </p:style>
      </p:cxnSp>
      <p:pic>
        <p:nvPicPr>
          <p:cNvPr id="7172" name="Picture 4" descr="Les Très Riches Heures du Duc de Berry, chef d'œuvre de l'École de Bourges">
            <a:extLst>
              <a:ext uri="{FF2B5EF4-FFF2-40B4-BE49-F238E27FC236}">
                <a16:creationId xmlns:a16="http://schemas.microsoft.com/office/drawing/2014/main" id="{AA3030A7-E153-AFCA-F21D-7F9100A699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355" t="-775" r="6451" b="11228"/>
          <a:stretch>
            <a:fillRect/>
          </a:stretch>
        </p:blipFill>
        <p:spPr bwMode="auto">
          <a:xfrm>
            <a:off x="7234780" y="788739"/>
            <a:ext cx="3675140" cy="5280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2318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Un lever de soleil présentant un mirage supérieur - Photos Futura">
            <a:extLst>
              <a:ext uri="{FF2B5EF4-FFF2-40B4-BE49-F238E27FC236}">
                <a16:creationId xmlns:a16="http://schemas.microsoft.com/office/drawing/2014/main" id="{1FC1D43A-340E-5886-9EA3-8F6490F5C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 y="0"/>
            <a:ext cx="1316736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9437B55E-376D-13BB-E4B8-7E423D288C15}"/>
              </a:ext>
            </a:extLst>
          </p:cNvPr>
          <p:cNvSpPr txBox="1"/>
          <p:nvPr/>
        </p:nvSpPr>
        <p:spPr>
          <a:xfrm>
            <a:off x="3305505" y="1849072"/>
            <a:ext cx="4621999" cy="1089529"/>
          </a:xfrm>
          <a:prstGeom prst="rect">
            <a:avLst/>
          </a:prstGeom>
          <a:noFill/>
        </p:spPr>
        <p:txBody>
          <a:bodyPr wrap="square" rtlCol="0">
            <a:spAutoFit/>
          </a:bodyPr>
          <a:lstStyle/>
          <a:p>
            <a:pPr algn="r" defTabSz="914400">
              <a:lnSpc>
                <a:spcPct val="90000"/>
              </a:lnSpc>
              <a:spcBef>
                <a:spcPct val="0"/>
              </a:spcBef>
              <a:spcAft>
                <a:spcPts val="600"/>
              </a:spcAft>
            </a:pPr>
            <a:r>
              <a:rPr lang="en-US" sz="7200" b="1" dirty="0">
                <a:solidFill>
                  <a:srgbClr val="FFFFFF"/>
                </a:solidFill>
              </a:rPr>
              <a:t>PAROUSIE</a:t>
            </a:r>
          </a:p>
        </p:txBody>
      </p:sp>
    </p:spTree>
    <p:extLst>
      <p:ext uri="{BB962C8B-B14F-4D97-AF65-F5344CB8AC3E}">
        <p14:creationId xmlns:p14="http://schemas.microsoft.com/office/powerpoint/2010/main" val="121475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219657B-9F84-1C74-6B97-B432B1524390}"/>
              </a:ext>
            </a:extLst>
          </p:cNvPr>
          <p:cNvSpPr txBox="1"/>
          <p:nvPr/>
        </p:nvSpPr>
        <p:spPr>
          <a:xfrm>
            <a:off x="1371600" y="1166842"/>
            <a:ext cx="9448800" cy="4524315"/>
          </a:xfrm>
          <a:prstGeom prst="rect">
            <a:avLst/>
          </a:prstGeom>
          <a:noFill/>
        </p:spPr>
        <p:txBody>
          <a:bodyPr wrap="square" rtlCol="0">
            <a:spAutoFit/>
          </a:bodyPr>
          <a:lstStyle/>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Ces jours-là seront des jours de détresse comme il n’y en a pas eu de pareille depuis le commencement du monde que Dieu a créé jusqu’à maintenant, et comme il n’y en aura plus […]. 24. Mais en ces jours-là, après cette détresse, le soleil s’obscurcira, la lune ne brillera plus, les étoiles se mettront à tomber du ciel et les puissances qui sont dans les cieux seront ébranlées. </a:t>
            </a:r>
          </a:p>
        </p:txBody>
      </p:sp>
    </p:spTree>
    <p:extLst>
      <p:ext uri="{BB962C8B-B14F-4D97-AF65-F5344CB8AC3E}">
        <p14:creationId xmlns:p14="http://schemas.microsoft.com/office/powerpoint/2010/main" val="3750331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B0054-360D-8445-8C44-4CF3F124E210}"/>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500322D-77DE-6435-B855-B8F943A04D72}"/>
              </a:ext>
            </a:extLst>
          </p:cNvPr>
          <p:cNvSpPr txBox="1"/>
          <p:nvPr/>
        </p:nvSpPr>
        <p:spPr>
          <a:xfrm>
            <a:off x="1249680" y="2151727"/>
            <a:ext cx="9692640" cy="2554545"/>
          </a:xfrm>
          <a:prstGeom prst="rect">
            <a:avLst/>
          </a:prstGeom>
          <a:noFill/>
        </p:spPr>
        <p:txBody>
          <a:bodyPr wrap="square" rtlCol="0">
            <a:spAutoFit/>
          </a:bodyPr>
          <a:lstStyle/>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Alors on verra </a:t>
            </a:r>
            <a:r>
              <a:rPr lang="fr-FR" sz="3200" dirty="0">
                <a:latin typeface="Calibri Light" panose="020F0302020204030204" pitchFamily="34" charset="0"/>
                <a:ea typeface="MS Mincho" panose="02020609040205080304" pitchFamily="49" charset="-128"/>
                <a:cs typeface="Calibri Light" panose="020F0302020204030204" pitchFamily="34" charset="0"/>
              </a:rPr>
              <a:t>le Fils de l’homme </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venir, entouré de nuées, dans la plénitude de la puissance et dans la gloire. Alors il enverra les anges et, des quatre vents, de l’extrémité de la terre à l’extrémité du ciel, il rassemblera ses élus. » (Mc 13, 19-27 )</a:t>
            </a:r>
          </a:p>
        </p:txBody>
      </p:sp>
    </p:spTree>
    <p:extLst>
      <p:ext uri="{BB962C8B-B14F-4D97-AF65-F5344CB8AC3E}">
        <p14:creationId xmlns:p14="http://schemas.microsoft.com/office/powerpoint/2010/main" val="5173420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CB1D3FD-483C-0446-BB3B-13ECAB7D65FD}"/>
              </a:ext>
            </a:extLst>
          </p:cNvPr>
          <p:cNvSpPr txBox="1"/>
          <p:nvPr/>
        </p:nvSpPr>
        <p:spPr>
          <a:xfrm>
            <a:off x="1318260" y="1166842"/>
            <a:ext cx="9555480" cy="4524315"/>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rPr>
              <a:t>« Alors je vis un ciel nouveau et une terre nouvelle, car le premier ciel et la première terre ont disparu et la mer n’est plus (…). Et j’entendis, venant du trône une voix forte qui disait : Voici la demeure de Dieu avec les hommes. Il demeurera avec eux. Ils seront ses peuples et lui sera le Dieu qui est avec eux. Il essuiera toute larme de leurs yeux. La mort ne sera plus. Il n’y aura plus ni deuil, ni cri, ni souffrance, car le monde ancien a disparu. » (</a:t>
            </a:r>
            <a:r>
              <a:rPr lang="fr-FR" sz="3200" dirty="0" err="1">
                <a:latin typeface="Calibri Light" panose="020F0302020204030204" pitchFamily="34" charset="0"/>
                <a:cs typeface="Calibri Light" panose="020F0302020204030204" pitchFamily="34" charset="0"/>
              </a:rPr>
              <a:t>Ap</a:t>
            </a:r>
            <a:r>
              <a:rPr lang="fr-FR" sz="3200" dirty="0">
                <a:latin typeface="Calibri Light" panose="020F0302020204030204" pitchFamily="34" charset="0"/>
                <a:cs typeface="Calibri Light" panose="020F0302020204030204" pitchFamily="34" charset="0"/>
              </a:rPr>
              <a:t> 21, 1-4) </a:t>
            </a:r>
          </a:p>
        </p:txBody>
      </p:sp>
    </p:spTree>
    <p:extLst>
      <p:ext uri="{BB962C8B-B14F-4D97-AF65-F5344CB8AC3E}">
        <p14:creationId xmlns:p14="http://schemas.microsoft.com/office/powerpoint/2010/main" val="2423774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2C39BC6-797E-1010-C7E1-E0ADFAB65EF4}"/>
              </a:ext>
            </a:extLst>
          </p:cNvPr>
          <p:cNvSpPr txBox="1"/>
          <p:nvPr/>
        </p:nvSpPr>
        <p:spPr>
          <a:xfrm>
            <a:off x="1320800" y="1659285"/>
            <a:ext cx="9550400" cy="3539430"/>
          </a:xfrm>
          <a:prstGeom prst="rect">
            <a:avLst/>
          </a:prstGeom>
          <a:noFill/>
        </p:spPr>
        <p:txBody>
          <a:bodyPr wrap="square" rtlCol="0">
            <a:spAutoFit/>
          </a:bodyPr>
          <a:lstStyle/>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Mais ce jour et cette heure, nul ne les connaît, ni les anges des cieux, ni le Fils, personne sinon le Père, et lui seul. » (Mt 24, 26)</a:t>
            </a:r>
          </a:p>
          <a:p>
            <a:pPr marL="540385" marR="536575" algn="just"/>
            <a:endPar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endParaRPr>
          </a:p>
          <a:p>
            <a:pPr marL="540385" marR="536575" algn="just"/>
            <a:endPar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endParaRPr>
          </a:p>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Cette génération ne passera pas que tout cela n’arrive. » (Mt 24, 34)</a:t>
            </a:r>
          </a:p>
        </p:txBody>
      </p:sp>
    </p:spTree>
    <p:extLst>
      <p:ext uri="{BB962C8B-B14F-4D97-AF65-F5344CB8AC3E}">
        <p14:creationId xmlns:p14="http://schemas.microsoft.com/office/powerpoint/2010/main" val="2534404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descr="Une image contenant nature, lune, nuage, ciel&#10;&#10;Description générée automatiquement">
            <a:extLst>
              <a:ext uri="{FF2B5EF4-FFF2-40B4-BE49-F238E27FC236}">
                <a16:creationId xmlns:a16="http://schemas.microsoft.com/office/drawing/2014/main" id="{8550267C-204A-3578-8052-E21CB86545CB}"/>
              </a:ext>
            </a:extLst>
          </p:cNvPr>
          <p:cNvPicPr>
            <a:picLocks noChangeAspect="1"/>
          </p:cNvPicPr>
          <p:nvPr/>
        </p:nvPicPr>
        <p:blipFill rotWithShape="1">
          <a:blip r:embed="rId2"/>
          <a:srcRect r="5666"/>
          <a:stretch/>
        </p:blipFill>
        <p:spPr>
          <a:xfrm>
            <a:off x="482346" y="1266444"/>
            <a:ext cx="4818889" cy="3822091"/>
          </a:xfrm>
          <a:prstGeom prst="rect">
            <a:avLst/>
          </a:prstGeom>
        </p:spPr>
      </p:pic>
      <p:sp>
        <p:nvSpPr>
          <p:cNvPr id="1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a:extLst>
              <a:ext uri="{FF2B5EF4-FFF2-40B4-BE49-F238E27FC236}">
                <a16:creationId xmlns:a16="http://schemas.microsoft.com/office/drawing/2014/main" id="{7718CC05-809F-1CF9-13FF-9E57E0EB5B08}"/>
              </a:ext>
            </a:extLst>
          </p:cNvPr>
          <p:cNvSpPr txBox="1"/>
          <p:nvPr/>
        </p:nvSpPr>
        <p:spPr>
          <a:xfrm>
            <a:off x="5783580" y="2664886"/>
            <a:ext cx="6195060" cy="3550789"/>
          </a:xfrm>
          <a:prstGeom prst="rect">
            <a:avLst/>
          </a:prstGeom>
        </p:spPr>
        <p:txBody>
          <a:bodyPr vert="horz" lIns="91440" tIns="45720" rIns="91440" bIns="45720" rtlCol="0" anchor="t">
            <a:noAutofit/>
          </a:bodyPr>
          <a:lstStyle/>
          <a:p>
            <a:pPr marL="176679" marR="402421" algn="just" defTabSz="914400">
              <a:lnSpc>
                <a:spcPct val="90000"/>
              </a:lnSpc>
              <a:spcAft>
                <a:spcPts val="600"/>
              </a:spcAft>
            </a:pPr>
            <a:r>
              <a:rPr lang="en-US" sz="3200" dirty="0">
                <a:latin typeface="Calibri Light" panose="020F0302020204030204" pitchFamily="34" charset="0"/>
                <a:cs typeface="Calibri Light" panose="020F0302020204030204" pitchFamily="34" charset="0"/>
              </a:rPr>
              <a:t>« Quant aux temps et aux moments, frères, vous </a:t>
            </a:r>
            <a:r>
              <a:rPr lang="en-US" sz="3200" dirty="0" err="1">
                <a:latin typeface="Calibri Light" panose="020F0302020204030204" pitchFamily="34" charset="0"/>
                <a:cs typeface="Calibri Light" panose="020F0302020204030204" pitchFamily="34" charset="0"/>
              </a:rPr>
              <a:t>n’avez</a:t>
            </a:r>
            <a:r>
              <a:rPr lang="en-US" sz="3200" dirty="0">
                <a:latin typeface="Calibri Light" panose="020F0302020204030204" pitchFamily="34" charset="0"/>
                <a:cs typeface="Calibri Light" panose="020F0302020204030204" pitchFamily="34" charset="0"/>
              </a:rPr>
              <a:t> pas </a:t>
            </a:r>
            <a:r>
              <a:rPr lang="en-US" sz="3200" dirty="0" err="1">
                <a:latin typeface="Calibri Light" panose="020F0302020204030204" pitchFamily="34" charset="0"/>
                <a:cs typeface="Calibri Light" panose="020F0302020204030204" pitchFamily="34" charset="0"/>
              </a:rPr>
              <a:t>besoin</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qu’on</a:t>
            </a:r>
            <a:r>
              <a:rPr lang="en-US" sz="3200" dirty="0">
                <a:latin typeface="Calibri Light" panose="020F0302020204030204" pitchFamily="34" charset="0"/>
                <a:cs typeface="Calibri Light" panose="020F0302020204030204" pitchFamily="34" charset="0"/>
              </a:rPr>
              <a:t> vous </a:t>
            </a:r>
            <a:r>
              <a:rPr lang="en-US" sz="3200" dirty="0" err="1">
                <a:latin typeface="Calibri Light" panose="020F0302020204030204" pitchFamily="34" charset="0"/>
                <a:cs typeface="Calibri Light" panose="020F0302020204030204" pitchFamily="34" charset="0"/>
              </a:rPr>
              <a:t>en</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écrive</a:t>
            </a:r>
            <a:r>
              <a:rPr lang="en-US" sz="3200" dirty="0">
                <a:latin typeface="Calibri Light" panose="020F0302020204030204" pitchFamily="34" charset="0"/>
                <a:cs typeface="Calibri Light" panose="020F0302020204030204" pitchFamily="34" charset="0"/>
              </a:rPr>
              <a:t>. Vous-</a:t>
            </a:r>
            <a:r>
              <a:rPr lang="en-US" sz="3200" dirty="0" err="1">
                <a:latin typeface="Calibri Light" panose="020F0302020204030204" pitchFamily="34" charset="0"/>
                <a:cs typeface="Calibri Light" panose="020F0302020204030204" pitchFamily="34" charset="0"/>
              </a:rPr>
              <a:t>mêmes</a:t>
            </a:r>
            <a:r>
              <a:rPr lang="en-US" sz="3200" dirty="0">
                <a:latin typeface="Calibri Light" panose="020F0302020204030204" pitchFamily="34" charset="0"/>
                <a:cs typeface="Calibri Light" panose="020F0302020204030204" pitchFamily="34" charset="0"/>
              </a:rPr>
              <a:t> le </a:t>
            </a:r>
            <a:r>
              <a:rPr lang="en-US" sz="3200" dirty="0" err="1">
                <a:latin typeface="Calibri Light" panose="020F0302020204030204" pitchFamily="34" charset="0"/>
                <a:cs typeface="Calibri Light" panose="020F0302020204030204" pitchFamily="34" charset="0"/>
              </a:rPr>
              <a:t>savez</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parfaitement</a:t>
            </a:r>
            <a:r>
              <a:rPr lang="en-US" sz="3200" dirty="0">
                <a:latin typeface="Calibri Light" panose="020F0302020204030204" pitchFamily="34" charset="0"/>
                <a:cs typeface="Calibri Light" panose="020F0302020204030204" pitchFamily="34" charset="0"/>
              </a:rPr>
              <a:t> : le jour du Seigneur </a:t>
            </a:r>
            <a:r>
              <a:rPr lang="en-US" sz="3200" dirty="0" err="1">
                <a:latin typeface="Calibri Light" panose="020F0302020204030204" pitchFamily="34" charset="0"/>
                <a:cs typeface="Calibri Light" panose="020F0302020204030204" pitchFamily="34" charset="0"/>
              </a:rPr>
              <a:t>vient</a:t>
            </a:r>
            <a:r>
              <a:rPr lang="en-US" sz="3200" dirty="0">
                <a:latin typeface="Calibri Light" panose="020F0302020204030204" pitchFamily="34" charset="0"/>
                <a:cs typeface="Calibri Light" panose="020F0302020204030204" pitchFamily="34" charset="0"/>
              </a:rPr>
              <a:t> </a:t>
            </a:r>
            <a:r>
              <a:rPr lang="en-US" sz="3200" dirty="0" err="1">
                <a:latin typeface="Calibri Light" panose="020F0302020204030204" pitchFamily="34" charset="0"/>
                <a:cs typeface="Calibri Light" panose="020F0302020204030204" pitchFamily="34" charset="0"/>
              </a:rPr>
              <a:t>comme</a:t>
            </a:r>
            <a:r>
              <a:rPr lang="en-US" sz="3200" dirty="0">
                <a:latin typeface="Calibri Light" panose="020F0302020204030204" pitchFamily="34" charset="0"/>
                <a:cs typeface="Calibri Light" panose="020F0302020204030204" pitchFamily="34" charset="0"/>
              </a:rPr>
              <a:t> un </a:t>
            </a:r>
            <a:r>
              <a:rPr lang="en-US" sz="3200" dirty="0" err="1">
                <a:latin typeface="Calibri Light" panose="020F0302020204030204" pitchFamily="34" charset="0"/>
                <a:cs typeface="Calibri Light" panose="020F0302020204030204" pitchFamily="34" charset="0"/>
              </a:rPr>
              <a:t>voleur</a:t>
            </a:r>
            <a:r>
              <a:rPr lang="en-US" sz="3200" dirty="0">
                <a:latin typeface="Calibri Light" panose="020F0302020204030204" pitchFamily="34" charset="0"/>
                <a:cs typeface="Calibri Light" panose="020F0302020204030204" pitchFamily="34" charset="0"/>
              </a:rPr>
              <a:t> dans la nuit. » (1 Th 5,1-2)  </a:t>
            </a:r>
          </a:p>
        </p:txBody>
      </p:sp>
    </p:spTree>
    <p:extLst>
      <p:ext uri="{BB962C8B-B14F-4D97-AF65-F5344CB8AC3E}">
        <p14:creationId xmlns:p14="http://schemas.microsoft.com/office/powerpoint/2010/main" val="2238169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B12143-2117-6C48-C7C9-BADCADF19599}"/>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7336F7B-7038-4227-BCAC-E417CC3F6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mage 17" descr="Une image contenant personne, homme, complet&#10;&#10;Description générée automatiquement">
            <a:extLst>
              <a:ext uri="{FF2B5EF4-FFF2-40B4-BE49-F238E27FC236}">
                <a16:creationId xmlns:a16="http://schemas.microsoft.com/office/drawing/2014/main" id="{65952737-F285-E128-FBE3-4C221DFE6599}"/>
              </a:ext>
            </a:extLst>
          </p:cNvPr>
          <p:cNvPicPr>
            <a:picLocks noChangeAspect="1"/>
          </p:cNvPicPr>
          <p:nvPr/>
        </p:nvPicPr>
        <p:blipFill>
          <a:blip r:embed="rId3"/>
          <a:srcRect r="5" b="14622"/>
          <a:stretch>
            <a:fillRect/>
          </a:stretch>
        </p:blipFill>
        <p:spPr>
          <a:xfrm>
            <a:off x="1671548" y="175148"/>
            <a:ext cx="2844130" cy="3174339"/>
          </a:xfrm>
          <a:prstGeom prst="rect">
            <a:avLst/>
          </a:prstGeom>
        </p:spPr>
      </p:pic>
      <p:pic>
        <p:nvPicPr>
          <p:cNvPr id="8" name="Image 7" descr="Une image contenant homme, personne, complet, portant&#10;&#10;Description générée automatiquement">
            <a:extLst>
              <a:ext uri="{FF2B5EF4-FFF2-40B4-BE49-F238E27FC236}">
                <a16:creationId xmlns:a16="http://schemas.microsoft.com/office/drawing/2014/main" id="{D83D0EA7-EF4E-8704-E06A-7F09E84ED342}"/>
              </a:ext>
            </a:extLst>
          </p:cNvPr>
          <p:cNvPicPr>
            <a:picLocks noChangeAspect="1"/>
          </p:cNvPicPr>
          <p:nvPr/>
        </p:nvPicPr>
        <p:blipFill rotWithShape="1">
          <a:blip r:embed="rId4"/>
          <a:srcRect t="63" r="-2" b="25436"/>
          <a:stretch>
            <a:fillRect/>
          </a:stretch>
        </p:blipFill>
        <p:spPr>
          <a:xfrm>
            <a:off x="4680818" y="175148"/>
            <a:ext cx="2844130" cy="3174339"/>
          </a:xfrm>
          <a:prstGeom prst="rect">
            <a:avLst/>
          </a:prstGeom>
        </p:spPr>
      </p:pic>
      <p:pic>
        <p:nvPicPr>
          <p:cNvPr id="11" name="Image 10" descr="Une image contenant personne, homme, intérieur, complet&#10;&#10;Description générée automatiquement">
            <a:extLst>
              <a:ext uri="{FF2B5EF4-FFF2-40B4-BE49-F238E27FC236}">
                <a16:creationId xmlns:a16="http://schemas.microsoft.com/office/drawing/2014/main" id="{8102F534-29F6-7680-A539-718DC179E19B}"/>
              </a:ext>
            </a:extLst>
          </p:cNvPr>
          <p:cNvPicPr>
            <a:picLocks noChangeAspect="1"/>
          </p:cNvPicPr>
          <p:nvPr/>
        </p:nvPicPr>
        <p:blipFill rotWithShape="1">
          <a:blip r:embed="rId5"/>
          <a:srcRect t="10853" r="-4" b="13249"/>
          <a:stretch>
            <a:fillRect/>
          </a:stretch>
        </p:blipFill>
        <p:spPr>
          <a:xfrm>
            <a:off x="7669663" y="175148"/>
            <a:ext cx="2844131" cy="3174339"/>
          </a:xfrm>
          <a:prstGeom prst="rect">
            <a:avLst/>
          </a:prstGeom>
        </p:spPr>
      </p:pic>
      <p:pic>
        <p:nvPicPr>
          <p:cNvPr id="15" name="Image 14" descr="Une image contenant mur, personne, intérieur, homme&#10;&#10;Description générée automatiquement">
            <a:extLst>
              <a:ext uri="{FF2B5EF4-FFF2-40B4-BE49-F238E27FC236}">
                <a16:creationId xmlns:a16="http://schemas.microsoft.com/office/drawing/2014/main" id="{1F6E6AE3-E2A8-1B7A-F4B1-F7315AF94FAF}"/>
              </a:ext>
            </a:extLst>
          </p:cNvPr>
          <p:cNvPicPr>
            <a:picLocks noChangeAspect="1"/>
          </p:cNvPicPr>
          <p:nvPr/>
        </p:nvPicPr>
        <p:blipFill>
          <a:blip r:embed="rId6"/>
          <a:srcRect l="7491" r="299" b="5"/>
          <a:stretch>
            <a:fillRect/>
          </a:stretch>
        </p:blipFill>
        <p:spPr>
          <a:xfrm>
            <a:off x="1667316" y="3508511"/>
            <a:ext cx="2844130" cy="3171426"/>
          </a:xfrm>
          <a:prstGeom prst="rect">
            <a:avLst/>
          </a:prstGeom>
        </p:spPr>
      </p:pic>
      <p:pic>
        <p:nvPicPr>
          <p:cNvPr id="19" name="Image 18" descr="Une image contenant texte, livre, rayon, intérieur&#10;&#10;Description générée automatiquement">
            <a:extLst>
              <a:ext uri="{FF2B5EF4-FFF2-40B4-BE49-F238E27FC236}">
                <a16:creationId xmlns:a16="http://schemas.microsoft.com/office/drawing/2014/main" id="{131BD18A-0104-7923-CCAF-A04EC17A162A}"/>
              </a:ext>
            </a:extLst>
          </p:cNvPr>
          <p:cNvPicPr>
            <a:picLocks noChangeAspect="1"/>
          </p:cNvPicPr>
          <p:nvPr/>
        </p:nvPicPr>
        <p:blipFill>
          <a:blip r:embed="rId7"/>
          <a:srcRect r="5106" b="5"/>
          <a:stretch>
            <a:fillRect/>
          </a:stretch>
        </p:blipFill>
        <p:spPr>
          <a:xfrm>
            <a:off x="4676586" y="3508511"/>
            <a:ext cx="2844130" cy="3171426"/>
          </a:xfrm>
          <a:prstGeom prst="rect">
            <a:avLst/>
          </a:prstGeom>
        </p:spPr>
      </p:pic>
      <p:pic>
        <p:nvPicPr>
          <p:cNvPr id="10" name="Image 9" descr="Une image contenant texte, rayon, livre, intérieur&#10;&#10;Description générée automatiquement">
            <a:extLst>
              <a:ext uri="{FF2B5EF4-FFF2-40B4-BE49-F238E27FC236}">
                <a16:creationId xmlns:a16="http://schemas.microsoft.com/office/drawing/2014/main" id="{658C0062-B338-A1E7-D37B-A4E4798F8FE0}"/>
              </a:ext>
            </a:extLst>
          </p:cNvPr>
          <p:cNvPicPr>
            <a:picLocks noChangeAspect="1"/>
          </p:cNvPicPr>
          <p:nvPr/>
        </p:nvPicPr>
        <p:blipFill rotWithShape="1">
          <a:blip r:embed="rId8"/>
          <a:srcRect l="32218" r="8594"/>
          <a:stretch>
            <a:fillRect/>
          </a:stretch>
        </p:blipFill>
        <p:spPr>
          <a:xfrm>
            <a:off x="7665431" y="3508511"/>
            <a:ext cx="2844131" cy="3171426"/>
          </a:xfrm>
          <a:prstGeom prst="rect">
            <a:avLst/>
          </a:prstGeom>
        </p:spPr>
      </p:pic>
    </p:spTree>
    <p:extLst>
      <p:ext uri="{BB962C8B-B14F-4D97-AF65-F5344CB8AC3E}">
        <p14:creationId xmlns:p14="http://schemas.microsoft.com/office/powerpoint/2010/main" val="32903770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1976120" y="1413064"/>
            <a:ext cx="8239760" cy="4031873"/>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pPr lvl="1"/>
            <a:r>
              <a:rPr lang="fr-FR" sz="3200" dirty="0">
                <a:latin typeface="Times New Roman" panose="02020603050405020304" pitchFamily="18" charset="0"/>
                <a:cs typeface="Times New Roman" panose="02020603050405020304" pitchFamily="18" charset="0"/>
              </a:rPr>
              <a:t>3.1.   Le retour du Christ et la fin des temps	</a:t>
            </a:r>
          </a:p>
          <a:p>
            <a:pPr lvl="1"/>
            <a:r>
              <a:rPr lang="fr-FR" sz="3200" dirty="0">
                <a:solidFill>
                  <a:srgbClr val="FF0000"/>
                </a:solidFill>
                <a:latin typeface="Times New Roman" panose="02020603050405020304" pitchFamily="18" charset="0"/>
                <a:cs typeface="Times New Roman" panose="02020603050405020304" pitchFamily="18" charset="0"/>
              </a:rPr>
              <a:t>3.2.	Le jugement dernier	</a:t>
            </a:r>
          </a:p>
          <a:p>
            <a:pPr lvl="1"/>
            <a:r>
              <a:rPr lang="fr-FR" sz="3200" dirty="0">
                <a:latin typeface="Times New Roman" panose="02020603050405020304" pitchFamily="18" charset="0"/>
                <a:cs typeface="Times New Roman" panose="02020603050405020304" pitchFamily="18" charset="0"/>
              </a:rPr>
              <a:t>3.3.	Deux tableaux </a:t>
            </a:r>
          </a:p>
        </p:txBody>
      </p:sp>
    </p:spTree>
    <p:extLst>
      <p:ext uri="{BB962C8B-B14F-4D97-AF65-F5344CB8AC3E}">
        <p14:creationId xmlns:p14="http://schemas.microsoft.com/office/powerpoint/2010/main" val="41523601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1FDA2214-F392-FE09-4BBE-B978D7863F2F}"/>
              </a:ext>
            </a:extLst>
          </p:cNvPr>
          <p:cNvSpPr txBox="1"/>
          <p:nvPr/>
        </p:nvSpPr>
        <p:spPr>
          <a:xfrm>
            <a:off x="630936" y="2807208"/>
            <a:ext cx="3429000" cy="3410712"/>
          </a:xfrm>
          <a:prstGeom prst="rect">
            <a:avLst/>
          </a:prstGeom>
        </p:spPr>
        <p:txBody>
          <a:bodyPr vert="horz" lIns="91440" tIns="45720" rIns="91440" bIns="45720" rtlCol="0" anchor="t">
            <a:norm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Sainte-Foy de Conques</a:t>
            </a:r>
          </a:p>
        </p:txBody>
      </p:sp>
      <p:pic>
        <p:nvPicPr>
          <p:cNvPr id="3" name="Image 2" descr="Une image contenant pierre, voûte&#10;&#10;Description générée automatiquement">
            <a:extLst>
              <a:ext uri="{FF2B5EF4-FFF2-40B4-BE49-F238E27FC236}">
                <a16:creationId xmlns:a16="http://schemas.microsoft.com/office/drawing/2014/main" id="{6626C5EE-31FD-E32D-EDD7-EEBFC9134661}"/>
              </a:ext>
            </a:extLst>
          </p:cNvPr>
          <p:cNvPicPr>
            <a:picLocks noChangeAspect="1"/>
          </p:cNvPicPr>
          <p:nvPr/>
        </p:nvPicPr>
        <p:blipFill rotWithShape="1">
          <a:blip r:embed="rId2"/>
          <a:srcRect l="4748" r="7551"/>
          <a:stretch/>
        </p:blipFill>
        <p:spPr>
          <a:xfrm>
            <a:off x="4059935" y="926093"/>
            <a:ext cx="7830481" cy="4843771"/>
          </a:xfrm>
          <a:prstGeom prst="rect">
            <a:avLst/>
          </a:prstGeom>
        </p:spPr>
      </p:pic>
    </p:spTree>
    <p:extLst>
      <p:ext uri="{BB962C8B-B14F-4D97-AF65-F5344CB8AC3E}">
        <p14:creationId xmlns:p14="http://schemas.microsoft.com/office/powerpoint/2010/main" val="27864774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3" name="Rectangle 6152">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Rectangle 6154">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0DCB62B4-24BF-8995-17F0-4102ED07929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83234" y="643466"/>
            <a:ext cx="4015182" cy="5571066"/>
          </a:xfrm>
          <a:prstGeom prst="rect">
            <a:avLst/>
          </a:prstGeom>
          <a:noFill/>
          <a:extLst>
            <a:ext uri="{909E8E84-426E-40DD-AFC4-6F175D3DCCD1}">
              <a14:hiddenFill xmlns:a14="http://schemas.microsoft.com/office/drawing/2010/main">
                <a:solidFill>
                  <a:srgbClr val="FFFFFF"/>
                </a:solidFill>
              </a14:hiddenFill>
            </a:ext>
          </a:extLst>
        </p:spPr>
      </p:pic>
      <p:cxnSp>
        <p:nvCxnSpPr>
          <p:cNvPr id="6157" name="Straight Connector 6156">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148" name="Picture 4" descr="Le Curé de Cucugnan en affiche  en image">
            <a:extLst>
              <a:ext uri="{FF2B5EF4-FFF2-40B4-BE49-F238E27FC236}">
                <a16:creationId xmlns:a16="http://schemas.microsoft.com/office/drawing/2014/main" id="{F6F981B9-BDD0-89F7-8262-9CA82B85986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44152" y="643467"/>
            <a:ext cx="3714044"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4101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 6" descr="Une image contenant texte&#10;&#10;Le contenu généré par l’IA peut être incorrect.">
            <a:extLst>
              <a:ext uri="{FF2B5EF4-FFF2-40B4-BE49-F238E27FC236}">
                <a16:creationId xmlns:a16="http://schemas.microsoft.com/office/drawing/2014/main" id="{036F22E4-AE45-BA2B-4010-6E86A269095A}"/>
              </a:ext>
            </a:extLst>
          </p:cNvPr>
          <p:cNvPicPr>
            <a:picLocks noChangeAspect="1"/>
          </p:cNvPicPr>
          <p:nvPr/>
        </p:nvPicPr>
        <p:blipFill>
          <a:blip r:embed="rId3"/>
          <a:stretch>
            <a:fillRect/>
          </a:stretch>
        </p:blipFill>
        <p:spPr>
          <a:xfrm rot="5400000">
            <a:off x="503767" y="1339850"/>
            <a:ext cx="5571066" cy="4178299"/>
          </a:xfrm>
          <a:prstGeom prst="rect">
            <a:avLst/>
          </a:prstGeom>
        </p:spPr>
      </p:pic>
      <p:pic>
        <p:nvPicPr>
          <p:cNvPr id="9" name="Image 8" descr="Une image contenant dessin, peinture, illustration, croquis&#10;&#10;Le contenu généré par l’IA peut être incorrect.">
            <a:extLst>
              <a:ext uri="{FF2B5EF4-FFF2-40B4-BE49-F238E27FC236}">
                <a16:creationId xmlns:a16="http://schemas.microsoft.com/office/drawing/2014/main" id="{154EDBDB-DA0D-38EB-C5BB-E50B920D9E56}"/>
              </a:ext>
            </a:extLst>
          </p:cNvPr>
          <p:cNvPicPr>
            <a:picLocks noChangeAspect="1"/>
          </p:cNvPicPr>
          <p:nvPr/>
        </p:nvPicPr>
        <p:blipFill>
          <a:blip r:embed="rId4"/>
          <a:stretch>
            <a:fillRect/>
          </a:stretch>
        </p:blipFill>
        <p:spPr>
          <a:xfrm rot="5400000">
            <a:off x="6117165" y="1339850"/>
            <a:ext cx="5571066" cy="4178299"/>
          </a:xfrm>
          <a:prstGeom prst="rect">
            <a:avLst/>
          </a:prstGeom>
        </p:spPr>
      </p:pic>
    </p:spTree>
    <p:extLst>
      <p:ext uri="{BB962C8B-B14F-4D97-AF65-F5344CB8AC3E}">
        <p14:creationId xmlns:p14="http://schemas.microsoft.com/office/powerpoint/2010/main" val="37704094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543BD-D3AC-C82D-7C49-8A5F52D96C55}"/>
            </a:ext>
          </a:extLst>
        </p:cNvPr>
        <p:cNvGrpSpPr/>
        <p:nvPr/>
      </p:nvGrpSpPr>
      <p:grpSpPr>
        <a:xfrm>
          <a:off x="0" y="0"/>
          <a:ext cx="0" cy="0"/>
          <a:chOff x="0" y="0"/>
          <a:chExt cx="0" cy="0"/>
        </a:xfrm>
      </p:grpSpPr>
      <p:pic>
        <p:nvPicPr>
          <p:cNvPr id="2" name="Image 1" descr="Une image contenant dessin, peinture, illustration, croquis&#10;&#10;Le contenu généré par l’IA peut être incorrect.">
            <a:extLst>
              <a:ext uri="{FF2B5EF4-FFF2-40B4-BE49-F238E27FC236}">
                <a16:creationId xmlns:a16="http://schemas.microsoft.com/office/drawing/2014/main" id="{2B433EAD-0351-15DD-6815-22C17F484A14}"/>
              </a:ext>
            </a:extLst>
          </p:cNvPr>
          <p:cNvPicPr>
            <a:picLocks noChangeAspect="1"/>
          </p:cNvPicPr>
          <p:nvPr/>
        </p:nvPicPr>
        <p:blipFill>
          <a:blip r:embed="rId3"/>
          <a:srcRect l="10975" t="28210" r="65479" b="19076"/>
          <a:stretch>
            <a:fillRect/>
          </a:stretch>
        </p:blipFill>
        <p:spPr>
          <a:xfrm rot="5400000">
            <a:off x="3552794" y="-1123019"/>
            <a:ext cx="5086415" cy="8540152"/>
          </a:xfrm>
          <a:prstGeom prst="rect">
            <a:avLst/>
          </a:prstGeom>
        </p:spPr>
      </p:pic>
    </p:spTree>
    <p:extLst>
      <p:ext uri="{BB962C8B-B14F-4D97-AF65-F5344CB8AC3E}">
        <p14:creationId xmlns:p14="http://schemas.microsoft.com/office/powerpoint/2010/main" val="7860835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85547CA-5A25-E839-6A4C-9EB09238542C}"/>
              </a:ext>
            </a:extLst>
          </p:cNvPr>
          <p:cNvSpPr txBox="1"/>
          <p:nvPr/>
        </p:nvSpPr>
        <p:spPr>
          <a:xfrm>
            <a:off x="2422635" y="788276"/>
            <a:ext cx="7346730" cy="5509200"/>
          </a:xfrm>
          <a:prstGeom prst="rect">
            <a:avLst/>
          </a:prstGeom>
          <a:noFill/>
        </p:spPr>
        <p:txBody>
          <a:bodyPr wrap="square" rtlCol="0">
            <a:spAutoFit/>
          </a:bodyPr>
          <a:lstStyle/>
          <a:p>
            <a:r>
              <a:rPr lang="fr-FR" sz="3200" dirty="0"/>
              <a:t>« Des jours viennent – oracle du Seigneur – où j’accomplirai la promesse que j’ai faite à la communauté d’Israël et à la communauté de Juda. En ce temps-là, à ce moment même, je ferai croître pour David un rejeton légitime qui défendra le droit et la justice dans le pays. En ce temps-là, Juda sera sauvé et Jérusalem, habitera en sécurité. Voici le nom dont on la nommera :  “Le Seigneur, c’est lui notre justice ”. » (Jr 33, 14-16) </a:t>
            </a:r>
          </a:p>
        </p:txBody>
      </p:sp>
    </p:spTree>
    <p:extLst>
      <p:ext uri="{BB962C8B-B14F-4D97-AF65-F5344CB8AC3E}">
        <p14:creationId xmlns:p14="http://schemas.microsoft.com/office/powerpoint/2010/main" val="17301718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194CCEF-746E-B548-8610-96A950EC7DDD}"/>
              </a:ext>
            </a:extLst>
          </p:cNvPr>
          <p:cNvSpPr txBox="1"/>
          <p:nvPr/>
        </p:nvSpPr>
        <p:spPr>
          <a:xfrm>
            <a:off x="1833093" y="1274564"/>
            <a:ext cx="8525814" cy="4308872"/>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rPr>
              <a:t>« Que dire de plus ? Si Dieu est pour nous, qui sera contre nous ? Lui qui n’a pas épargné son propre Fils, mais l’a livré pour nous tous, comment avec son Fils ne nous donnerait-il pas tout ? Qui accusera les élus de Dieu ? Dieu justifie ! </a:t>
            </a:r>
            <a:r>
              <a:rPr lang="fr-FR" sz="3200" dirty="0">
                <a:solidFill>
                  <a:srgbClr val="FF0000"/>
                </a:solidFill>
                <a:latin typeface="Calibri Light" panose="020F0302020204030204" pitchFamily="34" charset="0"/>
                <a:cs typeface="Calibri Light" panose="020F0302020204030204" pitchFamily="34" charset="0"/>
              </a:rPr>
              <a:t>Qui condamnera ?</a:t>
            </a:r>
            <a:r>
              <a:rPr lang="fr-FR" sz="3200" dirty="0">
                <a:latin typeface="Calibri Light" panose="020F0302020204030204" pitchFamily="34" charset="0"/>
                <a:cs typeface="Calibri Light" panose="020F0302020204030204" pitchFamily="34" charset="0"/>
              </a:rPr>
              <a:t> Jésus Christ est mort, bien plus il est ressuscité, lui qui est à la droite de Dieu et qui intercède pour nous ? » (</a:t>
            </a:r>
            <a:r>
              <a:rPr lang="fr-FR" sz="3200" dirty="0" err="1">
                <a:latin typeface="Calibri Light" panose="020F0302020204030204" pitchFamily="34" charset="0"/>
                <a:cs typeface="Calibri Light" panose="020F0302020204030204" pitchFamily="34" charset="0"/>
              </a:rPr>
              <a:t>Rm</a:t>
            </a:r>
            <a:r>
              <a:rPr lang="fr-FR" sz="3200" dirty="0">
                <a:latin typeface="Calibri Light" panose="020F0302020204030204" pitchFamily="34" charset="0"/>
                <a:cs typeface="Calibri Light" panose="020F0302020204030204" pitchFamily="34" charset="0"/>
              </a:rPr>
              <a:t> 8, 31-34)</a:t>
            </a:r>
          </a:p>
          <a:p>
            <a:endParaRPr lang="fr-FR" dirty="0"/>
          </a:p>
        </p:txBody>
      </p:sp>
    </p:spTree>
    <p:extLst>
      <p:ext uri="{BB962C8B-B14F-4D97-AF65-F5344CB8AC3E}">
        <p14:creationId xmlns:p14="http://schemas.microsoft.com/office/powerpoint/2010/main" val="2991374756"/>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194CCEF-746E-B548-8610-96A950EC7DDD}"/>
              </a:ext>
            </a:extLst>
          </p:cNvPr>
          <p:cNvSpPr txBox="1"/>
          <p:nvPr/>
        </p:nvSpPr>
        <p:spPr>
          <a:xfrm>
            <a:off x="1236406" y="1028343"/>
            <a:ext cx="9719187" cy="4801314"/>
          </a:xfrm>
          <a:prstGeom prst="rect">
            <a:avLst/>
          </a:prstGeom>
          <a:noFill/>
        </p:spPr>
        <p:txBody>
          <a:bodyPr wrap="square" rtlCol="0">
            <a:spAutoFit/>
          </a:bodyPr>
          <a:lstStyle/>
          <a:p>
            <a:pPr marL="540385" marR="536575" algn="just"/>
            <a:r>
              <a:rPr lang="fr-FR" dirty="0">
                <a:solidFill>
                  <a:srgbClr val="000000"/>
                </a:solidFill>
                <a:latin typeface="Calibri" panose="020F0502020204030204" pitchFamily="34" charset="0"/>
                <a:ea typeface="MS Mincho" panose="02020609040205080304" pitchFamily="49" charset="-128"/>
                <a:cs typeface="Times New Roman" panose="02020603050405020304" pitchFamily="18" charset="0"/>
              </a:rPr>
              <a:t> </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Bientôt, je serai face au </a:t>
            </a:r>
            <a:r>
              <a:rPr lang="fr-FR" sz="3200" dirty="0">
                <a:solidFill>
                  <a:srgbClr val="FF0000"/>
                </a:solidFill>
                <a:latin typeface="Calibri Light" panose="020F0302020204030204" pitchFamily="34" charset="0"/>
                <a:ea typeface="MS Mincho" panose="02020609040205080304" pitchFamily="49" charset="-128"/>
                <a:cs typeface="Calibri Light" panose="020F0302020204030204" pitchFamily="34" charset="0"/>
              </a:rPr>
              <a:t>juge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ultime de ma vie. Bien que, regardant en arrière ma longue vie, je puisse avoir beaucoup de motifs de frayeur et de peur, mon cœur reste joyeux parce que je crois fermement que le Seigneur n’est pas seulement le </a:t>
            </a:r>
            <a:r>
              <a:rPr lang="fr-FR" sz="3200" dirty="0">
                <a:solidFill>
                  <a:srgbClr val="FF0000"/>
                </a:solidFill>
                <a:latin typeface="Calibri Light" panose="020F0302020204030204" pitchFamily="34" charset="0"/>
                <a:ea typeface="MS Mincho" panose="02020609040205080304" pitchFamily="49" charset="-128"/>
                <a:cs typeface="Calibri Light" panose="020F0302020204030204" pitchFamily="34" charset="0"/>
              </a:rPr>
              <a:t>juge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juste mais, en même temps, </a:t>
            </a:r>
            <a:r>
              <a:rPr lang="fr-FR" sz="3200" dirty="0">
                <a:solidFill>
                  <a:schemeClr val="accent1"/>
                </a:solidFill>
                <a:latin typeface="Calibri Light" panose="020F0302020204030204" pitchFamily="34" charset="0"/>
                <a:ea typeface="MS Mincho" panose="02020609040205080304" pitchFamily="49" charset="-128"/>
                <a:cs typeface="Calibri Light" panose="020F0302020204030204" pitchFamily="34" charset="0"/>
              </a:rPr>
              <a:t>l’ami</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et le </a:t>
            </a:r>
            <a:r>
              <a:rPr lang="fr-FR" sz="3200" dirty="0">
                <a:solidFill>
                  <a:schemeClr val="accent1"/>
                </a:solidFill>
                <a:latin typeface="Calibri Light" panose="020F0302020204030204" pitchFamily="34" charset="0"/>
                <a:ea typeface="MS Mincho" panose="02020609040205080304" pitchFamily="49" charset="-128"/>
                <a:cs typeface="Calibri Light" panose="020F0302020204030204" pitchFamily="34" charset="0"/>
              </a:rPr>
              <a:t>frère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qui a déjà souffert lui-même mes manquements et qui, en tant que </a:t>
            </a:r>
            <a:r>
              <a:rPr lang="fr-FR" sz="3200" dirty="0">
                <a:solidFill>
                  <a:srgbClr val="FF0000"/>
                </a:solidFill>
                <a:latin typeface="Calibri Light" panose="020F0302020204030204" pitchFamily="34" charset="0"/>
                <a:ea typeface="MS Mincho" panose="02020609040205080304" pitchFamily="49" charset="-128"/>
                <a:cs typeface="Calibri Light" panose="020F0302020204030204" pitchFamily="34" charset="0"/>
              </a:rPr>
              <a:t>juge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est en même temps mon </a:t>
            </a:r>
            <a:r>
              <a:rPr lang="fr-FR" sz="3200" dirty="0">
                <a:solidFill>
                  <a:schemeClr val="accent1"/>
                </a:solidFill>
                <a:latin typeface="Calibri Light" panose="020F0302020204030204" pitchFamily="34" charset="0"/>
                <a:ea typeface="MS Mincho" panose="02020609040205080304" pitchFamily="49" charset="-128"/>
                <a:cs typeface="Calibri Light" panose="020F0302020204030204" pitchFamily="34" charset="0"/>
              </a:rPr>
              <a:t>avocat</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(Paraclet). </a:t>
            </a:r>
          </a:p>
          <a:p>
            <a:endParaRPr lang="fr-FR" dirty="0"/>
          </a:p>
        </p:txBody>
      </p:sp>
    </p:spTree>
    <p:extLst>
      <p:ext uri="{BB962C8B-B14F-4D97-AF65-F5344CB8AC3E}">
        <p14:creationId xmlns:p14="http://schemas.microsoft.com/office/powerpoint/2010/main" val="18203096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FB43E50-55EA-ED9F-9737-102C9EE51065}"/>
              </a:ext>
            </a:extLst>
          </p:cNvPr>
          <p:cNvSpPr txBox="1"/>
          <p:nvPr/>
        </p:nvSpPr>
        <p:spPr>
          <a:xfrm>
            <a:off x="919317" y="782121"/>
            <a:ext cx="10353366" cy="5293757"/>
          </a:xfrm>
          <a:prstGeom prst="rect">
            <a:avLst/>
          </a:prstGeom>
          <a:noFill/>
        </p:spPr>
        <p:txBody>
          <a:bodyPr wrap="square" rtlCol="0">
            <a:spAutoFit/>
          </a:bodyPr>
          <a:lstStyle/>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À l’approche de l’heure du </a:t>
            </a:r>
            <a:r>
              <a:rPr lang="fr-FR" sz="3200" dirty="0">
                <a:solidFill>
                  <a:srgbClr val="FF0000"/>
                </a:solidFill>
                <a:latin typeface="Calibri Light" panose="020F0302020204030204" pitchFamily="34" charset="0"/>
                <a:ea typeface="MS Mincho" panose="02020609040205080304" pitchFamily="49" charset="-128"/>
                <a:cs typeface="Calibri Light" panose="020F0302020204030204" pitchFamily="34" charset="0"/>
              </a:rPr>
              <a:t>jugement</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la grâce d’être chrétien me devient toujours plus claire. Être chrétien me donne la connaissance, bien plus, </a:t>
            </a:r>
            <a:r>
              <a:rPr lang="fr-FR" sz="3200" dirty="0">
                <a:solidFill>
                  <a:schemeClr val="accent1"/>
                </a:solidFill>
                <a:latin typeface="Calibri Light" panose="020F0302020204030204" pitchFamily="34" charset="0"/>
                <a:ea typeface="MS Mincho" panose="02020609040205080304" pitchFamily="49" charset="-128"/>
                <a:cs typeface="Calibri Light" panose="020F0302020204030204" pitchFamily="34" charset="0"/>
              </a:rPr>
              <a:t>l’amitié</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avec le </a:t>
            </a:r>
            <a:r>
              <a:rPr lang="fr-FR" sz="3200" dirty="0">
                <a:solidFill>
                  <a:srgbClr val="FF0000"/>
                </a:solidFill>
                <a:latin typeface="Calibri Light" panose="020F0302020204030204" pitchFamily="34" charset="0"/>
                <a:ea typeface="MS Mincho" panose="02020609040205080304" pitchFamily="49" charset="-128"/>
                <a:cs typeface="Calibri Light" panose="020F0302020204030204" pitchFamily="34" charset="0"/>
              </a:rPr>
              <a:t>juge</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de ma vie et me permet de traverser avec confiance la porte obscure de la mort. </a:t>
            </a:r>
          </a:p>
          <a:p>
            <a:pPr marL="540385" marR="536575" algn="just"/>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À ce propos, me revient sans cesse à l’esprit ce que Jean rapporte au début de l’Apocalypse : il voit le Fils de l’homme dans toute sa grandeur et tombe à ses pieds comme mort. Mais Lui, posant sur lui sa main droite, lui dit : “Ne crains pas ! C’est moi…” (cf. </a:t>
            </a:r>
            <a:r>
              <a:rPr lang="fr-FR" sz="3200" dirty="0" err="1">
                <a:solidFill>
                  <a:srgbClr val="000000"/>
                </a:solidFill>
                <a:latin typeface="Calibri Light" panose="020F0302020204030204" pitchFamily="34" charset="0"/>
                <a:ea typeface="MS Mincho" panose="02020609040205080304" pitchFamily="49" charset="-128"/>
                <a:cs typeface="Calibri Light" panose="020F0302020204030204" pitchFamily="34" charset="0"/>
              </a:rPr>
              <a:t>Ap</a:t>
            </a:r>
            <a:r>
              <a:rPr lang="fr-FR" sz="3200" dirty="0">
                <a:solidFill>
                  <a:srgbClr val="000000"/>
                </a:solidFill>
                <a:latin typeface="Calibri Light" panose="020F0302020204030204" pitchFamily="34" charset="0"/>
                <a:ea typeface="MS Mincho" panose="02020609040205080304" pitchFamily="49" charset="-128"/>
                <a:cs typeface="Calibri Light" panose="020F0302020204030204" pitchFamily="34" charset="0"/>
              </a:rPr>
              <a:t> 1, 12-17) »</a:t>
            </a:r>
          </a:p>
          <a:p>
            <a:endParaRPr lang="fr-FR" dirty="0"/>
          </a:p>
        </p:txBody>
      </p:sp>
    </p:spTree>
    <p:extLst>
      <p:ext uri="{BB962C8B-B14F-4D97-AF65-F5344CB8AC3E}">
        <p14:creationId xmlns:p14="http://schemas.microsoft.com/office/powerpoint/2010/main" val="15771373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A028061B-9138-4CD3-5D56-D49CF2E2E775}"/>
              </a:ext>
            </a:extLst>
          </p:cNvPr>
          <p:cNvSpPr txBox="1"/>
          <p:nvPr/>
        </p:nvSpPr>
        <p:spPr>
          <a:xfrm>
            <a:off x="630936" y="2807208"/>
            <a:ext cx="3429000" cy="3410712"/>
          </a:xfrm>
          <a:prstGeom prst="rect">
            <a:avLst/>
          </a:prstGeom>
        </p:spPr>
        <p:txBody>
          <a:bodyPr vert="horz" lIns="91440" tIns="45720" rIns="91440" bIns="45720" rtlCol="0" anchor="t">
            <a:normAutofit/>
          </a:bodyPr>
          <a:lstStyle/>
          <a:p>
            <a:pPr defTabSz="914400">
              <a:lnSpc>
                <a:spcPct val="90000"/>
              </a:lnSpc>
              <a:spcAft>
                <a:spcPts val="600"/>
              </a:spcAft>
            </a:pPr>
            <a:r>
              <a:rPr lang="en-US" sz="3200" dirty="0" err="1">
                <a:latin typeface="Calibri Light" panose="020F0302020204030204" pitchFamily="34" charset="0"/>
                <a:cs typeface="Calibri Light" panose="020F0302020204030204" pitchFamily="34" charset="0"/>
              </a:rPr>
              <a:t>Portail</a:t>
            </a:r>
            <a:r>
              <a:rPr lang="en-US" sz="3200" dirty="0">
                <a:latin typeface="Calibri Light" panose="020F0302020204030204" pitchFamily="34" charset="0"/>
                <a:cs typeface="Calibri Light" panose="020F0302020204030204" pitchFamily="34" charset="0"/>
              </a:rPr>
              <a:t>  de Notre-Dame de Paris</a:t>
            </a:r>
          </a:p>
        </p:txBody>
      </p:sp>
      <p:pic>
        <p:nvPicPr>
          <p:cNvPr id="3" name="Image 2" descr="Une image contenant bâtiment, extérieur, pierre, vieux&#10;&#10;Description générée automatiquement">
            <a:extLst>
              <a:ext uri="{FF2B5EF4-FFF2-40B4-BE49-F238E27FC236}">
                <a16:creationId xmlns:a16="http://schemas.microsoft.com/office/drawing/2014/main" id="{BCB83692-B1CC-0B40-9E28-5626A9B15235}"/>
              </a:ext>
            </a:extLst>
          </p:cNvPr>
          <p:cNvPicPr>
            <a:picLocks noChangeAspect="1"/>
          </p:cNvPicPr>
          <p:nvPr/>
        </p:nvPicPr>
        <p:blipFill rotWithShape="1">
          <a:blip r:embed="rId2"/>
          <a:srcRect l="537" t="17073" r="1749" b="20837"/>
          <a:stretch/>
        </p:blipFill>
        <p:spPr>
          <a:xfrm>
            <a:off x="4880200" y="640080"/>
            <a:ext cx="6451911" cy="5577840"/>
          </a:xfrm>
          <a:prstGeom prst="rect">
            <a:avLst/>
          </a:prstGeom>
        </p:spPr>
      </p:pic>
    </p:spTree>
    <p:extLst>
      <p:ext uri="{BB962C8B-B14F-4D97-AF65-F5344CB8AC3E}">
        <p14:creationId xmlns:p14="http://schemas.microsoft.com/office/powerpoint/2010/main" val="3383675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 2" descr="Une image contenant plein air, grave, herbe, cimetière&#10;&#10;Description générée automatiquement">
            <a:extLst>
              <a:ext uri="{FF2B5EF4-FFF2-40B4-BE49-F238E27FC236}">
                <a16:creationId xmlns:a16="http://schemas.microsoft.com/office/drawing/2014/main" id="{4621B008-DCED-BD6E-EA4F-0D16CBB9125D}"/>
              </a:ext>
            </a:extLst>
          </p:cNvPr>
          <p:cNvPicPr>
            <a:picLocks noChangeAspect="1"/>
          </p:cNvPicPr>
          <p:nvPr/>
        </p:nvPicPr>
        <p:blipFill rotWithShape="1">
          <a:blip r:embed="rId3"/>
          <a:srcRect t="13607" b="5473"/>
          <a:stretch>
            <a:fillRect/>
          </a:stretch>
        </p:blipFill>
        <p:spPr>
          <a:xfrm>
            <a:off x="20" y="1282"/>
            <a:ext cx="12191980" cy="6856718"/>
          </a:xfrm>
          <a:prstGeom prst="rect">
            <a:avLst/>
          </a:prstGeom>
        </p:spPr>
      </p:pic>
    </p:spTree>
    <p:extLst>
      <p:ext uri="{BB962C8B-B14F-4D97-AF65-F5344CB8AC3E}">
        <p14:creationId xmlns:p14="http://schemas.microsoft.com/office/powerpoint/2010/main" val="25591613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t="784"/>
          <a:stretch/>
        </p:blipFill>
        <p:spPr>
          <a:xfrm>
            <a:off x="1524000" y="941294"/>
            <a:ext cx="9144000" cy="5015006"/>
          </a:xfrm>
          <a:prstGeom prst="rect">
            <a:avLst/>
          </a:prstGeom>
        </p:spPr>
      </p:pic>
    </p:spTree>
    <p:extLst>
      <p:ext uri="{BB962C8B-B14F-4D97-AF65-F5344CB8AC3E}">
        <p14:creationId xmlns:p14="http://schemas.microsoft.com/office/powerpoint/2010/main" val="15608287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bâtiment, sculpture, plusieurs&#10;&#10;Description générée automatiquement">
            <a:extLst>
              <a:ext uri="{FF2B5EF4-FFF2-40B4-BE49-F238E27FC236}">
                <a16:creationId xmlns:a16="http://schemas.microsoft.com/office/drawing/2014/main" id="{14A0A917-5AE1-C64F-9258-21F1D7350250}"/>
              </a:ext>
            </a:extLst>
          </p:cNvPr>
          <p:cNvPicPr>
            <a:picLocks noChangeAspect="1"/>
          </p:cNvPicPr>
          <p:nvPr/>
        </p:nvPicPr>
        <p:blipFill>
          <a:blip r:embed="rId2"/>
          <a:stretch>
            <a:fillRect/>
          </a:stretch>
        </p:blipFill>
        <p:spPr>
          <a:xfrm>
            <a:off x="2809235" y="643466"/>
            <a:ext cx="6573530" cy="5571067"/>
          </a:xfrm>
          <a:prstGeom prst="rect">
            <a:avLst/>
          </a:prstGeom>
        </p:spPr>
      </p:pic>
    </p:spTree>
    <p:extLst>
      <p:ext uri="{BB962C8B-B14F-4D97-AF65-F5344CB8AC3E}">
        <p14:creationId xmlns:p14="http://schemas.microsoft.com/office/powerpoint/2010/main" val="13940461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524000" y="939801"/>
            <a:ext cx="9144000" cy="4978329"/>
          </a:xfrm>
          <a:prstGeom prst="rect">
            <a:avLst/>
          </a:prstGeom>
        </p:spPr>
      </p:pic>
    </p:spTree>
    <p:extLst>
      <p:ext uri="{BB962C8B-B14F-4D97-AF65-F5344CB8AC3E}">
        <p14:creationId xmlns:p14="http://schemas.microsoft.com/office/powerpoint/2010/main" val="5119271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524000" y="1213994"/>
            <a:ext cx="9144000" cy="4430012"/>
          </a:xfrm>
          <a:prstGeom prst="rect">
            <a:avLst/>
          </a:prstGeom>
        </p:spPr>
      </p:pic>
    </p:spTree>
    <p:extLst>
      <p:ext uri="{BB962C8B-B14F-4D97-AF65-F5344CB8AC3E}">
        <p14:creationId xmlns:p14="http://schemas.microsoft.com/office/powerpoint/2010/main" val="8293068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41529DB-2C68-C64F-8697-F35B662FFBA9}"/>
              </a:ext>
            </a:extLst>
          </p:cNvPr>
          <p:cNvSpPr txBox="1"/>
          <p:nvPr/>
        </p:nvSpPr>
        <p:spPr>
          <a:xfrm>
            <a:off x="1410601" y="920621"/>
            <a:ext cx="9370797" cy="5016758"/>
          </a:xfrm>
          <a:prstGeom prst="rect">
            <a:avLst/>
          </a:prstGeom>
          <a:noFill/>
        </p:spPr>
        <p:txBody>
          <a:bodyPr wrap="square" rtlCol="0">
            <a:spAutoFit/>
          </a:bodyPr>
          <a:lstStyle/>
          <a:p>
            <a:pPr algn="ctr"/>
            <a:r>
              <a:rPr lang="fr-FR" sz="3200" dirty="0">
                <a:latin typeface="Calibri Light" panose="020F0302020204030204" pitchFamily="34" charset="0"/>
                <a:cs typeface="Calibri Light" panose="020F0302020204030204" pitchFamily="34" charset="0"/>
              </a:rPr>
              <a:t>Matthieu 25</a:t>
            </a:r>
          </a:p>
          <a:p>
            <a:pPr algn="just"/>
            <a:endParaRPr lang="fr-FR" sz="3200" dirty="0">
              <a:solidFill>
                <a:srgbClr val="0000FF"/>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endParaRPr>
          </a:p>
          <a:p>
            <a:pPr algn="just"/>
            <a:r>
              <a:rPr lang="fr-FR" sz="3200" dirty="0">
                <a:solidFill>
                  <a:srgbClr val="0000FF"/>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31</a:t>
            </a:r>
            <a:r>
              <a:rPr lang="fr-FR" sz="3200" dirty="0">
                <a:latin typeface="Calibri Light" panose="020F0302020204030204" pitchFamily="34" charset="0"/>
                <a:cs typeface="Calibri Light" panose="020F0302020204030204" pitchFamily="34" charset="0"/>
              </a:rPr>
              <a:t>« Quand le Fils de l’homme viendra dans sa gloire, accompagné de tous les anges, alors il siégera sur son trône de gloire. </a:t>
            </a:r>
          </a:p>
          <a:p>
            <a:pPr algn="just"/>
            <a:r>
              <a:rPr lang="fr-FR" sz="3200" dirty="0">
                <a:latin typeface="Calibri Light" panose="020F0302020204030204" pitchFamily="34" charset="0"/>
                <a:cs typeface="Calibri Light" panose="020F0302020204030204" pitchFamily="34" charset="0"/>
                <a:hlinkClick r:id="rId3"/>
              </a:rPr>
              <a:t>32</a:t>
            </a:r>
            <a:r>
              <a:rPr lang="fr-FR" sz="3200" dirty="0">
                <a:latin typeface="Calibri Light" panose="020F0302020204030204" pitchFamily="34" charset="0"/>
                <a:cs typeface="Calibri Light" panose="020F0302020204030204" pitchFamily="34" charset="0"/>
              </a:rPr>
              <a:t>Devant lui seront rassemblées toutes les nations, et il </a:t>
            </a:r>
            <a:r>
              <a:rPr lang="fr-FR" sz="3200" dirty="0">
                <a:highlight>
                  <a:srgbClr val="FFFF00"/>
                </a:highlight>
                <a:latin typeface="Calibri Light" panose="020F0302020204030204" pitchFamily="34" charset="0"/>
                <a:cs typeface="Calibri Light" panose="020F0302020204030204" pitchFamily="34" charset="0"/>
              </a:rPr>
              <a:t>séparera</a:t>
            </a:r>
            <a:r>
              <a:rPr lang="fr-FR" sz="3200" dirty="0">
                <a:latin typeface="Calibri Light" panose="020F0302020204030204" pitchFamily="34" charset="0"/>
                <a:cs typeface="Calibri Light" panose="020F0302020204030204" pitchFamily="34" charset="0"/>
              </a:rPr>
              <a:t> les hommes les uns des autres, comme le berger </a:t>
            </a:r>
            <a:r>
              <a:rPr lang="fr-FR" sz="3200" dirty="0">
                <a:highlight>
                  <a:srgbClr val="FFFF00"/>
                </a:highlight>
                <a:latin typeface="Calibri Light" panose="020F0302020204030204" pitchFamily="34" charset="0"/>
                <a:cs typeface="Calibri Light" panose="020F0302020204030204" pitchFamily="34" charset="0"/>
              </a:rPr>
              <a:t>sépare</a:t>
            </a:r>
            <a:r>
              <a:rPr lang="fr-FR" sz="3200" dirty="0">
                <a:latin typeface="Calibri Light" panose="020F0302020204030204" pitchFamily="34" charset="0"/>
                <a:cs typeface="Calibri Light" panose="020F0302020204030204" pitchFamily="34" charset="0"/>
              </a:rPr>
              <a:t> les brebis des chèvres. </a:t>
            </a:r>
          </a:p>
          <a:p>
            <a:pPr algn="just"/>
            <a:r>
              <a:rPr lang="fr-FR" sz="3200" dirty="0">
                <a:latin typeface="Calibri Light" panose="020F0302020204030204" pitchFamily="34" charset="0"/>
                <a:cs typeface="Calibri Light" panose="020F0302020204030204" pitchFamily="34" charset="0"/>
                <a:hlinkClick r:id="rId4"/>
              </a:rPr>
              <a:t>33</a:t>
            </a:r>
            <a:r>
              <a:rPr lang="fr-FR" sz="3200" dirty="0">
                <a:latin typeface="Calibri Light" panose="020F0302020204030204" pitchFamily="34" charset="0"/>
                <a:cs typeface="Calibri Light" panose="020F0302020204030204" pitchFamily="34" charset="0"/>
              </a:rPr>
              <a:t>Il placera les brebis à sa droite et les chèvres à sa gauche. </a:t>
            </a:r>
          </a:p>
        </p:txBody>
      </p:sp>
    </p:spTree>
    <p:extLst>
      <p:ext uri="{BB962C8B-B14F-4D97-AF65-F5344CB8AC3E}">
        <p14:creationId xmlns:p14="http://schemas.microsoft.com/office/powerpoint/2010/main" val="30053940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CC2C221-02B0-F546-5723-A56E53ACF4E9}"/>
              </a:ext>
            </a:extLst>
          </p:cNvPr>
          <p:cNvSpPr txBox="1"/>
          <p:nvPr/>
        </p:nvSpPr>
        <p:spPr>
          <a:xfrm>
            <a:off x="1405764" y="1028343"/>
            <a:ext cx="9380471" cy="4801314"/>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hlinkClick r:id="rId2"/>
              </a:rPr>
              <a:t>34</a:t>
            </a:r>
            <a:r>
              <a:rPr lang="fr-FR" sz="3200" dirty="0">
                <a:latin typeface="Calibri Light" panose="020F0302020204030204" pitchFamily="34" charset="0"/>
                <a:cs typeface="Calibri Light" panose="020F0302020204030204" pitchFamily="34" charset="0"/>
              </a:rPr>
              <a:t>Alors le roi dira à ceux qui seront à sa droite : “Venez, les bénis de mon Père, recevez en partage le Royaume qui a été préparé pour vous depuis la fondation du monde. </a:t>
            </a:r>
          </a:p>
          <a:p>
            <a:pPr algn="just"/>
            <a:r>
              <a:rPr lang="fr-FR" sz="3200" dirty="0">
                <a:latin typeface="Calibri Light" panose="020F0302020204030204" pitchFamily="34" charset="0"/>
                <a:cs typeface="Calibri Light" panose="020F0302020204030204" pitchFamily="34" charset="0"/>
                <a:hlinkClick r:id="rId3"/>
              </a:rPr>
              <a:t>35</a:t>
            </a:r>
            <a:r>
              <a:rPr lang="fr-FR" sz="3200" dirty="0">
                <a:latin typeface="Calibri Light" panose="020F0302020204030204" pitchFamily="34" charset="0"/>
                <a:cs typeface="Calibri Light" panose="020F0302020204030204" pitchFamily="34" charset="0"/>
              </a:rPr>
              <a:t>Car j’ai eu faim et vous m’avez donné à manger ; j’ai eu soif et vous m’avez donné à boire ; j’étais un étranger et vous m’avez recueilli ; </a:t>
            </a:r>
          </a:p>
          <a:p>
            <a:pPr algn="just"/>
            <a:r>
              <a:rPr lang="fr-FR" sz="3200" dirty="0">
                <a:latin typeface="Calibri Light" panose="020F0302020204030204" pitchFamily="34" charset="0"/>
                <a:cs typeface="Calibri Light" panose="020F0302020204030204" pitchFamily="34" charset="0"/>
                <a:hlinkClick r:id="rId4"/>
              </a:rPr>
              <a:t>36</a:t>
            </a:r>
            <a:r>
              <a:rPr lang="fr-FR" sz="3200" dirty="0">
                <a:latin typeface="Calibri Light" panose="020F0302020204030204" pitchFamily="34" charset="0"/>
                <a:cs typeface="Calibri Light" panose="020F0302020204030204" pitchFamily="34" charset="0"/>
              </a:rPr>
              <a:t>nu, et vous m’avez vêtu ; malade, et vous m’avez visité ; en prison, et vous êtes venus à moi.” </a:t>
            </a:r>
          </a:p>
          <a:p>
            <a:endParaRPr lang="fr-FR" dirty="0"/>
          </a:p>
        </p:txBody>
      </p:sp>
    </p:spTree>
    <p:extLst>
      <p:ext uri="{BB962C8B-B14F-4D97-AF65-F5344CB8AC3E}">
        <p14:creationId xmlns:p14="http://schemas.microsoft.com/office/powerpoint/2010/main" val="14612619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41529DB-2C68-C64F-8697-F35B662FFBA9}"/>
              </a:ext>
            </a:extLst>
          </p:cNvPr>
          <p:cNvSpPr txBox="1"/>
          <p:nvPr/>
        </p:nvSpPr>
        <p:spPr>
          <a:xfrm>
            <a:off x="1334091" y="782121"/>
            <a:ext cx="9523817" cy="5293757"/>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hlinkClick r:id="rId2"/>
              </a:rPr>
              <a:t>37</a:t>
            </a:r>
            <a:r>
              <a:rPr lang="fr-FR" sz="3200" dirty="0">
                <a:latin typeface="Calibri Light" panose="020F0302020204030204" pitchFamily="34" charset="0"/>
                <a:cs typeface="Calibri Light" panose="020F0302020204030204" pitchFamily="34" charset="0"/>
              </a:rPr>
              <a:t>Alors les justes lui répondront : “Seigneur, quand nous est-il arrivé de te voir affamé et de te nourrir, assoiffé et de te donner à boire ? </a:t>
            </a:r>
          </a:p>
          <a:p>
            <a:pPr algn="just"/>
            <a:r>
              <a:rPr lang="fr-FR" sz="3200" dirty="0">
                <a:latin typeface="Calibri Light" panose="020F0302020204030204" pitchFamily="34" charset="0"/>
                <a:cs typeface="Calibri Light" panose="020F0302020204030204" pitchFamily="34" charset="0"/>
                <a:hlinkClick r:id="rId3"/>
              </a:rPr>
              <a:t>38</a:t>
            </a:r>
            <a:r>
              <a:rPr lang="fr-FR" sz="3200" dirty="0">
                <a:latin typeface="Calibri Light" panose="020F0302020204030204" pitchFamily="34" charset="0"/>
                <a:cs typeface="Calibri Light" panose="020F0302020204030204" pitchFamily="34" charset="0"/>
              </a:rPr>
              <a:t>Quand nous est-il arrivé de te voir étranger et de te recueillir, nu et de te vêtir ? </a:t>
            </a:r>
          </a:p>
          <a:p>
            <a:pPr algn="just"/>
            <a:r>
              <a:rPr lang="fr-FR" sz="3200" dirty="0">
                <a:latin typeface="Calibri Light" panose="020F0302020204030204" pitchFamily="34" charset="0"/>
                <a:cs typeface="Calibri Light" panose="020F0302020204030204" pitchFamily="34" charset="0"/>
                <a:hlinkClick r:id="rId4"/>
              </a:rPr>
              <a:t>39</a:t>
            </a:r>
            <a:r>
              <a:rPr lang="fr-FR" sz="3200" dirty="0">
                <a:latin typeface="Calibri Light" panose="020F0302020204030204" pitchFamily="34" charset="0"/>
                <a:cs typeface="Calibri Light" panose="020F0302020204030204" pitchFamily="34" charset="0"/>
              </a:rPr>
              <a:t>Quand nous est-il arrivé de te voir malade ou en prison, et de venir à toi ?” </a:t>
            </a:r>
          </a:p>
          <a:p>
            <a:pPr algn="just"/>
            <a:r>
              <a:rPr lang="fr-FR" sz="3200" dirty="0">
                <a:latin typeface="Calibri Light" panose="020F0302020204030204" pitchFamily="34" charset="0"/>
                <a:cs typeface="Calibri Light" panose="020F0302020204030204" pitchFamily="34" charset="0"/>
                <a:hlinkClick r:id="rId5"/>
              </a:rPr>
              <a:t>40</a:t>
            </a:r>
            <a:r>
              <a:rPr lang="fr-FR" sz="3200" dirty="0">
                <a:latin typeface="Calibri Light" panose="020F0302020204030204" pitchFamily="34" charset="0"/>
                <a:cs typeface="Calibri Light" panose="020F0302020204030204" pitchFamily="34" charset="0"/>
              </a:rPr>
              <a:t>Et le roi leur répondra : “En vérité, je vous le déclare, chaque fois que vous l’avez fait à l’un de ces plus petits, qui sont mes frères, c’est à moi que vous l’avez fait !” </a:t>
            </a:r>
          </a:p>
          <a:p>
            <a:pPr algn="just"/>
            <a:endParaRPr lang="fr-F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937638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41529DB-2C68-C64F-8697-F35B662FFBA9}"/>
              </a:ext>
            </a:extLst>
          </p:cNvPr>
          <p:cNvSpPr txBox="1"/>
          <p:nvPr/>
        </p:nvSpPr>
        <p:spPr>
          <a:xfrm>
            <a:off x="1339645" y="1028343"/>
            <a:ext cx="9512709" cy="4801314"/>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hlinkClick r:id="rId2"/>
              </a:rPr>
              <a:t>41</a:t>
            </a:r>
            <a:r>
              <a:rPr lang="fr-FR" sz="3200" dirty="0">
                <a:latin typeface="Calibri Light" panose="020F0302020204030204" pitchFamily="34" charset="0"/>
                <a:cs typeface="Calibri Light" panose="020F0302020204030204" pitchFamily="34" charset="0"/>
              </a:rPr>
              <a:t>Alors il dira à ceux qui seront à sa gauche : “Allez-vous-en loin de moi, maudits, au feu éternel qui a été préparé pour le diable et pour ses anges. </a:t>
            </a:r>
          </a:p>
          <a:p>
            <a:pPr algn="just"/>
            <a:r>
              <a:rPr lang="fr-FR" sz="3200" dirty="0">
                <a:latin typeface="Calibri Light" panose="020F0302020204030204" pitchFamily="34" charset="0"/>
                <a:cs typeface="Calibri Light" panose="020F0302020204030204" pitchFamily="34" charset="0"/>
                <a:hlinkClick r:id="rId3"/>
              </a:rPr>
              <a:t>42</a:t>
            </a:r>
            <a:r>
              <a:rPr lang="fr-FR" sz="3200" dirty="0">
                <a:latin typeface="Calibri Light" panose="020F0302020204030204" pitchFamily="34" charset="0"/>
                <a:cs typeface="Calibri Light" panose="020F0302020204030204" pitchFamily="34" charset="0"/>
              </a:rPr>
              <a:t>Car j’ai eu faim et vous ne m’avez pas donné à manger ; j’ai eu soif et vous ne m’avez pas donné à boire ; </a:t>
            </a:r>
          </a:p>
          <a:p>
            <a:pPr algn="just"/>
            <a:r>
              <a:rPr lang="fr-FR" sz="3200" dirty="0">
                <a:latin typeface="Calibri Light" panose="020F0302020204030204" pitchFamily="34" charset="0"/>
                <a:cs typeface="Calibri Light" panose="020F0302020204030204" pitchFamily="34" charset="0"/>
                <a:hlinkClick r:id="rId4"/>
              </a:rPr>
              <a:t>43</a:t>
            </a:r>
            <a:r>
              <a:rPr lang="fr-FR" sz="3200" dirty="0">
                <a:latin typeface="Calibri Light" panose="020F0302020204030204" pitchFamily="34" charset="0"/>
                <a:cs typeface="Calibri Light" panose="020F0302020204030204" pitchFamily="34" charset="0"/>
              </a:rPr>
              <a:t>j’étais un étranger et vous ne m’avez pas recueilli ; nu, et vous ne m’avez pas vêtu ; malade et en prison, et vous ne m’avez pas visité.” </a:t>
            </a:r>
          </a:p>
          <a:p>
            <a:endParaRPr lang="fr-FR" dirty="0"/>
          </a:p>
        </p:txBody>
      </p:sp>
    </p:spTree>
    <p:extLst>
      <p:ext uri="{BB962C8B-B14F-4D97-AF65-F5344CB8AC3E}">
        <p14:creationId xmlns:p14="http://schemas.microsoft.com/office/powerpoint/2010/main" val="20523008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41529DB-2C68-C64F-8697-F35B662FFBA9}"/>
              </a:ext>
            </a:extLst>
          </p:cNvPr>
          <p:cNvSpPr txBox="1"/>
          <p:nvPr/>
        </p:nvSpPr>
        <p:spPr>
          <a:xfrm>
            <a:off x="1324897" y="1274564"/>
            <a:ext cx="9542206" cy="4308872"/>
          </a:xfrm>
          <a:prstGeom prst="rect">
            <a:avLst/>
          </a:prstGeom>
          <a:noFill/>
        </p:spPr>
        <p:txBody>
          <a:bodyPr wrap="square" rtlCol="0">
            <a:spAutoFit/>
          </a:bodyPr>
          <a:lstStyle/>
          <a:p>
            <a:pPr algn="just"/>
            <a:r>
              <a:rPr lang="fr-FR" sz="3200" dirty="0">
                <a:latin typeface="Calibri Light" panose="020F0302020204030204" pitchFamily="34" charset="0"/>
                <a:cs typeface="Calibri Light" panose="020F0302020204030204" pitchFamily="34" charset="0"/>
                <a:hlinkClick r:id="rId2"/>
              </a:rPr>
              <a:t>44</a:t>
            </a:r>
            <a:r>
              <a:rPr lang="fr-FR" sz="3200" dirty="0">
                <a:latin typeface="Calibri Light" panose="020F0302020204030204" pitchFamily="34" charset="0"/>
                <a:cs typeface="Calibri Light" panose="020F0302020204030204" pitchFamily="34" charset="0"/>
              </a:rPr>
              <a:t>Alors eux aussi répondront : “Seigneur, quand nous est-il arrivé de te voir affamé ou assoiffé, étranger ou nu, malade ou en prison, sans venir t’assister ?” </a:t>
            </a:r>
          </a:p>
          <a:p>
            <a:pPr algn="just"/>
            <a:r>
              <a:rPr lang="fr-FR" sz="3200" dirty="0">
                <a:latin typeface="Calibri Light" panose="020F0302020204030204" pitchFamily="34" charset="0"/>
                <a:cs typeface="Calibri Light" panose="020F0302020204030204" pitchFamily="34" charset="0"/>
                <a:hlinkClick r:id="rId3"/>
              </a:rPr>
              <a:t>45</a:t>
            </a:r>
            <a:r>
              <a:rPr lang="fr-FR" sz="3200" dirty="0">
                <a:latin typeface="Calibri Light" panose="020F0302020204030204" pitchFamily="34" charset="0"/>
                <a:cs typeface="Calibri Light" panose="020F0302020204030204" pitchFamily="34" charset="0"/>
              </a:rPr>
              <a:t>Alors il leur répondra : “En vérité, je vous le déclare, chaque fois que vous ne l’avez pas fait à l’un de ces plus petits, à moi non plus vous ne l’avez pas fait.” </a:t>
            </a:r>
          </a:p>
          <a:p>
            <a:pPr algn="just"/>
            <a:r>
              <a:rPr lang="fr-FR" sz="3200" dirty="0">
                <a:latin typeface="Calibri Light" panose="020F0302020204030204" pitchFamily="34" charset="0"/>
                <a:cs typeface="Calibri Light" panose="020F0302020204030204" pitchFamily="34" charset="0"/>
                <a:hlinkClick r:id="rId4"/>
              </a:rPr>
              <a:t>46</a:t>
            </a:r>
            <a:r>
              <a:rPr lang="fr-FR" sz="3200" dirty="0">
                <a:latin typeface="Calibri Light" panose="020F0302020204030204" pitchFamily="34" charset="0"/>
                <a:cs typeface="Calibri Light" panose="020F0302020204030204" pitchFamily="34" charset="0"/>
              </a:rPr>
              <a:t>Et ils s’en iront, ceux-ci au châtiment éternel, et les justes à la vie éternelle. »</a:t>
            </a:r>
          </a:p>
          <a:p>
            <a:endParaRPr lang="fr-FR" dirty="0"/>
          </a:p>
        </p:txBody>
      </p:sp>
    </p:spTree>
    <p:extLst>
      <p:ext uri="{BB962C8B-B14F-4D97-AF65-F5344CB8AC3E}">
        <p14:creationId xmlns:p14="http://schemas.microsoft.com/office/powerpoint/2010/main" val="39856454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0C0190-FF27-3F45-9FA0-34352FC64F61}"/>
              </a:ext>
            </a:extLst>
          </p:cNvPr>
          <p:cNvSpPr txBox="1"/>
          <p:nvPr/>
        </p:nvSpPr>
        <p:spPr>
          <a:xfrm>
            <a:off x="2123440" y="1413064"/>
            <a:ext cx="7945120" cy="4031873"/>
          </a:xfrm>
          <a:prstGeom prst="rect">
            <a:avLst/>
          </a:prstGeom>
          <a:noFill/>
        </p:spPr>
        <p:txBody>
          <a:bodyPr wrap="square" rtlCol="0">
            <a:spAutoFit/>
          </a:bodyPr>
          <a:lstStyle/>
          <a:p>
            <a:pPr lvl="0"/>
            <a:r>
              <a:rPr lang="fr-FR" dirty="0"/>
              <a:t> </a:t>
            </a:r>
            <a:r>
              <a:rPr lang="fr-FR" sz="3200" b="1" dirty="0">
                <a:latin typeface="Times New Roman" panose="02020603050405020304" pitchFamily="18" charset="0"/>
                <a:cs typeface="Times New Roman" panose="02020603050405020304" pitchFamily="18" charset="0"/>
              </a:rPr>
              <a:t>1. ESPERER</a:t>
            </a:r>
          </a:p>
          <a:p>
            <a:endParaRPr lang="fr-FR" sz="3200" b="1" dirty="0">
              <a:latin typeface="Times New Roman" panose="02020603050405020304" pitchFamily="18" charset="0"/>
              <a:cs typeface="Times New Roman" panose="02020603050405020304" pitchFamily="18" charset="0"/>
            </a:endParaRPr>
          </a:p>
          <a:p>
            <a:r>
              <a:rPr lang="fr-FR" sz="3200" b="1" dirty="0">
                <a:latin typeface="Times New Roman" panose="02020603050405020304" pitchFamily="18" charset="0"/>
                <a:cs typeface="Times New Roman" panose="02020603050405020304" pitchFamily="18" charset="0"/>
              </a:rPr>
              <a:t>2. LE CHRETIEN ET L’AU-DELA	</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pPr lvl="1"/>
            <a:r>
              <a:rPr lang="fr-FR" sz="3200" dirty="0">
                <a:latin typeface="Times New Roman" panose="02020603050405020304" pitchFamily="18" charset="0"/>
                <a:cs typeface="Times New Roman" panose="02020603050405020304" pitchFamily="18" charset="0"/>
              </a:rPr>
              <a:t>3.1</a:t>
            </a:r>
            <a:r>
              <a:rPr lang="fr-FR" sz="3200">
                <a:latin typeface="Times New Roman" panose="02020603050405020304" pitchFamily="18" charset="0"/>
                <a:cs typeface="Times New Roman" panose="02020603050405020304" pitchFamily="18" charset="0"/>
              </a:rPr>
              <a:t>.   Le </a:t>
            </a:r>
            <a:r>
              <a:rPr lang="fr-FR" sz="3200" dirty="0">
                <a:latin typeface="Times New Roman" panose="02020603050405020304" pitchFamily="18" charset="0"/>
                <a:cs typeface="Times New Roman" panose="02020603050405020304" pitchFamily="18" charset="0"/>
              </a:rPr>
              <a:t>retour du Christ et la fin des temps</a:t>
            </a:r>
          </a:p>
          <a:p>
            <a:pPr lvl="1"/>
            <a:r>
              <a:rPr lang="fr-FR" sz="3200" dirty="0">
                <a:latin typeface="Times New Roman" panose="02020603050405020304" pitchFamily="18" charset="0"/>
                <a:cs typeface="Times New Roman" panose="02020603050405020304" pitchFamily="18" charset="0"/>
              </a:rPr>
              <a:t>3.2.	Le jugement dernier</a:t>
            </a:r>
            <a:r>
              <a:rPr lang="fr-FR" sz="3200" dirty="0">
                <a:solidFill>
                  <a:srgbClr val="FF0000"/>
                </a:solidFill>
                <a:latin typeface="Times New Roman" panose="02020603050405020304" pitchFamily="18" charset="0"/>
                <a:cs typeface="Times New Roman" panose="02020603050405020304" pitchFamily="18" charset="0"/>
              </a:rPr>
              <a:t>	</a:t>
            </a:r>
          </a:p>
          <a:p>
            <a:pPr lvl="1"/>
            <a:r>
              <a:rPr lang="fr-FR" sz="3200" dirty="0">
                <a:solidFill>
                  <a:srgbClr val="FF0000"/>
                </a:solidFill>
                <a:latin typeface="Times New Roman" panose="02020603050405020304" pitchFamily="18" charset="0"/>
                <a:cs typeface="Times New Roman" panose="02020603050405020304" pitchFamily="18" charset="0"/>
              </a:rPr>
              <a:t>3.3.	Deux tableaux </a:t>
            </a:r>
          </a:p>
        </p:txBody>
      </p:sp>
    </p:spTree>
    <p:extLst>
      <p:ext uri="{BB962C8B-B14F-4D97-AF65-F5344CB8AC3E}">
        <p14:creationId xmlns:p14="http://schemas.microsoft.com/office/powerpoint/2010/main" val="221443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xpériences de mort imminente - 1">
            <a:extLst>
              <a:ext uri="{FF2B5EF4-FFF2-40B4-BE49-F238E27FC236}">
                <a16:creationId xmlns:a16="http://schemas.microsoft.com/office/drawing/2014/main" id="{E7032DE8-6A49-3DAC-90D4-30FDBC69F9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198881">
            <a:off x="-535849" y="-242189"/>
            <a:ext cx="4318000" cy="431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EEC65DEA-102E-CA0C-4EC2-89B74B9D7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41963">
            <a:off x="6863818" y="-553773"/>
            <a:ext cx="2863341" cy="415003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Je communique avec les défunts">
            <a:extLst>
              <a:ext uri="{FF2B5EF4-FFF2-40B4-BE49-F238E27FC236}">
                <a16:creationId xmlns:a16="http://schemas.microsoft.com/office/drawing/2014/main" id="{94E0509C-34A8-28A4-952A-B949C021C0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63578">
            <a:off x="6796094" y="3510687"/>
            <a:ext cx="2276716" cy="374904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Écoutez ce que les defunts nous disent">
            <a:extLst>
              <a:ext uri="{FF2B5EF4-FFF2-40B4-BE49-F238E27FC236}">
                <a16:creationId xmlns:a16="http://schemas.microsoft.com/office/drawing/2014/main" id="{458FAE05-CC34-4CBE-4C3A-A1BC621C4D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60764">
            <a:off x="9598841" y="-277572"/>
            <a:ext cx="2735140" cy="448975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BCCAD806-4038-B67B-5128-4E375CB541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78618">
            <a:off x="3177418" y="-327574"/>
            <a:ext cx="2650056" cy="421519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79936E1E-84BE-20D4-3A7B-E3E7F09355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3592" y="2759325"/>
            <a:ext cx="2531988" cy="4049682"/>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CC7235AD-FACF-F889-C083-7C311B9874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4525" y="3429000"/>
            <a:ext cx="2488791" cy="3559916"/>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FBD33516-0D9F-8D6A-62BB-57AEDC52897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49170" y="2996244"/>
            <a:ext cx="2488791" cy="3855186"/>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7AC3E6E8-85C6-98D4-A12C-167B09579CB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8285" t="4440" r="18290"/>
          <a:stretch>
            <a:fillRect/>
          </a:stretch>
        </p:blipFill>
        <p:spPr bwMode="auto">
          <a:xfrm>
            <a:off x="5931228" y="1556665"/>
            <a:ext cx="2214617" cy="3336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4148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725613-5C79-9D77-8121-B1726B5FAA3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670616B3-4AB9-ABD7-005C-07ECD461693F}"/>
              </a:ext>
            </a:extLst>
          </p:cNvPr>
          <p:cNvSpPr txBox="1"/>
          <p:nvPr/>
        </p:nvSpPr>
        <p:spPr>
          <a:xfrm>
            <a:off x="630936" y="2807208"/>
            <a:ext cx="3429000" cy="3410712"/>
          </a:xfrm>
          <a:prstGeom prst="rect">
            <a:avLst/>
          </a:prstGeom>
        </p:spPr>
        <p:txBody>
          <a:bodyPr vert="horz" lIns="91440" tIns="45720" rIns="91440" bIns="45720" rtlCol="0" anchor="t">
            <a:normAutofit/>
          </a:bodyPr>
          <a:lstStyle/>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Van der Weyden </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Le </a:t>
            </a:r>
            <a:r>
              <a:rPr lang="en-US" sz="3200" dirty="0" err="1">
                <a:latin typeface="Calibri Light" panose="020F0302020204030204" pitchFamily="34" charset="0"/>
                <a:cs typeface="Calibri Light" panose="020F0302020204030204" pitchFamily="34" charset="0"/>
              </a:rPr>
              <a:t>jugement</a:t>
            </a:r>
            <a:r>
              <a:rPr lang="en-US" sz="3200" dirty="0">
                <a:latin typeface="Calibri Light" panose="020F0302020204030204" pitchFamily="34" charset="0"/>
                <a:cs typeface="Calibri Light" panose="020F0302020204030204" pitchFamily="34" charset="0"/>
              </a:rPr>
              <a:t> dernier </a:t>
            </a:r>
          </a:p>
          <a:p>
            <a:pPr defTabSz="914400">
              <a:lnSpc>
                <a:spcPct val="90000"/>
              </a:lnSpc>
              <a:spcAft>
                <a:spcPts val="600"/>
              </a:spcAft>
            </a:pPr>
            <a:r>
              <a:rPr lang="en-US" sz="3200" dirty="0">
                <a:latin typeface="Calibri Light" panose="020F0302020204030204" pitchFamily="34" charset="0"/>
                <a:cs typeface="Calibri Light" panose="020F0302020204030204" pitchFamily="34" charset="0"/>
              </a:rPr>
              <a:t>Hôtel-Dieu de Beaune, v. 1450</a:t>
            </a:r>
          </a:p>
        </p:txBody>
      </p:sp>
      <p:pic>
        <p:nvPicPr>
          <p:cNvPr id="3" name="Image 2" descr="Une image contenant texte, posant, décoré, plusieurs&#10;&#10;Description générée automatiquement">
            <a:extLst>
              <a:ext uri="{FF2B5EF4-FFF2-40B4-BE49-F238E27FC236}">
                <a16:creationId xmlns:a16="http://schemas.microsoft.com/office/drawing/2014/main" id="{6E921B47-9545-C6B3-A591-BF056EF00200}"/>
              </a:ext>
            </a:extLst>
          </p:cNvPr>
          <p:cNvPicPr>
            <a:picLocks noChangeAspect="1"/>
          </p:cNvPicPr>
          <p:nvPr/>
        </p:nvPicPr>
        <p:blipFill rotWithShape="1">
          <a:blip r:embed="rId2"/>
          <a:srcRect l="1764" t="2877"/>
          <a:stretch/>
        </p:blipFill>
        <p:spPr>
          <a:xfrm>
            <a:off x="4098006" y="1625954"/>
            <a:ext cx="7877496" cy="3543651"/>
          </a:xfrm>
          <a:prstGeom prst="rect">
            <a:avLst/>
          </a:prstGeom>
        </p:spPr>
      </p:pic>
    </p:spTree>
    <p:extLst>
      <p:ext uri="{BB962C8B-B14F-4D97-AF65-F5344CB8AC3E}">
        <p14:creationId xmlns:p14="http://schemas.microsoft.com/office/powerpoint/2010/main" val="24579806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738052" y="643466"/>
            <a:ext cx="2715895" cy="5571067"/>
          </a:xfrm>
          <a:prstGeom prst="rect">
            <a:avLst/>
          </a:prstGeom>
        </p:spPr>
      </p:pic>
    </p:spTree>
    <p:extLst>
      <p:ext uri="{BB962C8B-B14F-4D97-AF65-F5344CB8AC3E}">
        <p14:creationId xmlns:p14="http://schemas.microsoft.com/office/powerpoint/2010/main" val="37601263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4FF0AD-30D4-1DFA-1472-3B186A6CE0F0}"/>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F0A7FB04-837D-7FE3-55AA-D3F43A036195}"/>
              </a:ext>
            </a:extLst>
          </p:cNvPr>
          <p:cNvPicPr>
            <a:picLocks noChangeAspect="1"/>
          </p:cNvPicPr>
          <p:nvPr/>
        </p:nvPicPr>
        <p:blipFill>
          <a:blip r:embed="rId2"/>
          <a:stretch>
            <a:fillRect/>
          </a:stretch>
        </p:blipFill>
        <p:spPr>
          <a:xfrm>
            <a:off x="1931353" y="643467"/>
            <a:ext cx="2715894" cy="5571066"/>
          </a:xfrm>
          <a:prstGeom prst="rect">
            <a:avLst/>
          </a:prstGeom>
        </p:spPr>
      </p:pic>
      <p:pic>
        <p:nvPicPr>
          <p:cNvPr id="3" name="Image 2" descr="Une image contenant texte&#10;&#10;Description générée automatiquement">
            <a:extLst>
              <a:ext uri="{FF2B5EF4-FFF2-40B4-BE49-F238E27FC236}">
                <a16:creationId xmlns:a16="http://schemas.microsoft.com/office/drawing/2014/main" id="{70FCE265-EE1C-3FBD-E08B-0B2D31D34CD2}"/>
              </a:ext>
            </a:extLst>
          </p:cNvPr>
          <p:cNvPicPr>
            <a:picLocks noChangeAspect="1"/>
          </p:cNvPicPr>
          <p:nvPr/>
        </p:nvPicPr>
        <p:blipFill>
          <a:blip r:embed="rId3"/>
          <a:stretch>
            <a:fillRect/>
          </a:stretch>
        </p:blipFill>
        <p:spPr>
          <a:xfrm>
            <a:off x="6493212" y="643467"/>
            <a:ext cx="4818972" cy="5571066"/>
          </a:xfrm>
          <a:prstGeom prst="rect">
            <a:avLst/>
          </a:prstGeom>
        </p:spPr>
      </p:pic>
    </p:spTree>
    <p:extLst>
      <p:ext uri="{BB962C8B-B14F-4D97-AF65-F5344CB8AC3E}">
        <p14:creationId xmlns:p14="http://schemas.microsoft.com/office/powerpoint/2010/main" val="11907353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texte, posant, décoré, plusieurs&#10;&#10;Description générée automatiquement">
            <a:extLst>
              <a:ext uri="{FF2B5EF4-FFF2-40B4-BE49-F238E27FC236}">
                <a16:creationId xmlns:a16="http://schemas.microsoft.com/office/drawing/2014/main" id="{8B134EFE-8934-1448-A5AD-53D14E5B6C2D}"/>
              </a:ext>
            </a:extLst>
          </p:cNvPr>
          <p:cNvPicPr>
            <a:picLocks noChangeAspect="1"/>
          </p:cNvPicPr>
          <p:nvPr/>
        </p:nvPicPr>
        <p:blipFill rotWithShape="1">
          <a:blip r:embed="rId2"/>
          <a:srcRect l="41284" t="24857" r="-2095"/>
          <a:stretch/>
        </p:blipFill>
        <p:spPr>
          <a:xfrm>
            <a:off x="1141605" y="643466"/>
            <a:ext cx="9908789" cy="5571067"/>
          </a:xfrm>
          <a:prstGeom prst="rect">
            <a:avLst/>
          </a:prstGeom>
          <a:solidFill>
            <a:schemeClr val="bg2"/>
          </a:solidFill>
        </p:spPr>
      </p:pic>
    </p:spTree>
    <p:extLst>
      <p:ext uri="{BB962C8B-B14F-4D97-AF65-F5344CB8AC3E}">
        <p14:creationId xmlns:p14="http://schemas.microsoft.com/office/powerpoint/2010/main" val="15565665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texte, posant, décoré, plusieurs&#10;&#10;Description générée automatiquement">
            <a:extLst>
              <a:ext uri="{FF2B5EF4-FFF2-40B4-BE49-F238E27FC236}">
                <a16:creationId xmlns:a16="http://schemas.microsoft.com/office/drawing/2014/main" id="{8B134EFE-8934-1448-A5AD-53D14E5B6C2D}"/>
              </a:ext>
            </a:extLst>
          </p:cNvPr>
          <p:cNvPicPr>
            <a:picLocks noChangeAspect="1"/>
          </p:cNvPicPr>
          <p:nvPr/>
        </p:nvPicPr>
        <p:blipFill rotWithShape="1">
          <a:blip r:embed="rId2"/>
          <a:srcRect l="1764" t="19646" r="37175"/>
          <a:stretch/>
        </p:blipFill>
        <p:spPr>
          <a:xfrm>
            <a:off x="1443856" y="643466"/>
            <a:ext cx="9304288" cy="5571067"/>
          </a:xfrm>
          <a:prstGeom prst="rect">
            <a:avLst/>
          </a:prstGeom>
        </p:spPr>
      </p:pic>
    </p:spTree>
    <p:extLst>
      <p:ext uri="{BB962C8B-B14F-4D97-AF65-F5344CB8AC3E}">
        <p14:creationId xmlns:p14="http://schemas.microsoft.com/office/powerpoint/2010/main" val="23227196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texte, posant, décoré, plusieurs&#10;&#10;Description générée automatiquement">
            <a:extLst>
              <a:ext uri="{FF2B5EF4-FFF2-40B4-BE49-F238E27FC236}">
                <a16:creationId xmlns:a16="http://schemas.microsoft.com/office/drawing/2014/main" id="{8B134EFE-8934-1448-A5AD-53D14E5B6C2D}"/>
              </a:ext>
            </a:extLst>
          </p:cNvPr>
          <p:cNvPicPr>
            <a:picLocks noChangeAspect="1"/>
          </p:cNvPicPr>
          <p:nvPr/>
        </p:nvPicPr>
        <p:blipFill rotWithShape="1">
          <a:blip r:embed="rId2"/>
          <a:srcRect l="1764" t="2877"/>
          <a:stretch/>
        </p:blipFill>
        <p:spPr>
          <a:xfrm>
            <a:off x="643467" y="976205"/>
            <a:ext cx="10905066" cy="4905589"/>
          </a:xfrm>
          <a:prstGeom prst="rect">
            <a:avLst/>
          </a:prstGeom>
        </p:spPr>
      </p:pic>
    </p:spTree>
    <p:extLst>
      <p:ext uri="{BB962C8B-B14F-4D97-AF65-F5344CB8AC3E}">
        <p14:creationId xmlns:p14="http://schemas.microsoft.com/office/powerpoint/2010/main" val="6212938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re 4"/>
          <p:cNvSpPr>
            <a:spLocks noGrp="1"/>
          </p:cNvSpPr>
          <p:nvPr>
            <p:ph type="title"/>
          </p:nvPr>
        </p:nvSpPr>
        <p:spPr>
          <a:xfrm>
            <a:off x="638882" y="639193"/>
            <a:ext cx="3571810" cy="3573516"/>
          </a:xfrm>
        </p:spPr>
        <p:txBody>
          <a:bodyPr vert="horz" lIns="91440" tIns="45720" rIns="91440" bIns="45720" rtlCol="0" anchor="b">
            <a:normAutofit/>
          </a:bodyPr>
          <a:lstStyle/>
          <a:p>
            <a:pPr algn="l" defTabSz="914400">
              <a:lnSpc>
                <a:spcPct val="90000"/>
              </a:lnSpc>
            </a:pPr>
            <a:r>
              <a:rPr lang="en-US" sz="3200" dirty="0">
                <a:latin typeface="Calibri Light" panose="020F0302020204030204" pitchFamily="34" charset="0"/>
                <a:ea typeface="+mn-ea"/>
                <a:cs typeface="Calibri Light" panose="020F0302020204030204" pitchFamily="34" charset="0"/>
              </a:rPr>
              <a:t>Bosch, </a:t>
            </a:r>
            <a:br>
              <a:rPr lang="en-US" sz="3200" dirty="0">
                <a:latin typeface="Calibri Light" panose="020F0302020204030204" pitchFamily="34" charset="0"/>
                <a:ea typeface="+mn-ea"/>
                <a:cs typeface="Calibri Light" panose="020F0302020204030204" pitchFamily="34" charset="0"/>
              </a:rPr>
            </a:br>
            <a:r>
              <a:rPr lang="en-US" sz="3200" dirty="0" err="1">
                <a:latin typeface="Calibri Light" panose="020F0302020204030204" pitchFamily="34" charset="0"/>
                <a:ea typeface="+mn-ea"/>
                <a:cs typeface="Calibri Light" panose="020F0302020204030204" pitchFamily="34" charset="0"/>
              </a:rPr>
              <a:t>Jugement</a:t>
            </a:r>
            <a:r>
              <a:rPr lang="en-US" sz="3200" dirty="0">
                <a:latin typeface="Calibri Light" panose="020F0302020204030204" pitchFamily="34" charset="0"/>
                <a:ea typeface="+mn-ea"/>
                <a:cs typeface="Calibri Light" panose="020F0302020204030204" pitchFamily="34" charset="0"/>
              </a:rPr>
              <a:t> dernier Vienne, v 1500</a:t>
            </a:r>
          </a:p>
        </p:txBody>
      </p:sp>
      <p:sp>
        <p:nvSpPr>
          <p:cNvPr id="1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p:cNvPicPr>
            <a:picLocks noChangeAspect="1"/>
          </p:cNvPicPr>
          <p:nvPr/>
        </p:nvPicPr>
        <p:blipFill>
          <a:blip r:embed="rId3"/>
          <a:stretch>
            <a:fillRect/>
          </a:stretch>
        </p:blipFill>
        <p:spPr>
          <a:xfrm>
            <a:off x="4654296" y="962315"/>
            <a:ext cx="7214616" cy="4905938"/>
          </a:xfrm>
          <a:prstGeom prst="rect">
            <a:avLst/>
          </a:prstGeom>
        </p:spPr>
      </p:pic>
    </p:spTree>
    <p:extLst>
      <p:ext uri="{BB962C8B-B14F-4D97-AF65-F5344CB8AC3E}">
        <p14:creationId xmlns:p14="http://schemas.microsoft.com/office/powerpoint/2010/main" val="23738816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a:srcRect l="-2845" t="46221" b="-1"/>
          <a:stretch/>
        </p:blipFill>
        <p:spPr>
          <a:xfrm>
            <a:off x="1954375" y="643466"/>
            <a:ext cx="8283249" cy="5571067"/>
          </a:xfrm>
          <a:prstGeom prst="rect">
            <a:avLst/>
          </a:prstGeom>
          <a:solidFill>
            <a:schemeClr val="bg2"/>
          </a:solidFill>
        </p:spPr>
      </p:pic>
    </p:spTree>
    <p:extLst>
      <p:ext uri="{BB962C8B-B14F-4D97-AF65-F5344CB8AC3E}">
        <p14:creationId xmlns:p14="http://schemas.microsoft.com/office/powerpoint/2010/main" val="20580902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7B24CA-3388-B46F-25A5-C8D19386980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1876FA8-001C-4974-2433-0117A426A103}"/>
              </a:ext>
            </a:extLst>
          </p:cNvPr>
          <p:cNvPicPr>
            <a:picLocks noChangeAspect="1"/>
          </p:cNvPicPr>
          <p:nvPr/>
        </p:nvPicPr>
        <p:blipFill>
          <a:blip r:embed="rId3"/>
          <a:stretch>
            <a:fillRect/>
          </a:stretch>
        </p:blipFill>
        <p:spPr>
          <a:xfrm>
            <a:off x="1999627" y="643466"/>
            <a:ext cx="8192745" cy="5571067"/>
          </a:xfrm>
          <a:prstGeom prst="rect">
            <a:avLst/>
          </a:prstGeom>
        </p:spPr>
      </p:pic>
    </p:spTree>
    <p:extLst>
      <p:ext uri="{BB962C8B-B14F-4D97-AF65-F5344CB8AC3E}">
        <p14:creationId xmlns:p14="http://schemas.microsoft.com/office/powerpoint/2010/main" val="2745208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140526" y="643466"/>
            <a:ext cx="5910947" cy="5571067"/>
          </a:xfrm>
          <a:prstGeom prst="rect">
            <a:avLst/>
          </a:prstGeom>
        </p:spPr>
      </p:pic>
    </p:spTree>
    <p:extLst>
      <p:ext uri="{BB962C8B-B14F-4D97-AF65-F5344CB8AC3E}">
        <p14:creationId xmlns:p14="http://schemas.microsoft.com/office/powerpoint/2010/main" val="483745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8BC991F-56BB-6B62-BCDF-C90A14DEB22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1E4A78F9-3B83-618B-05BD-C7B048D7B70F}"/>
              </a:ext>
            </a:extLst>
          </p:cNvPr>
          <p:cNvSpPr txBox="1"/>
          <p:nvPr/>
        </p:nvSpPr>
        <p:spPr>
          <a:xfrm>
            <a:off x="1676400" y="674400"/>
            <a:ext cx="8839200" cy="5509200"/>
          </a:xfrm>
          <a:prstGeom prst="rect">
            <a:avLst/>
          </a:prstGeom>
          <a:noFill/>
        </p:spPr>
        <p:txBody>
          <a:bodyPr wrap="square" rtlCol="0">
            <a:spAutoFit/>
          </a:bodyPr>
          <a:lstStyle/>
          <a:p>
            <a:pPr lvl="0"/>
            <a:r>
              <a:rPr lang="fr-FR" sz="3200" dirty="0"/>
              <a:t> </a:t>
            </a:r>
            <a:r>
              <a:rPr lang="fr-FR" sz="3200" b="1" dirty="0">
                <a:latin typeface="Times New Roman" panose="02020603050405020304" pitchFamily="18" charset="0"/>
                <a:cs typeface="Times New Roman" panose="02020603050405020304" pitchFamily="18" charset="0"/>
              </a:rPr>
              <a:t>1. ESPERER</a:t>
            </a:r>
          </a:p>
          <a:p>
            <a:pPr lvl="1"/>
            <a:r>
              <a:rPr lang="fr-FR" sz="3200"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2. LE CHRETIEN ET L’AU-DELA	</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3. LE JOUR DU SEIGNEUR	</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4. RESURRECTION DES MORTS ET IMMORTALITE DE L’AME</a:t>
            </a:r>
          </a:p>
          <a:p>
            <a:r>
              <a:rPr lang="fr-FR" sz="3200" b="1" dirty="0">
                <a:latin typeface="Times New Roman" panose="02020603050405020304" pitchFamily="18" charset="0"/>
                <a:cs typeface="Times New Roman" panose="02020603050405020304" pitchFamily="18" charset="0"/>
              </a:rPr>
              <a:t> </a:t>
            </a:r>
          </a:p>
          <a:p>
            <a:r>
              <a:rPr lang="fr-FR" sz="3200" b="1" dirty="0">
                <a:latin typeface="Times New Roman" panose="02020603050405020304" pitchFamily="18" charset="0"/>
                <a:cs typeface="Times New Roman" panose="02020603050405020304" pitchFamily="18" charset="0"/>
              </a:rPr>
              <a:t>5. LES DIMENSIONS PERSONNELLES DE L’ESCHATOLOGIE </a:t>
            </a:r>
          </a:p>
        </p:txBody>
      </p:sp>
    </p:spTree>
    <p:extLst>
      <p:ext uri="{BB962C8B-B14F-4D97-AF65-F5344CB8AC3E}">
        <p14:creationId xmlns:p14="http://schemas.microsoft.com/office/powerpoint/2010/main" val="1581595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personne, aîné&#10;&#10;Description générée automatiquement">
            <a:extLst>
              <a:ext uri="{FF2B5EF4-FFF2-40B4-BE49-F238E27FC236}">
                <a16:creationId xmlns:a16="http://schemas.microsoft.com/office/drawing/2014/main" id="{0449AD6C-56E3-FD4A-A7CD-9451EF5CD54E}"/>
              </a:ext>
            </a:extLst>
          </p:cNvPr>
          <p:cNvPicPr>
            <a:picLocks noChangeAspect="1"/>
          </p:cNvPicPr>
          <p:nvPr/>
        </p:nvPicPr>
        <p:blipFill>
          <a:blip r:embed="rId2"/>
          <a:stretch>
            <a:fillRect/>
          </a:stretch>
        </p:blipFill>
        <p:spPr>
          <a:xfrm>
            <a:off x="995621" y="-19828"/>
            <a:ext cx="9164431" cy="7521052"/>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id="{F3785267-6020-2647-9ABF-6B56C1EC1358}"/>
              </a:ext>
            </a:extLst>
          </p:cNvPr>
          <p:cNvPicPr>
            <a:picLocks noChangeAspect="1"/>
          </p:cNvPicPr>
          <p:nvPr/>
        </p:nvPicPr>
        <p:blipFill>
          <a:blip r:embed="rId3"/>
          <a:stretch>
            <a:fillRect/>
          </a:stretch>
        </p:blipFill>
        <p:spPr>
          <a:xfrm>
            <a:off x="8708208" y="924120"/>
            <a:ext cx="2903689" cy="5633156"/>
          </a:xfrm>
          <a:prstGeom prst="rect">
            <a:avLst/>
          </a:prstGeom>
        </p:spPr>
      </p:pic>
    </p:spTree>
    <p:extLst>
      <p:ext uri="{BB962C8B-B14F-4D97-AF65-F5344CB8AC3E}">
        <p14:creationId xmlns:p14="http://schemas.microsoft.com/office/powerpoint/2010/main" val="4034009615"/>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14335</TotalTime>
  <Words>3062</Words>
  <Application>Microsoft Macintosh PowerPoint</Application>
  <PresentationFormat>Grand écran</PresentationFormat>
  <Paragraphs>202</Paragraphs>
  <Slides>79</Slides>
  <Notes>14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79</vt:i4>
      </vt:variant>
    </vt:vector>
  </HeadingPairs>
  <TitlesOfParts>
    <vt:vector size="84"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Bosch,  Jugement dernier Vienne, v 1500</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Aude Ragozin</dc:creator>
  <cp:lastModifiedBy>Aude Ragozin</cp:lastModifiedBy>
  <cp:revision>105</cp:revision>
  <dcterms:created xsi:type="dcterms:W3CDTF">2018-03-10T10:11:00Z</dcterms:created>
  <dcterms:modified xsi:type="dcterms:W3CDTF">2026-06-16T06:43:26Z</dcterms:modified>
</cp:coreProperties>
</file>