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501" r:id="rId2"/>
    <p:sldId id="309" r:id="rId3"/>
    <p:sldId id="497" r:id="rId4"/>
    <p:sldId id="567" r:id="rId5"/>
    <p:sldId id="503" r:id="rId6"/>
    <p:sldId id="358" r:id="rId7"/>
    <p:sldId id="492" r:id="rId8"/>
    <p:sldId id="502" r:id="rId9"/>
    <p:sldId id="263" r:id="rId10"/>
    <p:sldId id="333" r:id="rId11"/>
    <p:sldId id="320" r:id="rId12"/>
    <p:sldId id="340" r:id="rId13"/>
    <p:sldId id="362" r:id="rId14"/>
    <p:sldId id="469" r:id="rId15"/>
    <p:sldId id="359" r:id="rId16"/>
    <p:sldId id="360" r:id="rId17"/>
    <p:sldId id="498" r:id="rId18"/>
    <p:sldId id="563" r:id="rId19"/>
    <p:sldId id="470" r:id="rId20"/>
    <p:sldId id="388" r:id="rId21"/>
    <p:sldId id="475" r:id="rId22"/>
    <p:sldId id="473" r:id="rId23"/>
    <p:sldId id="387" r:id="rId24"/>
    <p:sldId id="566" r:id="rId25"/>
    <p:sldId id="564" r:id="rId26"/>
    <p:sldId id="504" r:id="rId27"/>
    <p:sldId id="505" r:id="rId28"/>
    <p:sldId id="365" r:id="rId29"/>
    <p:sldId id="325" r:id="rId30"/>
    <p:sldId id="558" r:id="rId31"/>
    <p:sldId id="357" r:id="rId32"/>
    <p:sldId id="366" r:id="rId33"/>
    <p:sldId id="345" r:id="rId34"/>
    <p:sldId id="479" r:id="rId35"/>
    <p:sldId id="481" r:id="rId36"/>
    <p:sldId id="364" r:id="rId37"/>
    <p:sldId id="363" r:id="rId38"/>
    <p:sldId id="326" r:id="rId39"/>
    <p:sldId id="560" r:id="rId40"/>
    <p:sldId id="367" r:id="rId41"/>
    <p:sldId id="351" r:id="rId42"/>
    <p:sldId id="559" r:id="rId43"/>
    <p:sldId id="487" r:id="rId44"/>
    <p:sldId id="562" r:id="rId45"/>
    <p:sldId id="353" r:id="rId46"/>
    <p:sldId id="341" r:id="rId47"/>
  </p:sldIdLst>
  <p:sldSz cx="12192000" cy="6858000"/>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94075"/>
  </p:normalViewPr>
  <p:slideViewPr>
    <p:cSldViewPr snapToGrid="0" snapToObjects="1">
      <p:cViewPr varScale="1">
        <p:scale>
          <a:sx n="87" d="100"/>
          <a:sy n="87" d="100"/>
        </p:scale>
        <p:origin x="216" y="74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B6876D-9E46-6746-A66A-4246E502CF8A}" type="datetimeFigureOut">
              <a:rPr lang="fr-FR" smtClean="0"/>
              <a:t>23/06/2026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529FF0-993E-D54E-B9DD-D58FB2B3D4E6}" type="slidenum">
              <a:rPr lang="fr-FR" smtClean="0"/>
              <a:t>‹N°›</a:t>
            </a:fld>
            <a:endParaRPr lang="fr-FR"/>
          </a:p>
        </p:txBody>
      </p:sp>
    </p:spTree>
    <p:extLst>
      <p:ext uri="{BB962C8B-B14F-4D97-AF65-F5344CB8AC3E}">
        <p14:creationId xmlns:p14="http://schemas.microsoft.com/office/powerpoint/2010/main" val="21936549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Rembrandt, Les pèlerins d’Emmaüs, 1648. Musée</a:t>
            </a:r>
            <a:r>
              <a:rPr lang="fr-FR" baseline="0" dirty="0"/>
              <a:t> du Louvre</a:t>
            </a:r>
            <a:endParaRPr lang="fr-FR" dirty="0"/>
          </a:p>
        </p:txBody>
      </p:sp>
      <p:sp>
        <p:nvSpPr>
          <p:cNvPr id="4" name="Espace réservé du numéro de diapositive 3"/>
          <p:cNvSpPr>
            <a:spLocks noGrp="1"/>
          </p:cNvSpPr>
          <p:nvPr>
            <p:ph type="sldNum" sz="quarter" idx="10"/>
          </p:nvPr>
        </p:nvSpPr>
        <p:spPr/>
        <p:txBody>
          <a:bodyPr/>
          <a:lstStyle/>
          <a:p>
            <a:fld id="{154A6B9D-90CC-3F49-9532-0BA92F483087}" type="slidenum">
              <a:rPr lang="fr-FR" smtClean="0"/>
              <a:t>9</a:t>
            </a:fld>
            <a:endParaRPr lang="fr-FR"/>
          </a:p>
        </p:txBody>
      </p:sp>
    </p:spTree>
    <p:extLst>
      <p:ext uri="{BB962C8B-B14F-4D97-AF65-F5344CB8AC3E}">
        <p14:creationId xmlns:p14="http://schemas.microsoft.com/office/powerpoint/2010/main" val="2427774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La porte de l’enfer. Chapelle Sant’ Antonio Abate à </a:t>
            </a:r>
            <a:r>
              <a:rPr lang="fr-FR" dirty="0" err="1"/>
              <a:t>Pietrasanta</a:t>
            </a:r>
            <a:r>
              <a:rPr lang="fr-FR" dirty="0"/>
              <a:t> (Toscane) dont il fut </a:t>
            </a:r>
            <a:r>
              <a:rPr lang="fr-FR" dirty="0" err="1"/>
              <a:t>jhabitant</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27</a:t>
            </a:fld>
            <a:endParaRPr lang="fr-FR"/>
          </a:p>
        </p:txBody>
      </p:sp>
    </p:spTree>
    <p:extLst>
      <p:ext uri="{BB962C8B-B14F-4D97-AF65-F5344CB8AC3E}">
        <p14:creationId xmlns:p14="http://schemas.microsoft.com/office/powerpoint/2010/main" val="760780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A gauche : </a:t>
            </a:r>
            <a:r>
              <a:rPr lang="fr-FR" sz="1200" i="1" dirty="0">
                <a:latin typeface="Times New Roman" panose="02020603050405020304" pitchFamily="18" charset="0"/>
                <a:cs typeface="Times New Roman" panose="02020603050405020304" pitchFamily="18" charset="0"/>
              </a:rPr>
              <a:t>Icône de l’</a:t>
            </a:r>
            <a:r>
              <a:rPr lang="fr-FR" sz="1200" i="1" dirty="0" err="1">
                <a:latin typeface="Times New Roman" panose="02020603050405020304" pitchFamily="18" charset="0"/>
                <a:cs typeface="Times New Roman" panose="02020603050405020304" pitchFamily="18" charset="0"/>
              </a:rPr>
              <a:t>Anastasis</a:t>
            </a:r>
            <a:r>
              <a:rPr lang="fr-FR" sz="1200" dirty="0">
                <a:latin typeface="Times New Roman" panose="02020603050405020304" pitchFamily="18" charset="0"/>
                <a:cs typeface="Times New Roman" panose="02020603050405020304" pitchFamily="18" charset="0"/>
              </a:rPr>
              <a:t>, Novgorod, fin </a:t>
            </a:r>
            <a:r>
              <a:rPr lang="fr-FR" sz="1200" dirty="0" err="1">
                <a:latin typeface="Times New Roman" panose="02020603050405020304" pitchFamily="18" charset="0"/>
                <a:cs typeface="Times New Roman" panose="02020603050405020304" pitchFamily="18" charset="0"/>
              </a:rPr>
              <a:t>Xve</a:t>
            </a:r>
            <a:r>
              <a:rPr lang="fr-FR" sz="1200" dirty="0">
                <a:latin typeface="Times New Roman" panose="02020603050405020304" pitchFamily="18" charset="0"/>
                <a:cs typeface="Times New Roman" panose="02020603050405020304" pitchFamily="18" charset="0"/>
              </a:rPr>
              <a:t>, Eglise de la Dormition de </a:t>
            </a:r>
            <a:r>
              <a:rPr lang="fr-FR" sz="1200" dirty="0" err="1">
                <a:latin typeface="Times New Roman" panose="02020603050405020304" pitchFamily="18" charset="0"/>
                <a:cs typeface="Times New Roman" panose="02020603050405020304" pitchFamily="18" charset="0"/>
              </a:rPr>
              <a:t>Volotovo</a:t>
            </a:r>
            <a:endParaRPr lang="fr-FR" sz="1200" dirty="0">
              <a:latin typeface="Times New Roman" panose="02020603050405020304" pitchFamily="18" charset="0"/>
              <a:cs typeface="Times New Roman" panose="02020603050405020304" pitchFamily="18" charset="0"/>
            </a:endParaRPr>
          </a:p>
          <a:p>
            <a:r>
              <a:rPr lang="fr-FR" sz="1200" dirty="0">
                <a:latin typeface="Times New Roman" panose="02020603050405020304" pitchFamily="18" charset="0"/>
                <a:cs typeface="Times New Roman" panose="02020603050405020304" pitchFamily="18" charset="0"/>
              </a:rPr>
              <a:t>A droite : </a:t>
            </a:r>
            <a:r>
              <a:rPr lang="fr-FR" sz="1200" i="1" dirty="0">
                <a:latin typeface="Times New Roman" panose="02020603050405020304" pitchFamily="18" charset="0"/>
                <a:cs typeface="Times New Roman" panose="02020603050405020304" pitchFamily="18" charset="0"/>
              </a:rPr>
              <a:t>Descente du Christ aux limbes, </a:t>
            </a:r>
            <a:r>
              <a:rPr lang="fr-FR" sz="1200" dirty="0">
                <a:latin typeface="Times New Roman" panose="02020603050405020304" pitchFamily="18" charset="0"/>
                <a:cs typeface="Times New Roman" panose="02020603050405020304" pitchFamily="18" charset="0"/>
              </a:rPr>
              <a:t>Sinaï, couvent de Sainte-Catherine, fin XIIe siècle</a:t>
            </a:r>
          </a:p>
          <a:p>
            <a:endParaRPr lang="fr-FR" sz="1200" dirty="0">
              <a:latin typeface="Times New Roman" panose="02020603050405020304" pitchFamily="18"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34</a:t>
            </a:fld>
            <a:endParaRPr lang="fr-FR"/>
          </a:p>
        </p:txBody>
      </p:sp>
    </p:spTree>
    <p:extLst>
      <p:ext uri="{BB962C8B-B14F-4D97-AF65-F5344CB8AC3E}">
        <p14:creationId xmlns:p14="http://schemas.microsoft.com/office/powerpoint/2010/main" val="4113644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A gauche : </a:t>
            </a:r>
            <a:r>
              <a:rPr lang="fr-FR" sz="1200" i="1" dirty="0">
                <a:latin typeface="Times New Roman" panose="02020603050405020304" pitchFamily="18" charset="0"/>
                <a:cs typeface="Times New Roman" panose="02020603050405020304" pitchFamily="18" charset="0"/>
              </a:rPr>
              <a:t>Icône de l’</a:t>
            </a:r>
            <a:r>
              <a:rPr lang="fr-FR" sz="1200" i="1" dirty="0" err="1">
                <a:latin typeface="Times New Roman" panose="02020603050405020304" pitchFamily="18" charset="0"/>
                <a:cs typeface="Times New Roman" panose="02020603050405020304" pitchFamily="18" charset="0"/>
              </a:rPr>
              <a:t>Anastasis</a:t>
            </a:r>
            <a:r>
              <a:rPr lang="fr-FR" sz="1200" dirty="0">
                <a:latin typeface="Times New Roman" panose="02020603050405020304" pitchFamily="18" charset="0"/>
                <a:cs typeface="Times New Roman" panose="02020603050405020304" pitchFamily="18" charset="0"/>
              </a:rPr>
              <a:t>, Novgorod, fin </a:t>
            </a:r>
            <a:r>
              <a:rPr lang="fr-FR" sz="1200" dirty="0" err="1">
                <a:latin typeface="Times New Roman" panose="02020603050405020304" pitchFamily="18" charset="0"/>
                <a:cs typeface="Times New Roman" panose="02020603050405020304" pitchFamily="18" charset="0"/>
              </a:rPr>
              <a:t>Xve</a:t>
            </a:r>
            <a:r>
              <a:rPr lang="fr-FR" sz="1200" dirty="0">
                <a:latin typeface="Times New Roman" panose="02020603050405020304" pitchFamily="18" charset="0"/>
                <a:cs typeface="Times New Roman" panose="02020603050405020304" pitchFamily="18" charset="0"/>
              </a:rPr>
              <a:t>, Eglise de la Dormition de </a:t>
            </a:r>
            <a:r>
              <a:rPr lang="fr-FR" sz="1200" dirty="0" err="1">
                <a:latin typeface="Times New Roman" panose="02020603050405020304" pitchFamily="18" charset="0"/>
                <a:cs typeface="Times New Roman" panose="02020603050405020304" pitchFamily="18" charset="0"/>
              </a:rPr>
              <a:t>Volotovo</a:t>
            </a:r>
            <a:endParaRPr lang="fr-FR" sz="1200" dirty="0">
              <a:latin typeface="Times New Roman" panose="02020603050405020304" pitchFamily="18" charset="0"/>
              <a:cs typeface="Times New Roman" panose="02020603050405020304" pitchFamily="18" charset="0"/>
            </a:endParaRPr>
          </a:p>
          <a:p>
            <a:r>
              <a:rPr lang="fr-FR" sz="1200" dirty="0">
                <a:latin typeface="Times New Roman" panose="02020603050405020304" pitchFamily="18" charset="0"/>
                <a:cs typeface="Times New Roman" panose="02020603050405020304" pitchFamily="18" charset="0"/>
              </a:rPr>
              <a:t>A droite : </a:t>
            </a:r>
            <a:r>
              <a:rPr lang="fr-FR" sz="1200" i="1" dirty="0">
                <a:latin typeface="Times New Roman" panose="02020603050405020304" pitchFamily="18" charset="0"/>
                <a:cs typeface="Times New Roman" panose="02020603050405020304" pitchFamily="18" charset="0"/>
              </a:rPr>
              <a:t>Descente aux enfers de Pskov , </a:t>
            </a:r>
            <a:r>
              <a:rPr lang="fr-FR" sz="1200" dirty="0">
                <a:latin typeface="Times New Roman" panose="02020603050405020304" pitchFamily="18" charset="0"/>
                <a:cs typeface="Times New Roman" panose="02020603050405020304" pitchFamily="18" charset="0"/>
              </a:rPr>
              <a:t>Saint Pétersbourg Musée national russe, XIV-XVIe siècle</a:t>
            </a:r>
          </a:p>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35</a:t>
            </a:fld>
            <a:endParaRPr lang="fr-FR"/>
          </a:p>
        </p:txBody>
      </p:sp>
    </p:spTree>
    <p:extLst>
      <p:ext uri="{BB962C8B-B14F-4D97-AF65-F5344CB8AC3E}">
        <p14:creationId xmlns:p14="http://schemas.microsoft.com/office/powerpoint/2010/main" val="551660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ND de </a:t>
            </a:r>
            <a:r>
              <a:rPr lang="fr-FR" dirty="0" err="1"/>
              <a:t>Montligeon</a:t>
            </a:r>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39</a:t>
            </a:fld>
            <a:endParaRPr lang="fr-FR"/>
          </a:p>
        </p:txBody>
      </p:sp>
    </p:spTree>
    <p:extLst>
      <p:ext uri="{BB962C8B-B14F-4D97-AF65-F5344CB8AC3E}">
        <p14:creationId xmlns:p14="http://schemas.microsoft.com/office/powerpoint/2010/main" val="1070662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Monument aux morts de Beauvais</a:t>
            </a:r>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42</a:t>
            </a:fld>
            <a:endParaRPr lang="fr-FR"/>
          </a:p>
        </p:txBody>
      </p:sp>
    </p:spTree>
    <p:extLst>
      <p:ext uri="{BB962C8B-B14F-4D97-AF65-F5344CB8AC3E}">
        <p14:creationId xmlns:p14="http://schemas.microsoft.com/office/powerpoint/2010/main" val="2392868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bg1"/>
                </a:solidFill>
                <a:latin typeface="Times New Roman" panose="02020603050405020304" pitchFamily="18" charset="0"/>
                <a:cs typeface="Times New Roman" panose="02020603050405020304" pitchFamily="18" charset="0"/>
              </a:rPr>
              <a:t>Van der Weyden, </a:t>
            </a:r>
            <a:r>
              <a:rPr lang="fr-FR" sz="1200" i="1" dirty="0">
                <a:solidFill>
                  <a:schemeClr val="bg1"/>
                </a:solidFill>
                <a:latin typeface="Times New Roman" panose="02020603050405020304" pitchFamily="18" charset="0"/>
                <a:cs typeface="Times New Roman" panose="02020603050405020304" pitchFamily="18" charset="0"/>
              </a:rPr>
              <a:t>Le jugement dernier</a:t>
            </a:r>
            <a:r>
              <a:rPr lang="fr-FR" sz="1200" dirty="0">
                <a:solidFill>
                  <a:schemeClr val="bg1"/>
                </a:solidFill>
                <a:latin typeface="Times New Roman" panose="02020603050405020304" pitchFamily="18" charset="0"/>
                <a:cs typeface="Times New Roman" panose="02020603050405020304" pitchFamily="18" charset="0"/>
              </a:rPr>
              <a:t> </a:t>
            </a:r>
          </a:p>
          <a:p>
            <a:r>
              <a:rPr lang="fr-FR" sz="1200" dirty="0">
                <a:solidFill>
                  <a:schemeClr val="bg1"/>
                </a:solidFill>
                <a:latin typeface="Times New Roman" panose="02020603050405020304" pitchFamily="18" charset="0"/>
                <a:cs typeface="Times New Roman" panose="02020603050405020304" pitchFamily="18" charset="0"/>
              </a:rPr>
              <a:t>Hôtel-Dieu de Beaune, v. 1450</a:t>
            </a:r>
          </a:p>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17</a:t>
            </a:fld>
            <a:endParaRPr lang="fr-FR"/>
          </a:p>
        </p:txBody>
      </p:sp>
    </p:spTree>
    <p:extLst>
      <p:ext uri="{BB962C8B-B14F-4D97-AF65-F5344CB8AC3E}">
        <p14:creationId xmlns:p14="http://schemas.microsoft.com/office/powerpoint/2010/main" val="2101079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56886-F4A4-EEF3-6DA0-A7FBC6151D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E08890-CADF-4BB6-3028-1E583119F61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4D191BE-5877-40F9-0B4C-C7B19C271D48}"/>
              </a:ext>
            </a:extLst>
          </p:cNvPr>
          <p:cNvSpPr>
            <a:spLocks noGrp="1"/>
          </p:cNvSpPr>
          <p:nvPr>
            <p:ph type="body" idx="1"/>
          </p:nvPr>
        </p:nvSpPr>
        <p:spPr/>
        <p:txBody>
          <a:bodyPr/>
          <a:lstStyle/>
          <a:p>
            <a:r>
              <a:rPr lang="fr-FR" sz="1200" dirty="0"/>
              <a:t>Fra Angelico, </a:t>
            </a:r>
            <a:r>
              <a:rPr lang="fr-FR" sz="1200" i="1" dirty="0"/>
              <a:t>Jugement dernier, </a:t>
            </a:r>
            <a:r>
              <a:rPr lang="fr-FR" sz="1200" dirty="0"/>
              <a:t>entre 1431 et 1435 </a:t>
            </a:r>
          </a:p>
          <a:p>
            <a:r>
              <a:rPr lang="fr-FR" sz="1200" dirty="0"/>
              <a:t>Couvent Saint-Marc de Florence</a:t>
            </a:r>
          </a:p>
          <a:p>
            <a:endParaRPr lang="fr-FR" dirty="0"/>
          </a:p>
        </p:txBody>
      </p:sp>
      <p:sp>
        <p:nvSpPr>
          <p:cNvPr id="4" name="Espace réservé du numéro de diapositive 3">
            <a:extLst>
              <a:ext uri="{FF2B5EF4-FFF2-40B4-BE49-F238E27FC236}">
                <a16:creationId xmlns:a16="http://schemas.microsoft.com/office/drawing/2014/main" id="{33A822D3-5775-6C81-F6B8-AC0B236115C7}"/>
              </a:ext>
            </a:extLst>
          </p:cNvPr>
          <p:cNvSpPr>
            <a:spLocks noGrp="1"/>
          </p:cNvSpPr>
          <p:nvPr>
            <p:ph type="sldNum" sz="quarter" idx="5"/>
          </p:nvPr>
        </p:nvSpPr>
        <p:spPr/>
        <p:txBody>
          <a:bodyPr/>
          <a:lstStyle/>
          <a:p>
            <a:fld id="{39529FF0-993E-D54E-B9DD-D58FB2B3D4E6}" type="slidenum">
              <a:rPr lang="fr-FR" smtClean="0"/>
              <a:t>18</a:t>
            </a:fld>
            <a:endParaRPr lang="fr-FR"/>
          </a:p>
        </p:txBody>
      </p:sp>
    </p:spTree>
    <p:extLst>
      <p:ext uri="{BB962C8B-B14F-4D97-AF65-F5344CB8AC3E}">
        <p14:creationId xmlns:p14="http://schemas.microsoft.com/office/powerpoint/2010/main" val="3632764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Fra Angelico, </a:t>
            </a:r>
            <a:r>
              <a:rPr lang="fr-FR" sz="1200" i="1" dirty="0"/>
              <a:t>Jugement dernier, </a:t>
            </a:r>
            <a:r>
              <a:rPr lang="fr-FR" sz="1200" dirty="0"/>
              <a:t>entre 1431 et 1435 </a:t>
            </a:r>
          </a:p>
          <a:p>
            <a:r>
              <a:rPr lang="fr-FR" sz="1200" dirty="0"/>
              <a:t>Couvent Saint-Marc de Florence</a:t>
            </a:r>
          </a:p>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19</a:t>
            </a:fld>
            <a:endParaRPr lang="fr-FR"/>
          </a:p>
        </p:txBody>
      </p:sp>
    </p:spTree>
    <p:extLst>
      <p:ext uri="{BB962C8B-B14F-4D97-AF65-F5344CB8AC3E}">
        <p14:creationId xmlns:p14="http://schemas.microsoft.com/office/powerpoint/2010/main" val="1044225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51D74D3-F5D4-164E-824C-B8429562E0B9}" type="slidenum">
              <a:rPr lang="fr-FR" smtClean="0"/>
              <a:t>21</a:t>
            </a:fld>
            <a:endParaRPr lang="fr-FR"/>
          </a:p>
        </p:txBody>
      </p:sp>
    </p:spTree>
    <p:extLst>
      <p:ext uri="{BB962C8B-B14F-4D97-AF65-F5344CB8AC3E}">
        <p14:creationId xmlns:p14="http://schemas.microsoft.com/office/powerpoint/2010/main" val="2186010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51D74D3-F5D4-164E-824C-B8429562E0B9}" type="slidenum">
              <a:rPr lang="fr-FR" smtClean="0"/>
              <a:t>22</a:t>
            </a:fld>
            <a:endParaRPr lang="fr-FR"/>
          </a:p>
        </p:txBody>
      </p:sp>
    </p:spTree>
    <p:extLst>
      <p:ext uri="{BB962C8B-B14F-4D97-AF65-F5344CB8AC3E}">
        <p14:creationId xmlns:p14="http://schemas.microsoft.com/office/powerpoint/2010/main" val="2433684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Frères Van Eyck, Polyptique de </a:t>
            </a:r>
            <a:r>
              <a:rPr lang="fr-FR" sz="1200" i="1" dirty="0"/>
              <a:t>l’Agneau mystique</a:t>
            </a:r>
          </a:p>
          <a:p>
            <a:r>
              <a:rPr lang="fr-FR" sz="1200" dirty="0"/>
              <a:t>1432, Gand</a:t>
            </a:r>
          </a:p>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23</a:t>
            </a:fld>
            <a:endParaRPr lang="fr-FR"/>
          </a:p>
        </p:txBody>
      </p:sp>
    </p:spTree>
    <p:extLst>
      <p:ext uri="{BB962C8B-B14F-4D97-AF65-F5344CB8AC3E}">
        <p14:creationId xmlns:p14="http://schemas.microsoft.com/office/powerpoint/2010/main" val="3675400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11F84-3979-5AA6-0C82-F8DE1B760FE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480CACC-30AA-B110-0D87-7DD63EDAD65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FCD099-EB18-1DD8-0775-F54A2BBB2CE5}"/>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Botero, L</a:t>
            </a:r>
            <a:r>
              <a:rPr lang="fr-FR" dirty="0"/>
              <a:t>a</a:t>
            </a:r>
            <a:r>
              <a:rPr lang="fr-FR"/>
              <a:t> </a:t>
            </a:r>
            <a:r>
              <a:rPr lang="fr-FR" dirty="0"/>
              <a:t>porte du paradis. Chapelle Sant’ Antonio Abate à </a:t>
            </a:r>
            <a:r>
              <a:rPr lang="fr-FR" dirty="0" err="1"/>
              <a:t>Pietrasanta</a:t>
            </a:r>
            <a:r>
              <a:rPr lang="fr-FR" dirty="0"/>
              <a:t> (Toscane) dont il fut </a:t>
            </a:r>
            <a:r>
              <a:rPr lang="fr-FR" dirty="0" err="1"/>
              <a:t>jhabitant</a:t>
            </a:r>
            <a:endParaRPr lang="fr-FR" dirty="0"/>
          </a:p>
          <a:p>
            <a:endParaRPr lang="fr-FR" dirty="0"/>
          </a:p>
        </p:txBody>
      </p:sp>
      <p:sp>
        <p:nvSpPr>
          <p:cNvPr id="4" name="Espace réservé du numéro de diapositive 3">
            <a:extLst>
              <a:ext uri="{FF2B5EF4-FFF2-40B4-BE49-F238E27FC236}">
                <a16:creationId xmlns:a16="http://schemas.microsoft.com/office/drawing/2014/main" id="{7C7A8778-FBE0-68C6-ED40-7FF795AE858D}"/>
              </a:ext>
            </a:extLst>
          </p:cNvPr>
          <p:cNvSpPr>
            <a:spLocks noGrp="1"/>
          </p:cNvSpPr>
          <p:nvPr>
            <p:ph type="sldNum" sz="quarter" idx="5"/>
          </p:nvPr>
        </p:nvSpPr>
        <p:spPr/>
        <p:txBody>
          <a:bodyPr/>
          <a:lstStyle/>
          <a:p>
            <a:fld id="{39529FF0-993E-D54E-B9DD-D58FB2B3D4E6}" type="slidenum">
              <a:rPr lang="fr-FR" smtClean="0"/>
              <a:t>25</a:t>
            </a:fld>
            <a:endParaRPr lang="fr-FR"/>
          </a:p>
        </p:txBody>
      </p:sp>
    </p:spTree>
    <p:extLst>
      <p:ext uri="{BB962C8B-B14F-4D97-AF65-F5344CB8AC3E}">
        <p14:creationId xmlns:p14="http://schemas.microsoft.com/office/powerpoint/2010/main" val="248978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Botero, L</a:t>
            </a:r>
            <a:r>
              <a:rPr lang="fr-FR" dirty="0"/>
              <a:t>a</a:t>
            </a:r>
            <a:r>
              <a:rPr lang="fr-FR"/>
              <a:t> </a:t>
            </a:r>
            <a:r>
              <a:rPr lang="fr-FR" dirty="0"/>
              <a:t>porte du paradis. Chapelle Sant’ Antonio Abate à </a:t>
            </a:r>
            <a:r>
              <a:rPr lang="fr-FR" dirty="0" err="1"/>
              <a:t>Pietrasanta</a:t>
            </a:r>
            <a:r>
              <a:rPr lang="fr-FR" dirty="0"/>
              <a:t> (Toscane) dont il fut </a:t>
            </a:r>
            <a:r>
              <a:rPr lang="fr-FR" dirty="0" err="1"/>
              <a:t>jhabitant</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26</a:t>
            </a:fld>
            <a:endParaRPr lang="fr-FR"/>
          </a:p>
        </p:txBody>
      </p:sp>
    </p:spTree>
    <p:extLst>
      <p:ext uri="{BB962C8B-B14F-4D97-AF65-F5344CB8AC3E}">
        <p14:creationId xmlns:p14="http://schemas.microsoft.com/office/powerpoint/2010/main" val="625628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et modifiez le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52B0ADDD-D14D-DF41-B4E8-B268CD283946}" type="datetimeFigureOut">
              <a:rPr lang="fr-FR" smtClean="0"/>
              <a:t>23/06/2026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3075406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2B0ADDD-D14D-DF41-B4E8-B268CD283946}" type="datetimeFigureOut">
              <a:rPr lang="fr-FR" smtClean="0"/>
              <a:t>23/06/2026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371308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2B0ADDD-D14D-DF41-B4E8-B268CD283946}" type="datetimeFigureOut">
              <a:rPr lang="fr-FR" smtClean="0"/>
              <a:t>23/06/2026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128786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2B0ADDD-D14D-DF41-B4E8-B268CD283946}" type="datetimeFigureOut">
              <a:rPr lang="fr-FR" smtClean="0"/>
              <a:t>23/06/2026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298424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52B0ADDD-D14D-DF41-B4E8-B268CD283946}" type="datetimeFigureOut">
              <a:rPr lang="fr-FR" smtClean="0"/>
              <a:t>23/06/2026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3089461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2B0ADDD-D14D-DF41-B4E8-B268CD283946}" type="datetimeFigureOut">
              <a:rPr lang="fr-FR" smtClean="0"/>
              <a:t>23/06/2026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330913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2B0ADDD-D14D-DF41-B4E8-B268CD283946}" type="datetimeFigureOut">
              <a:rPr lang="fr-FR" smtClean="0"/>
              <a:t>23/06/2026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553580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52B0ADDD-D14D-DF41-B4E8-B268CD283946}" type="datetimeFigureOut">
              <a:rPr lang="fr-FR" smtClean="0"/>
              <a:t>23/06/2026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08318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2B0ADDD-D14D-DF41-B4E8-B268CD283946}" type="datetimeFigureOut">
              <a:rPr lang="fr-FR" smtClean="0"/>
              <a:t>23/06/2026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123063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2B0ADDD-D14D-DF41-B4E8-B268CD283946}" type="datetimeFigureOut">
              <a:rPr lang="fr-FR" smtClean="0"/>
              <a:t>23/06/2026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206937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2B0ADDD-D14D-DF41-B4E8-B268CD283946}" type="datetimeFigureOut">
              <a:rPr lang="fr-FR" smtClean="0"/>
              <a:t>23/06/2026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062433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B0ADDD-D14D-DF41-B4E8-B268CD283946}" type="datetimeFigureOut">
              <a:rPr lang="fr-FR" smtClean="0"/>
              <a:t>23/06/2026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C9419-DC08-EF40-8583-2312B63C0C93}" type="slidenum">
              <a:rPr lang="fr-FR" smtClean="0"/>
              <a:t>‹N°›</a:t>
            </a:fld>
            <a:endParaRPr lang="fr-FR"/>
          </a:p>
        </p:txBody>
      </p:sp>
    </p:spTree>
    <p:extLst>
      <p:ext uri="{BB962C8B-B14F-4D97-AF65-F5344CB8AC3E}">
        <p14:creationId xmlns:p14="http://schemas.microsoft.com/office/powerpoint/2010/main" val="3933084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53B345-DCB9-8846-A070-256297F80EB9}"/>
              </a:ext>
            </a:extLst>
          </p:cNvPr>
          <p:cNvSpPr/>
          <p:nvPr/>
        </p:nvSpPr>
        <p:spPr>
          <a:xfrm>
            <a:off x="7631933" y="365125"/>
            <a:ext cx="3952071" cy="553031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200" dirty="0">
                <a:latin typeface="Calibri Light" panose="020F0302020204030204" pitchFamily="34" charset="0"/>
                <a:ea typeface="+mj-ea"/>
                <a:cs typeface="Calibri Light" panose="020F0302020204030204" pitchFamily="34" charset="0"/>
              </a:rPr>
              <a:t>CH. 6  L’ESPERANCE CHRETIENNE</a:t>
            </a:r>
          </a:p>
        </p:txBody>
      </p:sp>
      <p:pic>
        <p:nvPicPr>
          <p:cNvPr id="3" name="Image 2" descr="Une image contenant peinture&#10;&#10;Description générée automatiquement">
            <a:extLst>
              <a:ext uri="{FF2B5EF4-FFF2-40B4-BE49-F238E27FC236}">
                <a16:creationId xmlns:a16="http://schemas.microsoft.com/office/drawing/2014/main" id="{C82CE00A-C2E5-B744-9825-4ACCDA91D37F}"/>
              </a:ext>
            </a:extLst>
          </p:cNvPr>
          <p:cNvPicPr>
            <a:picLocks noChangeAspect="1"/>
          </p:cNvPicPr>
          <p:nvPr/>
        </p:nvPicPr>
        <p:blipFill>
          <a:blip r:embed="rId2"/>
          <a:srcRect r="26626" b="1"/>
          <a:stretch>
            <a:fillRect/>
          </a:stretch>
        </p:blipFill>
        <p:spPr>
          <a:xfrm>
            <a:off x="20" y="10"/>
            <a:ext cx="7188573" cy="6857990"/>
          </a:xfrm>
          <a:prstGeom prst="rect">
            <a:avLst/>
          </a:prstGeom>
        </p:spPr>
      </p:pic>
    </p:spTree>
    <p:extLst>
      <p:ext uri="{BB962C8B-B14F-4D97-AF65-F5344CB8AC3E}">
        <p14:creationId xmlns:p14="http://schemas.microsoft.com/office/powerpoint/2010/main" val="3635094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CC8AD328-FE16-9998-2E03-97350A733C72}"/>
              </a:ext>
            </a:extLst>
          </p:cNvPr>
          <p:cNvSpPr txBox="1"/>
          <p:nvPr/>
        </p:nvSpPr>
        <p:spPr>
          <a:xfrm>
            <a:off x="838199" y="1046149"/>
            <a:ext cx="4783697" cy="5073758"/>
          </a:xfrm>
          <a:prstGeom prst="rect">
            <a:avLst/>
          </a:prstGeom>
        </p:spPr>
        <p:txBody>
          <a:bodyPr vert="horz" lIns="91440" tIns="45720" rIns="91440" bIns="45720" rtlCol="0">
            <a:norm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 Après </a:t>
            </a:r>
            <a:r>
              <a:rPr lang="en-US" sz="3200" dirty="0" err="1">
                <a:latin typeface="Calibri Light" panose="020F0302020204030204" pitchFamily="34" charset="0"/>
                <a:cs typeface="Calibri Light" panose="020F0302020204030204" pitchFamily="34" charset="0"/>
              </a:rPr>
              <a:t>avoir</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bu</a:t>
            </a:r>
            <a:r>
              <a:rPr lang="en-US" sz="3200" dirty="0">
                <a:latin typeface="Calibri Light" panose="020F0302020204030204" pitchFamily="34" charset="0"/>
                <a:cs typeface="Calibri Light" panose="020F0302020204030204" pitchFamily="34" charset="0"/>
              </a:rPr>
              <a:t> le poison je ne </a:t>
            </a:r>
            <a:r>
              <a:rPr lang="en-US" sz="3200" dirty="0" err="1">
                <a:latin typeface="Calibri Light" panose="020F0302020204030204" pitchFamily="34" charset="0"/>
                <a:cs typeface="Calibri Light" panose="020F0302020204030204" pitchFamily="34" charset="0"/>
              </a:rPr>
              <a:t>resterai</a:t>
            </a:r>
            <a:r>
              <a:rPr lang="en-US" sz="3200" dirty="0">
                <a:latin typeface="Calibri Light" panose="020F0302020204030204" pitchFamily="34" charset="0"/>
                <a:cs typeface="Calibri Light" panose="020F0302020204030204" pitchFamily="34" charset="0"/>
              </a:rPr>
              <a:t> plus </a:t>
            </a:r>
            <a:r>
              <a:rPr lang="en-US" sz="3200" dirty="0" err="1">
                <a:latin typeface="Calibri Light" panose="020F0302020204030204" pitchFamily="34" charset="0"/>
                <a:cs typeface="Calibri Light" panose="020F0302020204030204" pitchFamily="34" charset="0"/>
              </a:rPr>
              <a:t>auprès</a:t>
            </a:r>
            <a:r>
              <a:rPr lang="en-US" sz="3200" dirty="0">
                <a:latin typeface="Calibri Light" panose="020F0302020204030204" pitchFamily="34" charset="0"/>
                <a:cs typeface="Calibri Light" panose="020F0302020204030204" pitchFamily="34" charset="0"/>
              </a:rPr>
              <a:t> de vous, </a:t>
            </a:r>
            <a:r>
              <a:rPr lang="en-US" sz="3200" dirty="0" err="1">
                <a:latin typeface="Calibri Light" panose="020F0302020204030204" pitchFamily="34" charset="0"/>
                <a:cs typeface="Calibri Light" panose="020F0302020204030204" pitchFamily="34" charset="0"/>
              </a:rPr>
              <a:t>mais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partirai</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m’en</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allant</a:t>
            </a:r>
            <a:r>
              <a:rPr lang="en-US" sz="3200" dirty="0">
                <a:latin typeface="Calibri Light" panose="020F0302020204030204" pitchFamily="34" charset="0"/>
                <a:cs typeface="Calibri Light" panose="020F0302020204030204" pitchFamily="34" charset="0"/>
              </a:rPr>
              <a:t> vers </a:t>
            </a:r>
            <a:r>
              <a:rPr lang="en-US" sz="3200" dirty="0" err="1">
                <a:latin typeface="Calibri Light" panose="020F0302020204030204" pitchFamily="34" charset="0"/>
                <a:cs typeface="Calibri Light" panose="020F0302020204030204" pitchFamily="34" charset="0"/>
              </a:rPr>
              <a:t>certaines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félicités</a:t>
            </a:r>
            <a:r>
              <a:rPr lang="en-US" sz="3200" dirty="0">
                <a:latin typeface="Calibri Light" panose="020F0302020204030204" pitchFamily="34" charset="0"/>
                <a:cs typeface="Calibri Light" panose="020F0302020204030204" pitchFamily="34" charset="0"/>
              </a:rPr>
              <a:t> qui </a:t>
            </a:r>
            <a:r>
              <a:rPr lang="en-US" sz="3200" dirty="0" err="1">
                <a:latin typeface="Calibri Light" panose="020F0302020204030204" pitchFamily="34" charset="0"/>
                <a:cs typeface="Calibri Light" panose="020F0302020204030204" pitchFamily="34" charset="0"/>
              </a:rPr>
              <a:t>sont</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celles</a:t>
            </a:r>
            <a:r>
              <a:rPr lang="en-US" sz="3200" dirty="0">
                <a:latin typeface="Calibri Light" panose="020F0302020204030204" pitchFamily="34" charset="0"/>
                <a:cs typeface="Calibri Light" panose="020F0302020204030204" pitchFamily="34" charset="0"/>
              </a:rPr>
              <a:t> des </a:t>
            </a:r>
            <a:r>
              <a:rPr lang="en-US" sz="3200" dirty="0" err="1">
                <a:latin typeface="Calibri Light" panose="020F0302020204030204" pitchFamily="34" charset="0"/>
                <a:cs typeface="Calibri Light" panose="020F0302020204030204" pitchFamily="34" charset="0"/>
              </a:rPr>
              <a:t>bienheureux</a:t>
            </a:r>
            <a:r>
              <a:rPr lang="en-US" sz="3200" dirty="0">
                <a:latin typeface="Calibri Light" panose="020F0302020204030204" pitchFamily="34" charset="0"/>
                <a:cs typeface="Calibri Light" panose="020F0302020204030204" pitchFamily="34" charset="0"/>
              </a:rPr>
              <a:t> (…) Il faut </a:t>
            </a:r>
            <a:r>
              <a:rPr lang="en-US" sz="3200" dirty="0" err="1">
                <a:latin typeface="Calibri Light" panose="020F0302020204030204" pitchFamily="34" charset="0"/>
                <a:cs typeface="Calibri Light" panose="020F0302020204030204" pitchFamily="34" charset="0"/>
              </a:rPr>
              <a:t>avoir</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confiance</a:t>
            </a:r>
            <a:r>
              <a:rPr lang="en-US" sz="3200" dirty="0">
                <a:latin typeface="Calibri Light" panose="020F0302020204030204" pitchFamily="34" charset="0"/>
                <a:cs typeface="Calibri Light" panose="020F0302020204030204" pitchFamily="34" charset="0"/>
              </a:rPr>
              <a:t>. Il faut dire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tu</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ensevelis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c’est</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mon</a:t>
            </a:r>
            <a:r>
              <a:rPr lang="en-US" sz="3200" dirty="0">
                <a:latin typeface="Calibri Light" panose="020F0302020204030204" pitchFamily="34" charset="0"/>
                <a:cs typeface="Calibri Light" panose="020F0302020204030204" pitchFamily="34" charset="0"/>
              </a:rPr>
              <a:t> corps. ». </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(Platon, </a:t>
            </a:r>
            <a:r>
              <a:rPr lang="en-US" sz="3200" i="1" dirty="0" err="1">
                <a:latin typeface="Calibri Light" panose="020F0302020204030204" pitchFamily="34" charset="0"/>
                <a:cs typeface="Calibri Light" panose="020F0302020204030204" pitchFamily="34" charset="0"/>
              </a:rPr>
              <a:t>Phédon</a:t>
            </a:r>
            <a:r>
              <a:rPr lang="en-US" sz="3200" dirty="0">
                <a:latin typeface="Calibri Light" panose="020F0302020204030204" pitchFamily="34" charset="0"/>
                <a:cs typeface="Calibri Light" panose="020F0302020204030204" pitchFamily="34" charset="0"/>
              </a:rPr>
              <a:t> 11c-115e)</a:t>
            </a:r>
          </a:p>
          <a:p>
            <a:pPr indent="-228600" defTabSz="914400">
              <a:lnSpc>
                <a:spcPct val="90000"/>
              </a:lnSpc>
              <a:spcAft>
                <a:spcPts val="600"/>
              </a:spcAft>
              <a:buFont typeface="Arial" panose="020B0604020202020204" pitchFamily="34" charset="0"/>
              <a:buChar char="•"/>
            </a:pPr>
            <a:endParaRPr lang="en-US" sz="2000" dirty="0"/>
          </a:p>
        </p:txBody>
      </p:sp>
      <p:pic>
        <p:nvPicPr>
          <p:cNvPr id="4" name="Image 3" descr="Une image contenant personne, gens, foule&#10;&#10;Description générée automatiquement">
            <a:extLst>
              <a:ext uri="{FF2B5EF4-FFF2-40B4-BE49-F238E27FC236}">
                <a16:creationId xmlns:a16="http://schemas.microsoft.com/office/drawing/2014/main" id="{6A6D88A2-261D-4EEC-4226-616899652443}"/>
              </a:ext>
            </a:extLst>
          </p:cNvPr>
          <p:cNvPicPr>
            <a:picLocks noChangeAspect="1"/>
          </p:cNvPicPr>
          <p:nvPr/>
        </p:nvPicPr>
        <p:blipFill rotWithShape="1">
          <a:blip r:embed="rId2"/>
          <a:srcRect l="20710" r="9761"/>
          <a:stretch/>
        </p:blipFill>
        <p:spPr>
          <a:xfrm>
            <a:off x="5988424" y="792014"/>
            <a:ext cx="5365375" cy="5073759"/>
          </a:xfrm>
          <a:prstGeom prst="rect">
            <a:avLst/>
          </a:prstGeom>
        </p:spPr>
      </p:pic>
    </p:spTree>
    <p:extLst>
      <p:ext uri="{BB962C8B-B14F-4D97-AF65-F5344CB8AC3E}">
        <p14:creationId xmlns:p14="http://schemas.microsoft.com/office/powerpoint/2010/main" val="710463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2"/>
            <a:ext cx="8839200" cy="5509200"/>
          </a:xfrm>
          <a:prstGeom prst="rect">
            <a:avLst/>
          </a:prstGeom>
          <a:noFill/>
        </p:spPr>
        <p:txBody>
          <a:bodyPr wrap="square" rtlCol="0">
            <a:spAutoFit/>
          </a:bodyPr>
          <a:lstStyle/>
          <a:p>
            <a:pPr lvl="0"/>
            <a:r>
              <a:rPr lang="fr-FR" dirty="0"/>
              <a:t> </a:t>
            </a:r>
            <a:r>
              <a:rPr lang="fr-FR" sz="2200" b="1" dirty="0">
                <a:latin typeface="Times New Roman" panose="02020603050405020304" pitchFamily="18" charset="0"/>
                <a:cs typeface="Times New Roman" panose="02020603050405020304" pitchFamily="18" charset="0"/>
              </a:rPr>
              <a:t>1.   ESPERER</a:t>
            </a:r>
            <a:r>
              <a:rPr lang="fr-FR" sz="2200" dirty="0">
                <a:latin typeface="Times New Roman" panose="02020603050405020304" pitchFamily="18" charset="0"/>
                <a:cs typeface="Times New Roman" panose="02020603050405020304" pitchFamily="18" charset="0"/>
              </a:rPr>
              <a:t>	</a:t>
            </a:r>
          </a:p>
          <a:p>
            <a:r>
              <a:rPr lang="fr-FR" sz="2200"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2.   LE CHRETIEN ET L’AU-DELA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4.   LA RESURRECTION DES MORTS</a:t>
            </a:r>
          </a:p>
          <a:p>
            <a:pPr lvl="1"/>
            <a:r>
              <a:rPr lang="fr-FR" sz="2200" dirty="0">
                <a:latin typeface="Times New Roman" panose="02020603050405020304" pitchFamily="18" charset="0"/>
                <a:cs typeface="Times New Roman" panose="02020603050405020304" pitchFamily="18" charset="0"/>
              </a:rPr>
              <a:t>4.1.	La résurrection des morts ou de la chair	</a:t>
            </a:r>
          </a:p>
          <a:p>
            <a:pPr lvl="1"/>
            <a:r>
              <a:rPr lang="fr-FR" sz="2200" dirty="0">
                <a:latin typeface="Times New Roman" panose="02020603050405020304" pitchFamily="18" charset="0"/>
                <a:cs typeface="Times New Roman" panose="02020603050405020304" pitchFamily="18" charset="0"/>
              </a:rPr>
              <a:t>4.2. La tradition grecque de l’immortalité de l’âme	</a:t>
            </a:r>
          </a:p>
          <a:p>
            <a:pPr lvl="1"/>
            <a:r>
              <a:rPr lang="fr-FR" sz="2200" dirty="0">
                <a:solidFill>
                  <a:srgbClr val="FF0000"/>
                </a:solidFill>
                <a:latin typeface="Times New Roman" panose="02020603050405020304" pitchFamily="18" charset="0"/>
                <a:cs typeface="Times New Roman" panose="02020603050405020304" pitchFamily="18" charset="0"/>
              </a:rPr>
              <a:t>4.3. Une résurrection « à double face »</a:t>
            </a:r>
          </a:p>
          <a:p>
            <a:pPr lvl="1"/>
            <a:r>
              <a:rPr lang="fr-FR" sz="2200" dirty="0">
                <a:latin typeface="Times New Roman" panose="02020603050405020304" pitchFamily="18" charset="0"/>
                <a:cs typeface="Times New Roman" panose="02020603050405020304" pitchFamily="18" charset="0"/>
              </a:rPr>
              <a:t>	</a:t>
            </a:r>
            <a:endParaRPr lang="fr-FR" sz="2200" b="1" dirty="0">
              <a:latin typeface="Times New Roman" panose="02020603050405020304" pitchFamily="18" charset="0"/>
              <a:cs typeface="Times New Roman" panose="02020603050405020304" pitchFamily="18" charset="0"/>
            </a:endParaRPr>
          </a:p>
          <a:p>
            <a:r>
              <a:rPr lang="fr-FR" sz="2200" b="1" dirty="0">
                <a:latin typeface="Times New Roman" panose="02020603050405020304" pitchFamily="18" charset="0"/>
                <a:cs typeface="Times New Roman" panose="02020603050405020304" pitchFamily="18" charset="0"/>
              </a:rPr>
              <a:t>5. LES DIMENSIONS PERSONNELLES DE L’ESCHATOLOGIE</a:t>
            </a:r>
          </a:p>
          <a:p>
            <a:pPr lvl="1"/>
            <a:r>
              <a:rPr lang="fr-FR" sz="2200" dirty="0">
                <a:latin typeface="Times New Roman" panose="02020603050405020304" pitchFamily="18" charset="0"/>
                <a:cs typeface="Times New Roman" panose="02020603050405020304" pitchFamily="18" charset="0"/>
              </a:rPr>
              <a:t>5.1. Le jugement particulier</a:t>
            </a:r>
          </a:p>
          <a:p>
            <a:pPr lvl="1"/>
            <a:r>
              <a:rPr lang="fr-FR" sz="2200" dirty="0">
                <a:latin typeface="Times New Roman" panose="02020603050405020304" pitchFamily="18" charset="0"/>
                <a:cs typeface="Times New Roman" panose="02020603050405020304" pitchFamily="18" charset="0"/>
              </a:rPr>
              <a:t>5.2. Le ciel</a:t>
            </a:r>
          </a:p>
          <a:p>
            <a:pPr lvl="1"/>
            <a:r>
              <a:rPr lang="fr-FR" sz="2200" dirty="0">
                <a:latin typeface="Times New Roman" panose="02020603050405020304" pitchFamily="18" charset="0"/>
                <a:cs typeface="Times New Roman" panose="02020603050405020304" pitchFamily="18" charset="0"/>
              </a:rPr>
              <a:t>5.3. L’enfer</a:t>
            </a:r>
          </a:p>
          <a:p>
            <a:pPr lvl="1"/>
            <a:r>
              <a:rPr lang="fr-FR" sz="2200" dirty="0">
                <a:latin typeface="Times New Roman" panose="02020603050405020304" pitchFamily="18" charset="0"/>
                <a:cs typeface="Times New Roman" panose="02020603050405020304" pitchFamily="18" charset="0"/>
              </a:rPr>
              <a:t>5.4. Le purgatoire </a:t>
            </a:r>
          </a:p>
        </p:txBody>
      </p:sp>
    </p:spTree>
    <p:extLst>
      <p:ext uri="{BB962C8B-B14F-4D97-AF65-F5344CB8AC3E}">
        <p14:creationId xmlns:p14="http://schemas.microsoft.com/office/powerpoint/2010/main" val="2947443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80383E61-F4FD-F328-3FD9-570BAEB044F3}"/>
              </a:ext>
            </a:extLst>
          </p:cNvPr>
          <p:cNvSpPr txBox="1"/>
          <p:nvPr/>
        </p:nvSpPr>
        <p:spPr>
          <a:xfrm>
            <a:off x="679172" y="360567"/>
            <a:ext cx="7431158" cy="6239016"/>
          </a:xfrm>
          <a:prstGeom prst="rect">
            <a:avLst/>
          </a:prstGeom>
        </p:spPr>
        <p:txBody>
          <a:bodyPr vert="horz" lIns="91440" tIns="45720" rIns="91440" bIns="45720" rtlCol="0">
            <a:noAutofit/>
          </a:bodyPr>
          <a:lstStyle/>
          <a:p>
            <a:pPr algn="just" defTabSz="914400">
              <a:spcAft>
                <a:spcPts val="600"/>
              </a:spcAft>
            </a:pPr>
            <a:r>
              <a:rPr lang="en-US" sz="3200" dirty="0">
                <a:latin typeface="Calibri Light" panose="020F0302020204030204" pitchFamily="34" charset="0"/>
                <a:cs typeface="Calibri Light" panose="020F0302020204030204" pitchFamily="34" charset="0"/>
              </a:rPr>
              <a:t>« Pour moi, vivre, </a:t>
            </a:r>
            <a:r>
              <a:rPr lang="en-US" sz="3200" dirty="0" err="1">
                <a:latin typeface="Calibri Light" panose="020F0302020204030204" pitchFamily="34" charset="0"/>
                <a:cs typeface="Calibri Light" panose="020F0302020204030204" pitchFamily="34" charset="0"/>
              </a:rPr>
              <a:t>c’est</a:t>
            </a:r>
            <a:r>
              <a:rPr lang="en-US" sz="3200" dirty="0">
                <a:latin typeface="Calibri Light" panose="020F0302020204030204" pitchFamily="34" charset="0"/>
                <a:cs typeface="Calibri Light" panose="020F0302020204030204" pitchFamily="34" charset="0"/>
              </a:rPr>
              <a:t> le Christ et </a:t>
            </a:r>
            <a:r>
              <a:rPr lang="en-US" sz="3200" dirty="0" err="1">
                <a:latin typeface="Calibri Light" panose="020F0302020204030204" pitchFamily="34" charset="0"/>
                <a:cs typeface="Calibri Light" panose="020F0302020204030204" pitchFamily="34" charset="0"/>
              </a:rPr>
              <a:t>mourir</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m’est</a:t>
            </a:r>
            <a:r>
              <a:rPr lang="en-US" sz="3200" dirty="0">
                <a:latin typeface="Calibri Light" panose="020F0302020204030204" pitchFamily="34" charset="0"/>
                <a:cs typeface="Calibri Light" panose="020F0302020204030204" pitchFamily="34" charset="0"/>
              </a:rPr>
              <a:t> un gain. Mais </a:t>
            </a:r>
            <a:r>
              <a:rPr lang="en-US" sz="3200" dirty="0" err="1">
                <a:latin typeface="Calibri Light" panose="020F0302020204030204" pitchFamily="34" charset="0"/>
                <a:cs typeface="Calibri Light" panose="020F0302020204030204" pitchFamily="34" charset="0"/>
              </a:rPr>
              <a:t>si</a:t>
            </a:r>
            <a:r>
              <a:rPr lang="en-US" sz="3200" dirty="0">
                <a:latin typeface="Calibri Light" panose="020F0302020204030204" pitchFamily="34" charset="0"/>
                <a:cs typeface="Calibri Light" panose="020F0302020204030204" pitchFamily="34" charset="0"/>
              </a:rPr>
              <a:t> vivre </a:t>
            </a:r>
            <a:r>
              <a:rPr lang="en-US" sz="3200" dirty="0" err="1">
                <a:latin typeface="Calibri Light" panose="020F0302020204030204" pitchFamily="34" charset="0"/>
                <a:cs typeface="Calibri Light" panose="020F0302020204030204" pitchFamily="34" charset="0"/>
              </a:rPr>
              <a:t>ici</a:t>
            </a:r>
            <a:r>
              <a:rPr lang="en-US" sz="3200" dirty="0">
                <a:latin typeface="Calibri Light" panose="020F0302020204030204" pitchFamily="34" charset="0"/>
                <a:cs typeface="Calibri Light" panose="020F0302020204030204" pitchFamily="34" charset="0"/>
              </a:rPr>
              <a:t>-bas doit me </a:t>
            </a:r>
            <a:r>
              <a:rPr lang="en-US" sz="3200" dirty="0" err="1">
                <a:latin typeface="Calibri Light" panose="020F0302020204030204" pitchFamily="34" charset="0"/>
                <a:cs typeface="Calibri Light" panose="020F0302020204030204" pitchFamily="34" charset="0"/>
              </a:rPr>
              <a:t>permettre</a:t>
            </a:r>
            <a:r>
              <a:rPr lang="en-US" sz="3200" dirty="0">
                <a:latin typeface="Calibri Light" panose="020F0302020204030204" pitchFamily="34" charset="0"/>
                <a:cs typeface="Calibri Light" panose="020F0302020204030204" pitchFamily="34" charset="0"/>
              </a:rPr>
              <a:t> un travail </a:t>
            </a:r>
            <a:r>
              <a:rPr lang="en-US" sz="3200" dirty="0" err="1">
                <a:latin typeface="Calibri Light" panose="020F0302020204030204" pitchFamily="34" charset="0"/>
                <a:cs typeface="Calibri Light" panose="020F0302020204030204" pitchFamily="34" charset="0"/>
              </a:rPr>
              <a:t>fécond</a:t>
            </a:r>
            <a:r>
              <a:rPr lang="en-US" sz="3200" dirty="0">
                <a:latin typeface="Calibri Light" panose="020F0302020204030204" pitchFamily="34" charset="0"/>
                <a:cs typeface="Calibri Light" panose="020F0302020204030204" pitchFamily="34" charset="0"/>
              </a:rPr>
              <a:t>, je ne </a:t>
            </a:r>
            <a:r>
              <a:rPr lang="en-US" sz="3200" dirty="0" err="1">
                <a:latin typeface="Calibri Light" panose="020F0302020204030204" pitchFamily="34" charset="0"/>
                <a:cs typeface="Calibri Light" panose="020F0302020204030204" pitchFamily="34" charset="0"/>
              </a:rPr>
              <a:t>sais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choisir</a:t>
            </a:r>
            <a:r>
              <a:rPr lang="en-US" sz="3200" dirty="0">
                <a:latin typeface="Calibri Light" panose="020F0302020204030204" pitchFamily="34" charset="0"/>
                <a:cs typeface="Calibri Light" panose="020F0302020204030204" pitchFamily="34" charset="0"/>
              </a:rPr>
              <a:t>. Je suis pris dans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dilemme</a:t>
            </a:r>
            <a:r>
              <a:rPr lang="en-US" sz="3200" dirty="0">
                <a:latin typeface="Calibri Light" panose="020F0302020204030204" pitchFamily="34" charset="0"/>
                <a:cs typeface="Calibri Light" panose="020F0302020204030204" pitchFamily="34" charset="0"/>
              </a:rPr>
              <a:t> : </a:t>
            </a:r>
            <a:r>
              <a:rPr lang="en-US" sz="3200" dirty="0" err="1">
                <a:latin typeface="Calibri Light" panose="020F0302020204030204" pitchFamily="34" charset="0"/>
                <a:cs typeface="Calibri Light" panose="020F0302020204030204" pitchFamily="34" charset="0"/>
              </a:rPr>
              <a:t>j’ai</a:t>
            </a:r>
            <a:r>
              <a:rPr lang="en-US" sz="3200" dirty="0">
                <a:latin typeface="Calibri Light" panose="020F0302020204030204" pitchFamily="34" charset="0"/>
                <a:cs typeface="Calibri Light" panose="020F0302020204030204" pitchFamily="34" charset="0"/>
              </a:rPr>
              <a:t> le </a:t>
            </a:r>
            <a:r>
              <a:rPr lang="en-US" sz="3200" dirty="0" err="1">
                <a:latin typeface="Calibri Light" panose="020F0302020204030204" pitchFamily="34" charset="0"/>
                <a:cs typeface="Calibri Light" panose="020F0302020204030204" pitchFamily="34" charset="0"/>
              </a:rPr>
              <a:t>désir</a:t>
            </a:r>
            <a:r>
              <a:rPr lang="en-US" sz="3200" dirty="0">
                <a:latin typeface="Calibri Light" panose="020F0302020204030204" pitchFamily="34" charset="0"/>
                <a:cs typeface="Calibri Light" panose="020F0302020204030204" pitchFamily="34" charset="0"/>
              </a:rPr>
              <a:t> de </a:t>
            </a:r>
            <a:r>
              <a:rPr lang="en-US" sz="3200" dirty="0" err="1">
                <a:latin typeface="Calibri Light" panose="020F0302020204030204" pitchFamily="34" charset="0"/>
                <a:cs typeface="Calibri Light" panose="020F0302020204030204" pitchFamily="34" charset="0"/>
              </a:rPr>
              <a:t>m’en</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aller</a:t>
            </a:r>
            <a:r>
              <a:rPr lang="en-US" sz="3200" dirty="0">
                <a:latin typeface="Calibri Light" panose="020F0302020204030204" pitchFamily="34" charset="0"/>
                <a:cs typeface="Calibri Light" panose="020F0302020204030204" pitchFamily="34" charset="0"/>
              </a:rPr>
              <a:t> et </a:t>
            </a:r>
            <a:r>
              <a:rPr lang="en-US" sz="3200" dirty="0" err="1">
                <a:latin typeface="Calibri Light" panose="020F0302020204030204" pitchFamily="34" charset="0"/>
                <a:cs typeface="Calibri Light" panose="020F0302020204030204" pitchFamily="34" charset="0"/>
              </a:rPr>
              <a:t>être</a:t>
            </a:r>
            <a:r>
              <a:rPr lang="en-US" sz="3200" dirty="0">
                <a:latin typeface="Calibri Light" panose="020F0302020204030204" pitchFamily="34" charset="0"/>
                <a:cs typeface="Calibri Light" panose="020F0302020204030204" pitchFamily="34" charset="0"/>
              </a:rPr>
              <a:t> avec Christ, et </a:t>
            </a:r>
            <a:r>
              <a:rPr lang="en-US" sz="3200" dirty="0" err="1">
                <a:latin typeface="Calibri Light" panose="020F0302020204030204" pitchFamily="34" charset="0"/>
                <a:cs typeface="Calibri Light" panose="020F0302020204030204" pitchFamily="34" charset="0"/>
              </a:rPr>
              <a:t>c’est</a:t>
            </a:r>
            <a:r>
              <a:rPr lang="en-US" sz="3200" dirty="0">
                <a:latin typeface="Calibri Light" panose="020F0302020204030204" pitchFamily="34" charset="0"/>
                <a:cs typeface="Calibri Light" panose="020F0302020204030204" pitchFamily="34" charset="0"/>
              </a:rPr>
              <a:t> de beaucoup </a:t>
            </a:r>
            <a:r>
              <a:rPr lang="en-US" sz="3200" dirty="0" err="1">
                <a:latin typeface="Calibri Light" panose="020F0302020204030204" pitchFamily="34" charset="0"/>
                <a:cs typeface="Calibri Light" panose="020F0302020204030204" pitchFamily="34" charset="0"/>
              </a:rPr>
              <a:t>préférable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mais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demeurer</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ici</a:t>
            </a:r>
            <a:r>
              <a:rPr lang="en-US" sz="3200" dirty="0">
                <a:latin typeface="Calibri Light" panose="020F0302020204030204" pitchFamily="34" charset="0"/>
                <a:cs typeface="Calibri Light" panose="020F0302020204030204" pitchFamily="34" charset="0"/>
              </a:rPr>
              <a:t>-bas est plus </a:t>
            </a:r>
            <a:r>
              <a:rPr lang="en-US" sz="3200" dirty="0" err="1">
                <a:latin typeface="Calibri Light" panose="020F0302020204030204" pitchFamily="34" charset="0"/>
                <a:cs typeface="Calibri Light" panose="020F0302020204030204" pitchFamily="34" charset="0"/>
              </a:rPr>
              <a:t>nécessaire</a:t>
            </a:r>
            <a:r>
              <a:rPr lang="en-US" sz="3200" dirty="0">
                <a:latin typeface="Calibri Light" panose="020F0302020204030204" pitchFamily="34" charset="0"/>
                <a:cs typeface="Calibri Light" panose="020F0302020204030204" pitchFamily="34" charset="0"/>
              </a:rPr>
              <a:t> à cause de vous. </a:t>
            </a:r>
          </a:p>
          <a:p>
            <a:pPr algn="just" defTabSz="914400">
              <a:spcAft>
                <a:spcPts val="600"/>
              </a:spcAft>
            </a:pPr>
            <a:r>
              <a:rPr lang="en-US" sz="3200" dirty="0">
                <a:latin typeface="Calibri Light" panose="020F0302020204030204" pitchFamily="34" charset="0"/>
                <a:cs typeface="Calibri Light" panose="020F0302020204030204" pitchFamily="34" charset="0"/>
              </a:rPr>
              <a:t>Aussi, je suis </a:t>
            </a:r>
            <a:r>
              <a:rPr lang="en-US" sz="3200" dirty="0" err="1">
                <a:latin typeface="Calibri Light" panose="020F0302020204030204" pitchFamily="34" charset="0"/>
                <a:cs typeface="Calibri Light" panose="020F0302020204030204" pitchFamily="34" charset="0"/>
              </a:rPr>
              <a:t>convaincu</a:t>
            </a:r>
            <a:r>
              <a:rPr lang="en-US" sz="3200" dirty="0">
                <a:latin typeface="Calibri Light" panose="020F0302020204030204" pitchFamily="34" charset="0"/>
                <a:cs typeface="Calibri Light" panose="020F0302020204030204" pitchFamily="34" charset="0"/>
              </a:rPr>
              <a:t>, je </a:t>
            </a:r>
            <a:r>
              <a:rPr lang="en-US" sz="3200" dirty="0" err="1">
                <a:latin typeface="Calibri Light" panose="020F0302020204030204" pitchFamily="34" charset="0"/>
                <a:cs typeface="Calibri Light" panose="020F0302020204030204" pitchFamily="34" charset="0"/>
              </a:rPr>
              <a:t>sais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je </a:t>
            </a:r>
            <a:r>
              <a:rPr lang="en-US" sz="3200" dirty="0" err="1">
                <a:latin typeface="Calibri Light" panose="020F0302020204030204" pitchFamily="34" charset="0"/>
                <a:cs typeface="Calibri Light" panose="020F0302020204030204" pitchFamily="34" charset="0"/>
              </a:rPr>
              <a:t>resterai</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je </a:t>
            </a:r>
            <a:r>
              <a:rPr lang="en-US" sz="3200" dirty="0" err="1">
                <a:latin typeface="Calibri Light" panose="020F0302020204030204" pitchFamily="34" charset="0"/>
                <a:cs typeface="Calibri Light" panose="020F0302020204030204" pitchFamily="34" charset="0"/>
              </a:rPr>
              <a:t>demeurerai</a:t>
            </a:r>
            <a:r>
              <a:rPr lang="en-US" sz="3200" dirty="0">
                <a:latin typeface="Calibri Light" panose="020F0302020204030204" pitchFamily="34" charset="0"/>
                <a:cs typeface="Calibri Light" panose="020F0302020204030204" pitchFamily="34" charset="0"/>
              </a:rPr>
              <a:t> près de vous </a:t>
            </a:r>
            <a:r>
              <a:rPr lang="en-US" sz="3200" dirty="0" err="1">
                <a:latin typeface="Calibri Light" panose="020F0302020204030204" pitchFamily="34" charset="0"/>
                <a:cs typeface="Calibri Light" panose="020F0302020204030204" pitchFamily="34" charset="0"/>
              </a:rPr>
              <a:t>tous</a:t>
            </a:r>
            <a:r>
              <a:rPr lang="en-US" sz="3200" dirty="0">
                <a:latin typeface="Calibri Light" panose="020F0302020204030204" pitchFamily="34" charset="0"/>
                <a:cs typeface="Calibri Light" panose="020F0302020204030204" pitchFamily="34" charset="0"/>
              </a:rPr>
              <a:t>, pour </a:t>
            </a:r>
            <a:r>
              <a:rPr lang="en-US" sz="3200" dirty="0" err="1">
                <a:latin typeface="Calibri Light" panose="020F0302020204030204" pitchFamily="34" charset="0"/>
                <a:cs typeface="Calibri Light" panose="020F0302020204030204" pitchFamily="34" charset="0"/>
              </a:rPr>
              <a:t>votre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progrès</a:t>
            </a:r>
            <a:r>
              <a:rPr lang="en-US" sz="3200" dirty="0">
                <a:latin typeface="Calibri Light" panose="020F0302020204030204" pitchFamily="34" charset="0"/>
                <a:cs typeface="Calibri Light" panose="020F0302020204030204" pitchFamily="34" charset="0"/>
              </a:rPr>
              <a:t> et la joie de </a:t>
            </a:r>
            <a:r>
              <a:rPr lang="en-US" sz="3200" dirty="0" err="1">
                <a:latin typeface="Calibri Light" panose="020F0302020204030204" pitchFamily="34" charset="0"/>
                <a:cs typeface="Calibri Light" panose="020F0302020204030204" pitchFamily="34" charset="0"/>
              </a:rPr>
              <a:t>votre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foi</a:t>
            </a:r>
            <a:r>
              <a:rPr lang="en-US" sz="3200" dirty="0">
                <a:latin typeface="Calibri Light" panose="020F0302020204030204" pitchFamily="34" charset="0"/>
                <a:cs typeface="Calibri Light" panose="020F0302020204030204" pitchFamily="34" charset="0"/>
              </a:rPr>
              <a:t>. » (Ph 1, 21-24) </a:t>
            </a:r>
          </a:p>
        </p:txBody>
      </p:sp>
      <p:pic>
        <p:nvPicPr>
          <p:cNvPr id="4" name="Image 3" descr="Une image contenant roche, vieux, pierre&#10;&#10;Description générée automatiquement">
            <a:extLst>
              <a:ext uri="{FF2B5EF4-FFF2-40B4-BE49-F238E27FC236}">
                <a16:creationId xmlns:a16="http://schemas.microsoft.com/office/drawing/2014/main" id="{62726784-EB0C-7D48-90EC-DAB9C139BCC6}"/>
              </a:ext>
            </a:extLst>
          </p:cNvPr>
          <p:cNvPicPr>
            <a:picLocks noChangeAspect="1"/>
          </p:cNvPicPr>
          <p:nvPr/>
        </p:nvPicPr>
        <p:blipFill rotWithShape="1">
          <a:blip r:embed="rId2"/>
          <a:srcRect l="6632" r="23011"/>
          <a:stretch/>
        </p:blipFill>
        <p:spPr>
          <a:xfrm>
            <a:off x="8626233" y="637988"/>
            <a:ext cx="2886595" cy="5582023"/>
          </a:xfrm>
          <a:prstGeom prst="rect">
            <a:avLst/>
          </a:prstGeom>
        </p:spPr>
      </p:pic>
    </p:spTree>
    <p:extLst>
      <p:ext uri="{BB962C8B-B14F-4D97-AF65-F5344CB8AC3E}">
        <p14:creationId xmlns:p14="http://schemas.microsoft.com/office/powerpoint/2010/main" val="1007571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2"/>
            <a:ext cx="8839200" cy="5509200"/>
          </a:xfrm>
          <a:prstGeom prst="rect">
            <a:avLst/>
          </a:prstGeom>
          <a:noFill/>
        </p:spPr>
        <p:txBody>
          <a:bodyPr wrap="square" rtlCol="0">
            <a:spAutoFit/>
          </a:bodyPr>
          <a:lstStyle/>
          <a:p>
            <a:pPr lvl="0"/>
            <a:r>
              <a:rPr lang="fr-FR" dirty="0"/>
              <a:t> </a:t>
            </a:r>
            <a:r>
              <a:rPr lang="fr-FR" sz="2200" b="1" dirty="0">
                <a:latin typeface="Times New Roman" panose="02020603050405020304" pitchFamily="18" charset="0"/>
                <a:cs typeface="Times New Roman" panose="02020603050405020304" pitchFamily="18" charset="0"/>
              </a:rPr>
              <a:t>1.   ESPERER</a:t>
            </a:r>
          </a:p>
          <a:p>
            <a:pPr lvl="0"/>
            <a:endParaRPr lang="fr-FR" sz="2200" dirty="0">
              <a:latin typeface="Times New Roman" panose="02020603050405020304" pitchFamily="18" charset="0"/>
              <a:cs typeface="Times New Roman" panose="02020603050405020304" pitchFamily="18" charset="0"/>
            </a:endParaRPr>
          </a:p>
          <a:p>
            <a:r>
              <a:rPr lang="fr-FR" sz="2200" b="1" dirty="0">
                <a:latin typeface="Times New Roman" panose="02020603050405020304" pitchFamily="18" charset="0"/>
                <a:cs typeface="Times New Roman" panose="02020603050405020304" pitchFamily="18" charset="0"/>
              </a:rPr>
              <a:t>2.   LE CHRETIEN ET L’AU-DELA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4.   LA RESURRECTION DES MORTS</a:t>
            </a:r>
          </a:p>
          <a:p>
            <a:pPr lvl="1"/>
            <a:r>
              <a:rPr lang="fr-FR" sz="2200" dirty="0">
                <a:latin typeface="Times New Roman" panose="02020603050405020304" pitchFamily="18" charset="0"/>
                <a:cs typeface="Times New Roman" panose="02020603050405020304" pitchFamily="18" charset="0"/>
              </a:rPr>
              <a:t>4.1.	La résurrection des morts ou de la chair	</a:t>
            </a:r>
          </a:p>
          <a:p>
            <a:pPr lvl="1"/>
            <a:r>
              <a:rPr lang="fr-FR" sz="2200" dirty="0">
                <a:latin typeface="Times New Roman" panose="02020603050405020304" pitchFamily="18" charset="0"/>
                <a:cs typeface="Times New Roman" panose="02020603050405020304" pitchFamily="18" charset="0"/>
              </a:rPr>
              <a:t>4.2. La tradition grecque de l’immortalité de l’âme	</a:t>
            </a:r>
          </a:p>
          <a:p>
            <a:pPr lvl="1"/>
            <a:r>
              <a:rPr lang="fr-FR" sz="2200" dirty="0">
                <a:latin typeface="Times New Roman" panose="02020603050405020304" pitchFamily="18" charset="0"/>
                <a:cs typeface="Times New Roman" panose="02020603050405020304" pitchFamily="18" charset="0"/>
              </a:rPr>
              <a:t>4.3. Une résurrection « à double face »</a:t>
            </a:r>
          </a:p>
          <a:p>
            <a:endParaRPr lang="fr-FR" sz="2200" b="1" dirty="0">
              <a:latin typeface="Times New Roman" panose="02020603050405020304" pitchFamily="18" charset="0"/>
              <a:cs typeface="Times New Roman" panose="02020603050405020304" pitchFamily="18" charset="0"/>
            </a:endParaRPr>
          </a:p>
          <a:p>
            <a:r>
              <a:rPr lang="fr-FR" sz="2200" b="1" dirty="0">
                <a:solidFill>
                  <a:srgbClr val="FF0000"/>
                </a:solidFill>
                <a:latin typeface="Times New Roman" panose="02020603050405020304" pitchFamily="18" charset="0"/>
                <a:cs typeface="Times New Roman" panose="02020603050405020304" pitchFamily="18" charset="0"/>
              </a:rPr>
              <a:t>5. LES DIMENSIONS PERSONNELLES DE L’ESCHATOLOGIE</a:t>
            </a:r>
          </a:p>
          <a:p>
            <a:pPr lvl="1"/>
            <a:r>
              <a:rPr lang="fr-FR" sz="2200" dirty="0">
                <a:latin typeface="Times New Roman" panose="02020603050405020304" pitchFamily="18" charset="0"/>
                <a:cs typeface="Times New Roman" panose="02020603050405020304" pitchFamily="18" charset="0"/>
              </a:rPr>
              <a:t>5.1. Le jugement particulier</a:t>
            </a:r>
          </a:p>
          <a:p>
            <a:pPr lvl="1"/>
            <a:r>
              <a:rPr lang="fr-FR" sz="2200" dirty="0">
                <a:latin typeface="Times New Roman" panose="02020603050405020304" pitchFamily="18" charset="0"/>
                <a:cs typeface="Times New Roman" panose="02020603050405020304" pitchFamily="18" charset="0"/>
              </a:rPr>
              <a:t>5.2. Le ciel</a:t>
            </a:r>
          </a:p>
          <a:p>
            <a:pPr lvl="1"/>
            <a:r>
              <a:rPr lang="fr-FR" sz="2200" dirty="0">
                <a:latin typeface="Times New Roman" panose="02020603050405020304" pitchFamily="18" charset="0"/>
                <a:cs typeface="Times New Roman" panose="02020603050405020304" pitchFamily="18" charset="0"/>
              </a:rPr>
              <a:t>5.3. L’enfer</a:t>
            </a:r>
          </a:p>
          <a:p>
            <a:pPr lvl="1"/>
            <a:r>
              <a:rPr lang="fr-FR" sz="2200" dirty="0">
                <a:latin typeface="Times New Roman" panose="02020603050405020304" pitchFamily="18" charset="0"/>
                <a:cs typeface="Times New Roman" panose="02020603050405020304" pitchFamily="18" charset="0"/>
              </a:rPr>
              <a:t>5.4. Le purgatoire </a:t>
            </a:r>
          </a:p>
        </p:txBody>
      </p:sp>
    </p:spTree>
    <p:extLst>
      <p:ext uri="{BB962C8B-B14F-4D97-AF65-F5344CB8AC3E}">
        <p14:creationId xmlns:p14="http://schemas.microsoft.com/office/powerpoint/2010/main" val="525561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8195C577-DBC4-8DD2-2740-C17D720A8645}"/>
              </a:ext>
            </a:extLst>
          </p:cNvPr>
          <p:cNvSpPr txBox="1"/>
          <p:nvPr/>
        </p:nvSpPr>
        <p:spPr>
          <a:xfrm>
            <a:off x="630936" y="2660904"/>
            <a:ext cx="4818888" cy="3547872"/>
          </a:xfrm>
          <a:prstGeom prst="rect">
            <a:avLst/>
          </a:prstGeom>
        </p:spPr>
        <p:txBody>
          <a:bodyPr vert="horz" lIns="91440" tIns="45720" rIns="91440" bIns="45720" rtlCol="0" anchor="t">
            <a:norm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Gustave Doré </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Dante et Béatrice </a:t>
            </a:r>
            <a:r>
              <a:rPr lang="en-US" sz="3200" dirty="0" err="1">
                <a:latin typeface="Calibri Light" panose="020F0302020204030204" pitchFamily="34" charset="0"/>
                <a:cs typeface="Calibri Light" panose="020F0302020204030204" pitchFamily="34" charset="0"/>
              </a:rPr>
              <a:t>contemplant</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l’Empyrée</a:t>
            </a:r>
            <a:r>
              <a:rPr lang="en-US" sz="3200" dirty="0">
                <a:latin typeface="Calibri Light" panose="020F0302020204030204" pitchFamily="34" charset="0"/>
                <a:cs typeface="Calibri Light" panose="020F0302020204030204" pitchFamily="34" charset="0"/>
              </a:rPr>
              <a:t> 1861</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(Paradis, chant XXX de la </a:t>
            </a:r>
            <a:r>
              <a:rPr lang="en-US" sz="3200" i="1" dirty="0">
                <a:latin typeface="Calibri Light" panose="020F0302020204030204" pitchFamily="34" charset="0"/>
                <a:cs typeface="Calibri Light" panose="020F0302020204030204" pitchFamily="34" charset="0"/>
              </a:rPr>
              <a:t>Divine Comédie </a:t>
            </a:r>
            <a:r>
              <a:rPr lang="en-US" sz="3200" dirty="0">
                <a:latin typeface="Calibri Light" panose="020F0302020204030204" pitchFamily="34" charset="0"/>
                <a:cs typeface="Calibri Light" panose="020F0302020204030204" pitchFamily="34" charset="0"/>
              </a:rPr>
              <a:t>)</a:t>
            </a:r>
          </a:p>
          <a:p>
            <a:pPr indent="-228600" defTabSz="914400">
              <a:lnSpc>
                <a:spcPct val="90000"/>
              </a:lnSpc>
              <a:spcAft>
                <a:spcPts val="600"/>
              </a:spcAft>
              <a:buFont typeface="Arial" panose="020B0604020202020204" pitchFamily="34" charset="0"/>
              <a:buChar char="•"/>
            </a:pPr>
            <a:endParaRPr lang="en-US" sz="2200" dirty="0"/>
          </a:p>
        </p:txBody>
      </p:sp>
      <p:pic>
        <p:nvPicPr>
          <p:cNvPr id="3" name="Image 2">
            <a:extLst>
              <a:ext uri="{FF2B5EF4-FFF2-40B4-BE49-F238E27FC236}">
                <a16:creationId xmlns:a16="http://schemas.microsoft.com/office/drawing/2014/main" id="{A1805C46-4060-2DD2-CFA3-A46E3B48EBB7}"/>
              </a:ext>
            </a:extLst>
          </p:cNvPr>
          <p:cNvPicPr>
            <a:picLocks noChangeAspect="1"/>
          </p:cNvPicPr>
          <p:nvPr/>
        </p:nvPicPr>
        <p:blipFill>
          <a:blip r:embed="rId2"/>
          <a:stretch/>
        </p:blipFill>
        <p:spPr>
          <a:xfrm>
            <a:off x="6311532" y="640080"/>
            <a:ext cx="5034000" cy="5577840"/>
          </a:xfrm>
          <a:prstGeom prst="rect">
            <a:avLst/>
          </a:prstGeom>
        </p:spPr>
      </p:pic>
    </p:spTree>
    <p:extLst>
      <p:ext uri="{BB962C8B-B14F-4D97-AF65-F5344CB8AC3E}">
        <p14:creationId xmlns:p14="http://schemas.microsoft.com/office/powerpoint/2010/main" val="3181259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FCC4DBC-C489-CA5E-2514-C2A2CA809D17}"/>
              </a:ext>
            </a:extLst>
          </p:cNvPr>
          <p:cNvSpPr txBox="1"/>
          <p:nvPr/>
        </p:nvSpPr>
        <p:spPr>
          <a:xfrm>
            <a:off x="1609496" y="1413063"/>
            <a:ext cx="8973007" cy="4031873"/>
          </a:xfrm>
          <a:prstGeom prst="rect">
            <a:avLst/>
          </a:prstGeom>
          <a:noFill/>
        </p:spPr>
        <p:txBody>
          <a:bodyPr wrap="square" rtlCol="0">
            <a:spAutoFit/>
          </a:bodyPr>
          <a:lstStyle/>
          <a:p>
            <a:pPr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A présent, nous </a:t>
            </a:r>
            <a:r>
              <a:rPr lang="fr-FR" sz="3200" dirty="0">
                <a:solidFill>
                  <a:srgbClr val="000000"/>
                </a:solidFill>
                <a:highlight>
                  <a:srgbClr val="FFFF00"/>
                </a:highlight>
                <a:latin typeface="Calibri Light" panose="020F0302020204030204" pitchFamily="34" charset="0"/>
                <a:ea typeface="MS Mincho" panose="02020609040205080304" pitchFamily="49" charset="-128"/>
                <a:cs typeface="Calibri Light" panose="020F0302020204030204" pitchFamily="34" charset="0"/>
              </a:rPr>
              <a:t>voyons</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dans un miroir et de façon confuse, mais alors, ce sera face à face. A présent ma </a:t>
            </a:r>
            <a:r>
              <a:rPr lang="fr-FR" sz="3200" dirty="0">
                <a:solidFill>
                  <a:srgbClr val="000000"/>
                </a:solidFill>
                <a:highlight>
                  <a:srgbClr val="00FFFF"/>
                </a:highlight>
                <a:latin typeface="Calibri Light" panose="020F0302020204030204" pitchFamily="34" charset="0"/>
                <a:ea typeface="MS Mincho" panose="02020609040205080304" pitchFamily="49" charset="-128"/>
                <a:cs typeface="Calibri Light" panose="020F0302020204030204" pitchFamily="34" charset="0"/>
              </a:rPr>
              <a:t>connaissance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est limitée, alors, je </a:t>
            </a:r>
            <a:r>
              <a:rPr lang="fr-FR" sz="3200" dirty="0">
                <a:solidFill>
                  <a:srgbClr val="000000"/>
                </a:solidFill>
                <a:highlight>
                  <a:srgbClr val="00FFFF"/>
                </a:highlight>
                <a:latin typeface="Calibri Light" panose="020F0302020204030204" pitchFamily="34" charset="0"/>
                <a:ea typeface="MS Mincho" panose="02020609040205080304" pitchFamily="49" charset="-128"/>
                <a:cs typeface="Calibri Light" panose="020F0302020204030204" pitchFamily="34" charset="0"/>
              </a:rPr>
              <a:t>connaîtrai</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comme je suis connu. » (1 Co 13, 12) </a:t>
            </a:r>
          </a:p>
          <a:p>
            <a:pPr algn="just"/>
            <a:endParaRPr lang="fr-FR" sz="3200" dirty="0">
              <a:latin typeface="Calibri Light" panose="020F0302020204030204" pitchFamily="34" charset="0"/>
              <a:cs typeface="Calibri Light" panose="020F0302020204030204" pitchFamily="34" charset="0"/>
            </a:endParaRPr>
          </a:p>
          <a:p>
            <a:pPr algn="just"/>
            <a:r>
              <a:rPr lang="fr-FR" sz="3200" dirty="0">
                <a:latin typeface="Calibri Light" panose="020F0302020204030204" pitchFamily="34" charset="0"/>
                <a:ea typeface="MS Mincho" panose="02020609040205080304" pitchFamily="49" charset="-128"/>
                <a:cs typeface="Calibri Light" panose="020F0302020204030204" pitchFamily="34" charset="0"/>
              </a:rPr>
              <a:t>« La vie éternelle, c’est qu’ils te </a:t>
            </a:r>
            <a:r>
              <a:rPr lang="fr-FR" sz="3200" dirty="0">
                <a:highlight>
                  <a:srgbClr val="00FFFF"/>
                </a:highlight>
                <a:latin typeface="Calibri Light" panose="020F0302020204030204" pitchFamily="34" charset="0"/>
                <a:ea typeface="MS Mincho" panose="02020609040205080304" pitchFamily="49" charset="-128"/>
                <a:cs typeface="Calibri Light" panose="020F0302020204030204" pitchFamily="34" charset="0"/>
              </a:rPr>
              <a:t>connaissent</a:t>
            </a:r>
            <a:r>
              <a:rPr lang="fr-FR" sz="3200" dirty="0">
                <a:latin typeface="Calibri Light" panose="020F0302020204030204" pitchFamily="34" charset="0"/>
                <a:ea typeface="MS Mincho" panose="02020609040205080304" pitchFamily="49" charset="-128"/>
                <a:cs typeface="Calibri Light" panose="020F0302020204030204" pitchFamily="34" charset="0"/>
              </a:rPr>
              <a:t>, toi, le seul vrai Dieu, et celui que tu as envoyé, Jésus Christ. » (</a:t>
            </a:r>
            <a:r>
              <a:rPr lang="fr-FR" sz="3200" dirty="0" err="1">
                <a:latin typeface="Calibri Light" panose="020F0302020204030204" pitchFamily="34" charset="0"/>
                <a:ea typeface="MS Mincho" panose="02020609040205080304" pitchFamily="49" charset="-128"/>
                <a:cs typeface="Calibri Light" panose="020F0302020204030204" pitchFamily="34" charset="0"/>
              </a:rPr>
              <a:t>Jn</a:t>
            </a:r>
            <a:r>
              <a:rPr lang="fr-FR" sz="3200" dirty="0">
                <a:latin typeface="Calibri Light" panose="020F0302020204030204" pitchFamily="34" charset="0"/>
                <a:ea typeface="MS Mincho" panose="02020609040205080304" pitchFamily="49" charset="-128"/>
                <a:cs typeface="Calibri Light" panose="020F0302020204030204" pitchFamily="34" charset="0"/>
              </a:rPr>
              <a:t> 17, 3) </a:t>
            </a:r>
            <a:endParaRPr lang="fr-FR" sz="3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8803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FCC4DBC-C489-CA5E-2514-C2A2CA809D17}"/>
              </a:ext>
            </a:extLst>
          </p:cNvPr>
          <p:cNvSpPr txBox="1"/>
          <p:nvPr/>
        </p:nvSpPr>
        <p:spPr>
          <a:xfrm>
            <a:off x="3796748" y="2079897"/>
            <a:ext cx="8390745" cy="1569660"/>
          </a:xfrm>
          <a:prstGeom prst="rect">
            <a:avLst/>
          </a:prstGeom>
          <a:noFill/>
        </p:spPr>
        <p:txBody>
          <a:bodyPr wrap="square" rtlCol="0">
            <a:spAutoFit/>
          </a:bodyPr>
          <a:lstStyle/>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La gloire de Dieu c’est l’homme vivant et la vie de l’homme c’est la </a:t>
            </a:r>
            <a:r>
              <a:rPr lang="fr-FR" sz="3200" dirty="0">
                <a:solidFill>
                  <a:srgbClr val="000000"/>
                </a:solidFill>
                <a:highlight>
                  <a:srgbClr val="FFFF00"/>
                </a:highlight>
                <a:latin typeface="Calibri Light" panose="020F0302020204030204" pitchFamily="34" charset="0"/>
                <a:ea typeface="MS Mincho" panose="02020609040205080304" pitchFamily="49" charset="-128"/>
                <a:cs typeface="Calibri Light" panose="020F0302020204030204" pitchFamily="34" charset="0"/>
              </a:rPr>
              <a:t>vision</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de Dieu ». </a:t>
            </a:r>
          </a:p>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a:t>
            </a:r>
            <a:r>
              <a:rPr lang="fr-FR" sz="3200" dirty="0">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Irénée, Contre les hérésies IV, 20, 5-7)</a:t>
            </a:r>
          </a:p>
        </p:txBody>
      </p:sp>
      <p:pic>
        <p:nvPicPr>
          <p:cNvPr id="3" name="Image 2" descr="Une image contenant texte&#10;&#10;Description générée automatiquement">
            <a:extLst>
              <a:ext uri="{FF2B5EF4-FFF2-40B4-BE49-F238E27FC236}">
                <a16:creationId xmlns:a16="http://schemas.microsoft.com/office/drawing/2014/main" id="{50973A41-5BF5-868F-9E27-7993446A9112}"/>
              </a:ext>
            </a:extLst>
          </p:cNvPr>
          <p:cNvPicPr>
            <a:picLocks noChangeAspect="1"/>
          </p:cNvPicPr>
          <p:nvPr/>
        </p:nvPicPr>
        <p:blipFill>
          <a:blip r:embed="rId2"/>
          <a:stretch>
            <a:fillRect/>
          </a:stretch>
        </p:blipFill>
        <p:spPr>
          <a:xfrm>
            <a:off x="969468" y="490858"/>
            <a:ext cx="2438658" cy="5876284"/>
          </a:xfrm>
          <a:prstGeom prst="rect">
            <a:avLst/>
          </a:prstGeom>
        </p:spPr>
      </p:pic>
    </p:spTree>
    <p:extLst>
      <p:ext uri="{BB962C8B-B14F-4D97-AF65-F5344CB8AC3E}">
        <p14:creationId xmlns:p14="http://schemas.microsoft.com/office/powerpoint/2010/main" val="4285851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6E7CFD-6DBA-8542-6191-EEDDA2E9CA5C}"/>
            </a:ext>
          </a:extLst>
        </p:cNvPr>
        <p:cNvGrpSpPr/>
        <p:nvPr/>
      </p:nvGrpSpPr>
      <p:grpSpPr>
        <a:xfrm>
          <a:off x="0" y="0"/>
          <a:ext cx="0" cy="0"/>
          <a:chOff x="0" y="0"/>
          <a:chExt cx="0" cy="0"/>
        </a:xfrm>
      </p:grpSpPr>
      <p:pic>
        <p:nvPicPr>
          <p:cNvPr id="3" name="Image 2" descr="Une image contenant texte, posant, décoré, plusieurs&#10;&#10;Description générée automatiquement">
            <a:extLst>
              <a:ext uri="{FF2B5EF4-FFF2-40B4-BE49-F238E27FC236}">
                <a16:creationId xmlns:a16="http://schemas.microsoft.com/office/drawing/2014/main" id="{2C95F0A2-FA01-6507-C0CB-E8EBDEB2FF69}"/>
              </a:ext>
            </a:extLst>
          </p:cNvPr>
          <p:cNvPicPr>
            <a:picLocks noChangeAspect="1"/>
          </p:cNvPicPr>
          <p:nvPr/>
        </p:nvPicPr>
        <p:blipFill rotWithShape="1">
          <a:blip r:embed="rId3"/>
          <a:srcRect l="1764" t="2877"/>
          <a:stretch/>
        </p:blipFill>
        <p:spPr>
          <a:xfrm>
            <a:off x="643467" y="976205"/>
            <a:ext cx="10905066" cy="4905589"/>
          </a:xfrm>
          <a:prstGeom prst="rect">
            <a:avLst/>
          </a:prstGeom>
        </p:spPr>
      </p:pic>
    </p:spTree>
    <p:extLst>
      <p:ext uri="{BB962C8B-B14F-4D97-AF65-F5344CB8AC3E}">
        <p14:creationId xmlns:p14="http://schemas.microsoft.com/office/powerpoint/2010/main" val="2605272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B0FA83-B564-B641-6E80-0F38D7DA2BA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CF4FDE31-A390-50D0-4CDA-E1DC17B6CCEB}"/>
              </a:ext>
            </a:extLst>
          </p:cNvPr>
          <p:cNvSpPr txBox="1"/>
          <p:nvPr/>
        </p:nvSpPr>
        <p:spPr>
          <a:xfrm>
            <a:off x="371730" y="2807208"/>
            <a:ext cx="4460108" cy="3410712"/>
          </a:xfrm>
          <a:prstGeom prst="rect">
            <a:avLst/>
          </a:prstGeom>
        </p:spPr>
        <p:txBody>
          <a:bodyPr vert="horz" lIns="91440" tIns="45720" rIns="91440" bIns="45720" rtlCol="0" anchor="t">
            <a:norm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Fra Angelico </a:t>
            </a:r>
          </a:p>
          <a:p>
            <a:pPr defTabSz="914400">
              <a:lnSpc>
                <a:spcPct val="90000"/>
              </a:lnSpc>
              <a:spcAft>
                <a:spcPts val="600"/>
              </a:spcAft>
            </a:pPr>
            <a:r>
              <a:rPr lang="en-US" sz="3200" dirty="0" err="1">
                <a:latin typeface="Calibri Light" panose="020F0302020204030204" pitchFamily="34" charset="0"/>
                <a:cs typeface="Calibri Light" panose="020F0302020204030204" pitchFamily="34" charset="0"/>
              </a:rPr>
              <a:t>Jugement</a:t>
            </a:r>
            <a:r>
              <a:rPr lang="en-US" sz="3200" dirty="0">
                <a:latin typeface="Calibri Light" panose="020F0302020204030204" pitchFamily="34" charset="0"/>
                <a:cs typeface="Calibri Light" panose="020F0302020204030204" pitchFamily="34" charset="0"/>
              </a:rPr>
              <a:t> dernier, v 1431</a:t>
            </a:r>
          </a:p>
          <a:p>
            <a:pPr defTabSz="914400">
              <a:lnSpc>
                <a:spcPct val="90000"/>
              </a:lnSpc>
              <a:spcAft>
                <a:spcPts val="600"/>
              </a:spcAft>
            </a:pPr>
            <a:r>
              <a:rPr lang="en-US" sz="3200" dirty="0" err="1">
                <a:latin typeface="Calibri Light" panose="020F0302020204030204" pitchFamily="34" charset="0"/>
                <a:cs typeface="Calibri Light" panose="020F0302020204030204" pitchFamily="34" charset="0"/>
              </a:rPr>
              <a:t>Musée</a:t>
            </a:r>
            <a:r>
              <a:rPr lang="en-US" sz="3200" dirty="0">
                <a:latin typeface="Calibri Light" panose="020F0302020204030204" pitchFamily="34" charset="0"/>
                <a:cs typeface="Calibri Light" panose="020F0302020204030204" pitchFamily="34" charset="0"/>
              </a:rPr>
              <a:t> du </a:t>
            </a:r>
            <a:r>
              <a:rPr lang="en-US" sz="3200" dirty="0" err="1">
                <a:latin typeface="Calibri Light" panose="020F0302020204030204" pitchFamily="34" charset="0"/>
                <a:cs typeface="Calibri Light" panose="020F0302020204030204" pitchFamily="34" charset="0"/>
              </a:rPr>
              <a:t>Couvent</a:t>
            </a:r>
            <a:r>
              <a:rPr lang="en-US" sz="3200" dirty="0">
                <a:latin typeface="Calibri Light" panose="020F0302020204030204" pitchFamily="34" charset="0"/>
                <a:cs typeface="Calibri Light" panose="020F0302020204030204" pitchFamily="34" charset="0"/>
              </a:rPr>
              <a:t> Saint-Marc, Florence</a:t>
            </a:r>
          </a:p>
        </p:txBody>
      </p:sp>
      <p:pic>
        <p:nvPicPr>
          <p:cNvPr id="2" name="Image 1">
            <a:extLst>
              <a:ext uri="{FF2B5EF4-FFF2-40B4-BE49-F238E27FC236}">
                <a16:creationId xmlns:a16="http://schemas.microsoft.com/office/drawing/2014/main" id="{F20B219F-258E-80C7-152F-128337045DD6}"/>
              </a:ext>
            </a:extLst>
          </p:cNvPr>
          <p:cNvPicPr>
            <a:picLocks noChangeAspect="1"/>
          </p:cNvPicPr>
          <p:nvPr/>
        </p:nvPicPr>
        <p:blipFill>
          <a:blip r:embed="rId3"/>
          <a:stretch>
            <a:fillRect/>
          </a:stretch>
        </p:blipFill>
        <p:spPr>
          <a:xfrm>
            <a:off x="5060059" y="1746218"/>
            <a:ext cx="6903720" cy="3365563"/>
          </a:xfrm>
          <a:prstGeom prst="rect">
            <a:avLst/>
          </a:prstGeom>
        </p:spPr>
      </p:pic>
    </p:spTree>
    <p:extLst>
      <p:ext uri="{BB962C8B-B14F-4D97-AF65-F5344CB8AC3E}">
        <p14:creationId xmlns:p14="http://schemas.microsoft.com/office/powerpoint/2010/main" val="1466258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643467" y="770889"/>
            <a:ext cx="10905066" cy="5316220"/>
          </a:xfrm>
          <a:prstGeom prst="rect">
            <a:avLst/>
          </a:prstGeom>
        </p:spPr>
      </p:pic>
    </p:spTree>
    <p:extLst>
      <p:ext uri="{BB962C8B-B14F-4D97-AF65-F5344CB8AC3E}">
        <p14:creationId xmlns:p14="http://schemas.microsoft.com/office/powerpoint/2010/main" val="2049544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2"/>
            <a:ext cx="8839200" cy="5509200"/>
          </a:xfrm>
          <a:prstGeom prst="rect">
            <a:avLst/>
          </a:prstGeom>
          <a:noFill/>
        </p:spPr>
        <p:txBody>
          <a:bodyPr wrap="square" rtlCol="0">
            <a:spAutoFit/>
          </a:bodyPr>
          <a:lstStyle/>
          <a:p>
            <a:pPr lvl="0"/>
            <a:r>
              <a:rPr lang="fr-FR" dirty="0"/>
              <a:t> </a:t>
            </a:r>
            <a:r>
              <a:rPr lang="fr-FR" sz="2200" b="1" dirty="0">
                <a:latin typeface="Times New Roman" panose="02020603050405020304" pitchFamily="18" charset="0"/>
                <a:cs typeface="Times New Roman" panose="02020603050405020304" pitchFamily="18" charset="0"/>
              </a:rPr>
              <a:t>1. ESPERER</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2. LE CHRETIEN ET L’AU-DELA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a:p>
            <a:r>
              <a:rPr lang="fr-FR" sz="2200" b="1" dirty="0">
                <a:solidFill>
                  <a:srgbClr val="FF0000"/>
                </a:solidFill>
                <a:latin typeface="Times New Roman" panose="02020603050405020304" pitchFamily="18" charset="0"/>
                <a:cs typeface="Times New Roman" panose="02020603050405020304" pitchFamily="18" charset="0"/>
              </a:rPr>
              <a:t>4. RESURRECTION DES MORTS ET IMMORTALITE DE L’AME</a:t>
            </a:r>
          </a:p>
          <a:p>
            <a:pPr lvl="1"/>
            <a:r>
              <a:rPr lang="fr-FR" sz="2200" dirty="0">
                <a:latin typeface="Times New Roman" panose="02020603050405020304" pitchFamily="18" charset="0"/>
                <a:cs typeface="Times New Roman" panose="02020603050405020304" pitchFamily="18" charset="0"/>
              </a:rPr>
              <a:t>4.1.	Résurrection des morts ou de la chair	</a:t>
            </a:r>
          </a:p>
          <a:p>
            <a:pPr lvl="1"/>
            <a:r>
              <a:rPr lang="fr-FR" sz="2200" dirty="0">
                <a:latin typeface="Times New Roman" panose="02020603050405020304" pitchFamily="18" charset="0"/>
                <a:cs typeface="Times New Roman" panose="02020603050405020304" pitchFamily="18" charset="0"/>
              </a:rPr>
              <a:t>4.2. La tradition grecque de l’immortalité de l’âme	</a:t>
            </a:r>
          </a:p>
          <a:p>
            <a:pPr lvl="1"/>
            <a:r>
              <a:rPr lang="fr-FR" sz="2200" dirty="0">
                <a:latin typeface="Times New Roman" panose="02020603050405020304" pitchFamily="18" charset="0"/>
                <a:cs typeface="Times New Roman" panose="02020603050405020304" pitchFamily="18" charset="0"/>
              </a:rPr>
              <a:t>4.3. Une résurrection « à double face »</a:t>
            </a:r>
          </a:p>
          <a:p>
            <a:pPr lvl="1"/>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5. LES DIMENSIONS PERSONNELLES DE L’ESCHATOLOGIE</a:t>
            </a:r>
          </a:p>
          <a:p>
            <a:pPr lvl="1"/>
            <a:r>
              <a:rPr lang="fr-FR" sz="2200" dirty="0">
                <a:latin typeface="Times New Roman" panose="02020603050405020304" pitchFamily="18" charset="0"/>
                <a:cs typeface="Times New Roman" panose="02020603050405020304" pitchFamily="18" charset="0"/>
              </a:rPr>
              <a:t>5.1. Le jugement particulier</a:t>
            </a:r>
          </a:p>
          <a:p>
            <a:pPr lvl="1"/>
            <a:r>
              <a:rPr lang="fr-FR" sz="2200" dirty="0">
                <a:latin typeface="Times New Roman" panose="02020603050405020304" pitchFamily="18" charset="0"/>
                <a:cs typeface="Times New Roman" panose="02020603050405020304" pitchFamily="18" charset="0"/>
              </a:rPr>
              <a:t>5.2. Le ciel</a:t>
            </a:r>
          </a:p>
          <a:p>
            <a:pPr lvl="1"/>
            <a:r>
              <a:rPr lang="fr-FR" sz="2200" dirty="0">
                <a:latin typeface="Times New Roman" panose="02020603050405020304" pitchFamily="18" charset="0"/>
                <a:cs typeface="Times New Roman" panose="02020603050405020304" pitchFamily="18" charset="0"/>
              </a:rPr>
              <a:t>5.3. L’enfer</a:t>
            </a:r>
          </a:p>
          <a:p>
            <a:pPr lvl="1"/>
            <a:r>
              <a:rPr lang="fr-FR" sz="2200" dirty="0">
                <a:latin typeface="Times New Roman" panose="02020603050405020304" pitchFamily="18" charset="0"/>
                <a:cs typeface="Times New Roman" panose="02020603050405020304" pitchFamily="18" charset="0"/>
              </a:rPr>
              <a:t>5.4. Le purgatoire </a:t>
            </a:r>
          </a:p>
        </p:txBody>
      </p:sp>
    </p:spTree>
    <p:extLst>
      <p:ext uri="{BB962C8B-B14F-4D97-AF65-F5344CB8AC3E}">
        <p14:creationId xmlns:p14="http://schemas.microsoft.com/office/powerpoint/2010/main" val="2756135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texte, intérieur, différent, décoré&#10;&#10;Description générée automatiquement">
            <a:extLst>
              <a:ext uri="{FF2B5EF4-FFF2-40B4-BE49-F238E27FC236}">
                <a16:creationId xmlns:a16="http://schemas.microsoft.com/office/drawing/2014/main" id="{9F7D15AD-266E-3240-BB7B-3BFC8CECBEA4}"/>
              </a:ext>
            </a:extLst>
          </p:cNvPr>
          <p:cNvPicPr>
            <a:picLocks noChangeAspect="1"/>
          </p:cNvPicPr>
          <p:nvPr/>
        </p:nvPicPr>
        <p:blipFill rotWithShape="1">
          <a:blip r:embed="rId2"/>
          <a:srcRect t="15789"/>
          <a:stretch/>
        </p:blipFill>
        <p:spPr>
          <a:xfrm>
            <a:off x="2379368" y="643466"/>
            <a:ext cx="7433263" cy="5571067"/>
          </a:xfrm>
          <a:prstGeom prst="rect">
            <a:avLst/>
          </a:prstGeom>
        </p:spPr>
      </p:pic>
    </p:spTree>
    <p:extLst>
      <p:ext uri="{BB962C8B-B14F-4D97-AF65-F5344CB8AC3E}">
        <p14:creationId xmlns:p14="http://schemas.microsoft.com/office/powerpoint/2010/main" val="1079549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l="20057" t="9644" r="20440" b="11470"/>
          <a:stretch/>
        </p:blipFill>
        <p:spPr>
          <a:xfrm>
            <a:off x="1786045" y="643466"/>
            <a:ext cx="8619910" cy="5571067"/>
          </a:xfrm>
          <a:prstGeom prst="rect">
            <a:avLst/>
          </a:prstGeom>
        </p:spPr>
      </p:pic>
    </p:spTree>
    <p:extLst>
      <p:ext uri="{BB962C8B-B14F-4D97-AF65-F5344CB8AC3E}">
        <p14:creationId xmlns:p14="http://schemas.microsoft.com/office/powerpoint/2010/main" val="1005064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5AF3ABA-A185-C493-5BA3-9DA4D21F6711}"/>
              </a:ext>
            </a:extLst>
          </p:cNvPr>
          <p:cNvPicPr>
            <a:picLocks noChangeAspect="1"/>
          </p:cNvPicPr>
          <p:nvPr/>
        </p:nvPicPr>
        <p:blipFill rotWithShape="1">
          <a:blip r:embed="rId3"/>
          <a:srcRect l="15487" t="41112" r="44221" b="4358"/>
          <a:stretch/>
        </p:blipFill>
        <p:spPr>
          <a:xfrm>
            <a:off x="1874016" y="643466"/>
            <a:ext cx="8443967" cy="5571067"/>
          </a:xfrm>
          <a:prstGeom prst="rect">
            <a:avLst/>
          </a:prstGeom>
        </p:spPr>
      </p:pic>
    </p:spTree>
    <p:extLst>
      <p:ext uri="{BB962C8B-B14F-4D97-AF65-F5344CB8AC3E}">
        <p14:creationId xmlns:p14="http://schemas.microsoft.com/office/powerpoint/2010/main" val="1048140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texte, herbe&#10;&#10;Description générée automatiquement">
            <a:extLst>
              <a:ext uri="{FF2B5EF4-FFF2-40B4-BE49-F238E27FC236}">
                <a16:creationId xmlns:a16="http://schemas.microsoft.com/office/drawing/2014/main" id="{E009169A-637B-0552-9948-A04B69C8D031}"/>
              </a:ext>
            </a:extLst>
          </p:cNvPr>
          <p:cNvPicPr>
            <a:picLocks noChangeAspect="1"/>
          </p:cNvPicPr>
          <p:nvPr/>
        </p:nvPicPr>
        <p:blipFill>
          <a:blip r:embed="rId3"/>
          <a:stretch>
            <a:fillRect/>
          </a:stretch>
        </p:blipFill>
        <p:spPr>
          <a:xfrm>
            <a:off x="790222" y="643466"/>
            <a:ext cx="10611556" cy="5571067"/>
          </a:xfrm>
          <a:prstGeom prst="rect">
            <a:avLst/>
          </a:prstGeom>
        </p:spPr>
      </p:pic>
    </p:spTree>
    <p:extLst>
      <p:ext uri="{BB962C8B-B14F-4D97-AF65-F5344CB8AC3E}">
        <p14:creationId xmlns:p14="http://schemas.microsoft.com/office/powerpoint/2010/main" val="2510094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hiesa misericordia foto Katia Corfini">
            <a:extLst>
              <a:ext uri="{FF2B5EF4-FFF2-40B4-BE49-F238E27FC236}">
                <a16:creationId xmlns:a16="http://schemas.microsoft.com/office/drawing/2014/main" id="{2F16C709-037F-D245-6D51-2081943D3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44500"/>
            <a:ext cx="9906000" cy="596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23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4E4D8-82CA-7F30-C964-0A52A375D3C0}"/>
            </a:ext>
          </a:extLst>
        </p:cNvPr>
        <p:cNvGrpSpPr/>
        <p:nvPr/>
      </p:nvGrpSpPr>
      <p:grpSpPr>
        <a:xfrm>
          <a:off x="0" y="0"/>
          <a:ext cx="0" cy="0"/>
          <a:chOff x="0" y="0"/>
          <a:chExt cx="0" cy="0"/>
        </a:xfrm>
      </p:grpSpPr>
      <p:pic>
        <p:nvPicPr>
          <p:cNvPr id="1026" name="Picture 2" descr="Une image contenant peinture, art, mythologie, miniature&#10;&#10;Le contenu généré par l’IA peut être incorrect.">
            <a:extLst>
              <a:ext uri="{FF2B5EF4-FFF2-40B4-BE49-F238E27FC236}">
                <a16:creationId xmlns:a16="http://schemas.microsoft.com/office/drawing/2014/main" id="{202059EC-C470-44C9-BA55-17E91D86EDB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83716" y="643467"/>
            <a:ext cx="4011167" cy="557106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Une image contenant peinture, art, mythologie, écran&#10;&#10;Le contenu généré par l’IA peut être incorrect.">
            <a:extLst>
              <a:ext uri="{FF2B5EF4-FFF2-40B4-BE49-F238E27FC236}">
                <a16:creationId xmlns:a16="http://schemas.microsoft.com/office/drawing/2014/main" id="{87710FBE-7454-50F3-391D-905F5B73F3A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20513" y="643467"/>
            <a:ext cx="4164371"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031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1C52F856-0F16-30E6-3C91-907F1D89E552}"/>
              </a:ext>
            </a:extLst>
          </p:cNvPr>
          <p:cNvSpPr txBox="1"/>
          <p:nvPr/>
        </p:nvSpPr>
        <p:spPr>
          <a:xfrm>
            <a:off x="1131748" y="2692909"/>
            <a:ext cx="3608555" cy="3547872"/>
          </a:xfrm>
          <a:prstGeom prst="rect">
            <a:avLst/>
          </a:prstGeom>
        </p:spPr>
        <p:txBody>
          <a:bodyPr vert="horz" lIns="91440" tIns="45720" rIns="91440" bIns="45720" rtlCol="0" anchor="t">
            <a:norm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Fernando Botero</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La Porte du </a:t>
            </a:r>
            <a:r>
              <a:rPr lang="en-US" sz="3200" dirty="0" err="1">
                <a:latin typeface="Calibri Light" panose="020F0302020204030204" pitchFamily="34" charset="0"/>
                <a:cs typeface="Calibri Light" panose="020F0302020204030204" pitchFamily="34" charset="0"/>
              </a:rPr>
              <a:t>paradis</a:t>
            </a:r>
            <a:r>
              <a:rPr lang="en-US" sz="3200" dirty="0">
                <a:latin typeface="Calibri Light" panose="020F0302020204030204" pitchFamily="34" charset="0"/>
                <a:cs typeface="Calibri Light" panose="020F0302020204030204" pitchFamily="34" charset="0"/>
              </a:rPr>
              <a:t>, 1993</a:t>
            </a:r>
          </a:p>
          <a:p>
            <a:pPr defTabSz="914400">
              <a:lnSpc>
                <a:spcPct val="90000"/>
              </a:lnSpc>
              <a:spcAft>
                <a:spcPts val="600"/>
              </a:spcAft>
            </a:pPr>
            <a:r>
              <a:rPr lang="en-US" sz="3200" dirty="0" err="1">
                <a:latin typeface="Calibri Light" panose="020F0302020204030204" pitchFamily="34" charset="0"/>
                <a:cs typeface="Calibri Light" panose="020F0302020204030204" pitchFamily="34" charset="0"/>
              </a:rPr>
              <a:t>Eglise</a:t>
            </a:r>
            <a:r>
              <a:rPr lang="en-US" sz="3200" dirty="0">
                <a:latin typeface="Calibri Light" panose="020F0302020204030204" pitchFamily="34" charset="0"/>
                <a:cs typeface="Calibri Light" panose="020F0302020204030204" pitchFamily="34" charset="0"/>
              </a:rPr>
              <a:t> de la </a:t>
            </a:r>
            <a:r>
              <a:rPr lang="en-US" sz="3200">
                <a:latin typeface="Calibri Light" panose="020F0302020204030204" pitchFamily="34" charset="0"/>
                <a:cs typeface="Calibri Light" panose="020F0302020204030204" pitchFamily="34" charset="0"/>
              </a:rPr>
              <a:t>Miséricorde</a:t>
            </a:r>
            <a:r>
              <a:rPr lang="en-US" sz="3200" dirty="0">
                <a:latin typeface="Calibri Light" panose="020F0302020204030204" pitchFamily="34" charset="0"/>
                <a:cs typeface="Calibri Light" panose="020F0302020204030204" pitchFamily="34" charset="0"/>
              </a:rPr>
              <a:t>, </a:t>
            </a:r>
          </a:p>
          <a:p>
            <a:pPr defTabSz="914400">
              <a:lnSpc>
                <a:spcPct val="90000"/>
              </a:lnSpc>
              <a:spcAft>
                <a:spcPts val="600"/>
              </a:spcAft>
            </a:pPr>
            <a:r>
              <a:rPr lang="en-US" sz="3200" dirty="0" err="1">
                <a:latin typeface="Calibri Light" panose="020F0302020204030204" pitchFamily="34" charset="0"/>
                <a:cs typeface="Calibri Light" panose="020F0302020204030204" pitchFamily="34" charset="0"/>
              </a:rPr>
              <a:t>Pietrasanta</a:t>
            </a:r>
            <a:endParaRPr lang="en-US" sz="3200" dirty="0">
              <a:latin typeface="Calibri Light" panose="020F0302020204030204" pitchFamily="34" charset="0"/>
              <a:cs typeface="Calibri Light" panose="020F0302020204030204" pitchFamily="34" charset="0"/>
            </a:endParaRPr>
          </a:p>
        </p:txBody>
      </p:sp>
      <p:pic>
        <p:nvPicPr>
          <p:cNvPr id="1026" name="Picture 2" descr="Une image contenant peinture, art, mythologie, miniature&#10;&#10;Le contenu généré par l’IA peut être incorrect.">
            <a:extLst>
              <a:ext uri="{FF2B5EF4-FFF2-40B4-BE49-F238E27FC236}">
                <a16:creationId xmlns:a16="http://schemas.microsoft.com/office/drawing/2014/main" id="{2B3933A7-7FD2-0C73-B6F9-93583335C23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82233" y="-30134"/>
            <a:ext cx="5058058" cy="7025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323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4D7F263-A232-7687-325C-08A474E84A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5363" y="0"/>
            <a:ext cx="51212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710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25D3EB7-51FC-1854-EC30-3852A890F227}"/>
              </a:ext>
            </a:extLst>
          </p:cNvPr>
          <p:cNvSpPr txBox="1"/>
          <p:nvPr/>
        </p:nvSpPr>
        <p:spPr>
          <a:xfrm>
            <a:off x="1056861" y="1028343"/>
            <a:ext cx="10078278" cy="4801314"/>
          </a:xfrm>
          <a:prstGeom prst="rect">
            <a:avLst/>
          </a:prstGeom>
          <a:noFill/>
        </p:spPr>
        <p:txBody>
          <a:bodyPr wrap="square" rtlCol="0">
            <a:spAutoFit/>
          </a:bodyPr>
          <a:lstStyle/>
          <a:p>
            <a:pPr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Ce qui se passera de l’autre </a:t>
            </a:r>
            <a:r>
              <a:rPr lang="fr-FR" sz="3200" dirty="0" err="1">
                <a:solidFill>
                  <a:srgbClr val="000000"/>
                </a:solidFill>
                <a:latin typeface="Calibri Light" panose="020F0302020204030204" pitchFamily="34" charset="0"/>
                <a:ea typeface="MS Mincho" panose="02020609040205080304" pitchFamily="49" charset="-128"/>
                <a:cs typeface="Calibri Light" panose="020F0302020204030204" pitchFamily="34" charset="0"/>
              </a:rPr>
              <a:t>côte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quand tout pour moi aura basculé dans l’</a:t>
            </a:r>
            <a:r>
              <a:rPr lang="fr-FR" sz="3200" dirty="0" err="1">
                <a:solidFill>
                  <a:srgbClr val="000000"/>
                </a:solidFill>
                <a:latin typeface="Calibri Light" panose="020F0302020204030204" pitchFamily="34" charset="0"/>
                <a:ea typeface="MS Mincho" panose="02020609040205080304" pitchFamily="49" charset="-128"/>
                <a:cs typeface="Calibri Light" panose="020F0302020204030204" pitchFamily="34" charset="0"/>
              </a:rPr>
              <a:t>éternite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je ne le sais pas. Je crois. Je crois seulement qu’un grand Amour m’attend. Maintenant que mon heure est proche, que la croix m’indique le seuil à franchir, alors ce que je crois, c’est que c’est vers cet Amour que je marche en m’en allant. C’est dans son Amour que je tends les bras. C’est dans la Vie que je descends doucement. »</a:t>
            </a:r>
          </a:p>
          <a:p>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(Saint Jean de la Croix)</a:t>
            </a:r>
          </a:p>
          <a:p>
            <a:endParaRPr lang="fr-FR" dirty="0"/>
          </a:p>
        </p:txBody>
      </p:sp>
    </p:spTree>
    <p:extLst>
      <p:ext uri="{BB962C8B-B14F-4D97-AF65-F5344CB8AC3E}">
        <p14:creationId xmlns:p14="http://schemas.microsoft.com/office/powerpoint/2010/main" val="1464288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2"/>
            <a:ext cx="8839200" cy="5509200"/>
          </a:xfrm>
          <a:prstGeom prst="rect">
            <a:avLst/>
          </a:prstGeom>
          <a:noFill/>
        </p:spPr>
        <p:txBody>
          <a:bodyPr wrap="square" rtlCol="0">
            <a:spAutoFit/>
          </a:bodyPr>
          <a:lstStyle/>
          <a:p>
            <a:pPr lvl="0"/>
            <a:r>
              <a:rPr lang="fr-FR" dirty="0"/>
              <a:t> </a:t>
            </a:r>
            <a:r>
              <a:rPr lang="fr-FR" sz="2200" b="1" dirty="0">
                <a:latin typeface="Times New Roman" panose="02020603050405020304" pitchFamily="18" charset="0"/>
                <a:cs typeface="Times New Roman" panose="02020603050405020304" pitchFamily="18" charset="0"/>
              </a:rPr>
              <a:t>1.   ESPERER</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2.   LE CHRETIEN ET L’AU-DELA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4.   LA RESURRECTION DES MORTS</a:t>
            </a:r>
          </a:p>
          <a:p>
            <a:pPr lvl="1"/>
            <a:r>
              <a:rPr lang="fr-FR" sz="2200" dirty="0">
                <a:latin typeface="Times New Roman" panose="02020603050405020304" pitchFamily="18" charset="0"/>
                <a:cs typeface="Times New Roman" panose="02020603050405020304" pitchFamily="18" charset="0"/>
              </a:rPr>
              <a:t>4.1.	La résurrection des morts ou de la chair	</a:t>
            </a:r>
          </a:p>
          <a:p>
            <a:pPr lvl="1"/>
            <a:r>
              <a:rPr lang="fr-FR" sz="2200" dirty="0">
                <a:latin typeface="Times New Roman" panose="02020603050405020304" pitchFamily="18" charset="0"/>
                <a:cs typeface="Times New Roman" panose="02020603050405020304" pitchFamily="18" charset="0"/>
              </a:rPr>
              <a:t>4.2. La tradition grecque de l’immortalité de l’âme	</a:t>
            </a:r>
          </a:p>
          <a:p>
            <a:pPr lvl="1"/>
            <a:r>
              <a:rPr lang="fr-FR" sz="2200" dirty="0">
                <a:latin typeface="Times New Roman" panose="02020603050405020304" pitchFamily="18" charset="0"/>
                <a:cs typeface="Times New Roman" panose="02020603050405020304" pitchFamily="18" charset="0"/>
              </a:rPr>
              <a:t>4.3. Une résurrection « à double face »</a:t>
            </a:r>
          </a:p>
          <a:p>
            <a:pPr lvl="1"/>
            <a:r>
              <a:rPr lang="fr-FR" sz="2200" dirty="0">
                <a:latin typeface="Times New Roman" panose="02020603050405020304" pitchFamily="18" charset="0"/>
                <a:cs typeface="Times New Roman" panose="02020603050405020304" pitchFamily="18" charset="0"/>
              </a:rPr>
              <a:t>	</a:t>
            </a:r>
          </a:p>
          <a:p>
            <a:pPr marL="457200" indent="-457200">
              <a:buAutoNum type="arabicPeriod" startAt="5"/>
            </a:pPr>
            <a:r>
              <a:rPr lang="fr-FR" sz="2200" b="1" dirty="0">
                <a:latin typeface="Times New Roman" panose="02020603050405020304" pitchFamily="18" charset="0"/>
                <a:cs typeface="Times New Roman" panose="02020603050405020304" pitchFamily="18" charset="0"/>
              </a:rPr>
              <a:t>LES DIMENSIONS PERSONNELLES DE L’ESCHATOLOGIE</a:t>
            </a:r>
          </a:p>
          <a:p>
            <a:pPr lvl="1"/>
            <a:r>
              <a:rPr lang="fr-FR" sz="2200" dirty="0">
                <a:latin typeface="Times New Roman" panose="02020603050405020304" pitchFamily="18" charset="0"/>
                <a:cs typeface="Times New Roman" panose="02020603050405020304" pitchFamily="18" charset="0"/>
              </a:rPr>
              <a:t>5.1. Le jugement particulier</a:t>
            </a:r>
          </a:p>
          <a:p>
            <a:pPr lvl="1"/>
            <a:r>
              <a:rPr lang="fr-FR" sz="2200" dirty="0">
                <a:latin typeface="Times New Roman" panose="02020603050405020304" pitchFamily="18" charset="0"/>
                <a:cs typeface="Times New Roman" panose="02020603050405020304" pitchFamily="18" charset="0"/>
              </a:rPr>
              <a:t>5.2. Le ciel</a:t>
            </a:r>
          </a:p>
          <a:p>
            <a:pPr lvl="1"/>
            <a:r>
              <a:rPr lang="fr-FR" sz="2200" dirty="0">
                <a:solidFill>
                  <a:srgbClr val="FF0000"/>
                </a:solidFill>
                <a:latin typeface="Times New Roman" panose="02020603050405020304" pitchFamily="18" charset="0"/>
                <a:cs typeface="Times New Roman" panose="02020603050405020304" pitchFamily="18" charset="0"/>
              </a:rPr>
              <a:t>5.3. L’enfer</a:t>
            </a:r>
          </a:p>
          <a:p>
            <a:pPr lvl="1"/>
            <a:r>
              <a:rPr lang="fr-FR" sz="2200" dirty="0">
                <a:latin typeface="Times New Roman" panose="02020603050405020304" pitchFamily="18" charset="0"/>
                <a:cs typeface="Times New Roman" panose="02020603050405020304" pitchFamily="18" charset="0"/>
              </a:rPr>
              <a:t>5.4. Le purgatoire </a:t>
            </a:r>
          </a:p>
        </p:txBody>
      </p:sp>
    </p:spTree>
    <p:extLst>
      <p:ext uri="{BB962C8B-B14F-4D97-AF65-F5344CB8AC3E}">
        <p14:creationId xmlns:p14="http://schemas.microsoft.com/office/powerpoint/2010/main" val="1325387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1A85C7-092C-B1E0-232B-F4E4897CF4E3}"/>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59819"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defRPr/>
            </a:pPr>
            <a:endParaRPr lang="en-US">
              <a:solidFill>
                <a:prstClr val="white"/>
              </a:solidFill>
              <a:latin typeface="Calibri" panose="020F0502020204030204"/>
            </a:endParaRPr>
          </a:p>
        </p:txBody>
      </p:sp>
      <p:sp useBgFill="1">
        <p:nvSpPr>
          <p:cNvPr id="36"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65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defRPr/>
            </a:pPr>
            <a:endParaRPr lang="en-US">
              <a:solidFill>
                <a:prstClr val="white"/>
              </a:solidFill>
              <a:latin typeface="Calibri" panose="020F0502020204030204"/>
            </a:endParaRPr>
          </a:p>
        </p:txBody>
      </p:sp>
      <p:sp>
        <p:nvSpPr>
          <p:cNvPr id="2" name="ZoneTexte 1">
            <a:extLst>
              <a:ext uri="{FF2B5EF4-FFF2-40B4-BE49-F238E27FC236}">
                <a16:creationId xmlns:a16="http://schemas.microsoft.com/office/drawing/2014/main" id="{950049E1-A68D-7D65-1D75-62BBD1D17A6B}"/>
              </a:ext>
            </a:extLst>
          </p:cNvPr>
          <p:cNvSpPr txBox="1"/>
          <p:nvPr/>
        </p:nvSpPr>
        <p:spPr>
          <a:xfrm>
            <a:off x="2667002" y="1999615"/>
            <a:ext cx="6858000" cy="2764028"/>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8800" dirty="0" err="1">
                <a:latin typeface="+mj-lt"/>
                <a:ea typeface="+mj-ea"/>
                <a:cs typeface="+mj-cs"/>
              </a:rPr>
              <a:t>basar</a:t>
            </a:r>
            <a:endParaRPr lang="en-US" sz="8800" dirty="0">
              <a:latin typeface="+mj-lt"/>
              <a:ea typeface="+mj-ea"/>
              <a:cs typeface="+mj-cs"/>
            </a:endParaRPr>
          </a:p>
          <a:p>
            <a:pPr algn="ctr" defTabSz="914400">
              <a:lnSpc>
                <a:spcPct val="90000"/>
              </a:lnSpc>
              <a:spcBef>
                <a:spcPct val="0"/>
              </a:spcBef>
              <a:spcAft>
                <a:spcPts val="600"/>
              </a:spcAft>
            </a:pPr>
            <a:r>
              <a:rPr lang="en-US" sz="8800" dirty="0" err="1">
                <a:latin typeface="+mj-lt"/>
                <a:ea typeface="+mj-ea"/>
                <a:cs typeface="+mj-cs"/>
              </a:rPr>
              <a:t>sarx</a:t>
            </a:r>
            <a:endParaRPr lang="en-US" sz="8800" dirty="0">
              <a:latin typeface="+mj-lt"/>
              <a:ea typeface="+mj-ea"/>
              <a:cs typeface="+mj-cs"/>
            </a:endParaRPr>
          </a:p>
        </p:txBody>
      </p:sp>
      <p:sp>
        <p:nvSpPr>
          <p:cNvPr id="37" name="Rectangle 36">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2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1241096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5997D-F315-3240-5B1F-0788DE545DB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A84DAD0-91AB-8F9B-7C3A-FEE4E742C8BB}"/>
              </a:ext>
            </a:extLst>
          </p:cNvPr>
          <p:cNvSpPr txBox="1"/>
          <p:nvPr/>
        </p:nvSpPr>
        <p:spPr>
          <a:xfrm>
            <a:off x="811161" y="3023419"/>
            <a:ext cx="184731" cy="369332"/>
          </a:xfrm>
          <a:prstGeom prst="rect">
            <a:avLst/>
          </a:prstGeom>
          <a:noFill/>
        </p:spPr>
        <p:txBody>
          <a:bodyPr wrap="none" rtlCol="0">
            <a:spAutoFit/>
          </a:bodyPr>
          <a:lstStyle/>
          <a:p>
            <a:endParaRPr lang="fr-FR" dirty="0"/>
          </a:p>
        </p:txBody>
      </p:sp>
      <p:sp>
        <p:nvSpPr>
          <p:cNvPr id="5" name="AutoShape 4" descr="Photo de bronze">
            <a:extLst>
              <a:ext uri="{FF2B5EF4-FFF2-40B4-BE49-F238E27FC236}">
                <a16:creationId xmlns:a16="http://schemas.microsoft.com/office/drawing/2014/main" id="{BEB873A3-1B29-6B7B-6D1E-E796E1EAB50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2" name="Picture 8" descr="La Porte de l'Enfer, bronze, Kunsthaus de Zurich.">
            <a:extLst>
              <a:ext uri="{FF2B5EF4-FFF2-40B4-BE49-F238E27FC236}">
                <a16:creationId xmlns:a16="http://schemas.microsoft.com/office/drawing/2014/main" id="{C7E055C6-2282-6362-E678-860262AF1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4309" y="235850"/>
            <a:ext cx="4195880" cy="631380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Photo de work">
            <a:extLst>
              <a:ext uri="{FF2B5EF4-FFF2-40B4-BE49-F238E27FC236}">
                <a16:creationId xmlns:a16="http://schemas.microsoft.com/office/drawing/2014/main" id="{FB77FDE4-F4BA-E6CC-089E-CA09FA76301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80" name="Picture 8" descr="Chapelle Sixtine ">
            <a:extLst>
              <a:ext uri="{FF2B5EF4-FFF2-40B4-BE49-F238E27FC236}">
                <a16:creationId xmlns:a16="http://schemas.microsoft.com/office/drawing/2014/main" id="{9797EDBB-B670-6432-0641-4504830994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863" r="12882" b="28771"/>
          <a:stretch>
            <a:fillRect/>
          </a:stretch>
        </p:blipFill>
        <p:spPr bwMode="auto">
          <a:xfrm>
            <a:off x="561811" y="1181100"/>
            <a:ext cx="6508697"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8972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texte, livre, rayon, intérieur&#10;&#10;Description générée automatiquement">
            <a:extLst>
              <a:ext uri="{FF2B5EF4-FFF2-40B4-BE49-F238E27FC236}">
                <a16:creationId xmlns:a16="http://schemas.microsoft.com/office/drawing/2014/main" id="{69B45BEB-559B-21F9-678C-7CA9230CF5A3}"/>
              </a:ext>
            </a:extLst>
          </p:cNvPr>
          <p:cNvPicPr>
            <a:picLocks noChangeAspect="1"/>
          </p:cNvPicPr>
          <p:nvPr/>
        </p:nvPicPr>
        <p:blipFill>
          <a:blip r:embed="rId2"/>
          <a:stretch>
            <a:fillRect/>
          </a:stretch>
        </p:blipFill>
        <p:spPr>
          <a:xfrm>
            <a:off x="658496" y="643466"/>
            <a:ext cx="5264657" cy="5571066"/>
          </a:xfrm>
          <a:prstGeom prst="rect">
            <a:avLst/>
          </a:prstGeom>
        </p:spPr>
      </p:pic>
      <p:cxnSp>
        <p:nvCxnSpPr>
          <p:cNvPr id="14" name="Straight Connector 13">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3" name="Image 2" descr="Une image contenant texte&#10;&#10;Description générée automatiquement">
            <a:extLst>
              <a:ext uri="{FF2B5EF4-FFF2-40B4-BE49-F238E27FC236}">
                <a16:creationId xmlns:a16="http://schemas.microsoft.com/office/drawing/2014/main" id="{332D6C57-1C06-4F01-F8AA-58CC4EDDB32A}"/>
              </a:ext>
            </a:extLst>
          </p:cNvPr>
          <p:cNvPicPr>
            <a:picLocks noChangeAspect="1"/>
          </p:cNvPicPr>
          <p:nvPr/>
        </p:nvPicPr>
        <p:blipFill>
          <a:blip r:embed="rId3"/>
          <a:stretch>
            <a:fillRect/>
          </a:stretch>
        </p:blipFill>
        <p:spPr>
          <a:xfrm>
            <a:off x="7141890" y="643467"/>
            <a:ext cx="3518568" cy="5571066"/>
          </a:xfrm>
          <a:prstGeom prst="rect">
            <a:avLst/>
          </a:prstGeom>
        </p:spPr>
      </p:pic>
    </p:spTree>
    <p:extLst>
      <p:ext uri="{BB962C8B-B14F-4D97-AF65-F5344CB8AC3E}">
        <p14:creationId xmlns:p14="http://schemas.microsoft.com/office/powerpoint/2010/main" val="25060569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8A859BB-683B-57AA-47DE-F6DC31DAE912}"/>
              </a:ext>
            </a:extLst>
          </p:cNvPr>
          <p:cNvSpPr txBox="1"/>
          <p:nvPr/>
        </p:nvSpPr>
        <p:spPr>
          <a:xfrm>
            <a:off x="1383985" y="2151727"/>
            <a:ext cx="9424029" cy="2554545"/>
          </a:xfrm>
          <a:prstGeom prst="rect">
            <a:avLst/>
          </a:prstGeom>
          <a:noFill/>
        </p:spPr>
        <p:txBody>
          <a:bodyPr wrap="square" rtlCol="0">
            <a:spAutoFit/>
          </a:bodyPr>
          <a:lstStyle/>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En comparaison de la providence et de la miséricorde de Dieu, </a:t>
            </a:r>
            <a:r>
              <a:rPr lang="fr-FR" sz="3200" dirty="0">
                <a:latin typeface="Calibri Light" panose="020F0302020204030204" pitchFamily="34" charset="0"/>
                <a:ea typeface="MS Mincho" panose="02020609040205080304" pitchFamily="49" charset="-128"/>
                <a:cs typeface="Calibri Light" panose="020F0302020204030204" pitchFamily="34" charset="0"/>
              </a:rPr>
              <a:t>les fautes de tous les hommes ne sont qu’une poignée de sable dans l’immensité de l’océan. «  </a:t>
            </a:r>
          </a:p>
          <a:p>
            <a:pPr marL="540385" marR="536575" algn="just"/>
            <a:r>
              <a:rPr lang="fr-FR" sz="3200" dirty="0">
                <a:latin typeface="Calibri Light" panose="020F0302020204030204" pitchFamily="34" charset="0"/>
                <a:ea typeface="MS Mincho" panose="02020609040205080304" pitchFamily="49" charset="-128"/>
                <a:cs typeface="Calibri Light" panose="020F0302020204030204" pitchFamily="34" charset="0"/>
              </a:rPr>
              <a:t>(Isaac le Syrien, VIIe s)</a:t>
            </a:r>
          </a:p>
        </p:txBody>
      </p:sp>
    </p:spTree>
    <p:extLst>
      <p:ext uri="{BB962C8B-B14F-4D97-AF65-F5344CB8AC3E}">
        <p14:creationId xmlns:p14="http://schemas.microsoft.com/office/powerpoint/2010/main" val="942943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espace profond arrière-plan - ciel étoilé photos et images de collection">
            <a:extLst>
              <a:ext uri="{FF2B5EF4-FFF2-40B4-BE49-F238E27FC236}">
                <a16:creationId xmlns:a16="http://schemas.microsoft.com/office/drawing/2014/main" id="{C1427108-7B52-5AB7-903C-6B949617B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5730"/>
          <a:stretch>
            <a:fillRect/>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EA2F7760-AFCD-8E45-BC32-04C9F9B7FF28}"/>
              </a:ext>
            </a:extLst>
          </p:cNvPr>
          <p:cNvSpPr txBox="1"/>
          <p:nvPr/>
        </p:nvSpPr>
        <p:spPr>
          <a:xfrm>
            <a:off x="1097280" y="325550"/>
            <a:ext cx="10058400" cy="357477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p>
            <a:pPr algn="ctr" defTabSz="914400">
              <a:lnSpc>
                <a:spcPct val="90000"/>
              </a:lnSpc>
              <a:spcBef>
                <a:spcPct val="0"/>
              </a:spcBef>
              <a:spcAft>
                <a:spcPts val="600"/>
              </a:spcAft>
            </a:pPr>
            <a:r>
              <a:rPr lang="en-US" sz="6000" dirty="0">
                <a:solidFill>
                  <a:srgbClr val="FFFFFF"/>
                </a:solidFill>
                <a:latin typeface="+mj-lt"/>
                <a:ea typeface="+mj-ea"/>
                <a:cs typeface="+mj-cs"/>
              </a:rPr>
              <a:t>APOCATASTASE</a:t>
            </a:r>
          </a:p>
        </p:txBody>
      </p:sp>
    </p:spTree>
    <p:extLst>
      <p:ext uri="{BB962C8B-B14F-4D97-AF65-F5344CB8AC3E}">
        <p14:creationId xmlns:p14="http://schemas.microsoft.com/office/powerpoint/2010/main" val="2592321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6649" y="480060"/>
            <a:ext cx="409359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16145AEB-8BC3-77A6-189C-D1F30FE142E0}"/>
              </a:ext>
            </a:extLst>
          </p:cNvPr>
          <p:cNvPicPr>
            <a:picLocks noChangeAspect="1"/>
          </p:cNvPicPr>
          <p:nvPr/>
        </p:nvPicPr>
        <p:blipFill rotWithShape="1">
          <a:blip r:embed="rId3"/>
          <a:srcRect l="7921" r="2" b="2"/>
          <a:stretch/>
        </p:blipFill>
        <p:spPr>
          <a:xfrm>
            <a:off x="6339776" y="643467"/>
            <a:ext cx="3847338" cy="5571066"/>
          </a:xfrm>
          <a:prstGeom prst="rect">
            <a:avLst/>
          </a:prstGeom>
        </p:spPr>
      </p:pic>
      <p:sp>
        <p:nvSpPr>
          <p:cNvPr id="13" name="Rectangle 12">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1759" y="480060"/>
            <a:ext cx="4093590"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p:cNvPicPr>
            <a:picLocks noChangeAspect="1"/>
          </p:cNvPicPr>
          <p:nvPr/>
        </p:nvPicPr>
        <p:blipFill rotWithShape="1">
          <a:blip r:embed="rId4"/>
          <a:srcRect t="2258" r="-3" b="-3"/>
          <a:stretch/>
        </p:blipFill>
        <p:spPr>
          <a:xfrm>
            <a:off x="2004885" y="643467"/>
            <a:ext cx="3847338" cy="5571066"/>
          </a:xfrm>
          <a:prstGeom prst="rect">
            <a:avLst/>
          </a:prstGeom>
        </p:spPr>
      </p:pic>
    </p:spTree>
    <p:extLst>
      <p:ext uri="{BB962C8B-B14F-4D97-AF65-F5344CB8AC3E}">
        <p14:creationId xmlns:p14="http://schemas.microsoft.com/office/powerpoint/2010/main" val="14464039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6649" y="480060"/>
            <a:ext cx="409359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111E4FEF-0A3B-00B4-18D4-D23243FBA3F7}"/>
              </a:ext>
            </a:extLst>
          </p:cNvPr>
          <p:cNvPicPr>
            <a:picLocks noChangeAspect="1"/>
          </p:cNvPicPr>
          <p:nvPr/>
        </p:nvPicPr>
        <p:blipFill rotWithShape="1">
          <a:blip r:embed="rId3"/>
          <a:srcRect l="7692" r="9355" b="2"/>
          <a:stretch/>
        </p:blipFill>
        <p:spPr>
          <a:xfrm>
            <a:off x="6339776" y="643467"/>
            <a:ext cx="3847338" cy="5571066"/>
          </a:xfrm>
          <a:prstGeom prst="rect">
            <a:avLst/>
          </a:prstGeom>
        </p:spPr>
      </p:pic>
      <p:sp>
        <p:nvSpPr>
          <p:cNvPr id="22" name="Rectangle 21">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1759" y="480060"/>
            <a:ext cx="4093590"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p:cNvPicPr>
            <a:picLocks noChangeAspect="1"/>
          </p:cNvPicPr>
          <p:nvPr/>
        </p:nvPicPr>
        <p:blipFill rotWithShape="1">
          <a:blip r:embed="rId4"/>
          <a:srcRect t="2258" r="-3" b="-3"/>
          <a:stretch/>
        </p:blipFill>
        <p:spPr>
          <a:xfrm>
            <a:off x="2004885" y="643467"/>
            <a:ext cx="3847338" cy="5571066"/>
          </a:xfrm>
          <a:prstGeom prst="rect">
            <a:avLst/>
          </a:prstGeom>
        </p:spPr>
      </p:pic>
    </p:spTree>
    <p:extLst>
      <p:ext uri="{BB962C8B-B14F-4D97-AF65-F5344CB8AC3E}">
        <p14:creationId xmlns:p14="http://schemas.microsoft.com/office/powerpoint/2010/main" val="1679875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E4B7239-E39F-DCED-133F-69C29AB6329C}"/>
              </a:ext>
            </a:extLst>
          </p:cNvPr>
          <p:cNvSpPr txBox="1"/>
          <p:nvPr/>
        </p:nvSpPr>
        <p:spPr>
          <a:xfrm>
            <a:off x="5406499" y="1767006"/>
            <a:ext cx="4824572" cy="3323987"/>
          </a:xfrm>
          <a:prstGeom prst="rect">
            <a:avLst/>
          </a:prstGeom>
          <a:noFill/>
        </p:spPr>
        <p:txBody>
          <a:bodyPr wrap="square" rtlCol="0">
            <a:spAutoFit/>
          </a:bodyPr>
          <a:lstStyle/>
          <a:p>
            <a:pPr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Entre l’enfer possible et l’enfer effectif, il y a l’amour inlassable et libérateur de Dieu à l’œuvre pour que cela n’arrive jamais. » </a:t>
            </a:r>
          </a:p>
          <a:p>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(Bernard </a:t>
            </a:r>
            <a:r>
              <a:rPr lang="fr-FR" sz="3200" dirty="0" err="1">
                <a:solidFill>
                  <a:srgbClr val="000000"/>
                </a:solidFill>
                <a:latin typeface="Calibri Light" panose="020F0302020204030204" pitchFamily="34" charset="0"/>
                <a:ea typeface="MS Mincho" panose="02020609040205080304" pitchFamily="49" charset="-128"/>
                <a:cs typeface="Calibri Light" panose="020F0302020204030204" pitchFamily="34" charset="0"/>
              </a:rPr>
              <a:t>Sesboüé</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a:t>
            </a:r>
          </a:p>
          <a:p>
            <a:endParaRPr lang="fr-FR" dirty="0"/>
          </a:p>
        </p:txBody>
      </p:sp>
      <p:pic>
        <p:nvPicPr>
          <p:cNvPr id="1026" name="Picture 2" descr="Bernard Sesboüé — Wikipédia">
            <a:extLst>
              <a:ext uri="{FF2B5EF4-FFF2-40B4-BE49-F238E27FC236}">
                <a16:creationId xmlns:a16="http://schemas.microsoft.com/office/drawing/2014/main" id="{F25DB5ED-F208-9FE1-9AB1-E246456D7A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129"/>
          <a:stretch>
            <a:fillRect/>
          </a:stretch>
        </p:blipFill>
        <p:spPr bwMode="auto">
          <a:xfrm>
            <a:off x="1442926" y="1563767"/>
            <a:ext cx="2770645" cy="352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304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E44919D-467A-EB4B-50BD-C1099E751268}"/>
              </a:ext>
            </a:extLst>
          </p:cNvPr>
          <p:cNvSpPr txBox="1"/>
          <p:nvPr/>
        </p:nvSpPr>
        <p:spPr>
          <a:xfrm>
            <a:off x="623455" y="3104425"/>
            <a:ext cx="10432472" cy="1846659"/>
          </a:xfrm>
          <a:prstGeom prst="rect">
            <a:avLst/>
          </a:prstGeom>
          <a:noFill/>
        </p:spPr>
        <p:txBody>
          <a:bodyPr wrap="square" rtlCol="0">
            <a:spAutoFit/>
          </a:bodyPr>
          <a:lstStyle/>
          <a:p>
            <a:pPr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La possibilité de l’enfer ma foi l’affirme, mon espérance la rejette pour moi, ma charité l’écarte pour qui que ce soit. » </a:t>
            </a:r>
          </a:p>
          <a:p>
            <a:pPr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(Xavier </a:t>
            </a:r>
            <a:r>
              <a:rPr lang="fr-FR" sz="3200" cap="small"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LEON-DUFOUR,</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a:t>
            </a:r>
            <a:r>
              <a:rPr lang="fr-FR" sz="3200" i="1"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Jésus et Paul devant la mort</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a:t>
            </a:r>
            <a:r>
              <a:rPr lang="fr-FR" sz="3200" dirty="0">
                <a:latin typeface="Calibri Light" panose="020F0302020204030204" pitchFamily="34" charset="0"/>
                <a:ea typeface="MS Mincho" panose="02020609040205080304" pitchFamily="49" charset="-128"/>
                <a:cs typeface="Calibri Light" panose="020F0302020204030204" pitchFamily="34" charset="0"/>
              </a:rPr>
              <a:t>p. 39-40) </a:t>
            </a:r>
          </a:p>
          <a:p>
            <a:endParaRPr lang="fr-FR" dirty="0"/>
          </a:p>
        </p:txBody>
      </p:sp>
      <p:pic>
        <p:nvPicPr>
          <p:cNvPr id="2050" name="Picture 2" descr="Xavier Léon Dufour | #Xavier_León_Dufour La Sagrada Escritura no es un  bólido celeste ni una obra terrestre, sino el fruto de la cooperación del  cielo y de la tierra. | By Diálogo">
            <a:extLst>
              <a:ext uri="{FF2B5EF4-FFF2-40B4-BE49-F238E27FC236}">
                <a16:creationId xmlns:a16="http://schemas.microsoft.com/office/drawing/2014/main" id="{98F5AEB5-0B89-507D-7E79-D12CAFD680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105" y="714516"/>
            <a:ext cx="2620669" cy="1467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746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2"/>
            <a:ext cx="8839200" cy="5509200"/>
          </a:xfrm>
          <a:prstGeom prst="rect">
            <a:avLst/>
          </a:prstGeom>
          <a:noFill/>
        </p:spPr>
        <p:txBody>
          <a:bodyPr wrap="square" rtlCol="0">
            <a:spAutoFit/>
          </a:bodyPr>
          <a:lstStyle/>
          <a:p>
            <a:pPr lvl="0"/>
            <a:r>
              <a:rPr lang="fr-FR" dirty="0"/>
              <a:t> </a:t>
            </a:r>
            <a:r>
              <a:rPr lang="fr-FR" sz="2200" b="1" dirty="0">
                <a:latin typeface="Times New Roman" panose="02020603050405020304" pitchFamily="18" charset="0"/>
                <a:cs typeface="Times New Roman" panose="02020603050405020304" pitchFamily="18" charset="0"/>
              </a:rPr>
              <a:t>1.   ESPERER</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2.   LE CHRETIEN ET L’AU-DELA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4.   LA RESURRECTION DES MORTS</a:t>
            </a:r>
          </a:p>
          <a:p>
            <a:pPr lvl="1"/>
            <a:r>
              <a:rPr lang="fr-FR" sz="2200" dirty="0">
                <a:latin typeface="Times New Roman" panose="02020603050405020304" pitchFamily="18" charset="0"/>
                <a:cs typeface="Times New Roman" panose="02020603050405020304" pitchFamily="18" charset="0"/>
              </a:rPr>
              <a:t>4.1.	La résurrection des morts ou de la chair	</a:t>
            </a:r>
          </a:p>
          <a:p>
            <a:pPr lvl="1"/>
            <a:r>
              <a:rPr lang="fr-FR" sz="2200" dirty="0">
                <a:latin typeface="Times New Roman" panose="02020603050405020304" pitchFamily="18" charset="0"/>
                <a:cs typeface="Times New Roman" panose="02020603050405020304" pitchFamily="18" charset="0"/>
              </a:rPr>
              <a:t>4.2. La tradition grecque de l’immortalité de l’âme	</a:t>
            </a:r>
          </a:p>
          <a:p>
            <a:pPr lvl="1"/>
            <a:r>
              <a:rPr lang="fr-FR" sz="2200" dirty="0">
                <a:latin typeface="Times New Roman" panose="02020603050405020304" pitchFamily="18" charset="0"/>
                <a:cs typeface="Times New Roman" panose="02020603050405020304" pitchFamily="18" charset="0"/>
              </a:rPr>
              <a:t>4.3. Une résurrection « à double face »</a:t>
            </a:r>
          </a:p>
          <a:p>
            <a:pPr marL="457200" indent="-457200">
              <a:buAutoNum type="arabicPeriod" startAt="5"/>
            </a:pPr>
            <a:endParaRPr lang="fr-FR" sz="2200" b="1" dirty="0">
              <a:latin typeface="Times New Roman" panose="02020603050405020304" pitchFamily="18" charset="0"/>
              <a:cs typeface="Times New Roman" panose="02020603050405020304" pitchFamily="18" charset="0"/>
            </a:endParaRPr>
          </a:p>
          <a:p>
            <a:pPr marL="457200" indent="-457200">
              <a:buAutoNum type="arabicPeriod" startAt="5"/>
            </a:pPr>
            <a:r>
              <a:rPr lang="fr-FR" sz="2200" b="1" dirty="0">
                <a:latin typeface="Times New Roman" panose="02020603050405020304" pitchFamily="18" charset="0"/>
                <a:cs typeface="Times New Roman" panose="02020603050405020304" pitchFamily="18" charset="0"/>
              </a:rPr>
              <a:t>LES DIMENSIONS PERSONNELLES DE L’ESCHATOLOGIE</a:t>
            </a:r>
          </a:p>
          <a:p>
            <a:pPr lvl="1"/>
            <a:r>
              <a:rPr lang="fr-FR" sz="2200" dirty="0">
                <a:latin typeface="Times New Roman" panose="02020603050405020304" pitchFamily="18" charset="0"/>
                <a:cs typeface="Times New Roman" panose="02020603050405020304" pitchFamily="18" charset="0"/>
              </a:rPr>
              <a:t>5.1. Le jugement particulier</a:t>
            </a:r>
          </a:p>
          <a:p>
            <a:pPr lvl="1"/>
            <a:r>
              <a:rPr lang="fr-FR" sz="2200" dirty="0">
                <a:latin typeface="Times New Roman" panose="02020603050405020304" pitchFamily="18" charset="0"/>
                <a:cs typeface="Times New Roman" panose="02020603050405020304" pitchFamily="18" charset="0"/>
              </a:rPr>
              <a:t>5.2. Le ciel</a:t>
            </a:r>
          </a:p>
          <a:p>
            <a:pPr lvl="1"/>
            <a:r>
              <a:rPr lang="fr-FR" sz="2200" dirty="0">
                <a:latin typeface="Times New Roman" panose="02020603050405020304" pitchFamily="18" charset="0"/>
                <a:cs typeface="Times New Roman" panose="02020603050405020304" pitchFamily="18" charset="0"/>
              </a:rPr>
              <a:t>5.3. L’enfer</a:t>
            </a:r>
          </a:p>
          <a:p>
            <a:pPr lvl="1"/>
            <a:r>
              <a:rPr lang="fr-FR" sz="2200" dirty="0">
                <a:solidFill>
                  <a:srgbClr val="FF0000"/>
                </a:solidFill>
                <a:latin typeface="Times New Roman" panose="02020603050405020304" pitchFamily="18" charset="0"/>
                <a:cs typeface="Times New Roman" panose="02020603050405020304" pitchFamily="18" charset="0"/>
              </a:rPr>
              <a:t>5.4. Le purgatoire </a:t>
            </a:r>
          </a:p>
        </p:txBody>
      </p:sp>
    </p:spTree>
    <p:extLst>
      <p:ext uri="{BB962C8B-B14F-4D97-AF65-F5344CB8AC3E}">
        <p14:creationId xmlns:p14="http://schemas.microsoft.com/office/powerpoint/2010/main" val="3443085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asilique Notre-Dame de Montligeon — Wikipédia">
            <a:extLst>
              <a:ext uri="{FF2B5EF4-FFF2-40B4-BE49-F238E27FC236}">
                <a16:creationId xmlns:a16="http://schemas.microsoft.com/office/drawing/2014/main" id="{65AF468F-03E2-1031-2A76-BCB93DDCA91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02839" y="643467"/>
            <a:ext cx="4172922" cy="55710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8167E42-E72E-3F0E-E673-644AEF97CD4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67308" y="643467"/>
            <a:ext cx="4470780"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600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4" name="Rectangle 1053">
            <a:extLst>
              <a:ext uri="{FF2B5EF4-FFF2-40B4-BE49-F238E27FC236}">
                <a16:creationId xmlns:a16="http://schemas.microsoft.com/office/drawing/2014/main" id="{ED704EFE-42E8-4C4D-AF32-312001F772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4" name="Picture 10" descr="Et la plus belle photo de couple a été attribuée à… | LaShootingBox">
            <a:extLst>
              <a:ext uri="{FF2B5EF4-FFF2-40B4-BE49-F238E27FC236}">
                <a16:creationId xmlns:a16="http://schemas.microsoft.com/office/drawing/2014/main" id="{46F7A1C7-5AFE-2DE5-E0FB-F9541F8DA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264" r="847"/>
          <a:stretch>
            <a:fillRect/>
          </a:stretch>
        </p:blipFill>
        <p:spPr bwMode="auto">
          <a:xfrm>
            <a:off x="20" y="10"/>
            <a:ext cx="4063977"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acher : aux petits soins pour les animaux">
            <a:extLst>
              <a:ext uri="{FF2B5EF4-FFF2-40B4-BE49-F238E27FC236}">
                <a16:creationId xmlns:a16="http://schemas.microsoft.com/office/drawing/2014/main" id="{28598A6B-0AEA-5D54-0760-733DFC0D7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092" r="296"/>
          <a:stretch>
            <a:fillRect/>
          </a:stretch>
        </p:blipFill>
        <p:spPr bwMode="auto">
          <a:xfrm>
            <a:off x="4044529" y="10"/>
            <a:ext cx="4083465"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ortrait de vieil homme heureux d'avoir du plaisir avec son ami Photo Stock - Alamy">
            <a:extLst>
              <a:ext uri="{FF2B5EF4-FFF2-40B4-BE49-F238E27FC236}">
                <a16:creationId xmlns:a16="http://schemas.microsoft.com/office/drawing/2014/main" id="{5A4530A3-DD39-D662-97F6-13DA4204A1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551" r="-2" b="44924"/>
          <a:stretch>
            <a:fillRect/>
          </a:stretch>
        </p:blipFill>
        <p:spPr bwMode="auto">
          <a:xfrm>
            <a:off x="8127994" y="10"/>
            <a:ext cx="4064005"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gelot disparu en train d'être reproduit">
            <a:extLst>
              <a:ext uri="{FF2B5EF4-FFF2-40B4-BE49-F238E27FC236}">
                <a16:creationId xmlns:a16="http://schemas.microsoft.com/office/drawing/2014/main" id="{106ACFBB-7C1C-99B3-FDE3-15DC6FFE29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45" r="30556"/>
          <a:stretch>
            <a:fillRect/>
          </a:stretch>
        </p:blipFill>
        <p:spPr bwMode="auto">
          <a:xfrm>
            <a:off x="20" y="3429000"/>
            <a:ext cx="4059916"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Entre grands-mères et petits-enfants, une connexion particulière prouvée scientifiquement">
            <a:extLst>
              <a:ext uri="{FF2B5EF4-FFF2-40B4-BE49-F238E27FC236}">
                <a16:creationId xmlns:a16="http://schemas.microsoft.com/office/drawing/2014/main" id="{4159B7E0-3B41-ED9C-8800-98E51D3624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0511" r="14989"/>
          <a:stretch>
            <a:fillRect/>
          </a:stretch>
        </p:blipFill>
        <p:spPr bwMode="auto">
          <a:xfrm>
            <a:off x="4052316" y="3429000"/>
            <a:ext cx="408736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personne, garçon, jeune enfant, habits&#10;&#10;Le contenu généré par l’IA peut être incorrect.">
            <a:extLst>
              <a:ext uri="{FF2B5EF4-FFF2-40B4-BE49-F238E27FC236}">
                <a16:creationId xmlns:a16="http://schemas.microsoft.com/office/drawing/2014/main" id="{62E241ED-2CFB-5308-2A29-BF2742EE14B7}"/>
              </a:ext>
            </a:extLst>
          </p:cNvPr>
          <p:cNvPicPr>
            <a:picLocks noChangeAspect="1"/>
          </p:cNvPicPr>
          <p:nvPr/>
        </p:nvPicPr>
        <p:blipFill>
          <a:blip r:embed="rId7"/>
          <a:srcRect r="-1" b="36655"/>
          <a:stretch>
            <a:fillRect/>
          </a:stretch>
        </p:blipFill>
        <p:spPr>
          <a:xfrm>
            <a:off x="8132064" y="3429000"/>
            <a:ext cx="4059936" cy="3429000"/>
          </a:xfrm>
          <a:prstGeom prst="rect">
            <a:avLst/>
          </a:prstGeom>
        </p:spPr>
      </p:pic>
    </p:spTree>
    <p:extLst>
      <p:ext uri="{BB962C8B-B14F-4D97-AF65-F5344CB8AC3E}">
        <p14:creationId xmlns:p14="http://schemas.microsoft.com/office/powerpoint/2010/main" val="536925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2CD14CDF-3CEE-E5C8-6BE7-16981B3B9D72}"/>
              </a:ext>
            </a:extLst>
          </p:cNvPr>
          <p:cNvSpPr txBox="1"/>
          <p:nvPr/>
        </p:nvSpPr>
        <p:spPr>
          <a:xfrm>
            <a:off x="640080" y="640080"/>
            <a:ext cx="6894575" cy="3566160"/>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6600" dirty="0" err="1">
                <a:latin typeface="+mj-lt"/>
                <a:ea typeface="+mj-ea"/>
                <a:cs typeface="+mj-cs"/>
              </a:rPr>
              <a:t>XIIe</a:t>
            </a:r>
            <a:r>
              <a:rPr lang="en-US" sz="6600" dirty="0">
                <a:latin typeface="+mj-lt"/>
                <a:ea typeface="+mj-ea"/>
                <a:cs typeface="+mj-cs"/>
              </a:rPr>
              <a:t> siècle</a:t>
            </a:r>
          </a:p>
        </p:txBody>
      </p:sp>
      <p:sp>
        <p:nvSpPr>
          <p:cNvPr id="1033"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C5B074ED-5C20-E885-BF2E-D1F43BF07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37"/>
          <a:stretch>
            <a:fillRect/>
          </a:stretch>
        </p:blipFill>
        <p:spPr bwMode="auto">
          <a:xfrm>
            <a:off x="7075314" y="10"/>
            <a:ext cx="4052199"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1290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72EC6C2B-30A7-40DF-7F73-A8A98ECAFEE3}"/>
              </a:ext>
            </a:extLst>
          </p:cNvPr>
          <p:cNvSpPr txBox="1"/>
          <p:nvPr/>
        </p:nvSpPr>
        <p:spPr>
          <a:xfrm>
            <a:off x="432262" y="665653"/>
            <a:ext cx="6894575" cy="3566160"/>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6600" dirty="0">
                <a:latin typeface="+mj-lt"/>
                <a:ea typeface="+mj-ea"/>
                <a:cs typeface="+mj-cs"/>
              </a:rPr>
              <a:t>XIX et </a:t>
            </a:r>
            <a:r>
              <a:rPr lang="en-US" sz="6600" dirty="0" err="1">
                <a:latin typeface="+mj-lt"/>
                <a:ea typeface="+mj-ea"/>
                <a:cs typeface="+mj-cs"/>
              </a:rPr>
              <a:t>XXe</a:t>
            </a:r>
            <a:r>
              <a:rPr lang="en-US" sz="6600" dirty="0">
                <a:latin typeface="+mj-lt"/>
                <a:ea typeface="+mj-ea"/>
                <a:cs typeface="+mj-cs"/>
              </a:rPr>
              <a:t> siècles</a:t>
            </a:r>
          </a:p>
        </p:txBody>
      </p:sp>
      <p:sp>
        <p:nvSpPr>
          <p:cNvPr id="11"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descr="Une image contenant peinture&#10;&#10;Description générée automatiquement">
            <a:extLst>
              <a:ext uri="{FF2B5EF4-FFF2-40B4-BE49-F238E27FC236}">
                <a16:creationId xmlns:a16="http://schemas.microsoft.com/office/drawing/2014/main" id="{3F7900EF-873D-FA66-C21D-C2AC44080622}"/>
              </a:ext>
            </a:extLst>
          </p:cNvPr>
          <p:cNvPicPr>
            <a:picLocks noChangeAspect="1"/>
          </p:cNvPicPr>
          <p:nvPr/>
        </p:nvPicPr>
        <p:blipFill>
          <a:blip r:embed="rId2"/>
          <a:srcRect l="11147"/>
          <a:stretch>
            <a:fillRect/>
          </a:stretch>
        </p:blipFill>
        <p:spPr>
          <a:xfrm>
            <a:off x="6835476" y="10"/>
            <a:ext cx="4052199"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p:spPr>
      </p:pic>
    </p:spTree>
    <p:extLst>
      <p:ext uri="{BB962C8B-B14F-4D97-AF65-F5344CB8AC3E}">
        <p14:creationId xmlns:p14="http://schemas.microsoft.com/office/powerpoint/2010/main" val="2012809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57808A-396A-31B3-2F75-BDFF7691AAB4}"/>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8E9A1E5A-08D2-F087-4787-1D75DF41D7BC}"/>
              </a:ext>
            </a:extLst>
          </p:cNvPr>
          <p:cNvSpPr txBox="1"/>
          <p:nvPr/>
        </p:nvSpPr>
        <p:spPr>
          <a:xfrm>
            <a:off x="638881" y="457200"/>
            <a:ext cx="10909640" cy="1368614"/>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6600">
                <a:latin typeface="+mj-lt"/>
                <a:ea typeface="+mj-ea"/>
                <a:cs typeface="+mj-cs"/>
              </a:rPr>
              <a:t>Après la guerre de 1914</a:t>
            </a:r>
          </a:p>
        </p:txBody>
      </p:sp>
      <p:sp>
        <p:nvSpPr>
          <p:cNvPr id="18"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texte, plafond, décoré&#10;&#10;Description générée automatiquement">
            <a:extLst>
              <a:ext uri="{FF2B5EF4-FFF2-40B4-BE49-F238E27FC236}">
                <a16:creationId xmlns:a16="http://schemas.microsoft.com/office/drawing/2014/main" id="{6DAB2151-0B12-4AE7-8012-3AFF1A6E12F2}"/>
              </a:ext>
            </a:extLst>
          </p:cNvPr>
          <p:cNvPicPr>
            <a:picLocks noChangeAspect="1"/>
          </p:cNvPicPr>
          <p:nvPr/>
        </p:nvPicPr>
        <p:blipFill>
          <a:blip r:embed="rId3"/>
          <a:stretch>
            <a:fillRect/>
          </a:stretch>
        </p:blipFill>
        <p:spPr>
          <a:xfrm>
            <a:off x="5687457" y="2653675"/>
            <a:ext cx="5385356" cy="3594725"/>
          </a:xfrm>
          <a:prstGeom prst="rect">
            <a:avLst/>
          </a:prstGeom>
        </p:spPr>
      </p:pic>
      <p:pic>
        <p:nvPicPr>
          <p:cNvPr id="6" name="Image 5" descr="Une image contenant texte, plancher, intérieur&#10;&#10;Description générée automatiquement">
            <a:extLst>
              <a:ext uri="{FF2B5EF4-FFF2-40B4-BE49-F238E27FC236}">
                <a16:creationId xmlns:a16="http://schemas.microsoft.com/office/drawing/2014/main" id="{7AEBFAA5-E8C3-99D3-B8D4-4C6968377192}"/>
              </a:ext>
            </a:extLst>
          </p:cNvPr>
          <p:cNvPicPr>
            <a:picLocks noChangeAspect="1"/>
          </p:cNvPicPr>
          <p:nvPr/>
        </p:nvPicPr>
        <p:blipFill>
          <a:blip r:embed="rId4"/>
          <a:srcRect l="6139" b="17601"/>
          <a:stretch>
            <a:fillRect/>
          </a:stretch>
        </p:blipFill>
        <p:spPr>
          <a:xfrm>
            <a:off x="1119187" y="2283014"/>
            <a:ext cx="3690479" cy="4319795"/>
          </a:xfrm>
          <a:prstGeom prst="rect">
            <a:avLst/>
          </a:prstGeom>
        </p:spPr>
      </p:pic>
    </p:spTree>
    <p:extLst>
      <p:ext uri="{BB962C8B-B14F-4D97-AF65-F5344CB8AC3E}">
        <p14:creationId xmlns:p14="http://schemas.microsoft.com/office/powerpoint/2010/main" val="4800952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Image 7" descr="Une image contenant plein air, grave, arbre, cimetière&#10;&#10;Description générée automatiquement">
            <a:extLst>
              <a:ext uri="{FF2B5EF4-FFF2-40B4-BE49-F238E27FC236}">
                <a16:creationId xmlns:a16="http://schemas.microsoft.com/office/drawing/2014/main" id="{4D8F477A-2C36-95CE-E8CE-6CC891E10AD1}"/>
              </a:ext>
            </a:extLst>
          </p:cNvPr>
          <p:cNvPicPr>
            <a:picLocks noChangeAspect="1"/>
          </p:cNvPicPr>
          <p:nvPr/>
        </p:nvPicPr>
        <p:blipFill>
          <a:blip r:embed="rId2"/>
          <a:srcRect t="10875" b="4555"/>
          <a:stretch>
            <a:fillRect/>
          </a:stretch>
        </p:blipFill>
        <p:spPr>
          <a:xfrm>
            <a:off x="20" y="1282"/>
            <a:ext cx="12191980" cy="6856718"/>
          </a:xfrm>
          <a:prstGeom prst="rect">
            <a:avLst/>
          </a:prstGeom>
        </p:spPr>
      </p:pic>
    </p:spTree>
    <p:extLst>
      <p:ext uri="{BB962C8B-B14F-4D97-AF65-F5344CB8AC3E}">
        <p14:creationId xmlns:p14="http://schemas.microsoft.com/office/powerpoint/2010/main" val="35998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479E67-5653-B8CA-9104-447EC2C19A90}"/>
            </a:ext>
          </a:extLst>
        </p:cNvPr>
        <p:cNvGrpSpPr/>
        <p:nvPr/>
      </p:nvGrpSpPr>
      <p:grpSpPr>
        <a:xfrm>
          <a:off x="0" y="0"/>
          <a:ext cx="0" cy="0"/>
          <a:chOff x="0" y="0"/>
          <a:chExt cx="0" cy="0"/>
        </a:xfrm>
      </p:grpSpPr>
      <p:sp useBgFill="1">
        <p:nvSpPr>
          <p:cNvPr id="4109" name="Rectangle 410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104" name="Picture 8" descr="À propos : C'est la Pologne ! Co to jest un lumignon ?">
            <a:extLst>
              <a:ext uri="{FF2B5EF4-FFF2-40B4-BE49-F238E27FC236}">
                <a16:creationId xmlns:a16="http://schemas.microsoft.com/office/drawing/2014/main" id="{953ACBFC-0BCF-31DC-65D2-C79249B4F6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806" r="33015"/>
          <a:stretch>
            <a:fillRect/>
          </a:stretch>
        </p:blipFill>
        <p:spPr bwMode="auto">
          <a:xfrm>
            <a:off x="8312146" y="553142"/>
            <a:ext cx="3462131" cy="575171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u cimetière, qui sont les visiteurs de la Toussaint ? - La Voix du Nord">
            <a:extLst>
              <a:ext uri="{FF2B5EF4-FFF2-40B4-BE49-F238E27FC236}">
                <a16:creationId xmlns:a16="http://schemas.microsoft.com/office/drawing/2014/main" id="{FA203C9D-4FCD-85C6-E4B8-E654115F70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971" r="27804" b="-1"/>
          <a:stretch>
            <a:fillRect/>
          </a:stretch>
        </p:blipFill>
        <p:spPr bwMode="auto">
          <a:xfrm>
            <a:off x="4600852" y="553143"/>
            <a:ext cx="3295096" cy="57517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a:extLst>
              <a:ext uri="{FF2B5EF4-FFF2-40B4-BE49-F238E27FC236}">
                <a16:creationId xmlns:a16="http://schemas.microsoft.com/office/drawing/2014/main" id="{CF550991-A907-5DEC-1C39-42692535C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361" r="1106" b="-2"/>
          <a:stretch>
            <a:fillRect/>
          </a:stretch>
        </p:blipFill>
        <p:spPr bwMode="auto">
          <a:xfrm>
            <a:off x="678947" y="557188"/>
            <a:ext cx="3439859" cy="5751713"/>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Diaporama. La fête de la Toussaint en images dans le Centre-Alsace">
            <a:extLst>
              <a:ext uri="{FF2B5EF4-FFF2-40B4-BE49-F238E27FC236}">
                <a16:creationId xmlns:a16="http://schemas.microsoft.com/office/drawing/2014/main" id="{36F844B1-782F-E77A-87B9-65DF5BD05A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620093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ZoneTexte 1">
            <a:extLst>
              <a:ext uri="{FF2B5EF4-FFF2-40B4-BE49-F238E27FC236}">
                <a16:creationId xmlns:a16="http://schemas.microsoft.com/office/drawing/2014/main" id="{13656C55-6884-3DE2-031A-AF7834C752C1}"/>
              </a:ext>
            </a:extLst>
          </p:cNvPr>
          <p:cNvSpPr txBox="1"/>
          <p:nvPr/>
        </p:nvSpPr>
        <p:spPr>
          <a:xfrm>
            <a:off x="367356" y="618565"/>
            <a:ext cx="5334197" cy="5849470"/>
          </a:xfrm>
          <a:prstGeom prst="rect">
            <a:avLst/>
          </a:prstGeom>
        </p:spPr>
        <p:txBody>
          <a:bodyPr vert="horz" lIns="91440" tIns="45720" rIns="91440" bIns="45720" rtlCol="0" anchor="ctr">
            <a:no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l’amour</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puisse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parvenir</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jusqu’à</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l’au-delà</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soit</a:t>
            </a:r>
            <a:r>
              <a:rPr lang="en-US" sz="3200" dirty="0">
                <a:latin typeface="Calibri Light" panose="020F0302020204030204" pitchFamily="34" charset="0"/>
                <a:cs typeface="Calibri Light" panose="020F0302020204030204" pitchFamily="34" charset="0"/>
              </a:rPr>
              <a:t> possible un mutuel donner et </a:t>
            </a:r>
            <a:r>
              <a:rPr lang="en-US" sz="3200" dirty="0" err="1">
                <a:latin typeface="Calibri Light" panose="020F0302020204030204" pitchFamily="34" charset="0"/>
                <a:cs typeface="Calibri Light" panose="020F0302020204030204" pitchFamily="34" charset="0"/>
              </a:rPr>
              <a:t>recevoir</a:t>
            </a:r>
            <a:r>
              <a:rPr lang="en-US" sz="3200" dirty="0">
                <a:latin typeface="Calibri Light" panose="020F0302020204030204" pitchFamily="34" charset="0"/>
                <a:cs typeface="Calibri Light" panose="020F0302020204030204" pitchFamily="34" charset="0"/>
              </a:rPr>
              <a:t>, dans </a:t>
            </a:r>
            <a:r>
              <a:rPr lang="en-US" sz="3200" dirty="0" err="1">
                <a:latin typeface="Calibri Light" panose="020F0302020204030204" pitchFamily="34" charset="0"/>
                <a:cs typeface="Calibri Light" panose="020F0302020204030204" pitchFamily="34" charset="0"/>
              </a:rPr>
              <a:t>lequel</a:t>
            </a:r>
            <a:r>
              <a:rPr lang="en-US" sz="3200" dirty="0">
                <a:latin typeface="Calibri Light" panose="020F0302020204030204" pitchFamily="34" charset="0"/>
                <a:cs typeface="Calibri Light" panose="020F0302020204030204" pitchFamily="34" charset="0"/>
              </a:rPr>
              <a:t> les </a:t>
            </a:r>
            <a:r>
              <a:rPr lang="en-US" sz="3200" dirty="0" err="1">
                <a:latin typeface="Calibri Light" panose="020F0302020204030204" pitchFamily="34" charset="0"/>
                <a:cs typeface="Calibri Light" panose="020F0302020204030204" pitchFamily="34" charset="0"/>
              </a:rPr>
              <a:t>uns</a:t>
            </a:r>
            <a:r>
              <a:rPr lang="en-US" sz="3200" dirty="0">
                <a:latin typeface="Calibri Light" panose="020F0302020204030204" pitchFamily="34" charset="0"/>
                <a:cs typeface="Calibri Light" panose="020F0302020204030204" pitchFamily="34" charset="0"/>
              </a:rPr>
              <a:t> et les </a:t>
            </a:r>
            <a:r>
              <a:rPr lang="en-US" sz="3200" dirty="0" err="1">
                <a:latin typeface="Calibri Light" panose="020F0302020204030204" pitchFamily="34" charset="0"/>
                <a:cs typeface="Calibri Light" panose="020F0302020204030204" pitchFamily="34" charset="0"/>
              </a:rPr>
              <a:t>autres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demeurent</a:t>
            </a:r>
            <a:r>
              <a:rPr lang="en-US" sz="3200" dirty="0">
                <a:latin typeface="Calibri Light" panose="020F0302020204030204" pitchFamily="34" charset="0"/>
                <a:cs typeface="Calibri Light" panose="020F0302020204030204" pitchFamily="34" charset="0"/>
              </a:rPr>
              <a:t> unis par des liens </a:t>
            </a:r>
            <a:r>
              <a:rPr lang="en-US" sz="3200" dirty="0" err="1">
                <a:latin typeface="Calibri Light" panose="020F0302020204030204" pitchFamily="34" charset="0"/>
                <a:cs typeface="Calibri Light" panose="020F0302020204030204" pitchFamily="34" charset="0"/>
              </a:rPr>
              <a:t>d’affection</a:t>
            </a:r>
            <a:r>
              <a:rPr lang="en-US" sz="3200" dirty="0">
                <a:latin typeface="Calibri Light" panose="020F0302020204030204" pitchFamily="34" charset="0"/>
                <a:cs typeface="Calibri Light" panose="020F0302020204030204" pitchFamily="34" charset="0"/>
              </a:rPr>
              <a:t> au-</a:t>
            </a:r>
            <a:r>
              <a:rPr lang="en-US" sz="3200" dirty="0" err="1">
                <a:latin typeface="Calibri Light" panose="020F0302020204030204" pitchFamily="34" charset="0"/>
                <a:cs typeface="Calibri Light" panose="020F0302020204030204" pitchFamily="34" charset="0"/>
              </a:rPr>
              <a:t>delà</a:t>
            </a:r>
            <a:r>
              <a:rPr lang="en-US" sz="3200" dirty="0">
                <a:latin typeface="Calibri Light" panose="020F0302020204030204" pitchFamily="34" charset="0"/>
                <a:cs typeface="Calibri Light" panose="020F0302020204030204" pitchFamily="34" charset="0"/>
              </a:rPr>
              <a:t> des </a:t>
            </a:r>
            <a:r>
              <a:rPr lang="en-US" sz="3200" dirty="0" err="1">
                <a:latin typeface="Calibri Light" panose="020F0302020204030204" pitchFamily="34" charset="0"/>
                <a:cs typeface="Calibri Light" panose="020F0302020204030204" pitchFamily="34" charset="0"/>
              </a:rPr>
              <a:t>limites</a:t>
            </a:r>
            <a:r>
              <a:rPr lang="en-US" sz="3200" dirty="0">
                <a:latin typeface="Calibri Light" panose="020F0302020204030204" pitchFamily="34" charset="0"/>
                <a:cs typeface="Calibri Light" panose="020F0302020204030204" pitchFamily="34" charset="0"/>
              </a:rPr>
              <a:t> de la mort – </a:t>
            </a:r>
            <a:r>
              <a:rPr lang="en-US" sz="3200" dirty="0" err="1">
                <a:latin typeface="Calibri Light" panose="020F0302020204030204" pitchFamily="34" charset="0"/>
                <a:cs typeface="Calibri Light" panose="020F0302020204030204" pitchFamily="34" charset="0"/>
              </a:rPr>
              <a:t>cela</a:t>
            </a:r>
            <a:r>
              <a:rPr lang="en-US" sz="3200" dirty="0">
                <a:latin typeface="Calibri Light" panose="020F0302020204030204" pitchFamily="34" charset="0"/>
                <a:cs typeface="Calibri Light" panose="020F0302020204030204" pitchFamily="34" charset="0"/>
              </a:rPr>
              <a:t> a </a:t>
            </a:r>
            <a:r>
              <a:rPr lang="en-US" sz="3200" dirty="0" err="1">
                <a:latin typeface="Calibri Light" panose="020F0302020204030204" pitchFamily="34" charset="0"/>
                <a:cs typeface="Calibri Light" panose="020F0302020204030204" pitchFamily="34" charset="0"/>
              </a:rPr>
              <a:t>été</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une</a:t>
            </a:r>
            <a:r>
              <a:rPr lang="en-US" sz="3200" dirty="0">
                <a:latin typeface="Calibri Light" panose="020F0302020204030204" pitchFamily="34" charset="0"/>
                <a:cs typeface="Calibri Light" panose="020F0302020204030204" pitchFamily="34" charset="0"/>
              </a:rPr>
              <a:t> conviction </a:t>
            </a:r>
            <a:r>
              <a:rPr lang="en-US" sz="3200" dirty="0" err="1">
                <a:latin typeface="Calibri Light" panose="020F0302020204030204" pitchFamily="34" charset="0"/>
                <a:cs typeface="Calibri Light" panose="020F0302020204030204" pitchFamily="34" charset="0"/>
              </a:rPr>
              <a:t>fondamentale</a:t>
            </a:r>
            <a:r>
              <a:rPr lang="en-US" sz="3200" dirty="0">
                <a:latin typeface="Calibri Light" panose="020F0302020204030204" pitchFamily="34" charset="0"/>
                <a:cs typeface="Calibri Light" panose="020F0302020204030204" pitchFamily="34" charset="0"/>
              </a:rPr>
              <a:t> de la </a:t>
            </a:r>
            <a:r>
              <a:rPr lang="en-US" sz="3200" dirty="0" err="1">
                <a:latin typeface="Calibri Light" panose="020F0302020204030204" pitchFamily="34" charset="0"/>
                <a:cs typeface="Calibri Light" panose="020F0302020204030204" pitchFamily="34" charset="0"/>
              </a:rPr>
              <a:t>chrétienté</a:t>
            </a:r>
            <a:r>
              <a:rPr lang="en-US" sz="3200" dirty="0">
                <a:latin typeface="Calibri Light" panose="020F0302020204030204" pitchFamily="34" charset="0"/>
                <a:cs typeface="Calibri Light" panose="020F0302020204030204" pitchFamily="34" charset="0"/>
              </a:rPr>
              <a:t> à travers </a:t>
            </a:r>
            <a:r>
              <a:rPr lang="en-US" sz="3200" dirty="0" err="1">
                <a:latin typeface="Calibri Light" panose="020F0302020204030204" pitchFamily="34" charset="0"/>
                <a:cs typeface="Calibri Light" panose="020F0302020204030204" pitchFamily="34" charset="0"/>
              </a:rPr>
              <a:t>tous</a:t>
            </a:r>
            <a:r>
              <a:rPr lang="en-US" sz="3200" dirty="0">
                <a:latin typeface="Calibri Light" panose="020F0302020204030204" pitchFamily="34" charset="0"/>
                <a:cs typeface="Calibri Light" panose="020F0302020204030204" pitchFamily="34" charset="0"/>
              </a:rPr>
              <a:t> les siècles et </a:t>
            </a:r>
            <a:r>
              <a:rPr lang="en-US" sz="3200" dirty="0" err="1">
                <a:latin typeface="Calibri Light" panose="020F0302020204030204" pitchFamily="34" charset="0"/>
                <a:cs typeface="Calibri Light" panose="020F0302020204030204" pitchFamily="34" charset="0"/>
              </a:rPr>
              <a:t>reste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aussi</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aujourd’hui</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une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expérience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réconfortante</a:t>
            </a:r>
            <a:r>
              <a:rPr lang="en-US" sz="3200" dirty="0">
                <a:latin typeface="Calibri Light" panose="020F0302020204030204" pitchFamily="34" charset="0"/>
                <a:cs typeface="Calibri Light" panose="020F0302020204030204" pitchFamily="34" charset="0"/>
              </a:rPr>
              <a:t>. » </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a:t>
            </a:r>
            <a:r>
              <a:rPr lang="en-US" sz="3200" i="1" dirty="0">
                <a:latin typeface="Calibri Light" panose="020F0302020204030204" pitchFamily="34" charset="0"/>
                <a:cs typeface="Calibri Light" panose="020F0302020204030204" pitchFamily="34" charset="0"/>
              </a:rPr>
              <a:t>Spe </a:t>
            </a:r>
            <a:r>
              <a:rPr lang="en-US" sz="3200" i="1" dirty="0" err="1">
                <a:latin typeface="Calibri Light" panose="020F0302020204030204" pitchFamily="34" charset="0"/>
                <a:cs typeface="Calibri Light" panose="020F0302020204030204" pitchFamily="34" charset="0"/>
              </a:rPr>
              <a:t>salvi</a:t>
            </a:r>
            <a:r>
              <a:rPr lang="en-US" sz="3200" i="1" dirty="0">
                <a:latin typeface="Calibri Light" panose="020F0302020204030204" pitchFamily="34" charset="0"/>
                <a:cs typeface="Calibri Light" panose="020F0302020204030204" pitchFamily="34" charset="0"/>
              </a:rPr>
              <a:t> </a:t>
            </a:r>
            <a:r>
              <a:rPr lang="en-US" sz="3200" dirty="0">
                <a:latin typeface="Calibri Light" panose="020F0302020204030204" pitchFamily="34" charset="0"/>
                <a:cs typeface="Calibri Light" panose="020F0302020204030204" pitchFamily="34" charset="0"/>
              </a:rPr>
              <a:t>n° 48)</a:t>
            </a:r>
          </a:p>
        </p:txBody>
      </p:sp>
      <p:sp>
        <p:nvSpPr>
          <p:cNvPr id="17" name="Rectangle 16">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descr="Une image contenant personne, aîné&#10;&#10;Description générée automatiquement">
            <a:extLst>
              <a:ext uri="{FF2B5EF4-FFF2-40B4-BE49-F238E27FC236}">
                <a16:creationId xmlns:a16="http://schemas.microsoft.com/office/drawing/2014/main" id="{7CB7A001-E6C8-B486-4A6F-F15A75C2FD5F}"/>
              </a:ext>
            </a:extLst>
          </p:cNvPr>
          <p:cNvPicPr>
            <a:picLocks noChangeAspect="1"/>
          </p:cNvPicPr>
          <p:nvPr/>
        </p:nvPicPr>
        <p:blipFill rotWithShape="1">
          <a:blip r:embed="rId2"/>
          <a:srcRect l="10126" t="2597" r="9938"/>
          <a:stretch/>
        </p:blipFill>
        <p:spPr>
          <a:xfrm>
            <a:off x="6096000" y="764087"/>
            <a:ext cx="5334197" cy="5329826"/>
          </a:xfrm>
          <a:prstGeom prst="rect">
            <a:avLst/>
          </a:prstGeom>
        </p:spPr>
      </p:pic>
    </p:spTree>
    <p:extLst>
      <p:ext uri="{BB962C8B-B14F-4D97-AF65-F5344CB8AC3E}">
        <p14:creationId xmlns:p14="http://schemas.microsoft.com/office/powerpoint/2010/main" val="4535816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descr="Une image contenant peinture&#10;&#10;Description générée automatiquement">
            <a:extLst>
              <a:ext uri="{FF2B5EF4-FFF2-40B4-BE49-F238E27FC236}">
                <a16:creationId xmlns:a16="http://schemas.microsoft.com/office/drawing/2014/main" id="{3537C857-462C-0A48-9ADD-ED5E5CB43C41}"/>
              </a:ext>
            </a:extLst>
          </p:cNvPr>
          <p:cNvPicPr>
            <a:picLocks noChangeAspect="1"/>
          </p:cNvPicPr>
          <p:nvPr/>
        </p:nvPicPr>
        <p:blipFill rotWithShape="1">
          <a:blip r:embed="rId2"/>
          <a:srcRect r="317"/>
          <a:stretch/>
        </p:blipFill>
        <p:spPr>
          <a:xfrm>
            <a:off x="2129281" y="643466"/>
            <a:ext cx="7933437" cy="5571067"/>
          </a:xfrm>
          <a:prstGeom prst="rect">
            <a:avLst/>
          </a:prstGeom>
        </p:spPr>
      </p:pic>
    </p:spTree>
    <p:extLst>
      <p:ext uri="{BB962C8B-B14F-4D97-AF65-F5344CB8AC3E}">
        <p14:creationId xmlns:p14="http://schemas.microsoft.com/office/powerpoint/2010/main" val="115103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F10518-0E13-C96A-0C0A-35156F1EC18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plante, herbe&#10;&#10;Description générée automatiquement">
            <a:extLst>
              <a:ext uri="{FF2B5EF4-FFF2-40B4-BE49-F238E27FC236}">
                <a16:creationId xmlns:a16="http://schemas.microsoft.com/office/drawing/2014/main" id="{51AC5FE7-DB1F-1FBA-3E7A-00D293ECE795}"/>
              </a:ext>
            </a:extLst>
          </p:cNvPr>
          <p:cNvPicPr>
            <a:picLocks noChangeAspect="1"/>
          </p:cNvPicPr>
          <p:nvPr/>
        </p:nvPicPr>
        <p:blipFill rotWithShape="1">
          <a:blip r:embed="rId2"/>
          <a:srcRect l="1971" r="18718"/>
          <a:stretch>
            <a:fillRect/>
          </a:stretch>
        </p:blipFill>
        <p:spPr>
          <a:xfrm>
            <a:off x="5923721" y="10"/>
            <a:ext cx="9598411"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7C7CE2B-D454-8B5F-B071-2C8B4D805A9B}"/>
              </a:ext>
            </a:extLst>
          </p:cNvPr>
          <p:cNvSpPr/>
          <p:nvPr/>
        </p:nvSpPr>
        <p:spPr>
          <a:xfrm>
            <a:off x="69574" y="625269"/>
            <a:ext cx="5854147" cy="6232721"/>
          </a:xfrm>
          <a:prstGeom prst="rect">
            <a:avLst/>
          </a:prstGeom>
        </p:spPr>
        <p:txBody>
          <a:bodyPr vert="horz" lIns="91440" tIns="45720" rIns="91440" bIns="45720" rtlCol="0">
            <a:noAutofit/>
          </a:bodyPr>
          <a:lstStyle/>
          <a:p>
            <a:pPr marL="311785" marR="536575" defTabSz="914400">
              <a:lnSpc>
                <a:spcPct val="90000"/>
              </a:lnSpc>
              <a:spcAft>
                <a:spcPts val="600"/>
              </a:spcAft>
            </a:pPr>
            <a:r>
              <a:rPr lang="en-US" sz="3200" dirty="0">
                <a:latin typeface="Calibri Light" panose="020F0302020204030204" pitchFamily="34" charset="0"/>
                <a:cs typeface="Calibri Light" panose="020F0302020204030204" pitchFamily="34" charset="0"/>
              </a:rPr>
              <a:t>« Mais, </a:t>
            </a:r>
            <a:r>
              <a:rPr lang="en-US" sz="3200" dirty="0" err="1">
                <a:latin typeface="Calibri Light" panose="020F0302020204030204" pitchFamily="34" charset="0"/>
                <a:cs typeface="Calibri Light" panose="020F0302020204030204" pitchFamily="34" charset="0"/>
              </a:rPr>
              <a:t>dira</a:t>
            </a:r>
            <a:r>
              <a:rPr lang="en-US" sz="3200" dirty="0">
                <a:latin typeface="Calibri Light" panose="020F0302020204030204" pitchFamily="34" charset="0"/>
                <a:cs typeface="Calibri Light" panose="020F0302020204030204" pitchFamily="34" charset="0"/>
              </a:rPr>
              <a:t>-t-on, comment les morts </a:t>
            </a:r>
            <a:r>
              <a:rPr lang="en-US" sz="3200" dirty="0" err="1">
                <a:latin typeface="Calibri Light" panose="020F0302020204030204" pitchFamily="34" charset="0"/>
                <a:cs typeface="Calibri Light" panose="020F0302020204030204" pitchFamily="34" charset="0"/>
              </a:rPr>
              <a:t>ressuscitent-ils</a:t>
            </a:r>
            <a:r>
              <a:rPr lang="en-US" sz="3200" dirty="0">
                <a:latin typeface="Calibri Light" panose="020F0302020204030204" pitchFamily="34" charset="0"/>
                <a:cs typeface="Calibri Light" panose="020F0302020204030204" pitchFamily="34" charset="0"/>
              </a:rPr>
              <a:t> ? Avec </a:t>
            </a:r>
            <a:r>
              <a:rPr lang="en-US" sz="3200" dirty="0" err="1">
                <a:latin typeface="Calibri Light" panose="020F0302020204030204" pitchFamily="34" charset="0"/>
                <a:cs typeface="Calibri Light" panose="020F0302020204030204" pitchFamily="34" charset="0"/>
              </a:rPr>
              <a:t>quel</a:t>
            </a:r>
            <a:r>
              <a:rPr lang="en-US" sz="3200" dirty="0">
                <a:latin typeface="Calibri Light" panose="020F0302020204030204" pitchFamily="34" charset="0"/>
                <a:cs typeface="Calibri Light" panose="020F0302020204030204" pitchFamily="34" charset="0"/>
              </a:rPr>
              <a:t> corps </a:t>
            </a:r>
            <a:r>
              <a:rPr lang="en-US" sz="3200" dirty="0" err="1">
                <a:latin typeface="Calibri Light" panose="020F0302020204030204" pitchFamily="34" charset="0"/>
                <a:cs typeface="Calibri Light" panose="020F0302020204030204" pitchFamily="34" charset="0"/>
              </a:rPr>
              <a:t>reviennent-ils</a:t>
            </a:r>
            <a:r>
              <a:rPr lang="en-US" sz="3200" dirty="0">
                <a:latin typeface="Calibri Light" panose="020F0302020204030204" pitchFamily="34" charset="0"/>
                <a:cs typeface="Calibri Light" panose="020F0302020204030204" pitchFamily="34" charset="0"/>
              </a:rPr>
              <a:t> ? </a:t>
            </a:r>
            <a:r>
              <a:rPr lang="en-US" sz="3200" dirty="0" err="1">
                <a:latin typeface="Calibri Light" panose="020F0302020204030204" pitchFamily="34" charset="0"/>
                <a:cs typeface="Calibri Light" panose="020F0302020204030204" pitchFamily="34" charset="0"/>
              </a:rPr>
              <a:t>Insensé</a:t>
            </a:r>
            <a:r>
              <a:rPr lang="en-US" sz="3200" dirty="0">
                <a:latin typeface="Calibri Light" panose="020F0302020204030204" pitchFamily="34" charset="0"/>
                <a:cs typeface="Calibri Light" panose="020F0302020204030204" pitchFamily="34" charset="0"/>
              </a:rPr>
              <a:t> ! Toi,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tu</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sèmes</a:t>
            </a:r>
            <a:r>
              <a:rPr lang="en-US" sz="3200" dirty="0">
                <a:latin typeface="Calibri Light" panose="020F0302020204030204" pitchFamily="34" charset="0"/>
                <a:cs typeface="Calibri Light" panose="020F0302020204030204" pitchFamily="34" charset="0"/>
              </a:rPr>
              <a:t> ne </a:t>
            </a:r>
            <a:r>
              <a:rPr lang="en-US" sz="3200" dirty="0" err="1">
                <a:latin typeface="Calibri Light" panose="020F0302020204030204" pitchFamily="34" charset="0"/>
                <a:cs typeface="Calibri Light" panose="020F0302020204030204" pitchFamily="34" charset="0"/>
              </a:rPr>
              <a:t>prend</a:t>
            </a:r>
            <a:r>
              <a:rPr lang="en-US" sz="3200" dirty="0">
                <a:latin typeface="Calibri Light" panose="020F0302020204030204" pitchFamily="34" charset="0"/>
                <a:cs typeface="Calibri Light" panose="020F0302020204030204" pitchFamily="34" charset="0"/>
              </a:rPr>
              <a:t> vie </a:t>
            </a:r>
            <a:r>
              <a:rPr lang="en-US" sz="3200" dirty="0" err="1">
                <a:latin typeface="Calibri Light" panose="020F0302020204030204" pitchFamily="34" charset="0"/>
                <a:cs typeface="Calibri Light" panose="020F0302020204030204" pitchFamily="34" charset="0"/>
              </a:rPr>
              <a:t>qu’à</a:t>
            </a:r>
            <a:r>
              <a:rPr lang="en-US" sz="3200" dirty="0">
                <a:latin typeface="Calibri Light" panose="020F0302020204030204" pitchFamily="34" charset="0"/>
                <a:cs typeface="Calibri Light" panose="020F0302020204030204" pitchFamily="34" charset="0"/>
              </a:rPr>
              <a:t> condition de </a:t>
            </a:r>
            <a:r>
              <a:rPr lang="en-US" sz="3200" dirty="0" err="1">
                <a:latin typeface="Calibri Light" panose="020F0302020204030204" pitchFamily="34" charset="0"/>
                <a:cs typeface="Calibri Light" panose="020F0302020204030204" pitchFamily="34" charset="0"/>
              </a:rPr>
              <a:t>mourir</a:t>
            </a:r>
            <a:r>
              <a:rPr lang="en-US" sz="3200" dirty="0">
                <a:latin typeface="Calibri Light" panose="020F0302020204030204" pitchFamily="34" charset="0"/>
                <a:cs typeface="Calibri Light" panose="020F0302020204030204" pitchFamily="34" charset="0"/>
              </a:rPr>
              <a:t>. Et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tu</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sèmes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n’est</a:t>
            </a:r>
            <a:r>
              <a:rPr lang="en-US" sz="3200" dirty="0">
                <a:latin typeface="Calibri Light" panose="020F0302020204030204" pitchFamily="34" charset="0"/>
                <a:cs typeface="Calibri Light" panose="020F0302020204030204" pitchFamily="34" charset="0"/>
              </a:rPr>
              <a:t> pas la </a:t>
            </a:r>
            <a:r>
              <a:rPr lang="en-US" sz="3200" dirty="0" err="1">
                <a:latin typeface="Calibri Light" panose="020F0302020204030204" pitchFamily="34" charset="0"/>
                <a:cs typeface="Calibri Light" panose="020F0302020204030204" pitchFamily="34" charset="0"/>
              </a:rPr>
              <a:t>plante</a:t>
            </a:r>
            <a:r>
              <a:rPr lang="en-US" sz="3200" dirty="0">
                <a:latin typeface="Calibri Light" panose="020F0302020204030204" pitchFamily="34" charset="0"/>
                <a:cs typeface="Calibri Light" panose="020F0302020204030204" pitchFamily="34" charset="0"/>
              </a:rPr>
              <a:t> qui doit  </a:t>
            </a:r>
            <a:r>
              <a:rPr lang="en-US" sz="3200" dirty="0" err="1">
                <a:latin typeface="Calibri Light" panose="020F0302020204030204" pitchFamily="34" charset="0"/>
                <a:cs typeface="Calibri Light" panose="020F0302020204030204" pitchFamily="34" charset="0"/>
              </a:rPr>
              <a:t>naître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mais</a:t>
            </a:r>
            <a:r>
              <a:rPr lang="en-US" sz="3200" dirty="0">
                <a:latin typeface="Calibri Light" panose="020F0302020204030204" pitchFamily="34" charset="0"/>
                <a:cs typeface="Calibri Light" panose="020F0302020204030204" pitchFamily="34" charset="0"/>
              </a:rPr>
              <a:t> un grain nu de </a:t>
            </a:r>
            <a:r>
              <a:rPr lang="en-US" sz="3200" dirty="0" err="1">
                <a:latin typeface="Calibri Light" panose="020F0302020204030204" pitchFamily="34" charset="0"/>
                <a:cs typeface="Calibri Light" panose="020F0302020204030204" pitchFamily="34" charset="0"/>
              </a:rPr>
              <a:t>blé</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ou</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d’autre</a:t>
            </a:r>
            <a:r>
              <a:rPr lang="en-US" sz="3200" dirty="0">
                <a:latin typeface="Calibri Light" panose="020F0302020204030204" pitchFamily="34" charset="0"/>
                <a:cs typeface="Calibri Light" panose="020F0302020204030204" pitchFamily="34" charset="0"/>
              </a:rPr>
              <a:t> chose. </a:t>
            </a:r>
            <a:r>
              <a:rPr lang="en-US" sz="3200" dirty="0" err="1">
                <a:latin typeface="Calibri Light" panose="020F0302020204030204" pitchFamily="34" charset="0"/>
                <a:cs typeface="Calibri Light" panose="020F0302020204030204" pitchFamily="34" charset="0"/>
              </a:rPr>
              <a:t>Puis</a:t>
            </a:r>
            <a:r>
              <a:rPr lang="en-US" sz="3200" dirty="0">
                <a:latin typeface="Calibri Light" panose="020F0302020204030204" pitchFamily="34" charset="0"/>
                <a:cs typeface="Calibri Light" panose="020F0302020204030204" pitchFamily="34" charset="0"/>
              </a:rPr>
              <a:t> Dieu </a:t>
            </a:r>
            <a:r>
              <a:rPr lang="en-US" sz="3200" dirty="0" err="1">
                <a:latin typeface="Calibri Light" panose="020F0302020204030204" pitchFamily="34" charset="0"/>
                <a:cs typeface="Calibri Light" panose="020F0302020204030204" pitchFamily="34" charset="0"/>
              </a:rPr>
              <a:t>lui</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donne</a:t>
            </a:r>
            <a:r>
              <a:rPr lang="en-US" sz="3200" dirty="0">
                <a:latin typeface="Calibri Light" panose="020F0302020204030204" pitchFamily="34" charset="0"/>
                <a:cs typeface="Calibri Light" panose="020F0302020204030204" pitchFamily="34" charset="0"/>
              </a:rPr>
              <a:t> corps, </a:t>
            </a:r>
            <a:r>
              <a:rPr lang="en-US" sz="3200" dirty="0" err="1">
                <a:latin typeface="Calibri Light" panose="020F0302020204030204" pitchFamily="34" charset="0"/>
                <a:cs typeface="Calibri Light" panose="020F0302020204030204" pitchFamily="34" charset="0"/>
              </a:rPr>
              <a:t>comme</a:t>
            </a:r>
            <a:r>
              <a:rPr lang="en-US" sz="3200" dirty="0">
                <a:latin typeface="Calibri Light" panose="020F0302020204030204" pitchFamily="34" charset="0"/>
                <a:cs typeface="Calibri Light" panose="020F0302020204030204" pitchFamily="34" charset="0"/>
              </a:rPr>
              <a:t> il le </a:t>
            </a:r>
            <a:r>
              <a:rPr lang="en-US" sz="3200" dirty="0" err="1">
                <a:latin typeface="Calibri Light" panose="020F0302020204030204" pitchFamily="34" charset="0"/>
                <a:cs typeface="Calibri Light" panose="020F0302020204030204" pitchFamily="34" charset="0"/>
              </a:rPr>
              <a:t>veut</a:t>
            </a:r>
            <a:r>
              <a:rPr lang="en-US" sz="3200" dirty="0">
                <a:latin typeface="Calibri Light" panose="020F0302020204030204" pitchFamily="34" charset="0"/>
                <a:cs typeface="Calibri Light" panose="020F0302020204030204" pitchFamily="34" charset="0"/>
              </a:rPr>
              <a:t> et à </a:t>
            </a:r>
            <a:r>
              <a:rPr lang="en-US" sz="3200" dirty="0" err="1">
                <a:latin typeface="Calibri Light" panose="020F0302020204030204" pitchFamily="34" charset="0"/>
                <a:cs typeface="Calibri Light" panose="020F0302020204030204" pitchFamily="34" charset="0"/>
              </a:rPr>
              <a:t>chaque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semence</a:t>
            </a:r>
            <a:r>
              <a:rPr lang="en-US" sz="3200" dirty="0">
                <a:latin typeface="Calibri Light" panose="020F0302020204030204" pitchFamily="34" charset="0"/>
                <a:cs typeface="Calibri Light" panose="020F0302020204030204" pitchFamily="34" charset="0"/>
              </a:rPr>
              <a:t> de façon </a:t>
            </a:r>
            <a:r>
              <a:rPr lang="en-US" sz="3200" dirty="0" err="1">
                <a:latin typeface="Calibri Light" panose="020F0302020204030204" pitchFamily="34" charset="0"/>
                <a:cs typeface="Calibri Light" panose="020F0302020204030204" pitchFamily="34" charset="0"/>
              </a:rPr>
              <a:t>particulière</a:t>
            </a:r>
            <a:r>
              <a:rPr lang="en-US" sz="3200" dirty="0">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4254483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76F739-0BF9-7D4A-9B0C-CA24BF901F00}"/>
              </a:ext>
            </a:extLst>
          </p:cNvPr>
          <p:cNvSpPr/>
          <p:nvPr/>
        </p:nvSpPr>
        <p:spPr>
          <a:xfrm>
            <a:off x="1466851" y="1905506"/>
            <a:ext cx="9258299" cy="3046988"/>
          </a:xfrm>
          <a:prstGeom prst="rect">
            <a:avLst/>
          </a:prstGeom>
        </p:spPr>
        <p:txBody>
          <a:bodyPr wrap="square">
            <a:spAutoFit/>
          </a:bodyPr>
          <a:lstStyle/>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Il en est ainsi pour la résurrection des morts : semé corruptible, on ressuscite incorruptible ; semé méprisable, on ressuscite dans la gloire ; semé dans la faiblesse on ressuscite plein de force, semé corps animal, on ressuscite corps spirituel. » (1 Co 15, 35-38 ; 42-44)</a:t>
            </a:r>
          </a:p>
        </p:txBody>
      </p:sp>
    </p:spTree>
    <p:extLst>
      <p:ext uri="{BB962C8B-B14F-4D97-AF65-F5344CB8AC3E}">
        <p14:creationId xmlns:p14="http://schemas.microsoft.com/office/powerpoint/2010/main" val="125539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2C808B-0806-72A6-42AE-CE9B1F6ADD4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138527C9-B067-5B26-B02F-144420DF9378}"/>
              </a:ext>
            </a:extLst>
          </p:cNvPr>
          <p:cNvSpPr txBox="1"/>
          <p:nvPr/>
        </p:nvSpPr>
        <p:spPr>
          <a:xfrm>
            <a:off x="630936" y="2660904"/>
            <a:ext cx="4219360" cy="3547872"/>
          </a:xfrm>
          <a:prstGeom prst="rect">
            <a:avLst/>
          </a:prstGeom>
        </p:spPr>
        <p:txBody>
          <a:bodyPr vert="horz" lIns="91440" tIns="45720" rIns="91440" bIns="45720" rtlCol="0" anchor="t">
            <a:norm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Van der Weyden</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Le </a:t>
            </a:r>
            <a:r>
              <a:rPr lang="en-US" sz="3200" dirty="0" err="1">
                <a:latin typeface="Calibri Light" panose="020F0302020204030204" pitchFamily="34" charset="0"/>
                <a:cs typeface="Calibri Light" panose="020F0302020204030204" pitchFamily="34" charset="0"/>
              </a:rPr>
              <a:t>jugement</a:t>
            </a:r>
            <a:r>
              <a:rPr lang="en-US" sz="3200" dirty="0">
                <a:latin typeface="Calibri Light" panose="020F0302020204030204" pitchFamily="34" charset="0"/>
                <a:cs typeface="Calibri Light" panose="020F0302020204030204" pitchFamily="34" charset="0"/>
              </a:rPr>
              <a:t> dernier </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Hôtel-Dieu de Beaune</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v. 1450</a:t>
            </a:r>
          </a:p>
        </p:txBody>
      </p:sp>
      <p:pic>
        <p:nvPicPr>
          <p:cNvPr id="3" name="Image 2" descr="Une image contenant texte, posant, décoré, plusieurs&#10;&#10;Description générée automatiquement">
            <a:extLst>
              <a:ext uri="{FF2B5EF4-FFF2-40B4-BE49-F238E27FC236}">
                <a16:creationId xmlns:a16="http://schemas.microsoft.com/office/drawing/2014/main" id="{7F63DC8E-46BA-1DE9-F8A3-AA45D43120D9}"/>
              </a:ext>
            </a:extLst>
          </p:cNvPr>
          <p:cNvPicPr>
            <a:picLocks noChangeAspect="1"/>
          </p:cNvPicPr>
          <p:nvPr/>
        </p:nvPicPr>
        <p:blipFill rotWithShape="1">
          <a:blip r:embed="rId2"/>
          <a:srcRect l="1764" t="2877"/>
          <a:stretch/>
        </p:blipFill>
        <p:spPr>
          <a:xfrm>
            <a:off x="5220045" y="2201155"/>
            <a:ext cx="6337971" cy="2851104"/>
          </a:xfrm>
          <a:prstGeom prst="rect">
            <a:avLst/>
          </a:prstGeom>
        </p:spPr>
      </p:pic>
    </p:spTree>
    <p:extLst>
      <p:ext uri="{BB962C8B-B14F-4D97-AF65-F5344CB8AC3E}">
        <p14:creationId xmlns:p14="http://schemas.microsoft.com/office/powerpoint/2010/main" val="3947568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C808B-0806-72A6-42AE-CE9B1F6ADD45}"/>
            </a:ext>
          </a:extLst>
        </p:cNvPr>
        <p:cNvGrpSpPr/>
        <p:nvPr/>
      </p:nvGrpSpPr>
      <p:grpSpPr>
        <a:xfrm>
          <a:off x="0" y="0"/>
          <a:ext cx="0" cy="0"/>
          <a:chOff x="0" y="0"/>
          <a:chExt cx="0" cy="0"/>
        </a:xfrm>
      </p:grpSpPr>
      <p:pic>
        <p:nvPicPr>
          <p:cNvPr id="3" name="Image 2" descr="Une image contenant texte, posant, décoré, plusieurs&#10;&#10;Description générée automatiquement">
            <a:extLst>
              <a:ext uri="{FF2B5EF4-FFF2-40B4-BE49-F238E27FC236}">
                <a16:creationId xmlns:a16="http://schemas.microsoft.com/office/drawing/2014/main" id="{7F63DC8E-46BA-1DE9-F8A3-AA45D43120D9}"/>
              </a:ext>
            </a:extLst>
          </p:cNvPr>
          <p:cNvPicPr>
            <a:picLocks noChangeAspect="1"/>
          </p:cNvPicPr>
          <p:nvPr/>
        </p:nvPicPr>
        <p:blipFill rotWithShape="1">
          <a:blip r:embed="rId2"/>
          <a:srcRect l="1764" t="2877"/>
          <a:stretch/>
        </p:blipFill>
        <p:spPr>
          <a:xfrm>
            <a:off x="2125250" y="21553"/>
            <a:ext cx="8120421" cy="3657988"/>
          </a:xfrm>
          <a:prstGeom prst="rect">
            <a:avLst/>
          </a:prstGeom>
        </p:spPr>
      </p:pic>
      <p:sp>
        <p:nvSpPr>
          <p:cNvPr id="2" name="ZoneTexte 1">
            <a:extLst>
              <a:ext uri="{FF2B5EF4-FFF2-40B4-BE49-F238E27FC236}">
                <a16:creationId xmlns:a16="http://schemas.microsoft.com/office/drawing/2014/main" id="{138527C9-B067-5B26-B02F-144420DF9378}"/>
              </a:ext>
            </a:extLst>
          </p:cNvPr>
          <p:cNvSpPr txBox="1"/>
          <p:nvPr/>
        </p:nvSpPr>
        <p:spPr>
          <a:xfrm>
            <a:off x="1755727" y="5706576"/>
            <a:ext cx="5806718" cy="954107"/>
          </a:xfrm>
          <a:prstGeom prst="rect">
            <a:avLst/>
          </a:prstGeom>
          <a:noFill/>
        </p:spPr>
        <p:txBody>
          <a:bodyPr wrap="none" rtlCol="0">
            <a:spAutoFit/>
          </a:bodyPr>
          <a:lstStyle/>
          <a:p>
            <a:r>
              <a:rPr lang="fr-FR" sz="2800" dirty="0">
                <a:solidFill>
                  <a:schemeClr val="bg1"/>
                </a:solidFill>
                <a:latin typeface="Times New Roman" panose="02020603050405020304" pitchFamily="18" charset="0"/>
                <a:cs typeface="Times New Roman" panose="02020603050405020304" pitchFamily="18" charset="0"/>
              </a:rPr>
              <a:t>Van der Weyden, </a:t>
            </a:r>
            <a:r>
              <a:rPr lang="fr-FR" sz="2800" i="1" dirty="0">
                <a:solidFill>
                  <a:schemeClr val="bg1"/>
                </a:solidFill>
                <a:latin typeface="Times New Roman" panose="02020603050405020304" pitchFamily="18" charset="0"/>
                <a:cs typeface="Times New Roman" panose="02020603050405020304" pitchFamily="18" charset="0"/>
              </a:rPr>
              <a:t>Le jugement dernier</a:t>
            </a:r>
            <a:r>
              <a:rPr lang="fr-FR" sz="2800" dirty="0">
                <a:solidFill>
                  <a:schemeClr val="bg1"/>
                </a:solidFill>
                <a:latin typeface="Times New Roman" panose="02020603050405020304" pitchFamily="18" charset="0"/>
                <a:cs typeface="Times New Roman" panose="02020603050405020304" pitchFamily="18" charset="0"/>
              </a:rPr>
              <a:t> </a:t>
            </a:r>
          </a:p>
          <a:p>
            <a:r>
              <a:rPr lang="fr-FR" sz="2800" dirty="0">
                <a:solidFill>
                  <a:schemeClr val="bg1"/>
                </a:solidFill>
                <a:latin typeface="Times New Roman" panose="02020603050405020304" pitchFamily="18" charset="0"/>
                <a:cs typeface="Times New Roman" panose="02020603050405020304" pitchFamily="18" charset="0"/>
              </a:rPr>
              <a:t>Hôtel-Dieu de Beaune, v. 1450</a:t>
            </a:r>
          </a:p>
        </p:txBody>
      </p:sp>
      <p:pic>
        <p:nvPicPr>
          <p:cNvPr id="4" name="Image 3">
            <a:extLst>
              <a:ext uri="{FF2B5EF4-FFF2-40B4-BE49-F238E27FC236}">
                <a16:creationId xmlns:a16="http://schemas.microsoft.com/office/drawing/2014/main" id="{9A9FDEFF-4CE0-A317-81F3-4B228EBBDA09}"/>
              </a:ext>
            </a:extLst>
          </p:cNvPr>
          <p:cNvPicPr>
            <a:picLocks noChangeAspect="1"/>
          </p:cNvPicPr>
          <p:nvPr/>
        </p:nvPicPr>
        <p:blipFill>
          <a:blip r:embed="rId3"/>
          <a:stretch>
            <a:fillRect/>
          </a:stretch>
        </p:blipFill>
        <p:spPr>
          <a:xfrm>
            <a:off x="1524000" y="3811492"/>
            <a:ext cx="9144000" cy="2981141"/>
          </a:xfrm>
          <a:prstGeom prst="rect">
            <a:avLst/>
          </a:prstGeom>
        </p:spPr>
      </p:pic>
    </p:spTree>
    <p:extLst>
      <p:ext uri="{BB962C8B-B14F-4D97-AF65-F5344CB8AC3E}">
        <p14:creationId xmlns:p14="http://schemas.microsoft.com/office/powerpoint/2010/main" val="469842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p:cNvSpPr txBox="1"/>
          <p:nvPr/>
        </p:nvSpPr>
        <p:spPr>
          <a:xfrm>
            <a:off x="638881" y="639193"/>
            <a:ext cx="4965465" cy="3573516"/>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kern="1200" dirty="0">
                <a:solidFill>
                  <a:schemeClr val="tx1"/>
                </a:solidFill>
                <a:latin typeface="Calibri Light" panose="020F0302020204030204" pitchFamily="34" charset="0"/>
                <a:ea typeface="+mj-ea"/>
                <a:cs typeface="Calibri Light" panose="020F0302020204030204" pitchFamily="34" charset="0"/>
              </a:rPr>
              <a:t>Rembrandt </a:t>
            </a:r>
          </a:p>
          <a:p>
            <a:pPr defTabSz="914400">
              <a:lnSpc>
                <a:spcPct val="90000"/>
              </a:lnSpc>
              <a:spcBef>
                <a:spcPct val="0"/>
              </a:spcBef>
              <a:spcAft>
                <a:spcPts val="600"/>
              </a:spcAft>
            </a:pPr>
            <a:r>
              <a:rPr lang="en-US" sz="4000" kern="1200" dirty="0">
                <a:solidFill>
                  <a:schemeClr val="tx1"/>
                </a:solidFill>
                <a:latin typeface="Calibri Light" panose="020F0302020204030204" pitchFamily="34" charset="0"/>
                <a:ea typeface="+mj-ea"/>
                <a:cs typeface="Calibri Light" panose="020F0302020204030204" pitchFamily="34" charset="0"/>
              </a:rPr>
              <a:t>Les </a:t>
            </a:r>
            <a:r>
              <a:rPr lang="en-US" sz="4000" kern="1200" dirty="0" err="1">
                <a:solidFill>
                  <a:schemeClr val="tx1"/>
                </a:solidFill>
                <a:latin typeface="Calibri Light" panose="020F0302020204030204" pitchFamily="34" charset="0"/>
                <a:ea typeface="+mj-ea"/>
                <a:cs typeface="Calibri Light" panose="020F0302020204030204" pitchFamily="34" charset="0"/>
              </a:rPr>
              <a:t>pèlerins</a:t>
            </a:r>
            <a:r>
              <a:rPr lang="en-US" sz="4000" kern="1200" dirty="0">
                <a:solidFill>
                  <a:schemeClr val="tx1"/>
                </a:solidFill>
                <a:latin typeface="Calibri Light" panose="020F0302020204030204" pitchFamily="34" charset="0"/>
                <a:ea typeface="+mj-ea"/>
                <a:cs typeface="Calibri Light" panose="020F0302020204030204" pitchFamily="34" charset="0"/>
              </a:rPr>
              <a:t> </a:t>
            </a:r>
            <a:r>
              <a:rPr lang="en-US" sz="4000" kern="1200" dirty="0" err="1">
                <a:solidFill>
                  <a:schemeClr val="tx1"/>
                </a:solidFill>
                <a:latin typeface="Calibri Light" panose="020F0302020204030204" pitchFamily="34" charset="0"/>
                <a:ea typeface="+mj-ea"/>
                <a:cs typeface="Calibri Light" panose="020F0302020204030204" pitchFamily="34" charset="0"/>
              </a:rPr>
              <a:t>d’Emmaüs</a:t>
            </a:r>
            <a:endParaRPr lang="en-US" sz="4000" kern="1200" dirty="0">
              <a:solidFill>
                <a:schemeClr val="tx1"/>
              </a:solidFill>
              <a:latin typeface="Calibri Light" panose="020F0302020204030204" pitchFamily="34" charset="0"/>
              <a:ea typeface="+mj-ea"/>
              <a:cs typeface="Calibri Light" panose="020F0302020204030204" pitchFamily="34" charset="0"/>
            </a:endParaRPr>
          </a:p>
          <a:p>
            <a:pPr defTabSz="914400">
              <a:lnSpc>
                <a:spcPct val="90000"/>
              </a:lnSpc>
              <a:spcBef>
                <a:spcPct val="0"/>
              </a:spcBef>
              <a:spcAft>
                <a:spcPts val="600"/>
              </a:spcAft>
            </a:pPr>
            <a:r>
              <a:rPr lang="en-US" sz="4000" kern="1200" dirty="0">
                <a:solidFill>
                  <a:schemeClr val="tx1"/>
                </a:solidFill>
                <a:latin typeface="Calibri Light" panose="020F0302020204030204" pitchFamily="34" charset="0"/>
                <a:ea typeface="+mj-ea"/>
                <a:cs typeface="Calibri Light" panose="020F0302020204030204" pitchFamily="34" charset="0"/>
              </a:rPr>
              <a:t>Louvre, 1648</a:t>
            </a:r>
          </a:p>
        </p:txBody>
      </p:sp>
      <p:sp>
        <p:nvSpPr>
          <p:cNvPr id="1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p:cNvPicPr>
            <a:picLocks noChangeAspect="1"/>
          </p:cNvPicPr>
          <p:nvPr/>
        </p:nvPicPr>
        <p:blipFill>
          <a:blip r:embed="rId3"/>
          <a:stretch>
            <a:fillRect/>
          </a:stretch>
        </p:blipFill>
        <p:spPr>
          <a:xfrm>
            <a:off x="6096000" y="701916"/>
            <a:ext cx="5314514" cy="5550408"/>
          </a:xfrm>
          <a:prstGeom prst="rect">
            <a:avLst/>
          </a:prstGeom>
        </p:spPr>
      </p:pic>
    </p:spTree>
    <p:extLst>
      <p:ext uri="{BB962C8B-B14F-4D97-AF65-F5344CB8AC3E}">
        <p14:creationId xmlns:p14="http://schemas.microsoft.com/office/powerpoint/2010/main" val="1085673232"/>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14643</TotalTime>
  <Words>1392</Words>
  <Application>Microsoft Macintosh PowerPoint</Application>
  <PresentationFormat>Grand écran</PresentationFormat>
  <Paragraphs>159</Paragraphs>
  <Slides>46</Slides>
  <Notes>14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46</vt:i4>
      </vt:variant>
    </vt:vector>
  </HeadingPairs>
  <TitlesOfParts>
    <vt:vector size="51"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Aude Ragozin</dc:creator>
  <cp:lastModifiedBy>Aude Ragozin</cp:lastModifiedBy>
  <cp:revision>94</cp:revision>
  <dcterms:created xsi:type="dcterms:W3CDTF">2018-03-10T10:11:00Z</dcterms:created>
  <dcterms:modified xsi:type="dcterms:W3CDTF">2026-06-22T23:10:01Z</dcterms:modified>
</cp:coreProperties>
</file>